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12" r:id="rId1"/>
    <p:sldMasterId id="2147488167" r:id="rId2"/>
    <p:sldMasterId id="2147488182" r:id="rId3"/>
  </p:sldMasterIdLst>
  <p:notesMasterIdLst>
    <p:notesMasterId r:id="rId46"/>
  </p:notesMasterIdLst>
  <p:sldIdLst>
    <p:sldId id="2059" r:id="rId4"/>
    <p:sldId id="2238" r:id="rId5"/>
    <p:sldId id="2236" r:id="rId6"/>
    <p:sldId id="2358" r:id="rId7"/>
    <p:sldId id="2357" r:id="rId8"/>
    <p:sldId id="2385" r:id="rId9"/>
    <p:sldId id="2367" r:id="rId10"/>
    <p:sldId id="2368" r:id="rId11"/>
    <p:sldId id="2371" r:id="rId12"/>
    <p:sldId id="1999" r:id="rId13"/>
    <p:sldId id="1977" r:id="rId14"/>
    <p:sldId id="2003" r:id="rId15"/>
    <p:sldId id="2063" r:id="rId16"/>
    <p:sldId id="2004" r:id="rId17"/>
    <p:sldId id="2239" r:id="rId18"/>
    <p:sldId id="2088" r:id="rId19"/>
    <p:sldId id="2319" r:id="rId20"/>
    <p:sldId id="2028" r:id="rId21"/>
    <p:sldId id="2329" r:id="rId22"/>
    <p:sldId id="2330" r:id="rId23"/>
    <p:sldId id="2382" r:id="rId24"/>
    <p:sldId id="2383" r:id="rId25"/>
    <p:sldId id="2009" r:id="rId26"/>
    <p:sldId id="2033" r:id="rId27"/>
    <p:sldId id="2351" r:id="rId28"/>
    <p:sldId id="2352" r:id="rId29"/>
    <p:sldId id="2104" r:id="rId30"/>
    <p:sldId id="2111" r:id="rId31"/>
    <p:sldId id="2113" r:id="rId32"/>
    <p:sldId id="2375" r:id="rId33"/>
    <p:sldId id="2000" r:id="rId34"/>
    <p:sldId id="2001" r:id="rId35"/>
    <p:sldId id="2241" r:id="rId36"/>
    <p:sldId id="2242" r:id="rId37"/>
    <p:sldId id="2366" r:id="rId38"/>
    <p:sldId id="2384" r:id="rId39"/>
    <p:sldId id="2376" r:id="rId40"/>
    <p:sldId id="2379" r:id="rId41"/>
    <p:sldId id="2380" r:id="rId42"/>
    <p:sldId id="2381" r:id="rId43"/>
    <p:sldId id="2369" r:id="rId44"/>
    <p:sldId id="2365" r:id="rId45"/>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8">
          <p15:clr>
            <a:srgbClr val="A4A3A4"/>
          </p15:clr>
        </p15:guide>
        <p15:guide id="2" orient="horz" pos="3745">
          <p15:clr>
            <a:srgbClr val="A4A3A4"/>
          </p15:clr>
        </p15:guide>
        <p15:guide id="3" pos="4393">
          <p15:clr>
            <a:srgbClr val="A4A3A4"/>
          </p15:clr>
        </p15:guide>
        <p15:guide id="4" pos="142">
          <p15:clr>
            <a:srgbClr val="A4A3A4"/>
          </p15:clr>
        </p15:guide>
        <p15:guide id="5"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FF6699"/>
    <a:srgbClr val="CC0099"/>
    <a:srgbClr val="ADC1FD"/>
    <a:srgbClr val="66FF33"/>
    <a:srgbClr val="FF6600"/>
    <a:srgbClr val="D60093"/>
    <a:srgbClr val="FFD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9" autoAdjust="0"/>
    <p:restoredTop sz="90931" autoAdjust="0"/>
  </p:normalViewPr>
  <p:slideViewPr>
    <p:cSldViewPr snapToGrid="0">
      <p:cViewPr varScale="1">
        <p:scale>
          <a:sx n="175" d="100"/>
          <a:sy n="175" d="100"/>
        </p:scale>
        <p:origin x="1114" y="110"/>
      </p:cViewPr>
      <p:guideLst>
        <p:guide orient="horz" pos="2158"/>
        <p:guide orient="horz" pos="3745"/>
        <p:guide pos="4393"/>
        <p:guide pos="142"/>
        <p:guide pos="2881"/>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cchi\Downloads\TTR.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vqfc\Documents\Clinical%20research\Conferences\AHA%20Nov%202016%20-%20New%20Orleans\bars.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vqfc\Documents\Clinical%20research\Conferences\AHA%20Nov%202016%20-%20New%20Orleans\ba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2621156044399"/>
          <c:y val="7.3147533079596094E-2"/>
          <c:w val="0.74342881509498304"/>
          <c:h val="0.732897223820136"/>
        </c:manualLayout>
      </c:layout>
      <c:barChart>
        <c:barDir val="col"/>
        <c:grouping val="clustered"/>
        <c:varyColors val="1"/>
        <c:ser>
          <c:idx val="0"/>
          <c:order val="0"/>
          <c:tx>
            <c:strRef>
              <c:f>Sheet1!$B$1</c:f>
              <c:strCache>
                <c:ptCount val="1"/>
                <c:pt idx="0">
                  <c:v>Series 1</c:v>
                </c:pt>
              </c:strCache>
            </c:strRef>
          </c:tx>
          <c:spPr>
            <a:solidFill>
              <a:srgbClr val="B8B8FF"/>
            </a:solidFill>
          </c:spPr>
          <c:invertIfNegative val="1"/>
          <c:cat>
            <c:strRef>
              <c:f>Sheet1!$A$2:$A$4</c:f>
              <c:strCache>
                <c:ptCount val="3"/>
                <c:pt idx="0">
                  <c:v>Any bleeding</c:v>
                </c:pt>
                <c:pt idx="1">
                  <c:v>TIMI major</c:v>
                </c:pt>
                <c:pt idx="2">
                  <c:v>TIMI major + minor</c:v>
                </c:pt>
              </c:strCache>
            </c:strRef>
          </c:cat>
          <c:val>
            <c:numRef>
              <c:f>Sheet1!$B$2:$B$4</c:f>
              <c:numCache>
                <c:formatCode>General</c:formatCode>
                <c:ptCount val="3"/>
                <c:pt idx="0">
                  <c:v>19.399999999999999</c:v>
                </c:pt>
                <c:pt idx="1">
                  <c:v>3.2</c:v>
                </c:pt>
                <c:pt idx="2">
                  <c:v>14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0882-4534-9754-E5E7BEE9D6FA}"/>
            </c:ext>
          </c:extLst>
        </c:ser>
        <c:ser>
          <c:idx val="1"/>
          <c:order val="1"/>
          <c:tx>
            <c:strRef>
              <c:f>Sheet1!$C$1</c:f>
              <c:strCache>
                <c:ptCount val="1"/>
                <c:pt idx="0">
                  <c:v>Series 2</c:v>
                </c:pt>
              </c:strCache>
            </c:strRef>
          </c:tx>
          <c:spPr>
            <a:solidFill>
              <a:srgbClr val="6060BA"/>
            </a:solidFill>
          </c:spPr>
          <c:invertIfNegative val="1"/>
          <c:cat>
            <c:strRef>
              <c:f>Sheet1!$A$2:$A$4</c:f>
              <c:strCache>
                <c:ptCount val="3"/>
                <c:pt idx="0">
                  <c:v>Any bleeding</c:v>
                </c:pt>
                <c:pt idx="1">
                  <c:v>TIMI major</c:v>
                </c:pt>
                <c:pt idx="2">
                  <c:v>TIMI major + minor</c:v>
                </c:pt>
              </c:strCache>
            </c:strRef>
          </c:cat>
          <c:val>
            <c:numRef>
              <c:f>Sheet1!$C$2:$C$4</c:f>
              <c:numCache>
                <c:formatCode>General</c:formatCode>
                <c:ptCount val="3"/>
                <c:pt idx="0">
                  <c:v>44.4</c:v>
                </c:pt>
                <c:pt idx="1">
                  <c:v>5.6</c:v>
                </c:pt>
                <c:pt idx="2">
                  <c:v>31.3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0882-4534-9754-E5E7BEE9D6FA}"/>
            </c:ext>
          </c:extLst>
        </c:ser>
        <c:dLbls>
          <c:showLegendKey val="0"/>
          <c:showVal val="0"/>
          <c:showCatName val="0"/>
          <c:showSerName val="0"/>
          <c:showPercent val="0"/>
          <c:showBubbleSize val="0"/>
        </c:dLbls>
        <c:gapWidth val="120"/>
        <c:axId val="387905936"/>
        <c:axId val="387910544"/>
      </c:barChart>
      <c:catAx>
        <c:axId val="387905936"/>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a:solidFill>
                  <a:schemeClr val="tx1">
                    <a:lumMod val="65000"/>
                    <a:lumOff val="35000"/>
                  </a:schemeClr>
                </a:solidFill>
              </a:defRPr>
            </a:pPr>
            <a:endParaRPr lang="en-US"/>
          </a:p>
        </c:txPr>
        <c:crossAx val="387910544"/>
        <c:crosses val="autoZero"/>
        <c:auto val="1"/>
        <c:lblAlgn val="ctr"/>
        <c:lblOffset val="100"/>
        <c:noMultiLvlLbl val="1"/>
      </c:catAx>
      <c:valAx>
        <c:axId val="387910544"/>
        <c:scaling>
          <c:orientation val="minMax"/>
          <c:max val="50"/>
          <c:min val="0"/>
        </c:scaling>
        <c:delete val="0"/>
        <c:axPos val="l"/>
        <c:title>
          <c:tx>
            <c:rich>
              <a:bodyPr rot="-5400000" vert="horz"/>
              <a:lstStyle/>
              <a:p>
                <a:pPr>
                  <a:defRPr>
                    <a:solidFill>
                      <a:schemeClr val="tx1">
                        <a:lumMod val="65000"/>
                        <a:lumOff val="35000"/>
                      </a:schemeClr>
                    </a:solidFill>
                  </a:defRPr>
                </a:pPr>
                <a:r>
                  <a:rPr lang="en-GB" dirty="0">
                    <a:solidFill>
                      <a:schemeClr val="tx1">
                        <a:lumMod val="65000"/>
                        <a:lumOff val="35000"/>
                      </a:schemeClr>
                    </a:solidFill>
                  </a:rPr>
                  <a:t>Cumulative incidence (%)</a:t>
                </a:r>
              </a:p>
            </c:rich>
          </c:tx>
          <c:layout>
            <c:manualLayout>
              <c:xMode val="edge"/>
              <c:yMode val="edge"/>
              <c:x val="0"/>
              <c:y val="0.12813035229682199"/>
            </c:manualLayout>
          </c:layout>
          <c:overlay val="0"/>
        </c:title>
        <c:numFmt formatCode="General" sourceLinked="1"/>
        <c:majorTickMark val="out"/>
        <c:minorTickMark val="none"/>
        <c:tickLblPos val="nextTo"/>
        <c:spPr>
          <a:ln w="12700">
            <a:solidFill>
              <a:schemeClr val="tx1"/>
            </a:solidFill>
          </a:ln>
        </c:spPr>
        <c:txPr>
          <a:bodyPr/>
          <a:lstStyle/>
          <a:p>
            <a:pPr>
              <a:defRPr>
                <a:solidFill>
                  <a:schemeClr val="tx1">
                    <a:lumMod val="65000"/>
                    <a:lumOff val="35000"/>
                  </a:schemeClr>
                </a:solidFill>
              </a:defRPr>
            </a:pPr>
            <a:endParaRPr lang="en-US"/>
          </a:p>
        </c:txPr>
        <c:crossAx val="387905936"/>
        <c:crosses val="autoZero"/>
        <c:crossBetween val="between"/>
        <c:majorUnit val="10"/>
      </c:valAx>
      <c:spPr>
        <a:noFill/>
        <a:ln w="25299">
          <a:noFill/>
        </a:ln>
      </c:spPr>
    </c:plotArea>
    <c:plotVisOnly val="1"/>
    <c:dispBlanksAs val="gap"/>
    <c:showDLblsOverMax val="1"/>
  </c:chart>
  <c:spPr>
    <a:noFill/>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2621156044399"/>
          <c:y val="7.3147533079596094E-2"/>
          <c:w val="0.74342881509498304"/>
          <c:h val="0.732897223820136"/>
        </c:manualLayout>
      </c:layout>
      <c:barChart>
        <c:barDir val="col"/>
        <c:grouping val="clustered"/>
        <c:varyColors val="1"/>
        <c:ser>
          <c:idx val="0"/>
          <c:order val="0"/>
          <c:tx>
            <c:strRef>
              <c:f>Sheet1!$B$1</c:f>
              <c:strCache>
                <c:ptCount val="1"/>
                <c:pt idx="0">
                  <c:v>Series 1</c:v>
                </c:pt>
              </c:strCache>
            </c:strRef>
          </c:tx>
          <c:spPr>
            <a:solidFill>
              <a:srgbClr val="ADB8FD"/>
            </a:solidFill>
          </c:spPr>
          <c:invertIfNegative val="1"/>
          <c:cat>
            <c:strRef>
              <c:f>Sheet1!$A$2:$A$4</c:f>
              <c:strCache>
                <c:ptCount val="3"/>
                <c:pt idx="0">
                  <c:v>Death</c:v>
                </c:pt>
                <c:pt idx="1">
                  <c:v>MI</c:v>
                </c:pt>
                <c:pt idx="2">
                  <c:v>Stroke</c:v>
                </c:pt>
              </c:strCache>
            </c:strRef>
          </c:cat>
          <c:val>
            <c:numRef>
              <c:f>Sheet1!$B$2:$B$4</c:f>
              <c:numCache>
                <c:formatCode>General</c:formatCode>
                <c:ptCount val="3"/>
                <c:pt idx="0">
                  <c:v>2.5</c:v>
                </c:pt>
                <c:pt idx="1">
                  <c:v>3.2</c:v>
                </c:pt>
                <c:pt idx="2">
                  <c:v>1.1000000000000001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DFD6-47AA-ACDD-77537D9D2470}"/>
            </c:ext>
          </c:extLst>
        </c:ser>
        <c:ser>
          <c:idx val="1"/>
          <c:order val="1"/>
          <c:tx>
            <c:strRef>
              <c:f>Sheet1!$C$1</c:f>
              <c:strCache>
                <c:ptCount val="1"/>
                <c:pt idx="0">
                  <c:v>Series 2</c:v>
                </c:pt>
              </c:strCache>
            </c:strRef>
          </c:tx>
          <c:spPr>
            <a:solidFill>
              <a:srgbClr val="6060BA"/>
            </a:solidFill>
          </c:spPr>
          <c:invertIfNegative val="1"/>
          <c:cat>
            <c:strRef>
              <c:f>Sheet1!$A$2:$A$4</c:f>
              <c:strCache>
                <c:ptCount val="3"/>
                <c:pt idx="0">
                  <c:v>Death</c:v>
                </c:pt>
                <c:pt idx="1">
                  <c:v>MI</c:v>
                </c:pt>
                <c:pt idx="2">
                  <c:v>Stroke</c:v>
                </c:pt>
              </c:strCache>
            </c:strRef>
          </c:cat>
          <c:val>
            <c:numRef>
              <c:f>Sheet1!$C$2:$C$4</c:f>
              <c:numCache>
                <c:formatCode>General</c:formatCode>
                <c:ptCount val="3"/>
                <c:pt idx="0">
                  <c:v>6.3</c:v>
                </c:pt>
                <c:pt idx="1">
                  <c:v>4.5999999999999996</c:v>
                </c:pt>
                <c:pt idx="2">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DFD6-47AA-ACDD-77537D9D2470}"/>
            </c:ext>
          </c:extLst>
        </c:ser>
        <c:dLbls>
          <c:showLegendKey val="0"/>
          <c:showVal val="0"/>
          <c:showCatName val="0"/>
          <c:showSerName val="0"/>
          <c:showPercent val="0"/>
          <c:showBubbleSize val="0"/>
        </c:dLbls>
        <c:gapWidth val="120"/>
        <c:axId val="392928256"/>
        <c:axId val="392932176"/>
      </c:barChart>
      <c:catAx>
        <c:axId val="392928256"/>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a:solidFill>
                  <a:schemeClr val="tx1">
                    <a:lumMod val="65000"/>
                    <a:lumOff val="35000"/>
                  </a:schemeClr>
                </a:solidFill>
              </a:defRPr>
            </a:pPr>
            <a:endParaRPr lang="en-US"/>
          </a:p>
        </c:txPr>
        <c:crossAx val="392932176"/>
        <c:crosses val="autoZero"/>
        <c:auto val="1"/>
        <c:lblAlgn val="ctr"/>
        <c:lblOffset val="100"/>
        <c:noMultiLvlLbl val="1"/>
      </c:catAx>
      <c:valAx>
        <c:axId val="392932176"/>
        <c:scaling>
          <c:orientation val="minMax"/>
          <c:max val="50"/>
          <c:min val="0"/>
        </c:scaling>
        <c:delete val="0"/>
        <c:axPos val="l"/>
        <c:title>
          <c:tx>
            <c:rich>
              <a:bodyPr rot="-5400000" vert="horz"/>
              <a:lstStyle/>
              <a:p>
                <a:pPr>
                  <a:defRPr>
                    <a:solidFill>
                      <a:schemeClr val="tx1">
                        <a:lumMod val="65000"/>
                        <a:lumOff val="35000"/>
                      </a:schemeClr>
                    </a:solidFill>
                  </a:defRPr>
                </a:pPr>
                <a:r>
                  <a:rPr lang="en-GB" dirty="0">
                    <a:solidFill>
                      <a:schemeClr val="tx1">
                        <a:lumMod val="65000"/>
                        <a:lumOff val="35000"/>
                      </a:schemeClr>
                    </a:solidFill>
                  </a:rPr>
                  <a:t>Cumulative incidence (%)</a:t>
                </a:r>
              </a:p>
            </c:rich>
          </c:tx>
          <c:layout>
            <c:manualLayout>
              <c:xMode val="edge"/>
              <c:yMode val="edge"/>
              <c:x val="0"/>
              <c:y val="0.13237376515015301"/>
            </c:manualLayout>
          </c:layout>
          <c:overlay val="0"/>
        </c:title>
        <c:numFmt formatCode="General" sourceLinked="1"/>
        <c:majorTickMark val="out"/>
        <c:minorTickMark val="none"/>
        <c:tickLblPos val="nextTo"/>
        <c:spPr>
          <a:ln w="12700">
            <a:solidFill>
              <a:schemeClr val="tx1"/>
            </a:solidFill>
          </a:ln>
        </c:spPr>
        <c:txPr>
          <a:bodyPr/>
          <a:lstStyle/>
          <a:p>
            <a:pPr>
              <a:defRPr>
                <a:solidFill>
                  <a:schemeClr val="tx1">
                    <a:lumMod val="65000"/>
                    <a:lumOff val="35000"/>
                  </a:schemeClr>
                </a:solidFill>
              </a:defRPr>
            </a:pPr>
            <a:endParaRPr lang="en-US"/>
          </a:p>
        </c:txPr>
        <c:crossAx val="392928256"/>
        <c:crosses val="autoZero"/>
        <c:crossBetween val="between"/>
        <c:majorUnit val="10"/>
      </c:valAx>
      <c:spPr>
        <a:noFill/>
        <a:ln w="25299">
          <a:noFill/>
        </a:ln>
      </c:spPr>
    </c:plotArea>
    <c:plotVisOnly val="1"/>
    <c:dispBlanksAs val="gap"/>
    <c:showDLblsOverMax val="1"/>
  </c:chart>
  <c:spPr>
    <a:noFill/>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0"/>
      <c:rAngAx val="1"/>
    </c:view3D>
    <c:floor>
      <c:thickness val="0"/>
    </c:floor>
    <c:sideWall>
      <c:thickness val="0"/>
    </c:sideWall>
    <c:backWall>
      <c:thickness val="0"/>
      <c:spPr>
        <a:solidFill>
          <a:srgbClr val="000000"/>
        </a:solidFill>
      </c:spPr>
    </c:backWall>
    <c:plotArea>
      <c:layout>
        <c:manualLayout>
          <c:layoutTarget val="inner"/>
          <c:xMode val="edge"/>
          <c:yMode val="edge"/>
          <c:x val="5.3768639277540498E-2"/>
          <c:y val="1.9366668975090099E-2"/>
          <c:w val="0.82105313589197904"/>
          <c:h val="0.91575885405846003"/>
        </c:manualLayout>
      </c:layout>
      <c:bar3DChart>
        <c:barDir val="col"/>
        <c:grouping val="stacked"/>
        <c:varyColors val="0"/>
        <c:ser>
          <c:idx val="2"/>
          <c:order val="0"/>
          <c:tx>
            <c:strRef>
              <c:f>TTR!$A$2</c:f>
              <c:strCache>
                <c:ptCount val="1"/>
                <c:pt idx="0">
                  <c:v>&lt; 1.8</c:v>
                </c:pt>
              </c:strCache>
            </c:strRef>
          </c:tx>
          <c:spPr>
            <a:solidFill>
              <a:srgbClr val="FFC000"/>
            </a:solidFill>
          </c:spPr>
          <c:invertIfNegative val="0"/>
          <c:cat>
            <c:strRef>
              <c:f>TTR!$B$1:$G$1</c:f>
              <c:strCache>
                <c:ptCount val="6"/>
                <c:pt idx="0">
                  <c:v>All Regions</c:v>
                </c:pt>
                <c:pt idx="1">
                  <c:v>North America</c:v>
                </c:pt>
                <c:pt idx="2">
                  <c:v>Latin America</c:v>
                </c:pt>
                <c:pt idx="3">
                  <c:v>West Europe</c:v>
                </c:pt>
                <c:pt idx="4">
                  <c:v>East Europe</c:v>
                </c:pt>
                <c:pt idx="5">
                  <c:v>Asia Pacific</c:v>
                </c:pt>
              </c:strCache>
            </c:strRef>
          </c:cat>
          <c:val>
            <c:numRef>
              <c:f>TTR!$B$2:$G$2</c:f>
              <c:numCache>
                <c:formatCode>General</c:formatCode>
                <c:ptCount val="6"/>
                <c:pt idx="0">
                  <c:v>12.2</c:v>
                </c:pt>
                <c:pt idx="1">
                  <c:v>15.7</c:v>
                </c:pt>
                <c:pt idx="2">
                  <c:v>16.5</c:v>
                </c:pt>
                <c:pt idx="3">
                  <c:v>9.9</c:v>
                </c:pt>
                <c:pt idx="4">
                  <c:v>12.5</c:v>
                </c:pt>
                <c:pt idx="5">
                  <c:v>13.9</c:v>
                </c:pt>
              </c:numCache>
            </c:numRef>
          </c:val>
          <c:extLst>
            <c:ext xmlns:c16="http://schemas.microsoft.com/office/drawing/2014/chart" uri="{C3380CC4-5D6E-409C-BE32-E72D297353CC}">
              <c16:uniqueId val="{00000002-E84F-4D2F-99EB-BC45B5A4FB15}"/>
            </c:ext>
          </c:extLst>
        </c:ser>
        <c:ser>
          <c:idx val="3"/>
          <c:order val="1"/>
          <c:tx>
            <c:strRef>
              <c:f>TTR!$A$3</c:f>
              <c:strCache>
                <c:ptCount val="1"/>
                <c:pt idx="0">
                  <c:v>1.8 to 2.0</c:v>
                </c:pt>
              </c:strCache>
            </c:strRef>
          </c:tx>
          <c:spPr>
            <a:solidFill>
              <a:srgbClr val="FFFF00"/>
            </a:solidFill>
          </c:spPr>
          <c:invertIfNegative val="0"/>
          <c:cat>
            <c:strRef>
              <c:f>TTR!$B$1:$G$1</c:f>
              <c:strCache>
                <c:ptCount val="6"/>
                <c:pt idx="0">
                  <c:v>All Regions</c:v>
                </c:pt>
                <c:pt idx="1">
                  <c:v>North America</c:v>
                </c:pt>
                <c:pt idx="2">
                  <c:v>Latin America</c:v>
                </c:pt>
                <c:pt idx="3">
                  <c:v>West Europe</c:v>
                </c:pt>
                <c:pt idx="4">
                  <c:v>East Europe</c:v>
                </c:pt>
                <c:pt idx="5">
                  <c:v>Asia Pacific</c:v>
                </c:pt>
              </c:strCache>
            </c:strRef>
          </c:cat>
          <c:val>
            <c:numRef>
              <c:f>TTR!$B$3:$G$3</c:f>
              <c:numCache>
                <c:formatCode>General</c:formatCode>
                <c:ptCount val="6"/>
                <c:pt idx="0">
                  <c:v>9.5</c:v>
                </c:pt>
                <c:pt idx="1">
                  <c:v>8.9</c:v>
                </c:pt>
                <c:pt idx="2">
                  <c:v>8</c:v>
                </c:pt>
                <c:pt idx="3">
                  <c:v>10.4</c:v>
                </c:pt>
                <c:pt idx="4">
                  <c:v>9</c:v>
                </c:pt>
                <c:pt idx="5">
                  <c:v>9.9</c:v>
                </c:pt>
              </c:numCache>
            </c:numRef>
          </c:val>
          <c:extLst>
            <c:ext xmlns:c16="http://schemas.microsoft.com/office/drawing/2014/chart" uri="{C3380CC4-5D6E-409C-BE32-E72D297353CC}">
              <c16:uniqueId val="{00000003-E84F-4D2F-99EB-BC45B5A4FB15}"/>
            </c:ext>
          </c:extLst>
        </c:ser>
        <c:ser>
          <c:idx val="4"/>
          <c:order val="2"/>
          <c:tx>
            <c:strRef>
              <c:f>TTR!$A$4</c:f>
              <c:strCache>
                <c:ptCount val="1"/>
                <c:pt idx="0">
                  <c:v>2.0 to 3.0</c:v>
                </c:pt>
              </c:strCache>
            </c:strRef>
          </c:tx>
          <c:spPr>
            <a:solidFill>
              <a:srgbClr val="92D050"/>
            </a:solidFill>
          </c:spPr>
          <c:invertIfNegative val="0"/>
          <c:cat>
            <c:strRef>
              <c:f>TTR!$B$1:$G$1</c:f>
              <c:strCache>
                <c:ptCount val="6"/>
                <c:pt idx="0">
                  <c:v>All Regions</c:v>
                </c:pt>
                <c:pt idx="1">
                  <c:v>North America</c:v>
                </c:pt>
                <c:pt idx="2">
                  <c:v>Latin America</c:v>
                </c:pt>
                <c:pt idx="3">
                  <c:v>West Europe</c:v>
                </c:pt>
                <c:pt idx="4">
                  <c:v>East Europe</c:v>
                </c:pt>
                <c:pt idx="5">
                  <c:v>Asia Pacific</c:v>
                </c:pt>
              </c:strCache>
            </c:strRef>
          </c:cat>
          <c:val>
            <c:numRef>
              <c:f>TTR!$B$4:$G$4</c:f>
              <c:numCache>
                <c:formatCode>General</c:formatCode>
                <c:ptCount val="6"/>
                <c:pt idx="0">
                  <c:v>65.400000000000006</c:v>
                </c:pt>
                <c:pt idx="1">
                  <c:v>60.9</c:v>
                </c:pt>
                <c:pt idx="2">
                  <c:v>64.599999999999994</c:v>
                </c:pt>
                <c:pt idx="3">
                  <c:v>64.900000000000006</c:v>
                </c:pt>
                <c:pt idx="4">
                  <c:v>67.2</c:v>
                </c:pt>
                <c:pt idx="5">
                  <c:v>63.1</c:v>
                </c:pt>
              </c:numCache>
            </c:numRef>
          </c:val>
          <c:extLst>
            <c:ext xmlns:c16="http://schemas.microsoft.com/office/drawing/2014/chart" uri="{C3380CC4-5D6E-409C-BE32-E72D297353CC}">
              <c16:uniqueId val="{00000004-E84F-4D2F-99EB-BC45B5A4FB15}"/>
            </c:ext>
          </c:extLst>
        </c:ser>
        <c:ser>
          <c:idx val="1"/>
          <c:order val="3"/>
          <c:tx>
            <c:strRef>
              <c:f>TTR!$A$5</c:f>
              <c:strCache>
                <c:ptCount val="1"/>
                <c:pt idx="0">
                  <c:v>3.0 to 3.2</c:v>
                </c:pt>
              </c:strCache>
            </c:strRef>
          </c:tx>
          <c:spPr>
            <a:solidFill>
              <a:srgbClr val="FF99CC"/>
            </a:solidFill>
          </c:spPr>
          <c:invertIfNegative val="0"/>
          <c:cat>
            <c:strRef>
              <c:f>TTR!$B$1:$G$1</c:f>
              <c:strCache>
                <c:ptCount val="6"/>
                <c:pt idx="0">
                  <c:v>All Regions</c:v>
                </c:pt>
                <c:pt idx="1">
                  <c:v>North America</c:v>
                </c:pt>
                <c:pt idx="2">
                  <c:v>Latin America</c:v>
                </c:pt>
                <c:pt idx="3">
                  <c:v>West Europe</c:v>
                </c:pt>
                <c:pt idx="4">
                  <c:v>East Europe</c:v>
                </c:pt>
                <c:pt idx="5">
                  <c:v>Asia Pacific</c:v>
                </c:pt>
              </c:strCache>
            </c:strRef>
          </c:cat>
          <c:val>
            <c:numRef>
              <c:f>TTR!$B$5:$G$5</c:f>
              <c:numCache>
                <c:formatCode>General</c:formatCode>
                <c:ptCount val="6"/>
                <c:pt idx="0">
                  <c:v>3.9</c:v>
                </c:pt>
                <c:pt idx="1">
                  <c:v>4.5</c:v>
                </c:pt>
                <c:pt idx="2">
                  <c:v>3.6</c:v>
                </c:pt>
                <c:pt idx="3">
                  <c:v>4.4000000000000004</c:v>
                </c:pt>
                <c:pt idx="4">
                  <c:v>3.3</c:v>
                </c:pt>
                <c:pt idx="5">
                  <c:v>4</c:v>
                </c:pt>
              </c:numCache>
            </c:numRef>
          </c:val>
          <c:extLst>
            <c:ext xmlns:c16="http://schemas.microsoft.com/office/drawing/2014/chart" uri="{C3380CC4-5D6E-409C-BE32-E72D297353CC}">
              <c16:uniqueId val="{00000001-E84F-4D2F-99EB-BC45B5A4FB15}"/>
            </c:ext>
          </c:extLst>
        </c:ser>
        <c:ser>
          <c:idx val="0"/>
          <c:order val="4"/>
          <c:tx>
            <c:strRef>
              <c:f>TTR!$A$6</c:f>
              <c:strCache>
                <c:ptCount val="1"/>
                <c:pt idx="0">
                  <c:v>&gt; 3.2</c:v>
                </c:pt>
              </c:strCache>
            </c:strRef>
          </c:tx>
          <c:spPr>
            <a:solidFill>
              <a:srgbClr val="FFCCFF"/>
            </a:solidFill>
          </c:spPr>
          <c:invertIfNegative val="0"/>
          <c:cat>
            <c:strRef>
              <c:f>TTR!$B$1:$G$1</c:f>
              <c:strCache>
                <c:ptCount val="6"/>
                <c:pt idx="0">
                  <c:v>All Regions</c:v>
                </c:pt>
                <c:pt idx="1">
                  <c:v>North America</c:v>
                </c:pt>
                <c:pt idx="2">
                  <c:v>Latin America</c:v>
                </c:pt>
                <c:pt idx="3">
                  <c:v>West Europe</c:v>
                </c:pt>
                <c:pt idx="4">
                  <c:v>East Europe</c:v>
                </c:pt>
                <c:pt idx="5">
                  <c:v>Asia Pacific</c:v>
                </c:pt>
              </c:strCache>
            </c:strRef>
          </c:cat>
          <c:val>
            <c:numRef>
              <c:f>TTR!$B$6:$G$6</c:f>
              <c:numCache>
                <c:formatCode>General</c:formatCode>
                <c:ptCount val="6"/>
                <c:pt idx="0">
                  <c:v>9</c:v>
                </c:pt>
                <c:pt idx="1">
                  <c:v>10</c:v>
                </c:pt>
                <c:pt idx="2">
                  <c:v>7.3</c:v>
                </c:pt>
                <c:pt idx="3">
                  <c:v>10.3</c:v>
                </c:pt>
                <c:pt idx="4">
                  <c:v>7.9</c:v>
                </c:pt>
                <c:pt idx="5">
                  <c:v>9.1</c:v>
                </c:pt>
              </c:numCache>
            </c:numRef>
          </c:val>
          <c:extLst>
            <c:ext xmlns:c16="http://schemas.microsoft.com/office/drawing/2014/chart" uri="{C3380CC4-5D6E-409C-BE32-E72D297353CC}">
              <c16:uniqueId val="{00000000-E84F-4D2F-99EB-BC45B5A4FB15}"/>
            </c:ext>
          </c:extLst>
        </c:ser>
        <c:dLbls>
          <c:showLegendKey val="0"/>
          <c:showVal val="0"/>
          <c:showCatName val="0"/>
          <c:showSerName val="0"/>
          <c:showPercent val="0"/>
          <c:showBubbleSize val="0"/>
        </c:dLbls>
        <c:gapWidth val="150"/>
        <c:shape val="box"/>
        <c:axId val="163043200"/>
        <c:axId val="163044736"/>
        <c:axId val="0"/>
      </c:bar3DChart>
      <c:catAx>
        <c:axId val="163043200"/>
        <c:scaling>
          <c:orientation val="minMax"/>
        </c:scaling>
        <c:delete val="0"/>
        <c:axPos val="b"/>
        <c:numFmt formatCode="General" sourceLinked="0"/>
        <c:majorTickMark val="out"/>
        <c:minorTickMark val="none"/>
        <c:tickLblPos val="nextTo"/>
        <c:txPr>
          <a:bodyPr/>
          <a:lstStyle/>
          <a:p>
            <a:pPr>
              <a:defRPr sz="1400">
                <a:solidFill>
                  <a:schemeClr val="bg1"/>
                </a:solidFill>
              </a:defRPr>
            </a:pPr>
            <a:endParaRPr lang="en-US"/>
          </a:p>
        </c:txPr>
        <c:crossAx val="163044736"/>
        <c:crosses val="autoZero"/>
        <c:auto val="1"/>
        <c:lblAlgn val="ctr"/>
        <c:lblOffset val="100"/>
        <c:noMultiLvlLbl val="0"/>
      </c:catAx>
      <c:valAx>
        <c:axId val="163044736"/>
        <c:scaling>
          <c:orientation val="minMax"/>
          <c:max val="100"/>
          <c:min val="0"/>
        </c:scaling>
        <c:delete val="0"/>
        <c:axPos val="l"/>
        <c:majorGridlines>
          <c:spPr>
            <a:ln>
              <a:noFill/>
            </a:ln>
          </c:spPr>
        </c:majorGridlines>
        <c:numFmt formatCode="General" sourceLinked="1"/>
        <c:majorTickMark val="out"/>
        <c:minorTickMark val="none"/>
        <c:tickLblPos val="nextTo"/>
        <c:txPr>
          <a:bodyPr/>
          <a:lstStyle/>
          <a:p>
            <a:pPr>
              <a:defRPr sz="1400">
                <a:solidFill>
                  <a:schemeClr val="bg1"/>
                </a:solidFill>
              </a:defRPr>
            </a:pPr>
            <a:endParaRPr lang="en-US"/>
          </a:p>
        </c:txPr>
        <c:crossAx val="163043200"/>
        <c:crosses val="autoZero"/>
        <c:crossBetween val="between"/>
      </c:valAx>
    </c:plotArea>
    <c:legend>
      <c:legendPos val="r"/>
      <c:layout>
        <c:manualLayout>
          <c:xMode val="edge"/>
          <c:yMode val="edge"/>
          <c:x val="0.86237000032060906"/>
          <c:y val="0.33200813877137902"/>
          <c:w val="0.13762999967939096"/>
          <c:h val="0.36245673237825138"/>
        </c:manualLayout>
      </c:layout>
      <c:overlay val="0"/>
      <c:txPr>
        <a:bodyPr/>
        <a:lstStyle/>
        <a:p>
          <a:pPr>
            <a:defRPr sz="1200" b="1">
              <a:solidFill>
                <a:schemeClr val="accent3">
                  <a:lumMod val="20000"/>
                  <a:lumOff val="80000"/>
                </a:schemeClr>
              </a:solidFill>
            </a:defRPr>
          </a:pPr>
          <a:endParaRPr lang="en-US"/>
        </a:p>
      </c:txPr>
    </c:legend>
    <c:plotVisOnly val="0"/>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8358591081529"/>
          <c:y val="5.6305854876449374E-2"/>
          <c:w val="0.85228139670737124"/>
          <c:h val="0.89565208866192259"/>
        </c:manualLayout>
      </c:layout>
      <c:lineChart>
        <c:grouping val="standard"/>
        <c:varyColors val="0"/>
        <c:ser>
          <c:idx val="0"/>
          <c:order val="0"/>
          <c:tx>
            <c:strRef>
              <c:f>Sheet1!$B$1</c:f>
              <c:strCache>
                <c:ptCount val="1"/>
                <c:pt idx="0">
                  <c:v>Column1</c:v>
                </c:pt>
              </c:strCache>
            </c:strRef>
          </c:tx>
          <c:marker>
            <c:symbol val="diamond"/>
            <c:size val="6"/>
          </c:marker>
          <c:cat>
            <c:numRef>
              <c:f>Sheet1!$A$2:$A$5</c:f>
              <c:numCache>
                <c:formatCode>General</c:formatCode>
                <c:ptCount val="4"/>
              </c:numCache>
            </c:numRef>
          </c:cat>
          <c:val>
            <c:numRef>
              <c:f>Sheet1!$B$2:$B$5</c:f>
              <c:numCache>
                <c:formatCode>General</c:formatCode>
                <c:ptCount val="4"/>
              </c:numCache>
            </c:numRef>
          </c:val>
          <c:smooth val="0"/>
          <c:extLst>
            <c:ext xmlns:c16="http://schemas.microsoft.com/office/drawing/2014/chart" uri="{C3380CC4-5D6E-409C-BE32-E72D297353CC}">
              <c16:uniqueId val="{00000000-CF1B-42C0-8BA0-6A77CA729259}"/>
            </c:ext>
          </c:extLst>
        </c:ser>
        <c:ser>
          <c:idx val="1"/>
          <c:order val="1"/>
          <c:tx>
            <c:strRef>
              <c:f>Sheet1!$C$1</c:f>
              <c:strCache>
                <c:ptCount val="1"/>
                <c:pt idx="0">
                  <c:v>Column2</c:v>
                </c:pt>
              </c:strCache>
            </c:strRef>
          </c:tx>
          <c:marker>
            <c:symbol val="square"/>
            <c:size val="6"/>
          </c:marker>
          <c:cat>
            <c:numRef>
              <c:f>Sheet1!$A$2:$A$5</c:f>
              <c:numCache>
                <c:formatCode>General</c:formatCode>
                <c:ptCount val="4"/>
              </c:numCache>
            </c:numRef>
          </c:cat>
          <c:val>
            <c:numRef>
              <c:f>Sheet1!$C$2:$C$5</c:f>
              <c:numCache>
                <c:formatCode>General</c:formatCode>
                <c:ptCount val="4"/>
              </c:numCache>
            </c:numRef>
          </c:val>
          <c:smooth val="0"/>
          <c:extLst>
            <c:ext xmlns:c16="http://schemas.microsoft.com/office/drawing/2014/chart" uri="{C3380CC4-5D6E-409C-BE32-E72D297353CC}">
              <c16:uniqueId val="{00000001-CF1B-42C0-8BA0-6A77CA729259}"/>
            </c:ext>
          </c:extLst>
        </c:ser>
        <c:ser>
          <c:idx val="2"/>
          <c:order val="2"/>
          <c:tx>
            <c:strRef>
              <c:f>Sheet1!$D$1</c:f>
              <c:strCache>
                <c:ptCount val="1"/>
                <c:pt idx="0">
                  <c:v>Column3</c:v>
                </c:pt>
              </c:strCache>
            </c:strRef>
          </c:tx>
          <c:marker>
            <c:symbol val="triangle"/>
            <c:size val="6"/>
          </c:marker>
          <c:cat>
            <c:numRef>
              <c:f>Sheet1!$A$2:$A$5</c:f>
              <c:numCache>
                <c:formatCode>General</c:formatCode>
                <c:ptCount val="4"/>
              </c:numCache>
            </c:numRef>
          </c:cat>
          <c:val>
            <c:numRef>
              <c:f>Sheet1!$D$2:$D$5</c:f>
              <c:numCache>
                <c:formatCode>General</c:formatCode>
                <c:ptCount val="4"/>
              </c:numCache>
            </c:numRef>
          </c:val>
          <c:smooth val="0"/>
          <c:extLst>
            <c:ext xmlns:c16="http://schemas.microsoft.com/office/drawing/2014/chart" uri="{C3380CC4-5D6E-409C-BE32-E72D297353CC}">
              <c16:uniqueId val="{00000002-CF1B-42C0-8BA0-6A77CA729259}"/>
            </c:ext>
          </c:extLst>
        </c:ser>
        <c:dLbls>
          <c:showLegendKey val="0"/>
          <c:showVal val="0"/>
          <c:showCatName val="0"/>
          <c:showSerName val="0"/>
          <c:showPercent val="0"/>
          <c:showBubbleSize val="0"/>
        </c:dLbls>
        <c:marker val="1"/>
        <c:smooth val="0"/>
        <c:axId val="220746496"/>
        <c:axId val="220748032"/>
      </c:lineChart>
      <c:dateAx>
        <c:axId val="220746496"/>
        <c:scaling>
          <c:orientation val="minMax"/>
        </c:scaling>
        <c:delete val="0"/>
        <c:axPos val="b"/>
        <c:numFmt formatCode="General" sourceLinked="0"/>
        <c:majorTickMark val="out"/>
        <c:minorTickMark val="none"/>
        <c:tickLblPos val="nextTo"/>
        <c:crossAx val="220748032"/>
        <c:crosses val="autoZero"/>
        <c:auto val="0"/>
        <c:lblOffset val="100"/>
        <c:baseTimeUnit val="days"/>
        <c:majorUnit val="6"/>
        <c:majorTimeUnit val="days"/>
        <c:minorUnit val="1"/>
        <c:minorTimeUnit val="days"/>
      </c:dateAx>
      <c:valAx>
        <c:axId val="220748032"/>
        <c:scaling>
          <c:orientation val="minMax"/>
          <c:max val="5"/>
          <c:min val="0"/>
        </c:scaling>
        <c:delete val="0"/>
        <c:axPos val="l"/>
        <c:numFmt formatCode="General" sourceLinked="1"/>
        <c:majorTickMark val="out"/>
        <c:minorTickMark val="none"/>
        <c:tickLblPos val="nextTo"/>
        <c:txPr>
          <a:bodyPr/>
          <a:lstStyle/>
          <a:p>
            <a:pPr>
              <a:defRPr sz="1398" baseline="0">
                <a:solidFill>
                  <a:schemeClr val="tx1"/>
                </a:solidFill>
              </a:defRPr>
            </a:pPr>
            <a:endParaRPr lang="en-US"/>
          </a:p>
        </c:txPr>
        <c:crossAx val="220746496"/>
        <c:crosses val="autoZero"/>
        <c:crossBetween val="between"/>
        <c:majorUnit val="1"/>
        <c:minorUnit val="1"/>
      </c:valAx>
      <c:spPr>
        <a:noFill/>
        <a:ln w="25389">
          <a:noFill/>
        </a:ln>
      </c:spPr>
    </c:plotArea>
    <c:plotVisOnly val="1"/>
    <c:dispBlanksAs val="gap"/>
    <c:showDLblsOverMax val="0"/>
  </c:chart>
  <c:txPr>
    <a:bodyPr/>
    <a:lstStyle/>
    <a:p>
      <a:pPr>
        <a:defRPr sz="1798"/>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7718136863442"/>
          <c:y val="5.2517282625123896E-2"/>
          <c:w val="0.79243582541280966"/>
          <c:h val="0.86244603657914232"/>
        </c:manualLayout>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0</c:v>
                </c:pt>
                <c:pt idx="1">
                  <c:v>4</c:v>
                </c:pt>
                <c:pt idx="2">
                  <c:v>8</c:v>
                </c:pt>
                <c:pt idx="3">
                  <c:v>12</c:v>
                </c:pt>
                <c:pt idx="4">
                  <c:v>16</c:v>
                </c:pt>
                <c:pt idx="5">
                  <c:v>20</c:v>
                </c:pt>
                <c:pt idx="6">
                  <c:v>24</c:v>
                </c:pt>
              </c:numCache>
            </c:numRef>
          </c:cat>
          <c:val>
            <c:numRef>
              <c:f>Sheet1!$B$2:$B$8</c:f>
              <c:numCache>
                <c:formatCode>General</c:formatCode>
                <c:ptCount val="7"/>
              </c:numCache>
            </c:numRef>
          </c:val>
          <c:smooth val="0"/>
          <c:extLst>
            <c:ext xmlns:c16="http://schemas.microsoft.com/office/drawing/2014/chart" uri="{C3380CC4-5D6E-409C-BE32-E72D297353CC}">
              <c16:uniqueId val="{00000000-437A-405C-9026-11ED178A9F71}"/>
            </c:ext>
          </c:extLst>
        </c:ser>
        <c:dLbls>
          <c:showLegendKey val="0"/>
          <c:showVal val="0"/>
          <c:showCatName val="0"/>
          <c:showSerName val="0"/>
          <c:showPercent val="0"/>
          <c:showBubbleSize val="0"/>
        </c:dLbls>
        <c:smooth val="0"/>
        <c:axId val="221822976"/>
        <c:axId val="221824512"/>
      </c:lineChart>
      <c:catAx>
        <c:axId val="221822976"/>
        <c:scaling>
          <c:orientation val="minMax"/>
        </c:scaling>
        <c:delete val="1"/>
        <c:axPos val="b"/>
        <c:numFmt formatCode="General" sourceLinked="1"/>
        <c:majorTickMark val="out"/>
        <c:minorTickMark val="none"/>
        <c:tickLblPos val="nextTo"/>
        <c:crossAx val="221824512"/>
        <c:crosses val="autoZero"/>
        <c:auto val="1"/>
        <c:lblAlgn val="ctr"/>
        <c:lblOffset val="100"/>
        <c:noMultiLvlLbl val="0"/>
      </c:catAx>
      <c:valAx>
        <c:axId val="221824512"/>
        <c:scaling>
          <c:orientation val="minMax"/>
          <c:max val="3"/>
          <c:min val="0"/>
        </c:scaling>
        <c:delete val="0"/>
        <c:axPos val="l"/>
        <c:numFmt formatCode="General" sourceLinked="1"/>
        <c:majorTickMark val="out"/>
        <c:minorTickMark val="none"/>
        <c:tickLblPos val="nextTo"/>
        <c:txPr>
          <a:bodyPr/>
          <a:lstStyle/>
          <a:p>
            <a:pPr>
              <a:defRPr baseline="0">
                <a:solidFill>
                  <a:schemeClr val="tx1"/>
                </a:solidFill>
              </a:defRPr>
            </a:pPr>
            <a:endParaRPr lang="en-US"/>
          </a:p>
        </c:txPr>
        <c:crossAx val="221822976"/>
        <c:crosses val="autoZero"/>
        <c:crossBetween val="midCat"/>
        <c:majorUnit val="1"/>
        <c:minorUnit val="1"/>
      </c:valAx>
      <c:spPr>
        <a:noFill/>
        <a:ln w="25404">
          <a:noFill/>
        </a:ln>
      </c:spPr>
    </c:plotArea>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0">
                <a:solidFill>
                  <a:schemeClr val="tx1"/>
                </a:solidFill>
              </a:rPr>
              <a:t>Ischemic stroke/SE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'Ark1'!$B$3</c:f>
              <c:strCache>
                <c:ptCount val="1"/>
                <c:pt idx="0">
                  <c:v>Apixaban</c:v>
                </c:pt>
              </c:strCache>
            </c:strRef>
          </c:tx>
          <c:spPr>
            <a:solidFill>
              <a:srgbClr val="00B050"/>
            </a:solidFill>
            <a:ln>
              <a:solidFill>
                <a:srgbClr val="0070C0"/>
              </a:solidFill>
            </a:ln>
            <a:effectLst/>
          </c:spPr>
          <c:invertIfNegative val="0"/>
          <c:dLbls>
            <c:dLbl>
              <c:idx val="0"/>
              <c:tx>
                <c:rich>
                  <a:bodyPr/>
                  <a:lstStyle/>
                  <a:p>
                    <a:r>
                      <a:rPr lang="en-US"/>
                      <a:t>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A5-42B7-BDAB-5F23D29349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'Ark1'!$C$2</c:f>
              <c:strCache>
                <c:ptCount val="1"/>
                <c:pt idx="0">
                  <c:v>Ischemic stroke/SE</c:v>
                </c:pt>
              </c:strCache>
            </c:strRef>
          </c:cat>
          <c:val>
            <c:numRef>
              <c:f>'Ark1'!$C$3</c:f>
              <c:numCache>
                <c:formatCode>0.0%</c:formatCode>
                <c:ptCount val="1"/>
                <c:pt idx="0">
                  <c:v>4.7399999999999998E-2</c:v>
                </c:pt>
              </c:numCache>
            </c:numRef>
          </c:val>
          <c:extLst>
            <c:ext xmlns:c16="http://schemas.microsoft.com/office/drawing/2014/chart" uri="{C3380CC4-5D6E-409C-BE32-E72D297353CC}">
              <c16:uniqueId val="{00000001-57A5-42B7-BDAB-5F23D293492F}"/>
            </c:ext>
          </c:extLst>
        </c:ser>
        <c:ser>
          <c:idx val="1"/>
          <c:order val="1"/>
          <c:tx>
            <c:strRef>
              <c:f>'Ark1'!$B$4</c:f>
              <c:strCache>
                <c:ptCount val="1"/>
                <c:pt idx="0">
                  <c:v>Dabigatran</c:v>
                </c:pt>
              </c:strCache>
            </c:strRef>
          </c:tx>
          <c:spPr>
            <a:solidFill>
              <a:srgbClr val="0070C0"/>
            </a:solidFill>
            <a:ln>
              <a:noFill/>
            </a:ln>
            <a:effectLst/>
          </c:spPr>
          <c:invertIfNegative val="0"/>
          <c:dPt>
            <c:idx val="0"/>
            <c:invertIfNegative val="0"/>
            <c:bubble3D val="0"/>
            <c:extLst>
              <c:ext xmlns:c16="http://schemas.microsoft.com/office/drawing/2014/chart" uri="{C3380CC4-5D6E-409C-BE32-E72D297353CC}">
                <c16:uniqueId val="{00000002-57A5-42B7-BDAB-5F23D293492F}"/>
              </c:ext>
            </c:extLst>
          </c:dPt>
          <c:dLbls>
            <c:dLbl>
              <c:idx val="0"/>
              <c:tx>
                <c:rich>
                  <a:bodyPr/>
                  <a:lstStyle/>
                  <a:p>
                    <a:r>
                      <a:rPr lang="en-US"/>
                      <a:t>3.3%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A5-42B7-BDAB-5F23D29349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'Ark1'!$C$2</c:f>
              <c:strCache>
                <c:ptCount val="1"/>
                <c:pt idx="0">
                  <c:v>Ischemic stroke/SE</c:v>
                </c:pt>
              </c:strCache>
            </c:strRef>
          </c:cat>
          <c:val>
            <c:numRef>
              <c:f>'Ark1'!$C$4</c:f>
              <c:numCache>
                <c:formatCode>0.0%</c:formatCode>
                <c:ptCount val="1"/>
                <c:pt idx="0">
                  <c:v>3.3000000000000002E-2</c:v>
                </c:pt>
              </c:numCache>
            </c:numRef>
          </c:val>
          <c:extLst>
            <c:ext xmlns:c16="http://schemas.microsoft.com/office/drawing/2014/chart" uri="{C3380CC4-5D6E-409C-BE32-E72D297353CC}">
              <c16:uniqueId val="{00000003-57A5-42B7-BDAB-5F23D293492F}"/>
            </c:ext>
          </c:extLst>
        </c:ser>
        <c:ser>
          <c:idx val="2"/>
          <c:order val="2"/>
          <c:tx>
            <c:strRef>
              <c:f>'Ark1'!$B$5</c:f>
              <c:strCache>
                <c:ptCount val="1"/>
                <c:pt idx="0">
                  <c:v>Rivaroxaban</c:v>
                </c:pt>
              </c:strCache>
            </c:strRef>
          </c:tx>
          <c:spPr>
            <a:solidFill>
              <a:srgbClr val="7030A0"/>
            </a:solidFill>
            <a:ln>
              <a:noFill/>
            </a:ln>
            <a:effectLst/>
          </c:spPr>
          <c:invertIfNegative val="0"/>
          <c:dLbls>
            <c:dLbl>
              <c:idx val="0"/>
              <c:tx>
                <c:rich>
                  <a:bodyPr/>
                  <a:lstStyle/>
                  <a:p>
                    <a:r>
                      <a:rPr lang="en-US"/>
                      <a:t>3.5%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A5-42B7-BDAB-5F23D29349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'Ark1'!$C$2</c:f>
              <c:strCache>
                <c:ptCount val="1"/>
                <c:pt idx="0">
                  <c:v>Ischemic stroke/SE</c:v>
                </c:pt>
              </c:strCache>
            </c:strRef>
          </c:cat>
          <c:val>
            <c:numRef>
              <c:f>'Ark1'!$C$5</c:f>
              <c:numCache>
                <c:formatCode>0.0%</c:formatCode>
                <c:ptCount val="1"/>
                <c:pt idx="0">
                  <c:v>3.5000000000000003E-2</c:v>
                </c:pt>
              </c:numCache>
            </c:numRef>
          </c:val>
          <c:extLst>
            <c:ext xmlns:c16="http://schemas.microsoft.com/office/drawing/2014/chart" uri="{C3380CC4-5D6E-409C-BE32-E72D297353CC}">
              <c16:uniqueId val="{00000005-57A5-42B7-BDAB-5F23D293492F}"/>
            </c:ext>
          </c:extLst>
        </c:ser>
        <c:ser>
          <c:idx val="3"/>
          <c:order val="3"/>
          <c:tx>
            <c:strRef>
              <c:f>'Ark1'!$B$6</c:f>
              <c:strCache>
                <c:ptCount val="1"/>
                <c:pt idx="0">
                  <c:v>Warfarin</c:v>
                </c:pt>
              </c:strCache>
            </c:strRef>
          </c:tx>
          <c:spPr>
            <a:solidFill>
              <a:schemeClr val="bg1">
                <a:lumMod val="65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7-57A5-42B7-BDAB-5F23D293492F}"/>
              </c:ext>
            </c:extLst>
          </c:dPt>
          <c:dLbls>
            <c:dLbl>
              <c:idx val="0"/>
              <c:tx>
                <c:rich>
                  <a:bodyPr/>
                  <a:lstStyle/>
                  <a:p>
                    <a:r>
                      <a:rPr lang="en-US"/>
                      <a:t>3.7%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5-42B7-BDAB-5F23D29349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'Ark1'!$C$2</c:f>
              <c:strCache>
                <c:ptCount val="1"/>
                <c:pt idx="0">
                  <c:v>Ischemic stroke/SE</c:v>
                </c:pt>
              </c:strCache>
            </c:strRef>
          </c:cat>
          <c:val>
            <c:numRef>
              <c:f>'Ark1'!$C$6</c:f>
              <c:numCache>
                <c:formatCode>0.0%</c:formatCode>
                <c:ptCount val="1"/>
                <c:pt idx="0">
                  <c:v>3.7400000000000003E-2</c:v>
                </c:pt>
              </c:numCache>
            </c:numRef>
          </c:val>
          <c:extLst>
            <c:ext xmlns:c16="http://schemas.microsoft.com/office/drawing/2014/chart" uri="{C3380CC4-5D6E-409C-BE32-E72D297353CC}">
              <c16:uniqueId val="{00000008-57A5-42B7-BDAB-5F23D293492F}"/>
            </c:ext>
          </c:extLst>
        </c:ser>
        <c:dLbls>
          <c:showLegendKey val="0"/>
          <c:showVal val="0"/>
          <c:showCatName val="0"/>
          <c:showSerName val="0"/>
          <c:showPercent val="0"/>
          <c:showBubbleSize val="0"/>
        </c:dLbls>
        <c:gapWidth val="131"/>
        <c:overlap val="-62"/>
        <c:axId val="301224768"/>
        <c:axId val="301416704"/>
      </c:barChart>
      <c:catAx>
        <c:axId val="301224768"/>
        <c:scaling>
          <c:orientation val="minMax"/>
        </c:scaling>
        <c:delete val="1"/>
        <c:axPos val="b"/>
        <c:numFmt formatCode="General" sourceLinked="1"/>
        <c:majorTickMark val="none"/>
        <c:minorTickMark val="none"/>
        <c:tickLblPos val="nextTo"/>
        <c:crossAx val="301416704"/>
        <c:crossesAt val="0"/>
        <c:auto val="1"/>
        <c:lblAlgn val="ctr"/>
        <c:lblOffset val="100"/>
        <c:noMultiLvlLbl val="0"/>
      </c:catAx>
      <c:valAx>
        <c:axId val="301416704"/>
        <c:scaling>
          <c:orientation val="minMax"/>
          <c:max val="7.0000000000000007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01224768"/>
        <c:crosses val="autoZero"/>
        <c:crossBetween val="between"/>
        <c:majorUnit val="0.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0" i="0" u="none" strike="noStrike" kern="1200" spc="0" baseline="0" noProof="0">
                <a:solidFill>
                  <a:schemeClr val="tx1"/>
                </a:solidFill>
                <a:latin typeface="+mn-lt"/>
                <a:ea typeface="+mn-ea"/>
                <a:cs typeface="+mn-cs"/>
              </a:defRPr>
            </a:pPr>
            <a:r>
              <a:rPr lang="en-US" noProof="0" dirty="0"/>
              <a:t>Bleeding</a:t>
            </a:r>
          </a:p>
        </c:rich>
      </c:tx>
      <c:overlay val="0"/>
      <c:spPr>
        <a:noFill/>
        <a:ln>
          <a:noFill/>
        </a:ln>
        <a:effectLst/>
      </c:spPr>
      <c:txPr>
        <a:bodyPr rot="0" spcFirstLastPara="1" vertOverflow="ellipsis" vert="horz" wrap="square" anchor="ctr" anchorCtr="1"/>
        <a:lstStyle/>
        <a:p>
          <a:pPr>
            <a:defRPr lang="en-US" sz="24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'Ark1'!$K$2</c:f>
              <c:strCache>
                <c:ptCount val="1"/>
                <c:pt idx="0">
                  <c:v>Bleeding events</c:v>
                </c:pt>
              </c:strCache>
            </c:strRef>
          </c:tx>
          <c:spPr>
            <a:solidFill>
              <a:srgbClr val="00B050"/>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36C4-48BA-8EED-E4A03E0323BC}"/>
              </c:ext>
            </c:extLst>
          </c:dPt>
          <c:dPt>
            <c:idx val="2"/>
            <c:invertIfNegative val="0"/>
            <c:bubble3D val="0"/>
            <c:spPr>
              <a:solidFill>
                <a:srgbClr val="7030A0"/>
              </a:solidFill>
              <a:ln>
                <a:noFill/>
              </a:ln>
              <a:effectLst/>
            </c:spPr>
            <c:extLst>
              <c:ext xmlns:c16="http://schemas.microsoft.com/office/drawing/2014/chart" uri="{C3380CC4-5D6E-409C-BE32-E72D297353CC}">
                <c16:uniqueId val="{00000003-36C4-48BA-8EED-E4A03E0323BC}"/>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36C4-48BA-8EED-E4A03E0323BC}"/>
              </c:ext>
            </c:extLst>
          </c:dPt>
          <c:dLbls>
            <c:dLbl>
              <c:idx val="0"/>
              <c:tx>
                <c:rich>
                  <a:bodyPr/>
                  <a:lstStyle/>
                  <a:p>
                    <a:r>
                      <a:rPr lang="en-US"/>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C4-48BA-8EED-E4A03E0323BC}"/>
                </c:ext>
              </c:extLst>
            </c:dLbl>
            <c:dLbl>
              <c:idx val="1"/>
              <c:tx>
                <c:rich>
                  <a:bodyPr/>
                  <a:lstStyle/>
                  <a:p>
                    <a:r>
                      <a:rPr lang="en-US"/>
                      <a:t>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C4-48BA-8EED-E4A03E0323BC}"/>
                </c:ext>
              </c:extLst>
            </c:dLbl>
            <c:dLbl>
              <c:idx val="2"/>
              <c:tx>
                <c:rich>
                  <a:bodyPr/>
                  <a:lstStyle/>
                  <a:p>
                    <a:r>
                      <a:rPr lang="en-US"/>
                      <a:t>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C4-48BA-8EED-E4A03E0323BC}"/>
                </c:ext>
              </c:extLst>
            </c:dLbl>
            <c:dLbl>
              <c:idx val="3"/>
              <c:tx>
                <c:rich>
                  <a:bodyPr/>
                  <a:lstStyle/>
                  <a:p>
                    <a:r>
                      <a:rPr lang="en-US"/>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C4-48BA-8EED-E4A03E0323B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'Ark1'!$J$3:$J$6</c:f>
              <c:strCache>
                <c:ptCount val="4"/>
                <c:pt idx="0">
                  <c:v>Apixaban</c:v>
                </c:pt>
                <c:pt idx="1">
                  <c:v>Dabigatran</c:v>
                </c:pt>
                <c:pt idx="2">
                  <c:v>Rivaroxaban</c:v>
                </c:pt>
                <c:pt idx="3">
                  <c:v>Warfarin</c:v>
                </c:pt>
              </c:strCache>
            </c:strRef>
          </c:cat>
          <c:val>
            <c:numRef>
              <c:f>'Ark1'!$K$3:$K$6</c:f>
              <c:numCache>
                <c:formatCode>0.0%</c:formatCode>
                <c:ptCount val="4"/>
                <c:pt idx="0">
                  <c:v>5.4199999999999998E-2</c:v>
                </c:pt>
                <c:pt idx="1">
                  <c:v>4.2500000000000003E-2</c:v>
                </c:pt>
                <c:pt idx="2">
                  <c:v>5.8400000000000001E-2</c:v>
                </c:pt>
                <c:pt idx="3">
                  <c:v>5.3600000000000002E-2</c:v>
                </c:pt>
              </c:numCache>
            </c:numRef>
          </c:val>
          <c:extLst>
            <c:ext xmlns:c16="http://schemas.microsoft.com/office/drawing/2014/chart" uri="{C3380CC4-5D6E-409C-BE32-E72D297353CC}">
              <c16:uniqueId val="{00000007-36C4-48BA-8EED-E4A03E0323BC}"/>
            </c:ext>
          </c:extLst>
        </c:ser>
        <c:dLbls>
          <c:showLegendKey val="0"/>
          <c:showVal val="0"/>
          <c:showCatName val="0"/>
          <c:showSerName val="0"/>
          <c:showPercent val="0"/>
          <c:showBubbleSize val="0"/>
        </c:dLbls>
        <c:gapWidth val="75"/>
        <c:overlap val="-25"/>
        <c:axId val="302093144"/>
        <c:axId val="298743784"/>
      </c:barChart>
      <c:catAx>
        <c:axId val="302093144"/>
        <c:scaling>
          <c:orientation val="minMax"/>
        </c:scaling>
        <c:delete val="1"/>
        <c:axPos val="b"/>
        <c:numFmt formatCode="General" sourceLinked="1"/>
        <c:majorTickMark val="none"/>
        <c:minorTickMark val="none"/>
        <c:tickLblPos val="nextTo"/>
        <c:crossAx val="298743784"/>
        <c:crosses val="autoZero"/>
        <c:auto val="1"/>
        <c:lblAlgn val="ctr"/>
        <c:lblOffset val="100"/>
        <c:noMultiLvlLbl val="0"/>
      </c:catAx>
      <c:valAx>
        <c:axId val="2987437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02093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b="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charset="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b="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b="0"/>
            </a:lvl1pPr>
          </a:lstStyle>
          <a:p>
            <a:pPr>
              <a:defRPr/>
            </a:pPr>
            <a:fld id="{469E4ACC-B247-4CED-B6B8-46A4E499A251}" type="slidenum">
              <a:rPr lang="en-US" altLang="en-US"/>
              <a:pPr>
                <a:defRPr/>
              </a:pPr>
              <a:t>‹#›</a:t>
            </a:fld>
            <a:endParaRPr lang="en-US" altLang="en-US" dirty="0"/>
          </a:p>
        </p:txBody>
      </p:sp>
    </p:spTree>
    <p:extLst>
      <p:ext uri="{BB962C8B-B14F-4D97-AF65-F5344CB8AC3E}">
        <p14:creationId xmlns:p14="http://schemas.microsoft.com/office/powerpoint/2010/main" val="2083760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19FAF3-AF2D-4DED-BF24-C724C09ED7E9}" type="slidenum">
              <a:rPr lang="en-US" altLang="en-US" sz="1300" smtClean="0">
                <a:solidFill>
                  <a:srgbClr val="000000"/>
                </a:solidFill>
              </a:rPr>
              <a:pPr>
                <a:spcBef>
                  <a:spcPct val="0"/>
                </a:spcBef>
              </a:pPr>
              <a:t>1</a:t>
            </a:fld>
            <a:endParaRPr lang="en-US" altLang="en-US" sz="1300" dirty="0">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2194F5F-2159-47D2-8BD4-F68015DA4A70}" type="slidenum">
              <a:rPr lang="en-US" smtClean="0"/>
              <a:t>40</a:t>
            </a:fld>
            <a:endParaRPr lang="en-US"/>
          </a:p>
        </p:txBody>
      </p:sp>
    </p:spTree>
    <p:extLst>
      <p:ext uri="{BB962C8B-B14F-4D97-AF65-F5344CB8AC3E}">
        <p14:creationId xmlns:p14="http://schemas.microsoft.com/office/powerpoint/2010/main" val="251111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838" rIns="91678" bIns="45838" anchor="b"/>
          <a:lstStyle>
            <a:lvl1pPr defTabSz="917575">
              <a:spcBef>
                <a:spcPct val="30000"/>
              </a:spcBef>
              <a:defRPr sz="1200">
                <a:solidFill>
                  <a:schemeClr val="tx1"/>
                </a:solidFill>
                <a:latin typeface="Arial" panose="020B0604020202020204" pitchFamily="34" charset="0"/>
              </a:defRPr>
            </a:lvl1pPr>
            <a:lvl2pPr marL="742950" indent="-285750" defTabSz="917575">
              <a:spcBef>
                <a:spcPct val="30000"/>
              </a:spcBef>
              <a:defRPr sz="1200">
                <a:solidFill>
                  <a:schemeClr val="tx1"/>
                </a:solidFill>
                <a:latin typeface="Arial" panose="020B0604020202020204" pitchFamily="34" charset="0"/>
              </a:defRPr>
            </a:lvl2pPr>
            <a:lvl3pPr marL="1143000" indent="-228600" defTabSz="917575">
              <a:spcBef>
                <a:spcPct val="30000"/>
              </a:spcBef>
              <a:defRPr sz="1200">
                <a:solidFill>
                  <a:schemeClr val="tx1"/>
                </a:solidFill>
                <a:latin typeface="Arial" panose="020B0604020202020204" pitchFamily="34" charset="0"/>
              </a:defRPr>
            </a:lvl3pPr>
            <a:lvl4pPr marL="1600200" indent="-228600" defTabSz="917575">
              <a:spcBef>
                <a:spcPct val="30000"/>
              </a:spcBef>
              <a:defRPr sz="1200">
                <a:solidFill>
                  <a:schemeClr val="tx1"/>
                </a:solidFill>
                <a:latin typeface="Arial" panose="020B0604020202020204" pitchFamily="34" charset="0"/>
              </a:defRPr>
            </a:lvl4pPr>
            <a:lvl5pPr marL="2057400" indent="-228600" defTabSz="917575">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D77D61-AD49-48FA-99CD-62D8B05408C4}" type="slidenum">
              <a:rPr kumimoji="1" lang="ja-JP" altLang="en-US"/>
              <a:pPr algn="r" eaLnBrk="1" hangingPunct="1">
                <a:spcBef>
                  <a:spcPct val="0"/>
                </a:spcBef>
              </a:pPr>
              <a:t>8</a:t>
            </a:fld>
            <a:endParaRPr kumimoji="1" lang="en-US" altLang="ja-JP" dirty="0"/>
          </a:p>
        </p:txBody>
      </p:sp>
      <p:sp>
        <p:nvSpPr>
          <p:cNvPr id="69635" name="Rectangle 2"/>
          <p:cNvSpPr>
            <a:spLocks noGrp="1" noRot="1" noChangeAspect="1" noChangeArrowheads="1" noTextEdit="1"/>
          </p:cNvSpPr>
          <p:nvPr>
            <p:ph type="sldImg"/>
          </p:nvPr>
        </p:nvSpPr>
        <p:spPr>
          <a:xfrm>
            <a:off x="1255713" y="720725"/>
            <a:ext cx="4803775" cy="3602038"/>
          </a:xfrm>
          <a:ln/>
        </p:spPr>
      </p:sp>
      <p:sp>
        <p:nvSpPr>
          <p:cNvPr id="69636" name="Rectangle 3"/>
          <p:cNvSpPr>
            <a:spLocks noGrp="1" noChangeArrowheads="1"/>
          </p:cNvSpPr>
          <p:nvPr>
            <p:ph type="body" idx="1"/>
          </p:nvPr>
        </p:nvSpPr>
        <p:spPr>
          <a:xfrm>
            <a:off x="852488" y="4560888"/>
            <a:ext cx="55911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838" rIns="91678" bIns="45838"/>
          <a:lstStyle/>
          <a:p>
            <a:r>
              <a:rPr kumimoji="1" lang="en-US" altLang="ja-JP" dirty="0">
                <a:latin typeface="Arial" panose="020B0604020202020204" pitchFamily="34" charset="0"/>
                <a:ea typeface="ＭＳ Ｐ明朝"/>
                <a:cs typeface="ＭＳ Ｐ明朝"/>
              </a:rPr>
              <a:t>Now, let’s look at the Primary Efficacy Endpoint in the J-ROCKET AF trial.</a:t>
            </a:r>
            <a:endParaRPr kumimoji="1" lang="ja-JP" altLang="ja-JP">
              <a:latin typeface="Arial" panose="020B0604020202020204" pitchFamily="34" charset="0"/>
              <a:ea typeface="ＭＳ Ｐ明朝"/>
              <a:cs typeface="ＭＳ Ｐ明朝"/>
            </a:endParaRPr>
          </a:p>
          <a:p>
            <a:r>
              <a:rPr kumimoji="1" lang="en-US" altLang="ja-JP" dirty="0">
                <a:latin typeface="Arial" panose="020B0604020202020204" pitchFamily="34" charset="0"/>
                <a:ea typeface="ＭＳ Ｐ明朝"/>
                <a:cs typeface="ＭＳ Ｐ明朝"/>
              </a:rPr>
              <a:t>-	The endpoint event rates were 1.26% per year in the rivaroxaban group and 2.61% per year in the warfarin group, indicating an obvious trend toward decrease in event rate in the rivaroxaban group.</a:t>
            </a:r>
            <a:endParaRPr kumimoji="1" lang="ja-JP" altLang="ja-JP">
              <a:latin typeface="Arial" panose="020B0604020202020204" pitchFamily="34" charset="0"/>
              <a:ea typeface="ＭＳ Ｐ明朝"/>
              <a:cs typeface="ＭＳ Ｐ明朝"/>
            </a:endParaRPr>
          </a:p>
          <a:p>
            <a:r>
              <a:rPr kumimoji="1" lang="en-US" altLang="ja-JP" dirty="0">
                <a:latin typeface="Arial" panose="020B0604020202020204" pitchFamily="34" charset="0"/>
                <a:ea typeface="ＭＳ Ｐ明朝"/>
                <a:cs typeface="ＭＳ Ｐ明朝"/>
              </a:rPr>
              <a:t>-	However, since the sample size of the J-ROCKET AF trial was one-tenth of that of the global study, the difference was not statistically significant enough to prove the superiority of rivaroxaban.</a:t>
            </a:r>
            <a:endParaRPr kumimoji="1" lang="ja-JP" altLang="ja-JP">
              <a:latin typeface="Arial" panose="020B0604020202020204" pitchFamily="34" charset="0"/>
              <a:ea typeface="ＭＳ Ｐ明朝"/>
              <a:cs typeface="ＭＳ Ｐ明朝"/>
            </a:endParaRPr>
          </a:p>
          <a:p>
            <a:endParaRPr lang="ja-JP" altLang="en-US">
              <a:latin typeface="ＭＳ Ｐ明朝"/>
            </a:endParaRPr>
          </a:p>
        </p:txBody>
      </p:sp>
    </p:spTree>
    <p:extLst>
      <p:ext uri="{BB962C8B-B14F-4D97-AF65-F5344CB8AC3E}">
        <p14:creationId xmlns:p14="http://schemas.microsoft.com/office/powerpoint/2010/main" val="235768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79F315-2A91-45D7-A47D-B82D09D220C2}" type="slidenum">
              <a:rPr lang="en-US" altLang="en-US" sz="1300" smtClean="0">
                <a:solidFill>
                  <a:srgbClr val="000000"/>
                </a:solidFill>
              </a:rPr>
              <a:pPr>
                <a:spcBef>
                  <a:spcPct val="0"/>
                </a:spcBef>
              </a:pPr>
              <a:t>10</a:t>
            </a:fld>
            <a:endParaRPr lang="en-US" altLang="en-US" sz="13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77FD046F-47E3-4A54-B57D-407B53F9552E}" type="slidenum">
              <a:rPr lang="en-US" altLang="en-US" sz="1300" smtClean="0">
                <a:latin typeface="Times New Roman" panose="02020603050405020304" pitchFamily="18" charset="0"/>
              </a:rPr>
              <a:pPr eaLnBrk="0" hangingPunct="0">
                <a:spcBef>
                  <a:spcPct val="0"/>
                </a:spcBef>
              </a:pPr>
              <a:t>11</a:t>
            </a:fld>
            <a:endParaRPr lang="en-US" altLang="en-US" sz="13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83B50733-F8FA-4A27-9437-584F8E1D4D77}" type="slidenum">
              <a:rPr lang="en-US" altLang="en-US" sz="1300">
                <a:solidFill>
                  <a:srgbClr val="000000"/>
                </a:solidFill>
                <a:ea typeface="ＭＳ Ｐゴシック" panose="020B0600070205080204" pitchFamily="34" charset="-128"/>
              </a:rPr>
              <a:pPr algn="r">
                <a:spcBef>
                  <a:spcPct val="0"/>
                </a:spcBef>
              </a:pPr>
              <a:t>12</a:t>
            </a:fld>
            <a:endParaRPr lang="en-US" altLang="en-US" sz="1300" dirty="0">
              <a:solidFill>
                <a:srgbClr val="000000"/>
              </a:solidFill>
              <a:ea typeface="ＭＳ Ｐゴシック" panose="020B0600070205080204" pitchFamily="34" charset="-128"/>
            </a:endParaRPr>
          </a:p>
        </p:txBody>
      </p:sp>
      <p:sp>
        <p:nvSpPr>
          <p:cNvPr id="32771" name="Rectangle 2"/>
          <p:cNvSpPr>
            <a:spLocks noGrp="1" noRot="1" noChangeAspect="1" noChangeArrowheads="1" noTextEdit="1"/>
          </p:cNvSpPr>
          <p:nvPr>
            <p:ph type="sldImg"/>
          </p:nvPr>
        </p:nvSpPr>
        <p:spPr>
          <a:ln/>
        </p:spPr>
      </p:sp>
      <p:sp>
        <p:nvSpPr>
          <p:cNvPr id="38916" name="Notes Placeholder 4"/>
          <p:cNvSpPr>
            <a:spLocks noGrp="1"/>
          </p:cNvSpPr>
          <p:nvPr/>
        </p:nvSpPr>
        <p:spPr bwMode="auto">
          <a:xfrm>
            <a:off x="974725" y="4560888"/>
            <a:ext cx="5365750" cy="4319587"/>
          </a:xfrm>
          <a:prstGeom prst="rect">
            <a:avLst/>
          </a:prstGeom>
          <a:solidFill>
            <a:srgbClr val="FFFFFF"/>
          </a:solidFill>
          <a:ln w="9525">
            <a:solidFill>
              <a:srgbClr val="000000"/>
            </a:solidFill>
            <a:miter lim="800000"/>
            <a:headEnd/>
            <a:tailEnd/>
          </a:ln>
        </p:spPr>
        <p:txBody>
          <a:bodyPr lIns="96661" tIns="48331" rIns="96661" bIns="48331"/>
          <a:lstStyle>
            <a:lvl1pPr defTabSz="966788" eaLnBrk="0" hangingPunct="0">
              <a:spcBef>
                <a:spcPct val="30000"/>
              </a:spcBef>
              <a:defRPr sz="1200">
                <a:solidFill>
                  <a:schemeClr val="tx1"/>
                </a:solidFill>
                <a:latin typeface="Times New Roman" pitchFamily="18" charset="0"/>
              </a:defRPr>
            </a:lvl1pPr>
            <a:lvl2pPr marL="742950" indent="-285750" defTabSz="966788" eaLnBrk="0" hangingPunct="0">
              <a:spcBef>
                <a:spcPct val="30000"/>
              </a:spcBef>
              <a:defRPr sz="1200">
                <a:solidFill>
                  <a:schemeClr val="tx1"/>
                </a:solidFill>
                <a:latin typeface="Times New Roman" pitchFamily="18" charset="0"/>
              </a:defRPr>
            </a:lvl2pPr>
            <a:lvl3pPr marL="1143000" indent="-228600" defTabSz="966788" eaLnBrk="0" hangingPunct="0">
              <a:spcBef>
                <a:spcPct val="30000"/>
              </a:spcBef>
              <a:defRPr sz="1200">
                <a:solidFill>
                  <a:schemeClr val="tx1"/>
                </a:solidFill>
                <a:latin typeface="Times New Roman" pitchFamily="18" charset="0"/>
              </a:defRPr>
            </a:lvl3pPr>
            <a:lvl4pPr marL="1600200" indent="-228600" defTabSz="966788" eaLnBrk="0" hangingPunct="0">
              <a:spcBef>
                <a:spcPct val="30000"/>
              </a:spcBef>
              <a:defRPr sz="1200">
                <a:solidFill>
                  <a:schemeClr val="tx1"/>
                </a:solidFill>
                <a:latin typeface="Times New Roman" pitchFamily="18" charset="0"/>
              </a:defRPr>
            </a:lvl4pPr>
            <a:lvl5pPr marL="2057400" indent="-228600"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defRPr/>
            </a:pPr>
            <a:endParaRPr lang="en-US" altLang="en-US" sz="1300" dirty="0">
              <a:solidFill>
                <a:prstClr val="black"/>
              </a:solidFill>
              <a:cs typeface="+mn-cs"/>
            </a:endParaRPr>
          </a:p>
        </p:txBody>
      </p:sp>
      <p:sp>
        <p:nvSpPr>
          <p:cNvPr id="3277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D7B23E-E68E-4B9A-BF40-5D13806FBE8C}" type="slidenum">
              <a:rPr lang="en-US" altLang="en-US" sz="1300" smtClean="0">
                <a:solidFill>
                  <a:srgbClr val="000000"/>
                </a:solidFill>
              </a:rPr>
              <a:pPr>
                <a:spcBef>
                  <a:spcPct val="0"/>
                </a:spcBef>
              </a:pPr>
              <a:t>14</a:t>
            </a:fld>
            <a:endParaRPr lang="en-US" altLang="en-US" sz="13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p &lt; 0.05</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269E8-9E2A-41CE-9F3B-57683A36DBB6}" type="slidenum">
              <a:rPr lang="en-US" altLang="en-US" sz="1300" smtClean="0"/>
              <a:pPr>
                <a:spcBef>
                  <a:spcPct val="0"/>
                </a:spcBef>
              </a:pPr>
              <a:t>15</a:t>
            </a:fld>
            <a:endParaRPr lang="en-US" alt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In Pioneer approximately 22.7% of the VKA + DAPT was still on their regimen at one year.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In WOEST we know that at one year 91.2% were on warfarin, 78.9% were on clopidogrel, 66.5% were on aspirin. Therefore, at the maximum 66.5% were on VKA + DAPT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46D252-A81F-4464-A2B8-F09C3E87752D}" type="slidenum">
              <a:rPr lang="en-US" altLang="en-US" sz="1300" smtClean="0">
                <a:ea typeface="ＭＳ Ｐゴシック" panose="020B0600070205080204" pitchFamily="34" charset="-128"/>
              </a:rPr>
              <a:pPr>
                <a:spcBef>
                  <a:spcPct val="0"/>
                </a:spcBef>
              </a:pPr>
              <a:t>30</a:t>
            </a:fld>
            <a:endParaRPr lang="en-US" altLang="en-US" sz="1300" dirty="0">
              <a:ea typeface="ＭＳ Ｐゴシック" panose="020B0600070205080204" pitchFamily="34" charset="-128"/>
            </a:endParaRPr>
          </a:p>
        </p:txBody>
      </p:sp>
    </p:spTree>
    <p:extLst>
      <p:ext uri="{BB962C8B-B14F-4D97-AF65-F5344CB8AC3E}">
        <p14:creationId xmlns:p14="http://schemas.microsoft.com/office/powerpoint/2010/main" val="409888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30DA03-6D8B-4A72-8232-3C84D3F3BDBE}" type="slidenum">
              <a:rPr lang="en-US" altLang="en-US" sz="1300" smtClean="0"/>
              <a:pPr>
                <a:spcBef>
                  <a:spcPct val="0"/>
                </a:spcBef>
              </a:pPr>
              <a:t>38</a:t>
            </a:fld>
            <a:endParaRPr lang="en-US" altLang="en-US" sz="1300" dirty="0"/>
          </a:p>
        </p:txBody>
      </p:sp>
    </p:spTree>
    <p:extLst>
      <p:ext uri="{BB962C8B-B14F-4D97-AF65-F5344CB8AC3E}">
        <p14:creationId xmlns:p14="http://schemas.microsoft.com/office/powerpoint/2010/main" val="341527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8831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76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438150"/>
            <a:ext cx="1943100" cy="324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438150"/>
            <a:ext cx="5676900" cy="324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71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3" y="163513"/>
            <a:ext cx="8391525" cy="14478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883607"/>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63" y="163513"/>
            <a:ext cx="8391525" cy="1447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8667750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330CC5-0373-4D54-931D-B45CB32A3BD2}" type="slidenum">
              <a:rPr lang="en-US" altLang="en-US"/>
              <a:pPr>
                <a:defRPr/>
              </a:pPr>
              <a:t>‹#›</a:t>
            </a:fld>
            <a:endParaRPr lang="en-US" altLang="en-US" dirty="0"/>
          </a:p>
        </p:txBody>
      </p:sp>
    </p:spTree>
    <p:extLst>
      <p:ext uri="{BB962C8B-B14F-4D97-AF65-F5344CB8AC3E}">
        <p14:creationId xmlns:p14="http://schemas.microsoft.com/office/powerpoint/2010/main" val="7317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9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689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80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77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77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311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spcBef>
                <a:spcPct val="0"/>
              </a:spcBef>
              <a:defRPr sz="1400">
                <a:solidFill>
                  <a:srgbClr val="000000"/>
                </a:solidFill>
                <a:latin typeface="Times New Roman" pitchFamily="18" charset="0"/>
                <a:cs typeface="Arial" panose="020B0604020202020204" pitchFamily="34"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ctr" eaLnBrk="1" hangingPunct="1">
              <a:spcBef>
                <a:spcPct val="0"/>
              </a:spcBef>
              <a:defRPr sz="1400">
                <a:solidFill>
                  <a:srgbClr val="000000"/>
                </a:solidFill>
                <a:latin typeface="Times New Roman" pitchFamily="18" charset="0"/>
                <a:cs typeface="Arial" panose="020B0604020202020204" pitchFamily="34"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3D4EB86B-E811-43F3-ACC7-C6F8BAE9E5D6}" type="slidenum">
              <a:rPr lang="en-US" altLang="en-US"/>
              <a:pPr>
                <a:defRPr/>
              </a:pPr>
              <a:t>‹#›</a:t>
            </a:fld>
            <a:endParaRPr lang="en-US" altLang="en-US" dirty="0"/>
          </a:p>
        </p:txBody>
      </p:sp>
    </p:spTree>
    <p:extLst>
      <p:ext uri="{BB962C8B-B14F-4D97-AF65-F5344CB8AC3E}">
        <p14:creationId xmlns:p14="http://schemas.microsoft.com/office/powerpoint/2010/main" val="2494006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Arial" panose="020B0604020202020204" pitchFamily="34" charset="0"/>
                <a:cs typeface="Arial"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anose="020B0604020202020204" pitchFamily="34" charset="0"/>
                <a:cs typeface="Arial"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33B485-B1C8-4092-A257-DAAED1815B56}" type="slidenum">
              <a:rPr lang="en-US" altLang="en-US"/>
              <a:pPr>
                <a:defRPr/>
              </a:pPr>
              <a:t>‹#›</a:t>
            </a:fld>
            <a:endParaRPr lang="en-US" altLang="en-US" dirty="0"/>
          </a:p>
        </p:txBody>
      </p:sp>
    </p:spTree>
    <p:extLst>
      <p:ext uri="{BB962C8B-B14F-4D97-AF65-F5344CB8AC3E}">
        <p14:creationId xmlns:p14="http://schemas.microsoft.com/office/powerpoint/2010/main" val="210601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725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056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678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6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013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a:xfrm>
            <a:off x="1485900" y="219075"/>
            <a:ext cx="7513638" cy="7778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p:cNvSpPr>
            <a:spLocks noGrp="1"/>
          </p:cNvSpPr>
          <p:nvPr>
            <p:ph type="ftr" sz="quarter" idx="10"/>
          </p:nvPr>
        </p:nvSpPr>
        <p:spPr>
          <a:xfrm>
            <a:off x="8113713" y="0"/>
            <a:ext cx="1030287" cy="365125"/>
          </a:xfrm>
          <a:prstGeom prst="rect">
            <a:avLst/>
          </a:prstGeom>
        </p:spPr>
        <p:txBody>
          <a:bodyPr/>
          <a:lstStyle>
            <a:lvl1pPr eaLnBrk="1" fontAlgn="auto" hangingPunct="1">
              <a:spcBef>
                <a:spcPts val="0"/>
              </a:spcBef>
              <a:spcAft>
                <a:spcPts val="0"/>
              </a:spcAft>
              <a:defRPr>
                <a:solidFill>
                  <a:srgbClr val="505050">
                    <a:lumMod val="40000"/>
                    <a:lumOff val="60000"/>
                  </a:srgbClr>
                </a:solidFill>
                <a:latin typeface="+mn-lt"/>
                <a:cs typeface="+mn-cs"/>
              </a:defRPr>
            </a:lvl1pPr>
          </a:lstStyle>
          <a:p>
            <a:pPr>
              <a:defRPr/>
            </a:pPr>
            <a:endParaRPr lang="en-US" dirty="0"/>
          </a:p>
        </p:txBody>
      </p:sp>
    </p:spTree>
    <p:extLst>
      <p:ext uri="{BB962C8B-B14F-4D97-AF65-F5344CB8AC3E}">
        <p14:creationId xmlns:p14="http://schemas.microsoft.com/office/powerpoint/2010/main" val="2174518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252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252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8" name="Slide Number Placeholder 5"/>
          <p:cNvSpPr>
            <a:spLocks noGrp="1"/>
          </p:cNvSpPr>
          <p:nvPr>
            <p:ph type="sldNum" sz="quarter" idx="4"/>
          </p:nvPr>
        </p:nvSpPr>
        <p:spPr>
          <a:xfrm>
            <a:off x="6991349" y="6064305"/>
            <a:ext cx="2057400" cy="365125"/>
          </a:xfrm>
          <a:prstGeom prst="rect">
            <a:avLst/>
          </a:prstGeom>
        </p:spPr>
        <p:txBody>
          <a:bodyPr vert="horz" lIns="91440" tIns="45720" rIns="91440" bIns="45720" rtlCol="0" anchor="ctr"/>
          <a:lstStyle>
            <a:lvl1pPr algn="r">
              <a:defRPr sz="1500" b="1">
                <a:solidFill>
                  <a:srgbClr val="FF0000"/>
                </a:solidFill>
              </a:defRPr>
            </a:lvl1pPr>
          </a:lstStyle>
          <a:p>
            <a:r>
              <a:rPr lang="en-US" dirty="0"/>
              <a:t>#AHA16 </a:t>
            </a:r>
          </a:p>
        </p:txBody>
      </p:sp>
    </p:spTree>
    <p:extLst>
      <p:ext uri="{BB962C8B-B14F-4D97-AF65-F5344CB8AC3E}">
        <p14:creationId xmlns:p14="http://schemas.microsoft.com/office/powerpoint/2010/main" val="2001139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w Topic Sentence">
    <p:spTree>
      <p:nvGrpSpPr>
        <p:cNvPr id="1" name=""/>
        <p:cNvGrpSpPr/>
        <p:nvPr/>
      </p:nvGrpSpPr>
      <p:grpSpPr>
        <a:xfrm>
          <a:off x="0" y="0"/>
          <a:ext cx="0" cy="0"/>
          <a:chOff x="0" y="0"/>
          <a:chExt cx="0" cy="0"/>
        </a:xfrm>
      </p:grpSpPr>
      <p:sp>
        <p:nvSpPr>
          <p:cNvPr id="2" name="Title 1"/>
          <p:cNvSpPr>
            <a:spLocks noGrp="1"/>
          </p:cNvSpPr>
          <p:nvPr>
            <p:ph type="title"/>
          </p:nvPr>
        </p:nvSpPr>
        <p:spPr>
          <a:xfrm>
            <a:off x="530225" y="285750"/>
            <a:ext cx="8418576" cy="433324"/>
          </a:xfrm>
        </p:spPr>
        <p:txBody>
          <a:bodyPr/>
          <a:lstStyle>
            <a:lvl1pPr>
              <a:defRPr sz="3200" baseline="0">
                <a:solidFill>
                  <a:schemeClr val="tx2"/>
                </a:solidFill>
              </a:defRPr>
            </a:lvl1pPr>
          </a:lstStyle>
          <a:p>
            <a:r>
              <a:rPr lang="en-US" dirty="0"/>
              <a:t>Click to edit Master title style</a:t>
            </a:r>
          </a:p>
        </p:txBody>
      </p:sp>
      <p:sp>
        <p:nvSpPr>
          <p:cNvPr id="6" name="Text Placeholder 5"/>
          <p:cNvSpPr>
            <a:spLocks noGrp="1"/>
          </p:cNvSpPr>
          <p:nvPr>
            <p:ph type="body" sz="quarter" idx="12"/>
          </p:nvPr>
        </p:nvSpPr>
        <p:spPr>
          <a:xfrm>
            <a:off x="530225" y="1673670"/>
            <a:ext cx="8430895" cy="1477328"/>
          </a:xfrm>
        </p:spPr>
        <p:txBody>
          <a:bodyPr/>
          <a:lstStyle>
            <a:lvl1pPr>
              <a:buClr>
                <a:schemeClr val="accent4">
                  <a:lumMod val="75000"/>
                </a:schemeClr>
              </a:buClr>
              <a:defRPr sz="2000" baseline="0"/>
            </a:lvl1pPr>
            <a:lvl2pPr>
              <a:defRPr sz="2000"/>
            </a:lvl2pPr>
            <a:lvl3pPr>
              <a:defRPr sz="2000"/>
            </a:lvl3pPr>
            <a:lvl4pPr marL="1325563" indent="-266700">
              <a:defRPr sz="2000" b="0"/>
            </a:lvl4pPr>
            <a:lvl5pPr marL="1573213" indent="-228600">
              <a:spcBef>
                <a:spcPts val="0"/>
              </a:spcBef>
              <a:buClr>
                <a:schemeClr val="tx1"/>
              </a:buClr>
              <a:buFont typeface="Arial"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530225" y="1060768"/>
            <a:ext cx="8430895" cy="276999"/>
          </a:xfrm>
        </p:spPr>
        <p:txBody>
          <a:bodyPr/>
          <a:lstStyle>
            <a:lvl1pPr marL="0" indent="0">
              <a:buNone/>
              <a:defRPr sz="2000" b="1">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2" name="Text Placeholder 10"/>
          <p:cNvSpPr>
            <a:spLocks noGrp="1"/>
          </p:cNvSpPr>
          <p:nvPr>
            <p:ph type="body" sz="quarter" idx="14"/>
          </p:nvPr>
        </p:nvSpPr>
        <p:spPr>
          <a:xfrm>
            <a:off x="512064" y="6291263"/>
            <a:ext cx="8220075" cy="138499"/>
          </a:xfrm>
        </p:spPr>
        <p:txBody>
          <a:bodyPr anchor="b"/>
          <a:lstStyle>
            <a:lvl1pPr marL="0" indent="0">
              <a:spcBef>
                <a:spcPts val="100"/>
              </a:spcBef>
              <a:buClr>
                <a:schemeClr val="tx1"/>
              </a:buClr>
              <a:buFontTx/>
              <a:buNone/>
              <a:defRPr sz="1000"/>
            </a:lvl1pPr>
          </a:lstStyle>
          <a:p>
            <a:pPr lvl="0"/>
            <a:r>
              <a:rPr lang="en-US" dirty="0"/>
              <a:t>Click to edit Master text styles</a:t>
            </a:r>
          </a:p>
        </p:txBody>
      </p:sp>
      <p:sp>
        <p:nvSpPr>
          <p:cNvPr id="11"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4"/>
          <p:cNvSpPr>
            <a:spLocks noGrp="1"/>
          </p:cNvSpPr>
          <p:nvPr>
            <p:ph type="sldNum" sz="quarter" idx="16"/>
          </p:nvPr>
        </p:nvSpPr>
        <p:spPr/>
        <p:txBody>
          <a:bodyPr/>
          <a:lstStyle>
            <a:lvl1pPr>
              <a:defRPr/>
            </a:lvl1pPr>
          </a:lstStyle>
          <a:p>
            <a:pPr>
              <a:defRPr/>
            </a:pPr>
            <a:fld id="{22CE0F22-BF47-41AC-9D5F-EFEC7B0F903C}" type="slidenum">
              <a:rPr lang="en-US" altLang="en-US"/>
              <a:pPr>
                <a:defRPr/>
              </a:pPr>
              <a:t>‹#›</a:t>
            </a:fld>
            <a:endParaRPr lang="en-US" altLang="en-US" dirty="0"/>
          </a:p>
        </p:txBody>
      </p:sp>
    </p:spTree>
    <p:extLst>
      <p:ext uri="{BB962C8B-B14F-4D97-AF65-F5344CB8AC3E}">
        <p14:creationId xmlns:p14="http://schemas.microsoft.com/office/powerpoint/2010/main" val="2198798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0885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530225" y="285750"/>
            <a:ext cx="8418576" cy="433324"/>
          </a:xfrm>
        </p:spPr>
        <p:txBody>
          <a:bodyPr/>
          <a:lstStyle>
            <a:lvl1pPr>
              <a:defRPr sz="3200" baseline="0"/>
            </a:lvl1pPr>
          </a:lstStyle>
          <a:p>
            <a:r>
              <a:rPr lang="en-US" dirty="0"/>
              <a:t>Click to edit Master title style</a:t>
            </a:r>
          </a:p>
        </p:txBody>
      </p:sp>
      <p:sp>
        <p:nvSpPr>
          <p:cNvPr id="6" name="Text Placeholder 5"/>
          <p:cNvSpPr>
            <a:spLocks noGrp="1"/>
          </p:cNvSpPr>
          <p:nvPr>
            <p:ph type="body" sz="quarter" idx="12"/>
          </p:nvPr>
        </p:nvSpPr>
        <p:spPr>
          <a:xfrm>
            <a:off x="530225" y="1371600"/>
            <a:ext cx="8430895" cy="1477328"/>
          </a:xfrm>
        </p:spPr>
        <p:txBody>
          <a:bodyPr/>
          <a:lstStyle>
            <a:lvl1pPr>
              <a:buClr>
                <a:schemeClr val="accent4">
                  <a:lumMod val="75000"/>
                </a:schemeClr>
              </a:buClr>
              <a:defRPr sz="2000" baseline="0"/>
            </a:lvl1pPr>
            <a:lvl2pPr>
              <a:defRPr sz="2000"/>
            </a:lvl2pPr>
            <a:lvl3pPr>
              <a:defRPr sz="2000"/>
            </a:lvl3pPr>
            <a:lvl4pPr marL="1325563" indent="-266700">
              <a:defRPr sz="2000" b="0"/>
            </a:lvl4pPr>
            <a:lvl5pPr marL="1573213" indent="-228600">
              <a:spcBef>
                <a:spcPts val="0"/>
              </a:spcBef>
              <a:buClr>
                <a:schemeClr val="tx1"/>
              </a:buClr>
              <a:buFont typeface="Arial"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8"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4"/>
          <p:cNvSpPr>
            <a:spLocks noGrp="1"/>
          </p:cNvSpPr>
          <p:nvPr>
            <p:ph type="sldNum" sz="quarter" idx="16"/>
          </p:nvPr>
        </p:nvSpPr>
        <p:spPr/>
        <p:txBody>
          <a:bodyPr/>
          <a:lstStyle>
            <a:lvl1pPr>
              <a:defRPr/>
            </a:lvl1pPr>
          </a:lstStyle>
          <a:p>
            <a:pPr>
              <a:defRPr/>
            </a:pPr>
            <a:fld id="{85C5980D-93A1-4947-86EA-A899FAC21D4E}" type="slidenum">
              <a:rPr lang="en-US" altLang="en-US"/>
              <a:pPr>
                <a:defRPr/>
              </a:pPr>
              <a:t>‹#›</a:t>
            </a:fld>
            <a:endParaRPr lang="en-US" altLang="en-US" dirty="0"/>
          </a:p>
        </p:txBody>
      </p:sp>
    </p:spTree>
    <p:extLst>
      <p:ext uri="{BB962C8B-B14F-4D97-AF65-F5344CB8AC3E}">
        <p14:creationId xmlns:p14="http://schemas.microsoft.com/office/powerpoint/2010/main" val="37901059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281416" cy="433324"/>
          </a:xfrm>
        </p:spPr>
        <p:txBody>
          <a:bodyPr/>
          <a:lstStyle>
            <a:lvl1pPr>
              <a:defRPr sz="3200"/>
            </a:lvl1pPr>
          </a:lstStyle>
          <a:p>
            <a:r>
              <a:rPr lang="en-US"/>
              <a:t>Click to edit Master title style</a:t>
            </a:r>
            <a:endParaRPr lang="en-US" dirty="0"/>
          </a:p>
        </p:txBody>
      </p:sp>
      <p:sp>
        <p:nvSpPr>
          <p:cNvPr id="6" name="Table Placeholder 5"/>
          <p:cNvSpPr>
            <a:spLocks noGrp="1"/>
          </p:cNvSpPr>
          <p:nvPr>
            <p:ph type="tbl" sz="quarter" idx="12"/>
          </p:nvPr>
        </p:nvSpPr>
        <p:spPr>
          <a:xfrm>
            <a:off x="533400" y="1271143"/>
            <a:ext cx="8266113" cy="4526153"/>
          </a:xfrm>
        </p:spPr>
        <p:txBody>
          <a:bodyPr/>
          <a:lstStyle>
            <a:lvl1pPr>
              <a:buNone/>
              <a:defRPr/>
            </a:lvl1pPr>
          </a:lstStyle>
          <a:p>
            <a:pPr lvl="0"/>
            <a:r>
              <a:rPr lang="en-US" noProof="0" dirty="0"/>
              <a:t>Click icon to add table</a:t>
            </a:r>
          </a:p>
        </p:txBody>
      </p:sp>
      <p:sp>
        <p:nvSpPr>
          <p:cNvPr id="7" name="Text Placeholder 7"/>
          <p:cNvSpPr>
            <a:spLocks noGrp="1"/>
          </p:cNvSpPr>
          <p:nvPr>
            <p:ph type="body" sz="quarter" idx="13"/>
          </p:nvPr>
        </p:nvSpPr>
        <p:spPr>
          <a:xfrm>
            <a:off x="530225" y="914464"/>
            <a:ext cx="8275447" cy="276999"/>
          </a:xfrm>
        </p:spPr>
        <p:txBody>
          <a:bodyPr/>
          <a:lstStyle>
            <a:lvl1pPr marL="0" indent="0" algn="ctr">
              <a:buNone/>
              <a:defRPr sz="2000" b="1">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1"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0" indent="0">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10"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8" name="Slide Number Placeholder 4"/>
          <p:cNvSpPr>
            <a:spLocks noGrp="1"/>
          </p:cNvSpPr>
          <p:nvPr>
            <p:ph type="sldNum" sz="quarter" idx="16"/>
          </p:nvPr>
        </p:nvSpPr>
        <p:spPr/>
        <p:txBody>
          <a:bodyPr/>
          <a:lstStyle>
            <a:lvl1pPr>
              <a:defRPr/>
            </a:lvl1pPr>
          </a:lstStyle>
          <a:p>
            <a:pPr>
              <a:defRPr/>
            </a:pPr>
            <a:fld id="{62E54103-0A11-412D-84CC-63AA8886A2F1}" type="slidenum">
              <a:rPr lang="en-US" altLang="en-US"/>
              <a:pPr>
                <a:defRPr/>
              </a:pPr>
              <a:t>‹#›</a:t>
            </a:fld>
            <a:endParaRPr lang="en-US" altLang="en-US" dirty="0"/>
          </a:p>
        </p:txBody>
      </p:sp>
    </p:spTree>
    <p:extLst>
      <p:ext uri="{BB962C8B-B14F-4D97-AF65-F5344CB8AC3E}">
        <p14:creationId xmlns:p14="http://schemas.microsoft.com/office/powerpoint/2010/main" val="251623575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290560" cy="433324"/>
          </a:xfrm>
        </p:spPr>
        <p:txBody>
          <a:bodyPr/>
          <a:lstStyle>
            <a:lvl1pPr>
              <a:defRPr sz="3200">
                <a:solidFill>
                  <a:schemeClr val="tx2"/>
                </a:solidFill>
              </a:defRPr>
            </a:lvl1pPr>
          </a:lstStyle>
          <a:p>
            <a:r>
              <a:rPr lang="en-US" dirty="0"/>
              <a:t>Click to edit Master title style</a:t>
            </a:r>
          </a:p>
        </p:txBody>
      </p:sp>
      <p:sp>
        <p:nvSpPr>
          <p:cNvPr id="7" name="Text Placeholder 7"/>
          <p:cNvSpPr>
            <a:spLocks noGrp="1"/>
          </p:cNvSpPr>
          <p:nvPr>
            <p:ph type="body" sz="quarter" idx="13"/>
          </p:nvPr>
        </p:nvSpPr>
        <p:spPr>
          <a:xfrm>
            <a:off x="530225" y="914464"/>
            <a:ext cx="8275447" cy="276999"/>
          </a:xfrm>
        </p:spPr>
        <p:txBody>
          <a:bodyPr/>
          <a:lstStyle>
            <a:lvl1pPr marL="0" indent="0" algn="ctr">
              <a:buNone/>
              <a:defRPr sz="2000" b="1">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16" name="Chart Placeholder 15"/>
          <p:cNvSpPr>
            <a:spLocks noGrp="1"/>
          </p:cNvSpPr>
          <p:nvPr>
            <p:ph type="chart" sz="quarter" idx="15"/>
          </p:nvPr>
        </p:nvSpPr>
        <p:spPr>
          <a:xfrm>
            <a:off x="960120" y="1553844"/>
            <a:ext cx="7196327" cy="3950844"/>
          </a:xfrm>
        </p:spPr>
        <p:txBody>
          <a:bodyPr wrap="none">
            <a:noAutofit/>
          </a:bodyPr>
          <a:lstStyle>
            <a:lvl1pPr>
              <a:buNone/>
              <a:defRPr/>
            </a:lvl1pPr>
          </a:lstStyle>
          <a:p>
            <a:pPr lvl="0"/>
            <a:r>
              <a:rPr lang="en-US" noProof="0" dirty="0"/>
              <a:t>Click icon to add chart</a:t>
            </a:r>
          </a:p>
        </p:txBody>
      </p:sp>
      <p:sp>
        <p:nvSpPr>
          <p:cNvPr id="10" name="Text Placeholder 10"/>
          <p:cNvSpPr>
            <a:spLocks noGrp="1"/>
          </p:cNvSpPr>
          <p:nvPr>
            <p:ph type="body" sz="quarter" idx="16"/>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8" name="Slide Number Placeholder 4"/>
          <p:cNvSpPr>
            <a:spLocks noGrp="1"/>
          </p:cNvSpPr>
          <p:nvPr>
            <p:ph type="sldNum" sz="quarter" idx="17"/>
          </p:nvPr>
        </p:nvSpPr>
        <p:spPr/>
        <p:txBody>
          <a:bodyPr/>
          <a:lstStyle>
            <a:lvl1pPr>
              <a:defRPr/>
            </a:lvl1pPr>
          </a:lstStyle>
          <a:p>
            <a:pPr>
              <a:defRPr/>
            </a:pPr>
            <a:fld id="{DB7111AE-8E76-4FA7-B4CF-BC8DD616DE3D}" type="slidenum">
              <a:rPr lang="en-US" altLang="en-US"/>
              <a:pPr>
                <a:defRPr/>
              </a:pPr>
              <a:t>‹#›</a:t>
            </a:fld>
            <a:endParaRPr lang="en-US" altLang="en-US" dirty="0"/>
          </a:p>
        </p:txBody>
      </p:sp>
    </p:spTree>
    <p:extLst>
      <p:ext uri="{BB962C8B-B14F-4D97-AF65-F5344CB8AC3E}">
        <p14:creationId xmlns:p14="http://schemas.microsoft.com/office/powerpoint/2010/main" val="6215254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Line 4"/>
          <p:cNvSpPr>
            <a:spLocks noChangeShapeType="1"/>
          </p:cNvSpPr>
          <p:nvPr userDrawn="1"/>
        </p:nvSpPr>
        <p:spPr bwMode="auto">
          <a:xfrm>
            <a:off x="0" y="3059113"/>
            <a:ext cx="9144000" cy="0"/>
          </a:xfrm>
          <a:prstGeom prst="line">
            <a:avLst/>
          </a:prstGeom>
          <a:noFill/>
          <a:ln w="76200">
            <a:solidFill>
              <a:schemeClr val="bg2"/>
            </a:solidFill>
            <a:round/>
            <a:headEnd/>
            <a:tailEnd/>
          </a:ln>
          <a:effectLst/>
        </p:spPr>
        <p:txBody>
          <a:bodyPr wrap="none">
            <a:spAutoFit/>
          </a:bodyPr>
          <a:lstStyle/>
          <a:p>
            <a:pPr algn="ctr" eaLnBrk="1" hangingPunct="1">
              <a:lnSpc>
                <a:spcPct val="90000"/>
              </a:lnSpc>
              <a:defRPr/>
            </a:pPr>
            <a:endParaRPr lang="en-US" sz="1600" dirty="0">
              <a:ln>
                <a:solidFill>
                  <a:srgbClr val="5672A4"/>
                </a:solidFill>
              </a:ln>
              <a:solidFill>
                <a:prstClr val="white"/>
              </a:solidFill>
              <a:latin typeface="Arial" charset="0"/>
              <a:cs typeface="+mn-cs"/>
            </a:endParaRPr>
          </a:p>
        </p:txBody>
      </p:sp>
      <p:sp>
        <p:nvSpPr>
          <p:cNvPr id="1235970" name="Rectangle 2"/>
          <p:cNvSpPr>
            <a:spLocks noGrp="1" noChangeArrowheads="1"/>
          </p:cNvSpPr>
          <p:nvPr>
            <p:ph type="subTitle" idx="1"/>
          </p:nvPr>
        </p:nvSpPr>
        <p:spPr>
          <a:xfrm>
            <a:off x="527050" y="3352800"/>
            <a:ext cx="8001000" cy="443198"/>
          </a:xfrm>
        </p:spPr>
        <p:txBody>
          <a:bodyPr/>
          <a:lstStyle>
            <a:lvl1pPr marL="0" indent="0">
              <a:buFont typeface="Arial Black" pitchFamily="34" charset="0"/>
              <a:buNone/>
              <a:defRPr sz="3200" b="1">
                <a:solidFill>
                  <a:schemeClr val="tx1"/>
                </a:solidFill>
              </a:defRPr>
            </a:lvl1pPr>
          </a:lstStyle>
          <a:p>
            <a:r>
              <a:rPr lang="en-US" dirty="0"/>
              <a:t>Click to edit Master subtitle style</a:t>
            </a:r>
          </a:p>
        </p:txBody>
      </p:sp>
      <p:sp>
        <p:nvSpPr>
          <p:cNvPr id="1235973" name="Rectangle 5"/>
          <p:cNvSpPr>
            <a:spLocks noGrp="1" noChangeArrowheads="1"/>
          </p:cNvSpPr>
          <p:nvPr>
            <p:ph type="ctrTitle" sz="quarter"/>
          </p:nvPr>
        </p:nvSpPr>
        <p:spPr>
          <a:xfrm>
            <a:off x="527050" y="1429512"/>
            <a:ext cx="8001000" cy="1462580"/>
          </a:xfrm>
          <a:ln/>
        </p:spPr>
        <p:txBody>
          <a:bodyPr anchor="b"/>
          <a:lstStyle>
            <a:lvl1pPr>
              <a:defRPr sz="5400">
                <a:solidFill>
                  <a:schemeClr val="tx2"/>
                </a:solidFill>
              </a:defRPr>
            </a:lvl1pPr>
          </a:lstStyle>
          <a:p>
            <a:r>
              <a:rPr lang="en-US" dirty="0"/>
              <a:t>Click to edit Master title style</a:t>
            </a:r>
          </a:p>
        </p:txBody>
      </p:sp>
      <p:sp>
        <p:nvSpPr>
          <p:cNvPr id="6"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7" name="Text Placeholder 10"/>
          <p:cNvSpPr>
            <a:spLocks noGrp="1"/>
          </p:cNvSpPr>
          <p:nvPr>
            <p:ph type="body" sz="quarter" idx="16"/>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9" name="Slide Number Placeholder 7"/>
          <p:cNvSpPr>
            <a:spLocks noGrp="1"/>
          </p:cNvSpPr>
          <p:nvPr>
            <p:ph type="sldNum" sz="quarter" idx="17"/>
          </p:nvPr>
        </p:nvSpPr>
        <p:spPr/>
        <p:txBody>
          <a:bodyPr/>
          <a:lstStyle>
            <a:lvl1pPr>
              <a:defRPr/>
            </a:lvl1pPr>
          </a:lstStyle>
          <a:p>
            <a:pPr>
              <a:defRPr/>
            </a:pPr>
            <a:fld id="{139D6683-7601-4DE7-9502-5A742086EFED}" type="slidenum">
              <a:rPr lang="en-US" altLang="en-US"/>
              <a:pPr>
                <a:defRPr/>
              </a:pPr>
              <a:t>‹#›</a:t>
            </a:fld>
            <a:endParaRPr lang="en-US" altLang="en-US" dirty="0"/>
          </a:p>
        </p:txBody>
      </p:sp>
    </p:spTree>
    <p:extLst>
      <p:ext uri="{BB962C8B-B14F-4D97-AF65-F5344CB8AC3E}">
        <p14:creationId xmlns:p14="http://schemas.microsoft.com/office/powerpoint/2010/main" val="20036160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Slide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34938" y="614363"/>
            <a:ext cx="8409432" cy="1723549"/>
          </a:xfrm>
        </p:spPr>
        <p:txBody>
          <a:bodyPr/>
          <a:lstStyle>
            <a:lvl1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1pPr>
            <a:lvl2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2pPr>
            <a:lvl3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3pPr>
            <a:lvl4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4pPr>
            <a:lvl5pPr marL="1573213" indent="-228600" algn="l" rtl="0" eaLnBrk="1" fontAlgn="base" hangingPunct="1">
              <a:lnSpc>
                <a:spcPct val="100000"/>
              </a:lnSpc>
              <a:spcBef>
                <a:spcPts val="300"/>
              </a:spcBef>
              <a:spcAft>
                <a:spcPct val="0"/>
              </a:spcAft>
              <a:buFont typeface="Arial" pitchFamily="34" charset="0"/>
              <a:buChar char="-"/>
              <a:defRPr lang="en-US" sz="2000" b="0" baseline="0"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10"/>
          </p:nvPr>
        </p:nvSpPr>
        <p:spPr/>
        <p:txBody>
          <a:bodyPr/>
          <a:lstStyle>
            <a:lvl1pPr>
              <a:defRPr/>
            </a:lvl1pPr>
          </a:lstStyle>
          <a:p>
            <a:pPr>
              <a:defRPr/>
            </a:pPr>
            <a:fld id="{1996FAEF-58FF-4B77-A737-1B469BA9439F}" type="slidenum">
              <a:rPr lang="en-US" altLang="en-US"/>
              <a:pPr>
                <a:defRPr/>
              </a:pPr>
              <a:t>‹#›</a:t>
            </a:fld>
            <a:endParaRPr lang="en-US" altLang="en-US" dirty="0"/>
          </a:p>
        </p:txBody>
      </p:sp>
    </p:spTree>
    <p:extLst>
      <p:ext uri="{BB962C8B-B14F-4D97-AF65-F5344CB8AC3E}">
        <p14:creationId xmlns:p14="http://schemas.microsoft.com/office/powerpoint/2010/main" val="11428990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57163"/>
            <a:ext cx="8418513" cy="433388"/>
          </a:xfrm>
        </p:spPr>
        <p:txBody>
          <a:bodyPr lIns="91440" rIns="91440"/>
          <a:lstStyle/>
          <a:p>
            <a:r>
              <a:rPr lang="en-US" dirty="0"/>
              <a:t>Click to edit Master title style</a:t>
            </a:r>
          </a:p>
        </p:txBody>
      </p:sp>
      <p:sp>
        <p:nvSpPr>
          <p:cNvPr id="3" name="Content Placeholder 2"/>
          <p:cNvSpPr>
            <a:spLocks noGrp="1"/>
          </p:cNvSpPr>
          <p:nvPr>
            <p:ph idx="1"/>
          </p:nvPr>
        </p:nvSpPr>
        <p:spPr>
          <a:xfrm>
            <a:off x="134938" y="614363"/>
            <a:ext cx="8408988" cy="1468094"/>
          </a:xfrm>
        </p:spPr>
        <p:txBody>
          <a:bodyPr lIns="91440" rIns="91440"/>
          <a:lstStyle>
            <a:lvl1pPr>
              <a:spcBef>
                <a:spcPts val="1200"/>
              </a:spcBef>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10"/>
          </p:nvPr>
        </p:nvSpPr>
        <p:spPr/>
        <p:txBody>
          <a:bodyPr/>
          <a:lstStyle>
            <a:lvl1pPr>
              <a:defRPr/>
            </a:lvl1pPr>
          </a:lstStyle>
          <a:p>
            <a:pPr>
              <a:defRPr/>
            </a:pPr>
            <a:fld id="{E2EA261B-E8A4-4E7C-A9F2-76529696D9AA}" type="slidenum">
              <a:rPr lang="en-US" altLang="en-US"/>
              <a:pPr>
                <a:defRPr/>
              </a:pPr>
              <a:t>‹#›</a:t>
            </a:fld>
            <a:endParaRPr lang="en-US" altLang="en-US" dirty="0"/>
          </a:p>
        </p:txBody>
      </p:sp>
    </p:spTree>
    <p:extLst>
      <p:ext uri="{BB962C8B-B14F-4D97-AF65-F5344CB8AC3E}">
        <p14:creationId xmlns:p14="http://schemas.microsoft.com/office/powerpoint/2010/main" val="27568243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418513" cy="433388"/>
          </a:xfrm>
        </p:spPr>
        <p:txBody>
          <a:bodyPr/>
          <a:lstStyle/>
          <a:p>
            <a:r>
              <a:rPr lang="en-US" dirty="0"/>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63117092-57C5-4C0B-AC4A-E4497D99D336}" type="slidenum">
              <a:rPr lang="en-US" altLang="en-US"/>
              <a:pPr>
                <a:defRPr/>
              </a:pPr>
              <a:t>‹#›</a:t>
            </a:fld>
            <a:endParaRPr lang="en-US" altLang="en-US" dirty="0"/>
          </a:p>
        </p:txBody>
      </p:sp>
    </p:spTree>
    <p:extLst>
      <p:ext uri="{BB962C8B-B14F-4D97-AF65-F5344CB8AC3E}">
        <p14:creationId xmlns:p14="http://schemas.microsoft.com/office/powerpoint/2010/main" val="411468113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pPr>
              <a:defRPr/>
            </a:pPr>
            <a:fld id="{144187F1-C753-4741-A955-BA0049D0161E}" type="slidenum">
              <a:rPr lang="en-US" altLang="en-US"/>
              <a:pPr>
                <a:defRPr/>
              </a:pPr>
              <a:t>‹#›</a:t>
            </a:fld>
            <a:endParaRPr lang="en-US" altLang="en-US" dirty="0"/>
          </a:p>
        </p:txBody>
      </p:sp>
    </p:spTree>
    <p:extLst>
      <p:ext uri="{BB962C8B-B14F-4D97-AF65-F5344CB8AC3E}">
        <p14:creationId xmlns:p14="http://schemas.microsoft.com/office/powerpoint/2010/main" val="72490869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22375"/>
            <a:ext cx="4127500" cy="128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3300" y="1222375"/>
            <a:ext cx="4129088" cy="128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p:txBody>
          <a:bodyPr/>
          <a:lstStyle>
            <a:lvl1pPr>
              <a:defRPr/>
            </a:lvl1pPr>
          </a:lstStyle>
          <a:p>
            <a:pPr>
              <a:defRPr/>
            </a:pPr>
            <a:fld id="{B9C37857-3C7C-444C-90EB-F11015D9EB53}" type="slidenum">
              <a:rPr lang="en-US" altLang="en-US"/>
              <a:pPr>
                <a:defRPr/>
              </a:pPr>
              <a:t>‹#›</a:t>
            </a:fld>
            <a:endParaRPr lang="en-US" altLang="en-US" dirty="0"/>
          </a:p>
        </p:txBody>
      </p:sp>
    </p:spTree>
    <p:extLst>
      <p:ext uri="{BB962C8B-B14F-4D97-AF65-F5344CB8AC3E}">
        <p14:creationId xmlns:p14="http://schemas.microsoft.com/office/powerpoint/2010/main" val="3820259118"/>
      </p:ext>
    </p:extLst>
  </p:cSld>
  <p:clrMapOvr>
    <a:masterClrMapping/>
  </p:clrMapOvr>
  <p:transition spd="med">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2425" y="652463"/>
            <a:ext cx="6505575" cy="468312"/>
          </a:xfrm>
        </p:spPr>
        <p:txBody>
          <a:bodyPr/>
          <a:lstStyle/>
          <a:p>
            <a:r>
              <a:rPr lang="en-US"/>
              <a:t>Click to edit Master title style</a:t>
            </a:r>
          </a:p>
        </p:txBody>
      </p:sp>
      <p:sp>
        <p:nvSpPr>
          <p:cNvPr id="3" name="Chart Placeholder 2"/>
          <p:cNvSpPr>
            <a:spLocks noGrp="1"/>
          </p:cNvSpPr>
          <p:nvPr>
            <p:ph type="chart" idx="1"/>
          </p:nvPr>
        </p:nvSpPr>
        <p:spPr>
          <a:xfrm>
            <a:off x="352425" y="1460500"/>
            <a:ext cx="8467725" cy="1738313"/>
          </a:xfrm>
        </p:spPr>
        <p:txBody>
          <a:bodyPr/>
          <a:lstStyle/>
          <a:p>
            <a:pPr lvl="0"/>
            <a:endParaRPr lang="en-US" noProof="0" dirty="0"/>
          </a:p>
        </p:txBody>
      </p:sp>
    </p:spTree>
    <p:extLst>
      <p:ext uri="{BB962C8B-B14F-4D97-AF65-F5344CB8AC3E}">
        <p14:creationId xmlns:p14="http://schemas.microsoft.com/office/powerpoint/2010/main" val="2729513171"/>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275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9283315"/>
      </p:ext>
    </p:extLst>
  </p:cSld>
  <p:clrMapOvr>
    <a:masterClrMapping/>
  </p:clrMapOvr>
  <p:transition>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618" y="463202"/>
            <a:ext cx="7227966" cy="341632"/>
          </a:xfrm>
        </p:spPr>
        <p:txBody>
          <a:bodyPr/>
          <a:lstStyle>
            <a:lvl1pPr>
              <a:defRPr/>
            </a:lvl1pPr>
          </a:lstStyle>
          <a:p>
            <a:r>
              <a:rPr lang="en-US" dirty="0"/>
              <a:t>Click to edit Master title style</a:t>
            </a:r>
          </a:p>
        </p:txBody>
      </p:sp>
      <p:sp>
        <p:nvSpPr>
          <p:cNvPr id="5" name="Content Placeholder 4"/>
          <p:cNvSpPr>
            <a:spLocks noGrp="1"/>
          </p:cNvSpPr>
          <p:nvPr>
            <p:ph sz="quarter" idx="11"/>
          </p:nvPr>
        </p:nvSpPr>
        <p:spPr>
          <a:xfrm>
            <a:off x="474663" y="1035051"/>
            <a:ext cx="8194675" cy="1354217"/>
          </a:xfrm>
        </p:spPr>
        <p:txBody>
          <a:bodyPr/>
          <a:lstStyle>
            <a:lvl1pPr>
              <a:spcAft>
                <a:spcPts val="600"/>
              </a:spcAft>
              <a:defRPr/>
            </a:lvl1pPr>
            <a:lvl2pPr>
              <a:spcBef>
                <a:spcPts val="1200"/>
              </a:spcBef>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p:cNvSpPr>
            <a:spLocks noGrp="1"/>
          </p:cNvSpPr>
          <p:nvPr>
            <p:ph type="sldNum" sz="quarter" idx="12"/>
          </p:nvPr>
        </p:nvSpPr>
        <p:spPr>
          <a:xfrm>
            <a:off x="8759825" y="6627813"/>
            <a:ext cx="185738" cy="184150"/>
          </a:xfrm>
        </p:spPr>
        <p:txBody>
          <a:bodyPr/>
          <a:lstStyle>
            <a:lvl1pPr>
              <a:defRPr/>
            </a:lvl1pPr>
          </a:lstStyle>
          <a:p>
            <a:pPr>
              <a:defRPr/>
            </a:pPr>
            <a:fld id="{958DD24F-3B81-4D59-B600-52431746261E}" type="slidenum">
              <a:rPr lang="en-US" altLang="en-US"/>
              <a:pPr>
                <a:defRPr/>
              </a:pPr>
              <a:t>‹#›</a:t>
            </a:fld>
            <a:endParaRPr lang="en-US" altLang="en-US" dirty="0"/>
          </a:p>
        </p:txBody>
      </p:sp>
    </p:spTree>
    <p:extLst>
      <p:ext uri="{BB962C8B-B14F-4D97-AF65-F5344CB8AC3E}">
        <p14:creationId xmlns:p14="http://schemas.microsoft.com/office/powerpoint/2010/main" val="717788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USE THIS LAYOUT PLEA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250825" y="836613"/>
            <a:ext cx="8713788" cy="194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2"/>
          </p:nvPr>
        </p:nvSpPr>
        <p:spPr/>
        <p:txBody>
          <a:bodyPr/>
          <a:lstStyle>
            <a:lvl1pPr>
              <a:defRPr/>
            </a:lvl1pPr>
          </a:lstStyle>
          <a:p>
            <a:pPr>
              <a:defRPr/>
            </a:pPr>
            <a:fld id="{354FEE12-BB67-43D7-BFF0-5008D9199DBC}" type="slidenum">
              <a:rPr lang="en-US" altLang="en-US"/>
              <a:pPr>
                <a:defRPr/>
              </a:pPr>
              <a:t>‹#›</a:t>
            </a:fld>
            <a:endParaRPr lang="en-US" altLang="en-US" dirty="0"/>
          </a:p>
        </p:txBody>
      </p:sp>
    </p:spTree>
    <p:extLst>
      <p:ext uri="{BB962C8B-B14F-4D97-AF65-F5344CB8AC3E}">
        <p14:creationId xmlns:p14="http://schemas.microsoft.com/office/powerpoint/2010/main" val="19638454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w Topic Sentence">
    <p:spTree>
      <p:nvGrpSpPr>
        <p:cNvPr id="1" name=""/>
        <p:cNvGrpSpPr/>
        <p:nvPr/>
      </p:nvGrpSpPr>
      <p:grpSpPr>
        <a:xfrm>
          <a:off x="0" y="0"/>
          <a:ext cx="0" cy="0"/>
          <a:chOff x="0" y="0"/>
          <a:chExt cx="0" cy="0"/>
        </a:xfrm>
      </p:grpSpPr>
      <p:sp>
        <p:nvSpPr>
          <p:cNvPr id="2" name="Title 1"/>
          <p:cNvSpPr>
            <a:spLocks noGrp="1"/>
          </p:cNvSpPr>
          <p:nvPr>
            <p:ph type="title"/>
          </p:nvPr>
        </p:nvSpPr>
        <p:spPr>
          <a:xfrm>
            <a:off x="530225" y="285750"/>
            <a:ext cx="8418576" cy="433324"/>
          </a:xfrm>
        </p:spPr>
        <p:txBody>
          <a:bodyPr/>
          <a:lstStyle>
            <a:lvl1pPr>
              <a:defRPr sz="3200" baseline="0">
                <a:solidFill>
                  <a:schemeClr val="tx2"/>
                </a:solidFill>
              </a:defRPr>
            </a:lvl1pPr>
          </a:lstStyle>
          <a:p>
            <a:r>
              <a:rPr lang="en-US" dirty="0"/>
              <a:t>Click to edit Master title style</a:t>
            </a:r>
          </a:p>
        </p:txBody>
      </p:sp>
      <p:sp>
        <p:nvSpPr>
          <p:cNvPr id="6" name="Text Placeholder 5"/>
          <p:cNvSpPr>
            <a:spLocks noGrp="1"/>
          </p:cNvSpPr>
          <p:nvPr>
            <p:ph type="body" sz="quarter" idx="12"/>
          </p:nvPr>
        </p:nvSpPr>
        <p:spPr>
          <a:xfrm>
            <a:off x="530225" y="1673670"/>
            <a:ext cx="8430895" cy="1477328"/>
          </a:xfrm>
        </p:spPr>
        <p:txBody>
          <a:bodyPr/>
          <a:lstStyle>
            <a:lvl1pPr>
              <a:buClr>
                <a:schemeClr val="accent4">
                  <a:lumMod val="75000"/>
                </a:schemeClr>
              </a:buClr>
              <a:defRPr sz="2000" baseline="0"/>
            </a:lvl1pPr>
            <a:lvl2pPr>
              <a:defRPr sz="2000"/>
            </a:lvl2pPr>
            <a:lvl3pPr>
              <a:defRPr sz="2000"/>
            </a:lvl3pPr>
            <a:lvl4pPr marL="1325563" indent="-266700">
              <a:defRPr sz="2000" b="0"/>
            </a:lvl4pPr>
            <a:lvl5pPr marL="1573213" indent="-228600">
              <a:spcBef>
                <a:spcPts val="0"/>
              </a:spcBef>
              <a:buClr>
                <a:schemeClr val="tx1"/>
              </a:buClr>
              <a:buFont typeface="Arial"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530225" y="1060768"/>
            <a:ext cx="8430895" cy="276999"/>
          </a:xfrm>
        </p:spPr>
        <p:txBody>
          <a:bodyPr/>
          <a:lstStyle>
            <a:lvl1pPr marL="0" indent="0">
              <a:buNone/>
              <a:defRPr sz="2000" b="1">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2" name="Text Placeholder 10"/>
          <p:cNvSpPr>
            <a:spLocks noGrp="1"/>
          </p:cNvSpPr>
          <p:nvPr>
            <p:ph type="body" sz="quarter" idx="14"/>
          </p:nvPr>
        </p:nvSpPr>
        <p:spPr>
          <a:xfrm>
            <a:off x="512064" y="6291263"/>
            <a:ext cx="8220075" cy="138499"/>
          </a:xfrm>
        </p:spPr>
        <p:txBody>
          <a:bodyPr anchor="b"/>
          <a:lstStyle>
            <a:lvl1pPr marL="0" indent="0">
              <a:spcBef>
                <a:spcPts val="100"/>
              </a:spcBef>
              <a:buClr>
                <a:schemeClr val="tx1"/>
              </a:buClr>
              <a:buFontTx/>
              <a:buNone/>
              <a:defRPr sz="1000"/>
            </a:lvl1pPr>
          </a:lstStyle>
          <a:p>
            <a:pPr lvl="0"/>
            <a:r>
              <a:rPr lang="en-US" dirty="0"/>
              <a:t>Click to edit Master text styles</a:t>
            </a:r>
          </a:p>
        </p:txBody>
      </p:sp>
      <p:sp>
        <p:nvSpPr>
          <p:cNvPr id="11"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4"/>
          <p:cNvSpPr>
            <a:spLocks noGrp="1"/>
          </p:cNvSpPr>
          <p:nvPr>
            <p:ph type="sldNum" sz="quarter" idx="16"/>
          </p:nvPr>
        </p:nvSpPr>
        <p:spPr/>
        <p:txBody>
          <a:bodyPr/>
          <a:lstStyle>
            <a:lvl1pPr>
              <a:defRPr/>
            </a:lvl1pPr>
          </a:lstStyle>
          <a:p>
            <a:pPr>
              <a:defRPr/>
            </a:pPr>
            <a:fld id="{763FBCF5-A32C-4F3F-A461-3F2EE4D09669}" type="slidenum">
              <a:rPr lang="en-US" altLang="en-US"/>
              <a:pPr>
                <a:defRPr/>
              </a:pPr>
              <a:t>‹#›</a:t>
            </a:fld>
            <a:endParaRPr lang="en-US" altLang="en-US" dirty="0"/>
          </a:p>
        </p:txBody>
      </p:sp>
    </p:spTree>
    <p:extLst>
      <p:ext uri="{BB962C8B-B14F-4D97-AF65-F5344CB8AC3E}">
        <p14:creationId xmlns:p14="http://schemas.microsoft.com/office/powerpoint/2010/main" val="26881851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530225" y="285750"/>
            <a:ext cx="8418576" cy="433324"/>
          </a:xfrm>
        </p:spPr>
        <p:txBody>
          <a:bodyPr/>
          <a:lstStyle>
            <a:lvl1pPr>
              <a:defRPr sz="3200" baseline="0"/>
            </a:lvl1pPr>
          </a:lstStyle>
          <a:p>
            <a:r>
              <a:rPr lang="en-US" dirty="0"/>
              <a:t>Click to edit Master title style</a:t>
            </a:r>
          </a:p>
        </p:txBody>
      </p:sp>
      <p:sp>
        <p:nvSpPr>
          <p:cNvPr id="6" name="Text Placeholder 5"/>
          <p:cNvSpPr>
            <a:spLocks noGrp="1"/>
          </p:cNvSpPr>
          <p:nvPr>
            <p:ph type="body" sz="quarter" idx="12"/>
          </p:nvPr>
        </p:nvSpPr>
        <p:spPr>
          <a:xfrm>
            <a:off x="530225" y="1371600"/>
            <a:ext cx="8430895" cy="1477328"/>
          </a:xfrm>
        </p:spPr>
        <p:txBody>
          <a:bodyPr/>
          <a:lstStyle>
            <a:lvl1pPr>
              <a:buClr>
                <a:schemeClr val="accent4">
                  <a:lumMod val="75000"/>
                </a:schemeClr>
              </a:buClr>
              <a:defRPr sz="2000" baseline="0"/>
            </a:lvl1pPr>
            <a:lvl2pPr>
              <a:defRPr sz="2000"/>
            </a:lvl2pPr>
            <a:lvl3pPr>
              <a:defRPr sz="2000"/>
            </a:lvl3pPr>
            <a:lvl4pPr marL="1325563" indent="-266700">
              <a:defRPr sz="2000" b="0"/>
            </a:lvl4pPr>
            <a:lvl5pPr marL="1573213" indent="-228600">
              <a:spcBef>
                <a:spcPts val="0"/>
              </a:spcBef>
              <a:buClr>
                <a:schemeClr val="tx1"/>
              </a:buClr>
              <a:buFont typeface="Arial"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8"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7" name="Slide Number Placeholder 4"/>
          <p:cNvSpPr>
            <a:spLocks noGrp="1"/>
          </p:cNvSpPr>
          <p:nvPr>
            <p:ph type="sldNum" sz="quarter" idx="16"/>
          </p:nvPr>
        </p:nvSpPr>
        <p:spPr/>
        <p:txBody>
          <a:bodyPr/>
          <a:lstStyle>
            <a:lvl1pPr>
              <a:defRPr/>
            </a:lvl1pPr>
          </a:lstStyle>
          <a:p>
            <a:pPr>
              <a:defRPr/>
            </a:pPr>
            <a:fld id="{F4D10D54-65B0-4EA6-9D90-CC43C989B16F}" type="slidenum">
              <a:rPr lang="en-US" altLang="en-US"/>
              <a:pPr>
                <a:defRPr/>
              </a:pPr>
              <a:t>‹#›</a:t>
            </a:fld>
            <a:endParaRPr lang="en-US" altLang="en-US" dirty="0"/>
          </a:p>
        </p:txBody>
      </p:sp>
    </p:spTree>
    <p:extLst>
      <p:ext uri="{BB962C8B-B14F-4D97-AF65-F5344CB8AC3E}">
        <p14:creationId xmlns:p14="http://schemas.microsoft.com/office/powerpoint/2010/main" val="62030929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281416" cy="433324"/>
          </a:xfrm>
        </p:spPr>
        <p:txBody>
          <a:bodyPr/>
          <a:lstStyle>
            <a:lvl1pPr>
              <a:defRPr sz="3200"/>
            </a:lvl1pPr>
          </a:lstStyle>
          <a:p>
            <a:r>
              <a:rPr lang="en-US"/>
              <a:t>Click to edit Master title style</a:t>
            </a:r>
            <a:endParaRPr lang="en-US" dirty="0"/>
          </a:p>
        </p:txBody>
      </p:sp>
      <p:sp>
        <p:nvSpPr>
          <p:cNvPr id="6" name="Table Placeholder 5"/>
          <p:cNvSpPr>
            <a:spLocks noGrp="1"/>
          </p:cNvSpPr>
          <p:nvPr>
            <p:ph type="tbl" sz="quarter" idx="12"/>
          </p:nvPr>
        </p:nvSpPr>
        <p:spPr>
          <a:xfrm>
            <a:off x="533400" y="1271143"/>
            <a:ext cx="8266113" cy="4526153"/>
          </a:xfrm>
        </p:spPr>
        <p:txBody>
          <a:bodyPr/>
          <a:lstStyle>
            <a:lvl1pPr>
              <a:buNone/>
              <a:defRPr/>
            </a:lvl1pPr>
          </a:lstStyle>
          <a:p>
            <a:pPr lvl="0"/>
            <a:r>
              <a:rPr lang="en-US" noProof="0" dirty="0"/>
              <a:t>Click icon to add table</a:t>
            </a:r>
          </a:p>
        </p:txBody>
      </p:sp>
      <p:sp>
        <p:nvSpPr>
          <p:cNvPr id="7" name="Text Placeholder 7"/>
          <p:cNvSpPr>
            <a:spLocks noGrp="1"/>
          </p:cNvSpPr>
          <p:nvPr>
            <p:ph type="body" sz="quarter" idx="13"/>
          </p:nvPr>
        </p:nvSpPr>
        <p:spPr>
          <a:xfrm>
            <a:off x="530225" y="914464"/>
            <a:ext cx="8275447" cy="276999"/>
          </a:xfrm>
        </p:spPr>
        <p:txBody>
          <a:bodyPr/>
          <a:lstStyle>
            <a:lvl1pPr marL="0" indent="0" algn="ctr">
              <a:buNone/>
              <a:defRPr sz="2000" b="1">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1"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0" indent="0">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10" name="Text Placeholder 10"/>
          <p:cNvSpPr>
            <a:spLocks noGrp="1"/>
          </p:cNvSpPr>
          <p:nvPr>
            <p:ph type="body" sz="quarter" idx="15"/>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8" name="Slide Number Placeholder 4"/>
          <p:cNvSpPr>
            <a:spLocks noGrp="1"/>
          </p:cNvSpPr>
          <p:nvPr>
            <p:ph type="sldNum" sz="quarter" idx="16"/>
          </p:nvPr>
        </p:nvSpPr>
        <p:spPr/>
        <p:txBody>
          <a:bodyPr/>
          <a:lstStyle>
            <a:lvl1pPr>
              <a:defRPr/>
            </a:lvl1pPr>
          </a:lstStyle>
          <a:p>
            <a:pPr>
              <a:defRPr/>
            </a:pPr>
            <a:fld id="{1B63DCC7-6A0D-4E92-AEF8-1138D0A8E904}" type="slidenum">
              <a:rPr lang="en-US" altLang="en-US"/>
              <a:pPr>
                <a:defRPr/>
              </a:pPr>
              <a:t>‹#›</a:t>
            </a:fld>
            <a:endParaRPr lang="en-US" altLang="en-US" dirty="0"/>
          </a:p>
        </p:txBody>
      </p:sp>
    </p:spTree>
    <p:extLst>
      <p:ext uri="{BB962C8B-B14F-4D97-AF65-F5344CB8AC3E}">
        <p14:creationId xmlns:p14="http://schemas.microsoft.com/office/powerpoint/2010/main" val="281644914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290560" cy="433324"/>
          </a:xfrm>
        </p:spPr>
        <p:txBody>
          <a:bodyPr/>
          <a:lstStyle>
            <a:lvl1pPr>
              <a:defRPr sz="3200">
                <a:solidFill>
                  <a:schemeClr val="tx2"/>
                </a:solidFill>
              </a:defRPr>
            </a:lvl1pPr>
          </a:lstStyle>
          <a:p>
            <a:r>
              <a:rPr lang="en-US" dirty="0"/>
              <a:t>Click to edit Master title style</a:t>
            </a:r>
          </a:p>
        </p:txBody>
      </p:sp>
      <p:sp>
        <p:nvSpPr>
          <p:cNvPr id="7" name="Text Placeholder 7"/>
          <p:cNvSpPr>
            <a:spLocks noGrp="1"/>
          </p:cNvSpPr>
          <p:nvPr>
            <p:ph type="body" sz="quarter" idx="13"/>
          </p:nvPr>
        </p:nvSpPr>
        <p:spPr>
          <a:xfrm>
            <a:off x="530225" y="914464"/>
            <a:ext cx="8275447" cy="276999"/>
          </a:xfrm>
        </p:spPr>
        <p:txBody>
          <a:bodyPr/>
          <a:lstStyle>
            <a:lvl1pPr marL="0" indent="0" algn="ctr">
              <a:buNone/>
              <a:defRPr sz="2000" b="1">
                <a:solidFill>
                  <a:schemeClr val="tx1"/>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16" name="Chart Placeholder 15"/>
          <p:cNvSpPr>
            <a:spLocks noGrp="1"/>
          </p:cNvSpPr>
          <p:nvPr>
            <p:ph type="chart" sz="quarter" idx="15"/>
          </p:nvPr>
        </p:nvSpPr>
        <p:spPr>
          <a:xfrm>
            <a:off x="960120" y="1553844"/>
            <a:ext cx="7196327" cy="3950844"/>
          </a:xfrm>
        </p:spPr>
        <p:txBody>
          <a:bodyPr wrap="none">
            <a:noAutofit/>
          </a:bodyPr>
          <a:lstStyle>
            <a:lvl1pPr>
              <a:buNone/>
              <a:defRPr/>
            </a:lvl1pPr>
          </a:lstStyle>
          <a:p>
            <a:pPr lvl="0"/>
            <a:r>
              <a:rPr lang="en-US" noProof="0" dirty="0"/>
              <a:t>Click icon to add chart</a:t>
            </a:r>
          </a:p>
        </p:txBody>
      </p:sp>
      <p:sp>
        <p:nvSpPr>
          <p:cNvPr id="10" name="Text Placeholder 10"/>
          <p:cNvSpPr>
            <a:spLocks noGrp="1"/>
          </p:cNvSpPr>
          <p:nvPr>
            <p:ph type="body" sz="quarter" idx="16"/>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8" name="Slide Number Placeholder 4"/>
          <p:cNvSpPr>
            <a:spLocks noGrp="1"/>
          </p:cNvSpPr>
          <p:nvPr>
            <p:ph type="sldNum" sz="quarter" idx="17"/>
          </p:nvPr>
        </p:nvSpPr>
        <p:spPr/>
        <p:txBody>
          <a:bodyPr/>
          <a:lstStyle>
            <a:lvl1pPr>
              <a:defRPr/>
            </a:lvl1pPr>
          </a:lstStyle>
          <a:p>
            <a:pPr>
              <a:defRPr/>
            </a:pPr>
            <a:fld id="{F4F98AC7-9A7C-41D9-9CAA-63A8AA9E936D}" type="slidenum">
              <a:rPr lang="en-US" altLang="en-US"/>
              <a:pPr>
                <a:defRPr/>
              </a:pPr>
              <a:t>‹#›</a:t>
            </a:fld>
            <a:endParaRPr lang="en-US" altLang="en-US" dirty="0"/>
          </a:p>
        </p:txBody>
      </p:sp>
    </p:spTree>
    <p:extLst>
      <p:ext uri="{BB962C8B-B14F-4D97-AF65-F5344CB8AC3E}">
        <p14:creationId xmlns:p14="http://schemas.microsoft.com/office/powerpoint/2010/main" val="252230263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Line 4"/>
          <p:cNvSpPr>
            <a:spLocks noChangeShapeType="1"/>
          </p:cNvSpPr>
          <p:nvPr userDrawn="1"/>
        </p:nvSpPr>
        <p:spPr bwMode="auto">
          <a:xfrm>
            <a:off x="0" y="3059113"/>
            <a:ext cx="9144000" cy="0"/>
          </a:xfrm>
          <a:prstGeom prst="line">
            <a:avLst/>
          </a:prstGeom>
          <a:noFill/>
          <a:ln w="76200">
            <a:solidFill>
              <a:schemeClr val="bg2"/>
            </a:solidFill>
            <a:round/>
            <a:headEnd/>
            <a:tailEnd/>
          </a:ln>
          <a:effectLst/>
        </p:spPr>
        <p:txBody>
          <a:bodyPr wrap="none">
            <a:spAutoFit/>
          </a:bodyPr>
          <a:lstStyle/>
          <a:p>
            <a:pPr algn="ctr" eaLnBrk="1" hangingPunct="1">
              <a:lnSpc>
                <a:spcPct val="90000"/>
              </a:lnSpc>
              <a:defRPr/>
            </a:pPr>
            <a:endParaRPr lang="en-US" sz="1600" dirty="0">
              <a:ln>
                <a:solidFill>
                  <a:srgbClr val="5672A4"/>
                </a:solidFill>
              </a:ln>
              <a:solidFill>
                <a:prstClr val="white"/>
              </a:solidFill>
              <a:latin typeface="Arial" charset="0"/>
              <a:cs typeface="+mn-cs"/>
            </a:endParaRPr>
          </a:p>
        </p:txBody>
      </p:sp>
      <p:sp>
        <p:nvSpPr>
          <p:cNvPr id="1235970" name="Rectangle 2"/>
          <p:cNvSpPr>
            <a:spLocks noGrp="1" noChangeArrowheads="1"/>
          </p:cNvSpPr>
          <p:nvPr>
            <p:ph type="subTitle" idx="1"/>
          </p:nvPr>
        </p:nvSpPr>
        <p:spPr>
          <a:xfrm>
            <a:off x="527050" y="3352800"/>
            <a:ext cx="8001000" cy="443198"/>
          </a:xfrm>
        </p:spPr>
        <p:txBody>
          <a:bodyPr/>
          <a:lstStyle>
            <a:lvl1pPr marL="0" indent="0">
              <a:buFont typeface="Arial Black" pitchFamily="34" charset="0"/>
              <a:buNone/>
              <a:defRPr sz="3200" b="1">
                <a:solidFill>
                  <a:schemeClr val="tx1"/>
                </a:solidFill>
              </a:defRPr>
            </a:lvl1pPr>
          </a:lstStyle>
          <a:p>
            <a:r>
              <a:rPr lang="en-US" dirty="0"/>
              <a:t>Click to edit Master subtitle style</a:t>
            </a:r>
          </a:p>
        </p:txBody>
      </p:sp>
      <p:sp>
        <p:nvSpPr>
          <p:cNvPr id="1235973" name="Rectangle 5"/>
          <p:cNvSpPr>
            <a:spLocks noGrp="1" noChangeArrowheads="1"/>
          </p:cNvSpPr>
          <p:nvPr>
            <p:ph type="ctrTitle" sz="quarter"/>
          </p:nvPr>
        </p:nvSpPr>
        <p:spPr>
          <a:xfrm>
            <a:off x="527050" y="1429512"/>
            <a:ext cx="8001000" cy="1462580"/>
          </a:xfrm>
          <a:ln/>
        </p:spPr>
        <p:txBody>
          <a:bodyPr anchor="b"/>
          <a:lstStyle>
            <a:lvl1pPr>
              <a:defRPr sz="5400">
                <a:solidFill>
                  <a:schemeClr val="tx2"/>
                </a:solidFill>
              </a:defRPr>
            </a:lvl1pPr>
          </a:lstStyle>
          <a:p>
            <a:r>
              <a:rPr lang="en-US" dirty="0"/>
              <a:t>Click to edit Master title style</a:t>
            </a:r>
          </a:p>
        </p:txBody>
      </p:sp>
      <p:sp>
        <p:nvSpPr>
          <p:cNvPr id="6" name="Text Placeholder 10"/>
          <p:cNvSpPr>
            <a:spLocks noGrp="1"/>
          </p:cNvSpPr>
          <p:nvPr>
            <p:ph type="body" sz="quarter" idx="14"/>
          </p:nvPr>
        </p:nvSpPr>
        <p:spPr>
          <a:xfrm>
            <a:off x="512064" y="6291263"/>
            <a:ext cx="8220075" cy="138499"/>
          </a:xfrm>
          <a:noFill/>
          <a:ln w="9525">
            <a:noFill/>
            <a:miter lim="800000"/>
            <a:headEnd/>
            <a:tailEnd/>
          </a:ln>
          <a:effectLst/>
        </p:spPr>
        <p:txBody>
          <a:bodyPr anchor="b"/>
          <a:lstStyle>
            <a:lvl1pPr marL="173038" indent="-173038">
              <a:spcBef>
                <a:spcPts val="100"/>
              </a:spcBef>
              <a:buClr>
                <a:schemeClr val="tx1"/>
              </a:buClr>
              <a:buFontTx/>
              <a:buNone/>
              <a:defRPr lang="en-US" sz="1000" dirty="0">
                <a:solidFill>
                  <a:schemeClr val="tx1"/>
                </a:solidFill>
                <a:latin typeface="+mn-lt"/>
                <a:ea typeface="+mn-ea"/>
                <a:cs typeface="+mn-cs"/>
              </a:defRPr>
            </a:lvl1pPr>
          </a:lstStyle>
          <a:p>
            <a:pPr lvl="0"/>
            <a:r>
              <a:rPr lang="en-US" dirty="0"/>
              <a:t>Click to edit Master text styles</a:t>
            </a:r>
          </a:p>
        </p:txBody>
      </p:sp>
      <p:sp>
        <p:nvSpPr>
          <p:cNvPr id="7" name="Text Placeholder 10"/>
          <p:cNvSpPr>
            <a:spLocks noGrp="1"/>
          </p:cNvSpPr>
          <p:nvPr>
            <p:ph type="body" sz="quarter" idx="16"/>
          </p:nvPr>
        </p:nvSpPr>
        <p:spPr>
          <a:xfrm>
            <a:off x="512064" y="6638544"/>
            <a:ext cx="8257032" cy="138499"/>
          </a:xfrm>
        </p:spPr>
        <p:txBody>
          <a:bodyPr anchor="b"/>
          <a:lstStyle>
            <a:lvl1pPr marL="0" indent="0">
              <a:spcBef>
                <a:spcPts val="100"/>
              </a:spcBef>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9" name="Slide Number Placeholder 7"/>
          <p:cNvSpPr>
            <a:spLocks noGrp="1"/>
          </p:cNvSpPr>
          <p:nvPr>
            <p:ph type="sldNum" sz="quarter" idx="17"/>
          </p:nvPr>
        </p:nvSpPr>
        <p:spPr/>
        <p:txBody>
          <a:bodyPr/>
          <a:lstStyle>
            <a:lvl1pPr>
              <a:defRPr/>
            </a:lvl1pPr>
          </a:lstStyle>
          <a:p>
            <a:pPr>
              <a:defRPr/>
            </a:pPr>
            <a:fld id="{E018E4EE-6206-444C-9AAC-847D1FABAA73}" type="slidenum">
              <a:rPr lang="en-US" altLang="en-US"/>
              <a:pPr>
                <a:defRPr/>
              </a:pPr>
              <a:t>‹#›</a:t>
            </a:fld>
            <a:endParaRPr lang="en-US" altLang="en-US" dirty="0"/>
          </a:p>
        </p:txBody>
      </p:sp>
    </p:spTree>
    <p:extLst>
      <p:ext uri="{BB962C8B-B14F-4D97-AF65-F5344CB8AC3E}">
        <p14:creationId xmlns:p14="http://schemas.microsoft.com/office/powerpoint/2010/main" val="331404897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efault Slide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134938" y="614363"/>
            <a:ext cx="8409432" cy="1723549"/>
          </a:xfrm>
        </p:spPr>
        <p:txBody>
          <a:bodyPr/>
          <a:lstStyle>
            <a:lvl1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1pPr>
            <a:lvl2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2pPr>
            <a:lvl3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3pPr>
            <a:lvl4pPr algn="l" rtl="0" eaLnBrk="1" fontAlgn="base" hangingPunct="1">
              <a:lnSpc>
                <a:spcPct val="100000"/>
              </a:lnSpc>
              <a:spcBef>
                <a:spcPts val="300"/>
              </a:spcBef>
              <a:spcAft>
                <a:spcPct val="0"/>
              </a:spcAft>
              <a:defRPr lang="en-US" sz="2000" baseline="0" dirty="0" smtClean="0">
                <a:solidFill>
                  <a:schemeClr val="tx1"/>
                </a:solidFill>
                <a:latin typeface="+mn-lt"/>
                <a:ea typeface="+mn-ea"/>
                <a:cs typeface="+mn-cs"/>
              </a:defRPr>
            </a:lvl4pPr>
            <a:lvl5pPr marL="1573213" indent="-228600" algn="l" rtl="0" eaLnBrk="1" fontAlgn="base" hangingPunct="1">
              <a:lnSpc>
                <a:spcPct val="100000"/>
              </a:lnSpc>
              <a:spcBef>
                <a:spcPts val="300"/>
              </a:spcBef>
              <a:spcAft>
                <a:spcPct val="0"/>
              </a:spcAft>
              <a:buFont typeface="Arial" pitchFamily="34" charset="0"/>
              <a:buChar char="-"/>
              <a:defRPr lang="en-US" sz="2000" b="0" baseline="0"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10"/>
          </p:nvPr>
        </p:nvSpPr>
        <p:spPr/>
        <p:txBody>
          <a:bodyPr/>
          <a:lstStyle>
            <a:lvl1pPr>
              <a:defRPr/>
            </a:lvl1pPr>
          </a:lstStyle>
          <a:p>
            <a:pPr>
              <a:defRPr/>
            </a:pPr>
            <a:fld id="{BB0C755D-EB60-4D88-87DC-983AAD9A38CD}" type="slidenum">
              <a:rPr lang="en-US" altLang="en-US"/>
              <a:pPr>
                <a:defRPr/>
              </a:pPr>
              <a:t>‹#›</a:t>
            </a:fld>
            <a:endParaRPr lang="en-US" altLang="en-US" dirty="0"/>
          </a:p>
        </p:txBody>
      </p:sp>
    </p:spTree>
    <p:extLst>
      <p:ext uri="{BB962C8B-B14F-4D97-AF65-F5344CB8AC3E}">
        <p14:creationId xmlns:p14="http://schemas.microsoft.com/office/powerpoint/2010/main" val="199408217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57163"/>
            <a:ext cx="8418513" cy="433388"/>
          </a:xfrm>
        </p:spPr>
        <p:txBody>
          <a:bodyPr lIns="91440" rIns="91440"/>
          <a:lstStyle/>
          <a:p>
            <a:r>
              <a:rPr lang="en-US" dirty="0"/>
              <a:t>Click to edit Master title style</a:t>
            </a:r>
          </a:p>
        </p:txBody>
      </p:sp>
      <p:sp>
        <p:nvSpPr>
          <p:cNvPr id="3" name="Content Placeholder 2"/>
          <p:cNvSpPr>
            <a:spLocks noGrp="1"/>
          </p:cNvSpPr>
          <p:nvPr>
            <p:ph idx="1"/>
          </p:nvPr>
        </p:nvSpPr>
        <p:spPr>
          <a:xfrm>
            <a:off x="134938" y="614363"/>
            <a:ext cx="8408988" cy="1468094"/>
          </a:xfrm>
        </p:spPr>
        <p:txBody>
          <a:bodyPr lIns="91440" rIns="91440"/>
          <a:lstStyle>
            <a:lvl1pPr>
              <a:spcBef>
                <a:spcPts val="1200"/>
              </a:spcBef>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10"/>
          </p:nvPr>
        </p:nvSpPr>
        <p:spPr/>
        <p:txBody>
          <a:bodyPr/>
          <a:lstStyle>
            <a:lvl1pPr>
              <a:defRPr/>
            </a:lvl1pPr>
          </a:lstStyle>
          <a:p>
            <a:pPr>
              <a:defRPr/>
            </a:pPr>
            <a:fld id="{DC7B77A3-F1C0-4DE8-9EB1-F6852B88C730}" type="slidenum">
              <a:rPr lang="en-US" altLang="en-US"/>
              <a:pPr>
                <a:defRPr/>
              </a:pPr>
              <a:t>‹#›</a:t>
            </a:fld>
            <a:endParaRPr lang="en-US" altLang="en-US" dirty="0"/>
          </a:p>
        </p:txBody>
      </p:sp>
    </p:spTree>
    <p:extLst>
      <p:ext uri="{BB962C8B-B14F-4D97-AF65-F5344CB8AC3E}">
        <p14:creationId xmlns:p14="http://schemas.microsoft.com/office/powerpoint/2010/main" val="30364124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935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418513" cy="433388"/>
          </a:xfrm>
        </p:spPr>
        <p:txBody>
          <a:bodyPr/>
          <a:lstStyle/>
          <a:p>
            <a:r>
              <a:rPr lang="en-US" dirty="0"/>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5FB3CA5B-5245-471A-9ADE-73A27501AD3F}" type="slidenum">
              <a:rPr lang="en-US" altLang="en-US"/>
              <a:pPr>
                <a:defRPr/>
              </a:pPr>
              <a:t>‹#›</a:t>
            </a:fld>
            <a:endParaRPr lang="en-US" altLang="en-US" dirty="0"/>
          </a:p>
        </p:txBody>
      </p:sp>
    </p:spTree>
    <p:extLst>
      <p:ext uri="{BB962C8B-B14F-4D97-AF65-F5344CB8AC3E}">
        <p14:creationId xmlns:p14="http://schemas.microsoft.com/office/powerpoint/2010/main" val="5613986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pPr>
              <a:defRPr/>
            </a:pPr>
            <a:fld id="{8E30668B-E61E-4770-96B2-107CB6BBBF21}" type="slidenum">
              <a:rPr lang="en-US" altLang="en-US"/>
              <a:pPr>
                <a:defRPr/>
              </a:pPr>
              <a:t>‹#›</a:t>
            </a:fld>
            <a:endParaRPr lang="en-US" altLang="en-US" dirty="0"/>
          </a:p>
        </p:txBody>
      </p:sp>
    </p:spTree>
    <p:extLst>
      <p:ext uri="{BB962C8B-B14F-4D97-AF65-F5344CB8AC3E}">
        <p14:creationId xmlns:p14="http://schemas.microsoft.com/office/powerpoint/2010/main" val="120810672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22375"/>
            <a:ext cx="4127500" cy="128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3300" y="1222375"/>
            <a:ext cx="4129088" cy="128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p:txBody>
          <a:bodyPr/>
          <a:lstStyle>
            <a:lvl1pPr>
              <a:defRPr/>
            </a:lvl1pPr>
          </a:lstStyle>
          <a:p>
            <a:pPr>
              <a:defRPr/>
            </a:pPr>
            <a:fld id="{7741BD13-7876-4A6A-8CB2-11DB2AD1ADE3}" type="slidenum">
              <a:rPr lang="en-US" altLang="en-US"/>
              <a:pPr>
                <a:defRPr/>
              </a:pPr>
              <a:t>‹#›</a:t>
            </a:fld>
            <a:endParaRPr lang="en-US" altLang="en-US" dirty="0"/>
          </a:p>
        </p:txBody>
      </p:sp>
    </p:spTree>
    <p:extLst>
      <p:ext uri="{BB962C8B-B14F-4D97-AF65-F5344CB8AC3E}">
        <p14:creationId xmlns:p14="http://schemas.microsoft.com/office/powerpoint/2010/main" val="3241581363"/>
      </p:ext>
    </p:extLst>
  </p:cSld>
  <p:clrMapOvr>
    <a:masterClrMapping/>
  </p:clrMapOvr>
  <p:transition spd="med">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2425" y="652463"/>
            <a:ext cx="6505575" cy="468312"/>
          </a:xfrm>
        </p:spPr>
        <p:txBody>
          <a:bodyPr/>
          <a:lstStyle/>
          <a:p>
            <a:r>
              <a:rPr lang="en-US"/>
              <a:t>Click to edit Master title style</a:t>
            </a:r>
          </a:p>
        </p:txBody>
      </p:sp>
      <p:sp>
        <p:nvSpPr>
          <p:cNvPr id="3" name="Chart Placeholder 2"/>
          <p:cNvSpPr>
            <a:spLocks noGrp="1"/>
          </p:cNvSpPr>
          <p:nvPr>
            <p:ph type="chart" idx="1"/>
          </p:nvPr>
        </p:nvSpPr>
        <p:spPr>
          <a:xfrm>
            <a:off x="352425" y="1460500"/>
            <a:ext cx="8467725" cy="1738313"/>
          </a:xfrm>
        </p:spPr>
        <p:txBody>
          <a:bodyPr/>
          <a:lstStyle/>
          <a:p>
            <a:pPr lvl="0"/>
            <a:endParaRPr lang="en-US" noProof="0" dirty="0"/>
          </a:p>
        </p:txBody>
      </p:sp>
    </p:spTree>
    <p:extLst>
      <p:ext uri="{BB962C8B-B14F-4D97-AF65-F5344CB8AC3E}">
        <p14:creationId xmlns:p14="http://schemas.microsoft.com/office/powerpoint/2010/main" val="1469709468"/>
      </p:ext>
    </p:extLst>
  </p:cSld>
  <p:clrMapOvr>
    <a:masterClrMapping/>
  </p:clrMapOvr>
  <p:transition spd="med">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0139655"/>
      </p:ext>
    </p:extLst>
  </p:cSld>
  <p:clrMapOvr>
    <a:masterClrMapping/>
  </p:clrMapOvr>
  <p:transition>
    <p:randomBa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4618" y="463202"/>
            <a:ext cx="7227966" cy="341632"/>
          </a:xfrm>
        </p:spPr>
        <p:txBody>
          <a:bodyPr/>
          <a:lstStyle>
            <a:lvl1pPr>
              <a:defRPr/>
            </a:lvl1pPr>
          </a:lstStyle>
          <a:p>
            <a:r>
              <a:rPr lang="en-US" dirty="0"/>
              <a:t>Click to edit Master title style</a:t>
            </a:r>
          </a:p>
        </p:txBody>
      </p:sp>
      <p:sp>
        <p:nvSpPr>
          <p:cNvPr id="5" name="Content Placeholder 4"/>
          <p:cNvSpPr>
            <a:spLocks noGrp="1"/>
          </p:cNvSpPr>
          <p:nvPr>
            <p:ph sz="quarter" idx="11"/>
          </p:nvPr>
        </p:nvSpPr>
        <p:spPr>
          <a:xfrm>
            <a:off x="474663" y="1035051"/>
            <a:ext cx="8194675" cy="1354217"/>
          </a:xfrm>
        </p:spPr>
        <p:txBody>
          <a:bodyPr/>
          <a:lstStyle>
            <a:lvl1pPr>
              <a:spcAft>
                <a:spcPts val="600"/>
              </a:spcAft>
              <a:defRPr/>
            </a:lvl1pPr>
            <a:lvl2pPr>
              <a:spcBef>
                <a:spcPts val="1200"/>
              </a:spcBef>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p:cNvSpPr>
            <a:spLocks noGrp="1"/>
          </p:cNvSpPr>
          <p:nvPr>
            <p:ph type="sldNum" sz="quarter" idx="12"/>
          </p:nvPr>
        </p:nvSpPr>
        <p:spPr>
          <a:xfrm>
            <a:off x="8759825" y="6627813"/>
            <a:ext cx="185738" cy="184150"/>
          </a:xfrm>
        </p:spPr>
        <p:txBody>
          <a:bodyPr/>
          <a:lstStyle>
            <a:lvl1pPr>
              <a:defRPr/>
            </a:lvl1pPr>
          </a:lstStyle>
          <a:p>
            <a:pPr>
              <a:defRPr/>
            </a:pPr>
            <a:fld id="{097856FA-6B7B-4C7F-A457-D85CA4C07E10}" type="slidenum">
              <a:rPr lang="en-US" altLang="en-US"/>
              <a:pPr>
                <a:defRPr/>
              </a:pPr>
              <a:t>‹#›</a:t>
            </a:fld>
            <a:endParaRPr lang="en-US" altLang="en-US" dirty="0"/>
          </a:p>
        </p:txBody>
      </p:sp>
    </p:spTree>
    <p:extLst>
      <p:ext uri="{BB962C8B-B14F-4D97-AF65-F5344CB8AC3E}">
        <p14:creationId xmlns:p14="http://schemas.microsoft.com/office/powerpoint/2010/main" val="3839341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USE THIS LAYOUT PLEA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250825" y="836613"/>
            <a:ext cx="8713788" cy="194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2"/>
          </p:nvPr>
        </p:nvSpPr>
        <p:spPr/>
        <p:txBody>
          <a:bodyPr/>
          <a:lstStyle>
            <a:lvl1pPr>
              <a:defRPr/>
            </a:lvl1pPr>
          </a:lstStyle>
          <a:p>
            <a:pPr>
              <a:defRPr/>
            </a:pPr>
            <a:fld id="{1FD3AD0D-AD4F-4727-A574-B108C8DE24FC}" type="slidenum">
              <a:rPr lang="en-US" altLang="en-US"/>
              <a:pPr>
                <a:defRPr/>
              </a:pPr>
              <a:t>‹#›</a:t>
            </a:fld>
            <a:endParaRPr lang="en-US" altLang="en-US" dirty="0"/>
          </a:p>
        </p:txBody>
      </p:sp>
    </p:spTree>
    <p:extLst>
      <p:ext uri="{BB962C8B-B14F-4D97-AF65-F5344CB8AC3E}">
        <p14:creationId xmlns:p14="http://schemas.microsoft.com/office/powerpoint/2010/main" val="8273986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13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1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905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679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slide" Target="../slides/slide1.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2.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slide" Target="../slides/slide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3.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63" y="-3175"/>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auto">
          <a:xfrm>
            <a:off x="0" y="1038225"/>
            <a:ext cx="9144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4259845" name="Rectangle 5"/>
          <p:cNvSpPr>
            <a:spLocks noGrp="1" noChangeArrowheads="1"/>
          </p:cNvSpPr>
          <p:nvPr>
            <p:ph type="body" idx="1"/>
          </p:nvPr>
        </p:nvSpPr>
        <p:spPr bwMode="auto">
          <a:xfrm>
            <a:off x="392113" y="1549400"/>
            <a:ext cx="8335962" cy="2130425"/>
          </a:xfrm>
          <a:prstGeom prst="rect">
            <a:avLst/>
          </a:prstGeom>
          <a:noFill/>
          <a:ln w="12700">
            <a:noFill/>
            <a:miter lim="800000"/>
            <a:headEnd/>
            <a:tailEnd/>
          </a:ln>
          <a:effectLst/>
        </p:spPr>
        <p:txBody>
          <a:bodyPr vert="horz" wrap="square" lIns="91440" tIns="91440" rIns="4572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5897" r:id="rId1"/>
    <p:sldLayoutId id="2147495898" r:id="rId2"/>
    <p:sldLayoutId id="2147495899" r:id="rId3"/>
    <p:sldLayoutId id="2147495900" r:id="rId4"/>
    <p:sldLayoutId id="2147495901" r:id="rId5"/>
    <p:sldLayoutId id="2147495902" r:id="rId6"/>
    <p:sldLayoutId id="2147495903" r:id="rId7"/>
    <p:sldLayoutId id="2147495904" r:id="rId8"/>
    <p:sldLayoutId id="2147495905" r:id="rId9"/>
    <p:sldLayoutId id="2147495906" r:id="rId10"/>
    <p:sldLayoutId id="2147495907" r:id="rId11"/>
    <p:sldLayoutId id="2147495936" r:id="rId12"/>
    <p:sldLayoutId id="2147495937" r:id="rId13"/>
    <p:sldLayoutId id="2147495938" r:id="rId14"/>
    <p:sldLayoutId id="2147495908" r:id="rId15"/>
    <p:sldLayoutId id="2147495909" r:id="rId16"/>
    <p:sldLayoutId id="2147495910" r:id="rId17"/>
    <p:sldLayoutId id="2147495911" r:id="rId18"/>
    <p:sldLayoutId id="2147495912" r:id="rId19"/>
    <p:sldLayoutId id="2147495939" r:id="rId20"/>
    <p:sldLayoutId id="2147495940" r:id="rId21"/>
    <p:sldLayoutId id="2147495913" r:id="rId22"/>
    <p:sldLayoutId id="2147495914" r:id="rId23"/>
    <p:sldLayoutId id="2147495915" r:id="rId24"/>
    <p:sldLayoutId id="2147495916" r:id="rId25"/>
    <p:sldLayoutId id="2147495917" r:id="rId26"/>
    <p:sldLayoutId id="2147495941" r:id="rId27"/>
    <p:sldLayoutId id="2147495954" r:id="rId28"/>
  </p:sldLayoutIdLst>
  <p:txStyles>
    <p:title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p:titleStyle>
    <p:bodyStyle>
      <a:lvl1pPr marL="341313" indent="-341313" algn="l" rtl="0" eaLnBrk="0" fontAlgn="base" hangingPunct="0">
        <a:lnSpc>
          <a:spcPct val="95000"/>
        </a:lnSpc>
        <a:spcBef>
          <a:spcPct val="35000"/>
        </a:spcBef>
        <a:spcAft>
          <a:spcPct val="0"/>
        </a:spcAft>
        <a:buClr>
          <a:srgbClr val="FF6600"/>
        </a:buClr>
        <a:buSzPct val="117000"/>
        <a:buFont typeface="Arial" panose="020B0604020202020204" pitchFamily="34" charset="0"/>
        <a:buChar char="•"/>
        <a:defRPr sz="2600" b="1">
          <a:solidFill>
            <a:schemeClr val="tx1"/>
          </a:solidFill>
          <a:effectLst>
            <a:outerShdw blurRad="38100" dist="38100" dir="2700000" algn="tl">
              <a:srgbClr val="000000"/>
            </a:outerShdw>
          </a:effectLst>
          <a:latin typeface="+mn-lt"/>
          <a:ea typeface="+mn-ea"/>
          <a:cs typeface="+mn-cs"/>
        </a:defRPr>
      </a:lvl1pPr>
      <a:lvl2pPr marL="801688" indent="-346075" algn="l" rtl="0" eaLnBrk="0" fontAlgn="base" hangingPunct="0">
        <a:lnSpc>
          <a:spcPct val="95000"/>
        </a:lnSpc>
        <a:spcBef>
          <a:spcPct val="25000"/>
        </a:spcBef>
        <a:spcAft>
          <a:spcPct val="0"/>
        </a:spcAft>
        <a:buClr>
          <a:schemeClr val="accent2"/>
        </a:buClr>
        <a:buSzPct val="68000"/>
        <a:buFont typeface="Monotype Sorts" pitchFamily="2" charset="2"/>
        <a:buChar char="l"/>
        <a:defRPr sz="2600" b="1">
          <a:solidFill>
            <a:schemeClr val="tx1"/>
          </a:solidFill>
          <a:effectLst>
            <a:outerShdw blurRad="38100" dist="38100" dir="2700000" algn="tl">
              <a:srgbClr val="000000"/>
            </a:outerShdw>
          </a:effectLst>
          <a:latin typeface="+mn-lt"/>
        </a:defRPr>
      </a:lvl2pPr>
      <a:lvl3pPr marL="1147763" indent="-231775" algn="l" rtl="0" eaLnBrk="0" fontAlgn="base" hangingPunct="0">
        <a:lnSpc>
          <a:spcPct val="95000"/>
        </a:lnSpc>
        <a:spcBef>
          <a:spcPct val="15000"/>
        </a:spcBef>
        <a:spcAft>
          <a:spcPct val="0"/>
        </a:spcAft>
        <a:buClr>
          <a:schemeClr val="tx2"/>
        </a:buClr>
        <a:buFont typeface="Arial" panose="020B0604020202020204" pitchFamily="34" charset="0"/>
        <a:buChar char="•"/>
        <a:defRPr sz="2600" b="1" i="1">
          <a:solidFill>
            <a:schemeClr val="tx1"/>
          </a:solidFill>
          <a:effectLst>
            <a:outerShdw blurRad="38100" dist="38100" dir="2700000" algn="tl">
              <a:srgbClr val="000000"/>
            </a:outerShdw>
          </a:effectLst>
          <a:latin typeface="+mn-lt"/>
        </a:defRPr>
      </a:lvl3pPr>
      <a:lvl4pPr marL="1711325"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134938" y="614363"/>
            <a:ext cx="84089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2051" name="Rectangle 3"/>
          <p:cNvSpPr>
            <a:spLocks noGrp="1" noChangeArrowheads="1"/>
          </p:cNvSpPr>
          <p:nvPr>
            <p:ph type="title"/>
          </p:nvPr>
        </p:nvSpPr>
        <p:spPr bwMode="auto">
          <a:xfrm>
            <a:off x="134938" y="157163"/>
            <a:ext cx="84185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5" name="Slide Number Placeholder 4"/>
          <p:cNvSpPr>
            <a:spLocks noGrp="1"/>
          </p:cNvSpPr>
          <p:nvPr>
            <p:ph type="sldNum" sz="quarter" idx="4"/>
          </p:nvPr>
        </p:nvSpPr>
        <p:spPr>
          <a:xfrm>
            <a:off x="8696325" y="6581775"/>
            <a:ext cx="371475" cy="257175"/>
          </a:xfrm>
          <a:prstGeom prst="rect">
            <a:avLst/>
          </a:prstGeom>
        </p:spPr>
        <p:txBody>
          <a:bodyPr vert="horz" wrap="none" lIns="91440" tIns="45720" rIns="91440" bIns="45720" numCol="1" anchor="ctr" anchorCtr="0" compatLnSpc="1">
            <a:prstTxWarp prst="textNoShape">
              <a:avLst/>
            </a:prstTxWarp>
            <a:spAutoFit/>
          </a:bodyPr>
          <a:lstStyle>
            <a:lvl1pPr algn="r" eaLnBrk="1" hangingPunct="1">
              <a:lnSpc>
                <a:spcPct val="90000"/>
              </a:lnSpc>
              <a:defRPr sz="1200" b="0">
                <a:solidFill>
                  <a:srgbClr val="FFFFFF"/>
                </a:solidFill>
              </a:defRPr>
            </a:lvl1pPr>
          </a:lstStyle>
          <a:p>
            <a:pPr>
              <a:defRPr/>
            </a:pPr>
            <a:fld id="{8E38CBFC-7AAD-4D64-AEE8-4393F1B5207C}" type="slidenum">
              <a:rPr lang="en-US" altLang="en-US"/>
              <a:pPr>
                <a:defRPr/>
              </a:pPr>
              <a:t>‹#›</a:t>
            </a:fld>
            <a:endParaRPr lang="en-US" altLang="en-US" dirty="0"/>
          </a:p>
        </p:txBody>
      </p:sp>
      <p:sp>
        <p:nvSpPr>
          <p:cNvPr id="6" name="Rounded Rectangle 5">
            <a:hlinkClick r:id="rId16" action="ppaction://hlinksldjump"/>
          </p:cNvPr>
          <p:cNvSpPr/>
          <p:nvPr/>
        </p:nvSpPr>
        <p:spPr>
          <a:xfrm>
            <a:off x="8333992" y="6250859"/>
            <a:ext cx="804041" cy="239495"/>
          </a:xfrm>
          <a:prstGeom prst="roundRect">
            <a:avLst>
              <a:gd name="adj" fmla="val 40485"/>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200" dirty="0">
                <a:solidFill>
                  <a:srgbClr val="4553DB"/>
                </a:solidFill>
                <a:hlinkClick r:id="rId16" action="ppaction://hlinksldjump"/>
              </a:rPr>
              <a:t>Contents</a:t>
            </a:r>
            <a:endParaRPr lang="en-US" sz="1200" dirty="0">
              <a:solidFill>
                <a:srgbClr val="4553DB"/>
              </a:solidFill>
            </a:endParaRPr>
          </a:p>
        </p:txBody>
      </p:sp>
    </p:spTree>
  </p:cSld>
  <p:clrMap bg1="dk2" tx1="lt1" bg2="dk1" tx2="lt2" accent1="accent1" accent2="accent2" accent3="accent3" accent4="accent4" accent5="accent5" accent6="accent6" hlink="hlink" folHlink="folHlink"/>
  <p:sldLayoutIdLst>
    <p:sldLayoutId id="2147495918" r:id="rId1"/>
    <p:sldLayoutId id="2147495919" r:id="rId2"/>
    <p:sldLayoutId id="2147495920" r:id="rId3"/>
    <p:sldLayoutId id="2147495921" r:id="rId4"/>
    <p:sldLayoutId id="2147495943" r:id="rId5"/>
    <p:sldLayoutId id="2147495922" r:id="rId6"/>
    <p:sldLayoutId id="2147495923" r:id="rId7"/>
    <p:sldLayoutId id="2147495924" r:id="rId8"/>
    <p:sldLayoutId id="2147495925" r:id="rId9"/>
    <p:sldLayoutId id="2147495944" r:id="rId10"/>
    <p:sldLayoutId id="2147495945" r:id="rId11"/>
    <p:sldLayoutId id="2147495946" r:id="rId12"/>
    <p:sldLayoutId id="2147495947" r:id="rId13"/>
    <p:sldLayoutId id="2147495926" r:id="rId14"/>
  </p:sldLayoutIdLst>
  <p:transition>
    <p:fade/>
  </p:transition>
  <p:hf hdr="0" dt="0"/>
  <p:txStyles>
    <p:titleStyle>
      <a:lvl1pPr algn="l" rtl="0" eaLnBrk="0" fontAlgn="base" hangingPunct="0">
        <a:lnSpc>
          <a:spcPct val="88000"/>
        </a:lnSpc>
        <a:spcBef>
          <a:spcPct val="0"/>
        </a:spcBef>
        <a:spcAft>
          <a:spcPct val="0"/>
        </a:spcAft>
        <a:defRPr sz="3200">
          <a:solidFill>
            <a:schemeClr val="tx2"/>
          </a:solidFill>
          <a:latin typeface="+mj-lt"/>
          <a:ea typeface="+mj-ea"/>
          <a:cs typeface="+mj-cs"/>
        </a:defRPr>
      </a:lvl1pPr>
      <a:lvl2pPr algn="l" rtl="0" eaLnBrk="0" fontAlgn="base" hangingPunct="0">
        <a:lnSpc>
          <a:spcPct val="88000"/>
        </a:lnSpc>
        <a:spcBef>
          <a:spcPct val="0"/>
        </a:spcBef>
        <a:spcAft>
          <a:spcPct val="0"/>
        </a:spcAft>
        <a:defRPr sz="3200">
          <a:solidFill>
            <a:schemeClr val="tx2"/>
          </a:solidFill>
          <a:latin typeface="Arial Black" pitchFamily="34" charset="0"/>
        </a:defRPr>
      </a:lvl2pPr>
      <a:lvl3pPr algn="l" rtl="0" eaLnBrk="0" fontAlgn="base" hangingPunct="0">
        <a:lnSpc>
          <a:spcPct val="88000"/>
        </a:lnSpc>
        <a:spcBef>
          <a:spcPct val="0"/>
        </a:spcBef>
        <a:spcAft>
          <a:spcPct val="0"/>
        </a:spcAft>
        <a:defRPr sz="3200">
          <a:solidFill>
            <a:schemeClr val="tx2"/>
          </a:solidFill>
          <a:latin typeface="Arial Black" pitchFamily="34" charset="0"/>
        </a:defRPr>
      </a:lvl3pPr>
      <a:lvl4pPr algn="l" rtl="0" eaLnBrk="0" fontAlgn="base" hangingPunct="0">
        <a:lnSpc>
          <a:spcPct val="88000"/>
        </a:lnSpc>
        <a:spcBef>
          <a:spcPct val="0"/>
        </a:spcBef>
        <a:spcAft>
          <a:spcPct val="0"/>
        </a:spcAft>
        <a:defRPr sz="3200">
          <a:solidFill>
            <a:schemeClr val="tx2"/>
          </a:solidFill>
          <a:latin typeface="Arial Black" pitchFamily="34" charset="0"/>
        </a:defRPr>
      </a:lvl4pPr>
      <a:lvl5pPr algn="l" rtl="0" eaLnBrk="0" fontAlgn="base" hangingPunct="0">
        <a:lnSpc>
          <a:spcPct val="88000"/>
        </a:lnSpc>
        <a:spcBef>
          <a:spcPct val="0"/>
        </a:spcBef>
        <a:spcAft>
          <a:spcPct val="0"/>
        </a:spcAft>
        <a:defRPr sz="3200">
          <a:solidFill>
            <a:schemeClr val="tx2"/>
          </a:solidFill>
          <a:latin typeface="Arial Black" pitchFamily="34" charset="0"/>
        </a:defRPr>
      </a:lvl5pPr>
      <a:lvl6pPr marL="457200" algn="l" rtl="0" eaLnBrk="1" fontAlgn="base" hangingPunct="1">
        <a:lnSpc>
          <a:spcPct val="88000"/>
        </a:lnSpc>
        <a:spcBef>
          <a:spcPct val="0"/>
        </a:spcBef>
        <a:spcAft>
          <a:spcPct val="0"/>
        </a:spcAft>
        <a:defRPr sz="2400">
          <a:solidFill>
            <a:srgbClr val="FFE41D"/>
          </a:solidFill>
          <a:latin typeface="Arial Black" pitchFamily="34" charset="0"/>
        </a:defRPr>
      </a:lvl6pPr>
      <a:lvl7pPr marL="914400" algn="l" rtl="0" eaLnBrk="1" fontAlgn="base" hangingPunct="1">
        <a:lnSpc>
          <a:spcPct val="88000"/>
        </a:lnSpc>
        <a:spcBef>
          <a:spcPct val="0"/>
        </a:spcBef>
        <a:spcAft>
          <a:spcPct val="0"/>
        </a:spcAft>
        <a:defRPr sz="2400">
          <a:solidFill>
            <a:srgbClr val="FFE41D"/>
          </a:solidFill>
          <a:latin typeface="Arial Black" pitchFamily="34" charset="0"/>
        </a:defRPr>
      </a:lvl7pPr>
      <a:lvl8pPr marL="1371600" algn="l" rtl="0" eaLnBrk="1" fontAlgn="base" hangingPunct="1">
        <a:lnSpc>
          <a:spcPct val="88000"/>
        </a:lnSpc>
        <a:spcBef>
          <a:spcPct val="0"/>
        </a:spcBef>
        <a:spcAft>
          <a:spcPct val="0"/>
        </a:spcAft>
        <a:defRPr sz="2400">
          <a:solidFill>
            <a:srgbClr val="FFE41D"/>
          </a:solidFill>
          <a:latin typeface="Arial Black" pitchFamily="34" charset="0"/>
        </a:defRPr>
      </a:lvl8pPr>
      <a:lvl9pPr marL="1828800" algn="l" rtl="0" eaLnBrk="1" fontAlgn="base" hangingPunct="1">
        <a:lnSpc>
          <a:spcPct val="88000"/>
        </a:lnSpc>
        <a:spcBef>
          <a:spcPct val="0"/>
        </a:spcBef>
        <a:spcAft>
          <a:spcPct val="0"/>
        </a:spcAft>
        <a:defRPr sz="2400">
          <a:solidFill>
            <a:srgbClr val="FFE41D"/>
          </a:solidFill>
          <a:latin typeface="Arial Black" pitchFamily="34" charset="0"/>
        </a:defRPr>
      </a:lvl9pPr>
    </p:titleStyle>
    <p:bodyStyle>
      <a:lvl1pPr marL="342900" indent="-342900" algn="l" rtl="0" eaLnBrk="0" fontAlgn="base" hangingPunct="0">
        <a:lnSpc>
          <a:spcPct val="90000"/>
        </a:lnSpc>
        <a:spcBef>
          <a:spcPts val="600"/>
        </a:spcBef>
        <a:spcAft>
          <a:spcPct val="0"/>
        </a:spcAft>
        <a:buClr>
          <a:srgbClr val="5F83DB"/>
        </a:buClr>
        <a:buFont typeface="Arial Black" panose="020B0A04020102020204" pitchFamily="34" charset="0"/>
        <a:buChar char="●"/>
        <a:defRPr sz="2200">
          <a:solidFill>
            <a:schemeClr val="tx1"/>
          </a:solidFill>
          <a:latin typeface="+mn-lt"/>
          <a:ea typeface="+mn-ea"/>
          <a:cs typeface="+mn-cs"/>
        </a:defRPr>
      </a:lvl1pPr>
      <a:lvl2pPr marL="685800" indent="-317500" algn="l" rtl="0" eaLnBrk="0" fontAlgn="base" hangingPunct="0">
        <a:lnSpc>
          <a:spcPct val="90000"/>
        </a:lnSpc>
        <a:spcBef>
          <a:spcPct val="20000"/>
        </a:spcBef>
        <a:spcAft>
          <a:spcPct val="0"/>
        </a:spcAft>
        <a:buClr>
          <a:schemeClr val="tx1"/>
        </a:buClr>
        <a:buFont typeface="Arial" panose="020B0604020202020204" pitchFamily="34" charset="0"/>
        <a:buChar char="–"/>
        <a:defRPr sz="2200">
          <a:solidFill>
            <a:schemeClr val="tx1"/>
          </a:solidFill>
          <a:latin typeface="+mn-lt"/>
        </a:defRPr>
      </a:lvl2pPr>
      <a:lvl3pPr marL="1014413" indent="-304800" algn="l" rtl="0" eaLnBrk="0" fontAlgn="base" hangingPunct="0">
        <a:lnSpc>
          <a:spcPct val="90000"/>
        </a:lnSpc>
        <a:spcBef>
          <a:spcPct val="0"/>
        </a:spcBef>
        <a:spcAft>
          <a:spcPct val="0"/>
        </a:spcAft>
        <a:buClr>
          <a:schemeClr val="tx1"/>
        </a:buClr>
        <a:buFont typeface="Times New Roman" panose="02020603050405020304" pitchFamily="18" charset="0"/>
        <a:buChar char="–"/>
        <a:defRPr sz="2200">
          <a:solidFill>
            <a:schemeClr val="tx1"/>
          </a:solidFill>
          <a:latin typeface="+mn-lt"/>
        </a:defRPr>
      </a:lvl3pPr>
      <a:lvl4pPr marL="1308100" indent="-266700" algn="l" rtl="0" eaLnBrk="0" fontAlgn="base" hangingPunct="0">
        <a:lnSpc>
          <a:spcPct val="90000"/>
        </a:lnSpc>
        <a:spcBef>
          <a:spcPct val="0"/>
        </a:spcBef>
        <a:spcAft>
          <a:spcPct val="0"/>
        </a:spcAft>
        <a:buClr>
          <a:schemeClr val="tx1"/>
        </a:buClr>
        <a:buFont typeface="Times New Roman" panose="02020603050405020304" pitchFamily="18" charset="0"/>
        <a:buChar char="-"/>
        <a:defRPr sz="2200">
          <a:solidFill>
            <a:schemeClr val="tx1"/>
          </a:solidFill>
          <a:latin typeface="+mn-lt"/>
        </a:defRPr>
      </a:lvl4pPr>
      <a:lvl5pPr marL="2057400" indent="-228600" algn="l" rtl="0" eaLnBrk="0" fontAlgn="base" hangingPunct="0">
        <a:spcBef>
          <a:spcPct val="50000"/>
        </a:spcBef>
        <a:spcAft>
          <a:spcPct val="0"/>
        </a:spcAft>
        <a:buClr>
          <a:schemeClr val="tx2"/>
        </a:buClr>
        <a:buChar char="•"/>
        <a:defRPr sz="2400" b="1">
          <a:solidFill>
            <a:schemeClr val="tx1"/>
          </a:solidFill>
          <a:latin typeface="+mn-lt"/>
        </a:defRPr>
      </a:lvl5pPr>
      <a:lvl6pPr marL="2514600" indent="-228600" algn="l" rtl="0" eaLnBrk="1" fontAlgn="base" hangingPunct="1">
        <a:spcBef>
          <a:spcPct val="50000"/>
        </a:spcBef>
        <a:spcAft>
          <a:spcPct val="0"/>
        </a:spcAft>
        <a:buClr>
          <a:schemeClr val="tx2"/>
        </a:buClr>
        <a:buChar char="•"/>
        <a:defRPr sz="2400" b="1">
          <a:solidFill>
            <a:schemeClr val="tx1"/>
          </a:solidFill>
          <a:latin typeface="+mn-lt"/>
        </a:defRPr>
      </a:lvl6pPr>
      <a:lvl7pPr marL="2971800" indent="-228600" algn="l" rtl="0" eaLnBrk="1" fontAlgn="base" hangingPunct="1">
        <a:spcBef>
          <a:spcPct val="50000"/>
        </a:spcBef>
        <a:spcAft>
          <a:spcPct val="0"/>
        </a:spcAft>
        <a:buClr>
          <a:schemeClr val="tx2"/>
        </a:buClr>
        <a:buChar char="•"/>
        <a:defRPr sz="2400" b="1">
          <a:solidFill>
            <a:schemeClr val="tx1"/>
          </a:solidFill>
          <a:latin typeface="+mn-lt"/>
        </a:defRPr>
      </a:lvl7pPr>
      <a:lvl8pPr marL="3429000" indent="-228600" algn="l" rtl="0" eaLnBrk="1" fontAlgn="base" hangingPunct="1">
        <a:spcBef>
          <a:spcPct val="50000"/>
        </a:spcBef>
        <a:spcAft>
          <a:spcPct val="0"/>
        </a:spcAft>
        <a:buClr>
          <a:schemeClr val="tx2"/>
        </a:buClr>
        <a:buChar char="•"/>
        <a:defRPr sz="2400" b="1">
          <a:solidFill>
            <a:schemeClr val="tx1"/>
          </a:solidFill>
          <a:latin typeface="+mn-lt"/>
        </a:defRPr>
      </a:lvl8pPr>
      <a:lvl9pPr marL="3886200" indent="-228600" algn="l" rtl="0" eaLnBrk="1" fontAlgn="base" hangingPunct="1">
        <a:spcBef>
          <a:spcPct val="50000"/>
        </a:spcBef>
        <a:spcAft>
          <a:spcPct val="0"/>
        </a:spcAft>
        <a:buClr>
          <a:schemeClr val="tx2"/>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134938" y="614363"/>
            <a:ext cx="84089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3075" name="Rectangle 3"/>
          <p:cNvSpPr>
            <a:spLocks noGrp="1" noChangeArrowheads="1"/>
          </p:cNvSpPr>
          <p:nvPr>
            <p:ph type="title"/>
          </p:nvPr>
        </p:nvSpPr>
        <p:spPr bwMode="auto">
          <a:xfrm>
            <a:off x="134938" y="157163"/>
            <a:ext cx="84185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5" name="Slide Number Placeholder 4"/>
          <p:cNvSpPr>
            <a:spLocks noGrp="1"/>
          </p:cNvSpPr>
          <p:nvPr>
            <p:ph type="sldNum" sz="quarter" idx="4"/>
          </p:nvPr>
        </p:nvSpPr>
        <p:spPr>
          <a:xfrm>
            <a:off x="8696325" y="6581775"/>
            <a:ext cx="371475" cy="257175"/>
          </a:xfrm>
          <a:prstGeom prst="rect">
            <a:avLst/>
          </a:prstGeom>
        </p:spPr>
        <p:txBody>
          <a:bodyPr vert="horz" wrap="none" lIns="91440" tIns="45720" rIns="91440" bIns="45720" numCol="1" anchor="ctr" anchorCtr="0" compatLnSpc="1">
            <a:prstTxWarp prst="textNoShape">
              <a:avLst/>
            </a:prstTxWarp>
            <a:spAutoFit/>
          </a:bodyPr>
          <a:lstStyle>
            <a:lvl1pPr algn="r" eaLnBrk="1" hangingPunct="1">
              <a:lnSpc>
                <a:spcPct val="90000"/>
              </a:lnSpc>
              <a:defRPr sz="1200" b="0">
                <a:solidFill>
                  <a:srgbClr val="FFFFFF"/>
                </a:solidFill>
              </a:defRPr>
            </a:lvl1pPr>
          </a:lstStyle>
          <a:p>
            <a:pPr>
              <a:defRPr/>
            </a:pPr>
            <a:fld id="{83E06485-6BF5-4659-A6BB-26A6067BD733}" type="slidenum">
              <a:rPr lang="en-US" altLang="en-US"/>
              <a:pPr>
                <a:defRPr/>
              </a:pPr>
              <a:t>‹#›</a:t>
            </a:fld>
            <a:endParaRPr lang="en-US" altLang="en-US" dirty="0"/>
          </a:p>
        </p:txBody>
      </p:sp>
      <p:sp>
        <p:nvSpPr>
          <p:cNvPr id="6" name="Rounded Rectangle 5">
            <a:hlinkClick r:id="rId16" action="ppaction://hlinksldjump"/>
          </p:cNvPr>
          <p:cNvSpPr/>
          <p:nvPr/>
        </p:nvSpPr>
        <p:spPr>
          <a:xfrm>
            <a:off x="8333992" y="6250859"/>
            <a:ext cx="804041" cy="239495"/>
          </a:xfrm>
          <a:prstGeom prst="roundRect">
            <a:avLst>
              <a:gd name="adj" fmla="val 40485"/>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200" dirty="0">
                <a:solidFill>
                  <a:srgbClr val="4553DB"/>
                </a:solidFill>
                <a:hlinkClick r:id="rId16" action="ppaction://hlinksldjump"/>
              </a:rPr>
              <a:t>Contents</a:t>
            </a:r>
            <a:endParaRPr lang="en-US" sz="1200" dirty="0">
              <a:solidFill>
                <a:srgbClr val="4553DB"/>
              </a:solidFill>
            </a:endParaRPr>
          </a:p>
        </p:txBody>
      </p:sp>
    </p:spTree>
  </p:cSld>
  <p:clrMap bg1="dk2" tx1="lt1" bg2="dk1" tx2="lt2" accent1="accent1" accent2="accent2" accent3="accent3" accent4="accent4" accent5="accent5" accent6="accent6" hlink="hlink" folHlink="folHlink"/>
  <p:sldLayoutIdLst>
    <p:sldLayoutId id="2147495927" r:id="rId1"/>
    <p:sldLayoutId id="2147495928" r:id="rId2"/>
    <p:sldLayoutId id="2147495929" r:id="rId3"/>
    <p:sldLayoutId id="2147495930" r:id="rId4"/>
    <p:sldLayoutId id="2147495948" r:id="rId5"/>
    <p:sldLayoutId id="2147495931" r:id="rId6"/>
    <p:sldLayoutId id="2147495932" r:id="rId7"/>
    <p:sldLayoutId id="2147495933" r:id="rId8"/>
    <p:sldLayoutId id="2147495934" r:id="rId9"/>
    <p:sldLayoutId id="2147495949" r:id="rId10"/>
    <p:sldLayoutId id="2147495950" r:id="rId11"/>
    <p:sldLayoutId id="2147495951" r:id="rId12"/>
    <p:sldLayoutId id="2147495952" r:id="rId13"/>
    <p:sldLayoutId id="2147495935" r:id="rId14"/>
  </p:sldLayoutIdLst>
  <p:transition>
    <p:fade/>
  </p:transition>
  <p:hf hdr="0" dt="0"/>
  <p:txStyles>
    <p:titleStyle>
      <a:lvl1pPr algn="l" rtl="0" eaLnBrk="0" fontAlgn="base" hangingPunct="0">
        <a:lnSpc>
          <a:spcPct val="88000"/>
        </a:lnSpc>
        <a:spcBef>
          <a:spcPct val="0"/>
        </a:spcBef>
        <a:spcAft>
          <a:spcPct val="0"/>
        </a:spcAft>
        <a:defRPr sz="3200">
          <a:solidFill>
            <a:schemeClr val="tx2"/>
          </a:solidFill>
          <a:latin typeface="+mj-lt"/>
          <a:ea typeface="+mj-ea"/>
          <a:cs typeface="+mj-cs"/>
        </a:defRPr>
      </a:lvl1pPr>
      <a:lvl2pPr algn="l" rtl="0" eaLnBrk="0" fontAlgn="base" hangingPunct="0">
        <a:lnSpc>
          <a:spcPct val="88000"/>
        </a:lnSpc>
        <a:spcBef>
          <a:spcPct val="0"/>
        </a:spcBef>
        <a:spcAft>
          <a:spcPct val="0"/>
        </a:spcAft>
        <a:defRPr sz="3200">
          <a:solidFill>
            <a:schemeClr val="tx2"/>
          </a:solidFill>
          <a:latin typeface="Arial Black" pitchFamily="34" charset="0"/>
        </a:defRPr>
      </a:lvl2pPr>
      <a:lvl3pPr algn="l" rtl="0" eaLnBrk="0" fontAlgn="base" hangingPunct="0">
        <a:lnSpc>
          <a:spcPct val="88000"/>
        </a:lnSpc>
        <a:spcBef>
          <a:spcPct val="0"/>
        </a:spcBef>
        <a:spcAft>
          <a:spcPct val="0"/>
        </a:spcAft>
        <a:defRPr sz="3200">
          <a:solidFill>
            <a:schemeClr val="tx2"/>
          </a:solidFill>
          <a:latin typeface="Arial Black" pitchFamily="34" charset="0"/>
        </a:defRPr>
      </a:lvl3pPr>
      <a:lvl4pPr algn="l" rtl="0" eaLnBrk="0" fontAlgn="base" hangingPunct="0">
        <a:lnSpc>
          <a:spcPct val="88000"/>
        </a:lnSpc>
        <a:spcBef>
          <a:spcPct val="0"/>
        </a:spcBef>
        <a:spcAft>
          <a:spcPct val="0"/>
        </a:spcAft>
        <a:defRPr sz="3200">
          <a:solidFill>
            <a:schemeClr val="tx2"/>
          </a:solidFill>
          <a:latin typeface="Arial Black" pitchFamily="34" charset="0"/>
        </a:defRPr>
      </a:lvl4pPr>
      <a:lvl5pPr algn="l" rtl="0" eaLnBrk="0" fontAlgn="base" hangingPunct="0">
        <a:lnSpc>
          <a:spcPct val="88000"/>
        </a:lnSpc>
        <a:spcBef>
          <a:spcPct val="0"/>
        </a:spcBef>
        <a:spcAft>
          <a:spcPct val="0"/>
        </a:spcAft>
        <a:defRPr sz="3200">
          <a:solidFill>
            <a:schemeClr val="tx2"/>
          </a:solidFill>
          <a:latin typeface="Arial Black" pitchFamily="34" charset="0"/>
        </a:defRPr>
      </a:lvl5pPr>
      <a:lvl6pPr marL="457200" algn="l" rtl="0" eaLnBrk="1" fontAlgn="base" hangingPunct="1">
        <a:lnSpc>
          <a:spcPct val="88000"/>
        </a:lnSpc>
        <a:spcBef>
          <a:spcPct val="0"/>
        </a:spcBef>
        <a:spcAft>
          <a:spcPct val="0"/>
        </a:spcAft>
        <a:defRPr sz="2400">
          <a:solidFill>
            <a:srgbClr val="FFE41D"/>
          </a:solidFill>
          <a:latin typeface="Arial Black" pitchFamily="34" charset="0"/>
        </a:defRPr>
      </a:lvl6pPr>
      <a:lvl7pPr marL="914400" algn="l" rtl="0" eaLnBrk="1" fontAlgn="base" hangingPunct="1">
        <a:lnSpc>
          <a:spcPct val="88000"/>
        </a:lnSpc>
        <a:spcBef>
          <a:spcPct val="0"/>
        </a:spcBef>
        <a:spcAft>
          <a:spcPct val="0"/>
        </a:spcAft>
        <a:defRPr sz="2400">
          <a:solidFill>
            <a:srgbClr val="FFE41D"/>
          </a:solidFill>
          <a:latin typeface="Arial Black" pitchFamily="34" charset="0"/>
        </a:defRPr>
      </a:lvl7pPr>
      <a:lvl8pPr marL="1371600" algn="l" rtl="0" eaLnBrk="1" fontAlgn="base" hangingPunct="1">
        <a:lnSpc>
          <a:spcPct val="88000"/>
        </a:lnSpc>
        <a:spcBef>
          <a:spcPct val="0"/>
        </a:spcBef>
        <a:spcAft>
          <a:spcPct val="0"/>
        </a:spcAft>
        <a:defRPr sz="2400">
          <a:solidFill>
            <a:srgbClr val="FFE41D"/>
          </a:solidFill>
          <a:latin typeface="Arial Black" pitchFamily="34" charset="0"/>
        </a:defRPr>
      </a:lvl8pPr>
      <a:lvl9pPr marL="1828800" algn="l" rtl="0" eaLnBrk="1" fontAlgn="base" hangingPunct="1">
        <a:lnSpc>
          <a:spcPct val="88000"/>
        </a:lnSpc>
        <a:spcBef>
          <a:spcPct val="0"/>
        </a:spcBef>
        <a:spcAft>
          <a:spcPct val="0"/>
        </a:spcAft>
        <a:defRPr sz="2400">
          <a:solidFill>
            <a:srgbClr val="FFE41D"/>
          </a:solidFill>
          <a:latin typeface="Arial Black" pitchFamily="34" charset="0"/>
        </a:defRPr>
      </a:lvl9pPr>
    </p:titleStyle>
    <p:bodyStyle>
      <a:lvl1pPr marL="342900" indent="-342900" algn="l" rtl="0" eaLnBrk="0" fontAlgn="base" hangingPunct="0">
        <a:lnSpc>
          <a:spcPct val="90000"/>
        </a:lnSpc>
        <a:spcBef>
          <a:spcPts val="600"/>
        </a:spcBef>
        <a:spcAft>
          <a:spcPct val="0"/>
        </a:spcAft>
        <a:buClr>
          <a:srgbClr val="5F83DB"/>
        </a:buClr>
        <a:buFont typeface="Arial Black" panose="020B0A04020102020204" pitchFamily="34" charset="0"/>
        <a:buChar char="●"/>
        <a:defRPr sz="2200">
          <a:solidFill>
            <a:schemeClr val="tx1"/>
          </a:solidFill>
          <a:latin typeface="+mn-lt"/>
          <a:ea typeface="+mn-ea"/>
          <a:cs typeface="+mn-cs"/>
        </a:defRPr>
      </a:lvl1pPr>
      <a:lvl2pPr marL="685800" indent="-317500" algn="l" rtl="0" eaLnBrk="0" fontAlgn="base" hangingPunct="0">
        <a:lnSpc>
          <a:spcPct val="90000"/>
        </a:lnSpc>
        <a:spcBef>
          <a:spcPct val="20000"/>
        </a:spcBef>
        <a:spcAft>
          <a:spcPct val="0"/>
        </a:spcAft>
        <a:buClr>
          <a:schemeClr val="tx1"/>
        </a:buClr>
        <a:buFont typeface="Arial" panose="020B0604020202020204" pitchFamily="34" charset="0"/>
        <a:buChar char="–"/>
        <a:defRPr sz="2200">
          <a:solidFill>
            <a:schemeClr val="tx1"/>
          </a:solidFill>
          <a:latin typeface="+mn-lt"/>
        </a:defRPr>
      </a:lvl2pPr>
      <a:lvl3pPr marL="1014413" indent="-304800" algn="l" rtl="0" eaLnBrk="0" fontAlgn="base" hangingPunct="0">
        <a:lnSpc>
          <a:spcPct val="90000"/>
        </a:lnSpc>
        <a:spcBef>
          <a:spcPct val="0"/>
        </a:spcBef>
        <a:spcAft>
          <a:spcPct val="0"/>
        </a:spcAft>
        <a:buClr>
          <a:schemeClr val="tx1"/>
        </a:buClr>
        <a:buFont typeface="Times New Roman" panose="02020603050405020304" pitchFamily="18" charset="0"/>
        <a:buChar char="–"/>
        <a:defRPr sz="2200">
          <a:solidFill>
            <a:schemeClr val="tx1"/>
          </a:solidFill>
          <a:latin typeface="+mn-lt"/>
        </a:defRPr>
      </a:lvl3pPr>
      <a:lvl4pPr marL="1308100" indent="-266700" algn="l" rtl="0" eaLnBrk="0" fontAlgn="base" hangingPunct="0">
        <a:lnSpc>
          <a:spcPct val="90000"/>
        </a:lnSpc>
        <a:spcBef>
          <a:spcPct val="0"/>
        </a:spcBef>
        <a:spcAft>
          <a:spcPct val="0"/>
        </a:spcAft>
        <a:buClr>
          <a:schemeClr val="tx1"/>
        </a:buClr>
        <a:buFont typeface="Times New Roman" panose="02020603050405020304" pitchFamily="18" charset="0"/>
        <a:buChar char="-"/>
        <a:defRPr sz="2200">
          <a:solidFill>
            <a:schemeClr val="tx1"/>
          </a:solidFill>
          <a:latin typeface="+mn-lt"/>
        </a:defRPr>
      </a:lvl4pPr>
      <a:lvl5pPr marL="2057400" indent="-228600" algn="l" rtl="0" eaLnBrk="0" fontAlgn="base" hangingPunct="0">
        <a:spcBef>
          <a:spcPct val="50000"/>
        </a:spcBef>
        <a:spcAft>
          <a:spcPct val="0"/>
        </a:spcAft>
        <a:buClr>
          <a:schemeClr val="tx2"/>
        </a:buClr>
        <a:buChar char="•"/>
        <a:defRPr sz="2400" b="1">
          <a:solidFill>
            <a:schemeClr val="tx1"/>
          </a:solidFill>
          <a:latin typeface="+mn-lt"/>
        </a:defRPr>
      </a:lvl5pPr>
      <a:lvl6pPr marL="2514600" indent="-228600" algn="l" rtl="0" eaLnBrk="1" fontAlgn="base" hangingPunct="1">
        <a:spcBef>
          <a:spcPct val="50000"/>
        </a:spcBef>
        <a:spcAft>
          <a:spcPct val="0"/>
        </a:spcAft>
        <a:buClr>
          <a:schemeClr val="tx2"/>
        </a:buClr>
        <a:buChar char="•"/>
        <a:defRPr sz="2400" b="1">
          <a:solidFill>
            <a:schemeClr val="tx1"/>
          </a:solidFill>
          <a:latin typeface="+mn-lt"/>
        </a:defRPr>
      </a:lvl6pPr>
      <a:lvl7pPr marL="2971800" indent="-228600" algn="l" rtl="0" eaLnBrk="1" fontAlgn="base" hangingPunct="1">
        <a:spcBef>
          <a:spcPct val="50000"/>
        </a:spcBef>
        <a:spcAft>
          <a:spcPct val="0"/>
        </a:spcAft>
        <a:buClr>
          <a:schemeClr val="tx2"/>
        </a:buClr>
        <a:buChar char="•"/>
        <a:defRPr sz="2400" b="1">
          <a:solidFill>
            <a:schemeClr val="tx1"/>
          </a:solidFill>
          <a:latin typeface="+mn-lt"/>
        </a:defRPr>
      </a:lvl7pPr>
      <a:lvl8pPr marL="3429000" indent="-228600" algn="l" rtl="0" eaLnBrk="1" fontAlgn="base" hangingPunct="1">
        <a:spcBef>
          <a:spcPct val="50000"/>
        </a:spcBef>
        <a:spcAft>
          <a:spcPct val="0"/>
        </a:spcAft>
        <a:buClr>
          <a:schemeClr val="tx2"/>
        </a:buClr>
        <a:buChar char="•"/>
        <a:defRPr sz="2400" b="1">
          <a:solidFill>
            <a:schemeClr val="tx1"/>
          </a:solidFill>
          <a:latin typeface="+mn-lt"/>
        </a:defRPr>
      </a:lvl8pPr>
      <a:lvl9pPr marL="3886200" indent="-228600" algn="l" rtl="0" eaLnBrk="1" fontAlgn="base" hangingPunct="1">
        <a:spcBef>
          <a:spcPct val="50000"/>
        </a:spcBef>
        <a:spcAft>
          <a:spcPct val="0"/>
        </a:spcAft>
        <a:buClr>
          <a:schemeClr val="tx2"/>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3.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6.xml"/><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chart" Target="../charts/char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4.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hyperlink" Target="http://dx.doi.org/10.1093/eurheartj/ehr3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89548" y="1443484"/>
            <a:ext cx="8693150" cy="2367128"/>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b="0" dirty="0">
              <a:solidFill>
                <a:srgbClr val="000000"/>
              </a:solidFill>
            </a:endParaRPr>
          </a:p>
        </p:txBody>
      </p:sp>
      <p:sp>
        <p:nvSpPr>
          <p:cNvPr id="22533" name="Rectangle 3"/>
          <p:cNvSpPr>
            <a:spLocks noGrp="1" noChangeArrowheads="1"/>
          </p:cNvSpPr>
          <p:nvPr>
            <p:ph type="subTitle" idx="4294967295"/>
          </p:nvPr>
        </p:nvSpPr>
        <p:spPr>
          <a:xfrm>
            <a:off x="227013" y="1417638"/>
            <a:ext cx="8558212" cy="24177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3" panose="05040102010807070707" pitchFamily="18" charset="2"/>
              <a:buNone/>
            </a:pPr>
            <a:r>
              <a:rPr lang="en-US" altLang="en-US" dirty="0">
                <a:effectLst/>
              </a:rPr>
              <a:t>An O</a:t>
            </a:r>
            <a:r>
              <a:rPr lang="en-US" altLang="en-US" dirty="0">
                <a:solidFill>
                  <a:srgbClr val="FF6699"/>
                </a:solidFill>
                <a:effectLst/>
              </a:rPr>
              <a:t>P</a:t>
            </a:r>
            <a:r>
              <a:rPr lang="en-US" altLang="en-US" dirty="0">
                <a:effectLst/>
              </a:rPr>
              <a:t>en-label, Randomized, Controlled, Multicenter Study Explor</a:t>
            </a:r>
            <a:r>
              <a:rPr lang="en-US" altLang="en-US" dirty="0">
                <a:solidFill>
                  <a:srgbClr val="FF6699"/>
                </a:solidFill>
                <a:effectLst/>
              </a:rPr>
              <a:t>I</a:t>
            </a:r>
            <a:r>
              <a:rPr lang="en-US" altLang="en-US" dirty="0">
                <a:effectLst/>
              </a:rPr>
              <a:t>ng Tw</a:t>
            </a:r>
            <a:r>
              <a:rPr lang="en-US" altLang="en-US" dirty="0">
                <a:solidFill>
                  <a:srgbClr val="FF6699"/>
                </a:solidFill>
                <a:effectLst/>
              </a:rPr>
              <a:t>O</a:t>
            </a:r>
            <a:r>
              <a:rPr lang="en-US" altLang="en-US" dirty="0">
                <a:effectLst/>
              </a:rPr>
              <a:t> Treatme</a:t>
            </a:r>
            <a:r>
              <a:rPr lang="en-US" altLang="en-US" dirty="0">
                <a:solidFill>
                  <a:srgbClr val="FF6699"/>
                </a:solidFill>
                <a:effectLst/>
              </a:rPr>
              <a:t>N</a:t>
            </a:r>
            <a:r>
              <a:rPr lang="en-US" altLang="en-US" dirty="0">
                <a:effectLst/>
              </a:rPr>
              <a:t>t Strat</a:t>
            </a:r>
            <a:r>
              <a:rPr lang="en-US" altLang="en-US" dirty="0">
                <a:solidFill>
                  <a:srgbClr val="FF6699"/>
                </a:solidFill>
                <a:effectLst/>
              </a:rPr>
              <a:t>E</a:t>
            </a:r>
            <a:r>
              <a:rPr lang="en-US" altLang="en-US" dirty="0">
                <a:effectLst/>
              </a:rPr>
              <a:t>gi</a:t>
            </a:r>
            <a:r>
              <a:rPr lang="en-US" altLang="en-US" dirty="0">
                <a:solidFill>
                  <a:srgbClr val="FF6699"/>
                </a:solidFill>
                <a:effectLst/>
              </a:rPr>
              <a:t>E</a:t>
            </a:r>
            <a:r>
              <a:rPr lang="en-US" altLang="en-US" dirty="0">
                <a:effectLst/>
              </a:rPr>
              <a:t>s of </a:t>
            </a:r>
            <a:r>
              <a:rPr lang="en-US" altLang="en-US" dirty="0">
                <a:solidFill>
                  <a:srgbClr val="FF6699"/>
                </a:solidFill>
                <a:effectLst/>
              </a:rPr>
              <a:t>R</a:t>
            </a:r>
            <a:r>
              <a:rPr lang="en-US" altLang="en-US" dirty="0">
                <a:effectLst/>
              </a:rPr>
              <a:t>ivaroxaban and a Dose-Adjusted Oral Vitamin K Antagonist Treatment Strategy in Subjects With </a:t>
            </a:r>
            <a:r>
              <a:rPr lang="en-US" altLang="en-US" dirty="0">
                <a:solidFill>
                  <a:srgbClr val="FF6699"/>
                </a:solidFill>
                <a:effectLst/>
              </a:rPr>
              <a:t>A</a:t>
            </a:r>
            <a:r>
              <a:rPr lang="en-US" altLang="en-US" dirty="0">
                <a:effectLst/>
              </a:rPr>
              <a:t>trial </a:t>
            </a:r>
            <a:r>
              <a:rPr lang="en-US" altLang="en-US" dirty="0">
                <a:solidFill>
                  <a:srgbClr val="FF6699"/>
                </a:solidFill>
                <a:effectLst/>
              </a:rPr>
              <a:t>F</a:t>
            </a:r>
            <a:r>
              <a:rPr lang="en-US" altLang="en-US" dirty="0">
                <a:effectLst/>
              </a:rPr>
              <a:t>ibrillation Who Undergo </a:t>
            </a:r>
            <a:r>
              <a:rPr lang="en-US" altLang="en-US" dirty="0">
                <a:solidFill>
                  <a:srgbClr val="FF6699"/>
                </a:solidFill>
                <a:effectLst/>
              </a:rPr>
              <a:t>P</a:t>
            </a:r>
            <a:r>
              <a:rPr lang="en-US" altLang="en-US" dirty="0">
                <a:effectLst/>
              </a:rPr>
              <a:t>ercutaneous </a:t>
            </a:r>
            <a:r>
              <a:rPr lang="en-US" altLang="en-US" dirty="0">
                <a:solidFill>
                  <a:srgbClr val="FF6699"/>
                </a:solidFill>
                <a:effectLst/>
              </a:rPr>
              <a:t>C</a:t>
            </a:r>
            <a:r>
              <a:rPr lang="en-US" altLang="en-US" dirty="0">
                <a:effectLst/>
              </a:rPr>
              <a:t>oronary </a:t>
            </a:r>
            <a:r>
              <a:rPr lang="en-US" altLang="en-US" dirty="0">
                <a:solidFill>
                  <a:srgbClr val="FF6699"/>
                </a:solidFill>
                <a:effectLst/>
              </a:rPr>
              <a:t>I</a:t>
            </a:r>
            <a:r>
              <a:rPr lang="en-US" altLang="en-US" dirty="0">
                <a:effectLst/>
              </a:rPr>
              <a:t>ntervention PIONEER AF-PCI</a:t>
            </a:r>
            <a:endParaRPr lang="en-US" altLang="ja-JP" dirty="0">
              <a:solidFill>
                <a:srgbClr val="FFFFFF"/>
              </a:solidFill>
              <a:effectLst/>
              <a:ea typeface="ＭＳ Ｐゴシック" panose="020B0600070205080204" pitchFamily="34" charset="-128"/>
            </a:endParaRPr>
          </a:p>
        </p:txBody>
      </p:sp>
      <p:sp>
        <p:nvSpPr>
          <p:cNvPr id="22534" name="Title 3"/>
          <p:cNvSpPr>
            <a:spLocks noGrp="1"/>
          </p:cNvSpPr>
          <p:nvPr>
            <p:ph type="ctrTitle" idx="4294967295"/>
          </p:nvPr>
        </p:nvSpPr>
        <p:spPr bwMode="auto">
          <a:xfrm>
            <a:off x="257175" y="3910013"/>
            <a:ext cx="8558213" cy="871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500"/>
              </a:lnSpc>
              <a:spcBef>
                <a:spcPts val="600"/>
              </a:spcBef>
            </a:pPr>
            <a:r>
              <a:rPr lang="en-US" altLang="en-US" dirty="0">
                <a:solidFill>
                  <a:srgbClr val="FFC000"/>
                </a:solidFill>
                <a:effectLst/>
              </a:rPr>
              <a:t>C. Michael Gibson, MS, MD</a:t>
            </a:r>
            <a:br>
              <a:rPr lang="en-US" altLang="en-US" sz="2400" dirty="0">
                <a:solidFill>
                  <a:srgbClr val="FFC000"/>
                </a:solidFill>
                <a:effectLst/>
              </a:rPr>
            </a:br>
            <a:r>
              <a:rPr lang="en-US" altLang="en-US" sz="2200" dirty="0">
                <a:solidFill>
                  <a:srgbClr val="FFC000"/>
                </a:solidFill>
                <a:effectLst/>
              </a:rPr>
              <a:t>on behalf of the PIONEER Investigators</a:t>
            </a:r>
          </a:p>
        </p:txBody>
      </p:sp>
      <p:pic>
        <p:nvPicPr>
          <p:cNvPr id="22536" name="Picture 9"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57163"/>
            <a:ext cx="5356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descr="Harva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5002213"/>
            <a:ext cx="6794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5016500"/>
            <a:ext cx="17700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7375" y="4886325"/>
            <a:ext cx="736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a:xfrm>
            <a:off x="1495425" y="63500"/>
            <a:ext cx="7513638" cy="777875"/>
          </a:xfrm>
        </p:spPr>
        <p:txBody>
          <a:bodyPr/>
          <a:lstStyle/>
          <a:p>
            <a:pPr eaLnBrk="1" hangingPunct="1">
              <a:lnSpc>
                <a:spcPct val="100000"/>
              </a:lnSpc>
              <a:defRPr/>
            </a:pPr>
            <a:r>
              <a:rPr lang="en-US" sz="2400" kern="1200" dirty="0"/>
              <a:t>Patients With Atrial Fibrillation Undergoing Coronary Stent Placement: PIONEER AF-PCI</a:t>
            </a:r>
          </a:p>
        </p:txBody>
      </p:sp>
      <p:sp>
        <p:nvSpPr>
          <p:cNvPr id="253955" name="Content Placeholder 10"/>
          <p:cNvSpPr>
            <a:spLocks noGrp="1"/>
          </p:cNvSpPr>
          <p:nvPr>
            <p:ph idx="1"/>
          </p:nvPr>
        </p:nvSpPr>
        <p:spPr>
          <a:xfrm>
            <a:off x="107887" y="5214138"/>
            <a:ext cx="8856663" cy="1020792"/>
          </a:xfrm>
        </p:spPr>
        <p:style>
          <a:lnRef idx="0">
            <a:schemeClr val="dk1"/>
          </a:lnRef>
          <a:fillRef idx="3">
            <a:schemeClr val="dk1"/>
          </a:fillRef>
          <a:effectRef idx="3">
            <a:schemeClr val="dk1"/>
          </a:effectRef>
          <a:fontRef idx="minor">
            <a:schemeClr val="lt1"/>
          </a:fontRef>
        </p:style>
        <p:txBody>
          <a:bodyPr/>
          <a:lstStyle/>
          <a:p>
            <a:pPr>
              <a:lnSpc>
                <a:spcPct val="90000"/>
              </a:lnSpc>
              <a:spcBef>
                <a:spcPts val="400"/>
              </a:spcBef>
              <a:buClr>
                <a:srgbClr val="FF9933"/>
              </a:buClr>
              <a:defRPr/>
            </a:pPr>
            <a:r>
              <a:rPr lang="en-US" sz="2000" dirty="0">
                <a:ea typeface="ＭＳ Ｐゴシック" pitchFamily="34" charset="-128"/>
              </a:rPr>
              <a:t>Primary endpoint: TIMI major + minor + bleeding requiring medical attention </a:t>
            </a:r>
          </a:p>
          <a:p>
            <a:pPr>
              <a:lnSpc>
                <a:spcPct val="90000"/>
              </a:lnSpc>
              <a:spcBef>
                <a:spcPts val="400"/>
              </a:spcBef>
              <a:buClr>
                <a:srgbClr val="F9A11F"/>
              </a:buClr>
              <a:defRPr/>
            </a:pPr>
            <a:r>
              <a:rPr lang="en-US" sz="2000" dirty="0">
                <a:ea typeface="ＭＳ Ｐゴシック" pitchFamily="34" charset="-128"/>
              </a:rPr>
              <a:t>Secondary endpoint: CV death, MI, and stroke </a:t>
            </a:r>
            <a:r>
              <a:rPr lang="en-US" sz="900" dirty="0">
                <a:solidFill>
                  <a:srgbClr val="EEE9E2"/>
                </a:solidFill>
                <a:effectLst>
                  <a:outerShdw blurRad="38100" dist="38100" dir="2700000" algn="tl">
                    <a:srgbClr val="000000">
                      <a:alpha val="43137"/>
                    </a:srgbClr>
                  </a:outerShdw>
                </a:effectLst>
              </a:rPr>
              <a:t>(Ischemic, Hemorrhagic, or Uncertain Origin)</a:t>
            </a:r>
            <a:endParaRPr lang="en-US" sz="2000" dirty="0">
              <a:ea typeface="ＭＳ Ｐゴシック" pitchFamily="34" charset="-128"/>
            </a:endParaRPr>
          </a:p>
        </p:txBody>
      </p:sp>
      <p:sp>
        <p:nvSpPr>
          <p:cNvPr id="27652" name="Rectangle 37"/>
          <p:cNvSpPr>
            <a:spLocks noChangeArrowheads="1"/>
          </p:cNvSpPr>
          <p:nvPr/>
        </p:nvSpPr>
        <p:spPr bwMode="auto">
          <a:xfrm>
            <a:off x="49213" y="6249307"/>
            <a:ext cx="553243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274320" anchor="b">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spcAft>
                <a:spcPts val="300"/>
              </a:spcAft>
              <a:buClrTx/>
              <a:buSzTx/>
              <a:buFontTx/>
              <a:buNone/>
            </a:pPr>
            <a:r>
              <a:rPr lang="en-US" altLang="en-US" sz="800" dirty="0">
                <a:solidFill>
                  <a:srgbClr val="FFFFFF"/>
                </a:solidFill>
                <a:latin typeface="+mj-lt"/>
              </a:rPr>
              <a:t>*Rivaroxaban dosed at 10 mg once daily in patients with CrCl of 30 to &lt;50 mL/min.</a:t>
            </a:r>
          </a:p>
          <a:p>
            <a:pPr eaLnBrk="1" hangingPunct="1">
              <a:lnSpc>
                <a:spcPct val="100000"/>
              </a:lnSpc>
              <a:spcBef>
                <a:spcPct val="0"/>
              </a:spcBef>
              <a:spcAft>
                <a:spcPts val="300"/>
              </a:spcAft>
              <a:buClrTx/>
              <a:buSzTx/>
              <a:buFontTx/>
              <a:buNone/>
            </a:pPr>
            <a:r>
              <a:rPr lang="en-US" altLang="en-US" sz="800" baseline="30000" dirty="0">
                <a:solidFill>
                  <a:srgbClr val="FFFFFF"/>
                </a:solidFill>
                <a:latin typeface="+mj-lt"/>
              </a:rPr>
              <a:t>†</a:t>
            </a:r>
            <a:r>
              <a:rPr lang="en-US" altLang="en-US" sz="800" dirty="0">
                <a:solidFill>
                  <a:srgbClr val="FFFFFF"/>
                </a:solidFill>
                <a:latin typeface="+mj-lt"/>
              </a:rPr>
              <a:t>Alternative P2Y</a:t>
            </a:r>
            <a:r>
              <a:rPr lang="en-US" altLang="en-US" sz="800" baseline="-25000" dirty="0">
                <a:solidFill>
                  <a:srgbClr val="FFFFFF"/>
                </a:solidFill>
                <a:latin typeface="+mj-lt"/>
              </a:rPr>
              <a:t>12</a:t>
            </a:r>
            <a:r>
              <a:rPr lang="en-US" altLang="en-US" sz="800" dirty="0">
                <a:solidFill>
                  <a:srgbClr val="FFFFFF"/>
                </a:solidFill>
                <a:latin typeface="+mj-lt"/>
              </a:rPr>
              <a:t> inhibitors: 10 mg once-daily prasugrel or 90 mg twice-daily ticagrelor.</a:t>
            </a:r>
          </a:p>
          <a:p>
            <a:pPr eaLnBrk="1" hangingPunct="1">
              <a:lnSpc>
                <a:spcPct val="100000"/>
              </a:lnSpc>
              <a:spcBef>
                <a:spcPct val="0"/>
              </a:spcBef>
              <a:spcAft>
                <a:spcPts val="300"/>
              </a:spcAft>
              <a:buClrTx/>
              <a:buSzTx/>
              <a:buFontTx/>
              <a:buNone/>
            </a:pPr>
            <a:r>
              <a:rPr lang="en-US" altLang="en-US" sz="800" baseline="30000" dirty="0">
                <a:solidFill>
                  <a:srgbClr val="FFFFFF"/>
                </a:solidFill>
                <a:latin typeface="+mj-lt"/>
              </a:rPr>
              <a:t>‡</a:t>
            </a:r>
            <a:r>
              <a:rPr lang="en-US" altLang="en-US" sz="800" dirty="0">
                <a:solidFill>
                  <a:srgbClr val="FFFFFF"/>
                </a:solidFill>
                <a:latin typeface="+mj-lt"/>
              </a:rPr>
              <a:t>Low-dose aspirin (75-100 mg/d).  ∆ Open label VKA</a:t>
            </a:r>
          </a:p>
        </p:txBody>
      </p:sp>
      <p:cxnSp>
        <p:nvCxnSpPr>
          <p:cNvPr id="40" name="Straight Arrow Connector 42"/>
          <p:cNvCxnSpPr/>
          <p:nvPr/>
        </p:nvCxnSpPr>
        <p:spPr>
          <a:xfrm rot="10800000" flipV="1">
            <a:off x="7832725" y="1285877"/>
            <a:ext cx="320675" cy="296863"/>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126082" y="1861356"/>
            <a:ext cx="1643062" cy="2720975"/>
          </a:xfrm>
          <a:prstGeom prst="roundRect">
            <a:avLst>
              <a:gd name="adj" fmla="val 8106"/>
            </a:avLst>
          </a:prstGeom>
          <a:ln/>
        </p:spPr>
        <p:style>
          <a:lnRef idx="1">
            <a:schemeClr val="dk1"/>
          </a:lnRef>
          <a:fillRef idx="2">
            <a:schemeClr val="dk1"/>
          </a:fillRef>
          <a:effectRef idx="1">
            <a:schemeClr val="dk1"/>
          </a:effectRef>
          <a:fontRef idx="minor">
            <a:schemeClr val="dk1"/>
          </a:fontRef>
        </p:style>
        <p:txBody>
          <a:bodyPr anchor="ctr"/>
          <a:lstStyle/>
          <a:p>
            <a:pPr marL="228600" indent="-228600" eaLnBrk="1" hangingPunct="1">
              <a:spcAft>
                <a:spcPts val="300"/>
              </a:spcAft>
              <a:buClr>
                <a:srgbClr val="EC008C"/>
              </a:buClr>
              <a:buSzPct val="80000"/>
              <a:buFont typeface="Wingdings" pitchFamily="2" charset="2"/>
              <a:buChar char=""/>
              <a:defRPr/>
            </a:pPr>
            <a:r>
              <a:rPr lang="en-US" sz="1500" dirty="0">
                <a:solidFill>
                  <a:schemeClr val="bg2"/>
                </a:solidFill>
              </a:rPr>
              <a:t>2100 patients with NVAF</a:t>
            </a:r>
          </a:p>
          <a:p>
            <a:pPr marL="228600" indent="-228600" eaLnBrk="1" hangingPunct="1">
              <a:spcAft>
                <a:spcPts val="300"/>
              </a:spcAft>
              <a:buClr>
                <a:srgbClr val="EC008C"/>
              </a:buClr>
              <a:buSzPct val="80000"/>
              <a:buFont typeface="Wingdings" pitchFamily="2" charset="2"/>
              <a:buChar char=""/>
              <a:defRPr/>
            </a:pPr>
            <a:r>
              <a:rPr lang="en-US" sz="1500" dirty="0">
                <a:solidFill>
                  <a:schemeClr val="bg2"/>
                </a:solidFill>
              </a:rPr>
              <a:t>Coronary stenting</a:t>
            </a:r>
          </a:p>
          <a:p>
            <a:pPr marL="228600" indent="-228600" eaLnBrk="1" hangingPunct="1">
              <a:spcAft>
                <a:spcPts val="300"/>
              </a:spcAft>
              <a:buClr>
                <a:srgbClr val="EC008C"/>
              </a:buClr>
              <a:buSzPct val="80000"/>
              <a:buFont typeface="Wingdings" pitchFamily="2" charset="2"/>
              <a:buChar char=""/>
              <a:defRPr/>
            </a:pPr>
            <a:r>
              <a:rPr lang="en-US" sz="1500" dirty="0">
                <a:solidFill>
                  <a:schemeClr val="bg2"/>
                </a:solidFill>
              </a:rPr>
              <a:t>No prior stroke/TIA, GI bleeding, Hb&lt;10,  CrCl&lt;30</a:t>
            </a:r>
          </a:p>
        </p:txBody>
      </p:sp>
      <p:sp>
        <p:nvSpPr>
          <p:cNvPr id="44" name="Rounded Rectangle 43"/>
          <p:cNvSpPr/>
          <p:nvPr/>
        </p:nvSpPr>
        <p:spPr>
          <a:xfrm>
            <a:off x="2486025" y="1509711"/>
            <a:ext cx="354013" cy="3425046"/>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rPr>
              <a:t>R</a:t>
            </a:r>
          </a:p>
          <a:p>
            <a:pPr algn="ctr" eaLnBrk="1" hangingPunct="1">
              <a:defRPr/>
            </a:pPr>
            <a:r>
              <a:rPr lang="en-US" sz="1800" dirty="0">
                <a:solidFill>
                  <a:srgbClr val="000000"/>
                </a:solidFill>
              </a:rPr>
              <a:t>A</a:t>
            </a:r>
          </a:p>
          <a:p>
            <a:pPr algn="ctr" eaLnBrk="1" hangingPunct="1">
              <a:defRPr/>
            </a:pPr>
            <a:r>
              <a:rPr lang="en-US" sz="1800" dirty="0">
                <a:solidFill>
                  <a:srgbClr val="000000"/>
                </a:solidFill>
              </a:rPr>
              <a:t>N</a:t>
            </a:r>
          </a:p>
          <a:p>
            <a:pPr algn="ctr" eaLnBrk="1" hangingPunct="1">
              <a:defRPr/>
            </a:pPr>
            <a:r>
              <a:rPr lang="en-US" sz="1800" dirty="0">
                <a:solidFill>
                  <a:srgbClr val="000000"/>
                </a:solidFill>
              </a:rPr>
              <a:t>D</a:t>
            </a:r>
          </a:p>
          <a:p>
            <a:pPr algn="ctr" eaLnBrk="1" hangingPunct="1">
              <a:defRPr/>
            </a:pPr>
            <a:r>
              <a:rPr lang="en-US" sz="1800" dirty="0">
                <a:solidFill>
                  <a:srgbClr val="000000"/>
                </a:solidFill>
              </a:rPr>
              <a:t>O</a:t>
            </a:r>
          </a:p>
          <a:p>
            <a:pPr algn="ctr" eaLnBrk="1" hangingPunct="1">
              <a:defRPr/>
            </a:pPr>
            <a:r>
              <a:rPr lang="en-US" sz="1800" dirty="0">
                <a:solidFill>
                  <a:srgbClr val="000000"/>
                </a:solidFill>
              </a:rPr>
              <a:t>M</a:t>
            </a:r>
          </a:p>
          <a:p>
            <a:pPr algn="ctr" eaLnBrk="1" hangingPunct="1">
              <a:defRPr/>
            </a:pPr>
            <a:r>
              <a:rPr lang="en-US" sz="1800" dirty="0">
                <a:solidFill>
                  <a:srgbClr val="000000"/>
                </a:solidFill>
              </a:rPr>
              <a:t>I</a:t>
            </a:r>
          </a:p>
          <a:p>
            <a:pPr algn="ctr" eaLnBrk="1" hangingPunct="1">
              <a:defRPr/>
            </a:pPr>
            <a:r>
              <a:rPr lang="en-US" sz="1800" dirty="0">
                <a:solidFill>
                  <a:srgbClr val="000000"/>
                </a:solidFill>
              </a:rPr>
              <a:t>Z</a:t>
            </a:r>
          </a:p>
          <a:p>
            <a:pPr algn="ctr" eaLnBrk="1" hangingPunct="1">
              <a:defRPr/>
            </a:pPr>
            <a:r>
              <a:rPr lang="en-US" sz="1800" dirty="0">
                <a:solidFill>
                  <a:srgbClr val="000000"/>
                </a:solidFill>
              </a:rPr>
              <a:t>E</a:t>
            </a:r>
          </a:p>
        </p:txBody>
      </p:sp>
      <p:sp>
        <p:nvSpPr>
          <p:cNvPr id="27656" name="TextBox 44"/>
          <p:cNvSpPr txBox="1">
            <a:spLocks noChangeArrowheads="1"/>
          </p:cNvSpPr>
          <p:nvPr/>
        </p:nvSpPr>
        <p:spPr bwMode="auto">
          <a:xfrm>
            <a:off x="3395663" y="2435714"/>
            <a:ext cx="208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solidFill>
                  <a:srgbClr val="FFFFFF"/>
                </a:solidFill>
              </a:rPr>
              <a:t>1,6, or 12 months</a:t>
            </a:r>
          </a:p>
        </p:txBody>
      </p:sp>
      <p:cxnSp>
        <p:nvCxnSpPr>
          <p:cNvPr id="46" name="Straight Arrow Connector 45"/>
          <p:cNvCxnSpPr>
            <a:stCxn id="42" idx="3"/>
            <a:endCxn id="44" idx="1"/>
          </p:cNvCxnSpPr>
          <p:nvPr/>
        </p:nvCxnSpPr>
        <p:spPr>
          <a:xfrm>
            <a:off x="1769144" y="3221844"/>
            <a:ext cx="716881" cy="39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030"/>
          <p:cNvGrpSpPr>
            <a:grpSpLocks/>
          </p:cNvGrpSpPr>
          <p:nvPr/>
        </p:nvGrpSpPr>
        <p:grpSpPr bwMode="auto">
          <a:xfrm>
            <a:off x="2860676" y="1619929"/>
            <a:ext cx="4965700" cy="795337"/>
            <a:chOff x="3167980" y="1531939"/>
            <a:chExt cx="5367814" cy="858836"/>
          </a:xfrm>
          <a:solidFill>
            <a:schemeClr val="tx2">
              <a:lumMod val="60000"/>
              <a:lumOff val="40000"/>
            </a:schemeClr>
          </a:solidFill>
        </p:grpSpPr>
        <p:sp>
          <p:nvSpPr>
            <p:cNvPr id="48" name="Rounded Rectangle 47"/>
            <p:cNvSpPr/>
            <p:nvPr/>
          </p:nvSpPr>
          <p:spPr>
            <a:xfrm>
              <a:off x="3681079" y="1531939"/>
              <a:ext cx="4854715" cy="858836"/>
            </a:xfrm>
            <a:prstGeom prst="roundRect">
              <a:avLst>
                <a:gd name="adj" fmla="val 8106"/>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500" dirty="0">
                  <a:solidFill>
                    <a:schemeClr val="bg2"/>
                  </a:solidFill>
                </a:rPr>
                <a:t>Rivaroxaban 15 mg qd*</a:t>
              </a:r>
              <a:br>
                <a:rPr lang="en-US" sz="1500" dirty="0">
                  <a:solidFill>
                    <a:schemeClr val="bg2"/>
                  </a:solidFill>
                </a:rPr>
              </a:br>
              <a:r>
                <a:rPr lang="en-US" sz="1500" dirty="0">
                  <a:solidFill>
                    <a:schemeClr val="bg2"/>
                  </a:solidFill>
                </a:rPr>
                <a:t>Clopidogrel 75 mg qd</a:t>
              </a:r>
              <a:r>
                <a:rPr lang="en-US" sz="1500" baseline="30000" dirty="0">
                  <a:solidFill>
                    <a:schemeClr val="bg2"/>
                  </a:solidFill>
                </a:rPr>
                <a:t>†</a:t>
              </a:r>
            </a:p>
          </p:txBody>
        </p:sp>
        <p:cxnSp>
          <p:nvCxnSpPr>
            <p:cNvPr id="49" name="Straight Arrow Connector 48"/>
            <p:cNvCxnSpPr/>
            <p:nvPr/>
          </p:nvCxnSpPr>
          <p:spPr>
            <a:xfrm>
              <a:off x="3167980" y="1960500"/>
              <a:ext cx="501087" cy="1714"/>
            </a:xfrm>
            <a:prstGeom prst="straightConnector1">
              <a:avLst/>
            </a:prstGeom>
            <a:grp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Text Box 22"/>
          <p:cNvSpPr txBox="1">
            <a:spLocks noChangeArrowheads="1"/>
          </p:cNvSpPr>
          <p:nvPr/>
        </p:nvSpPr>
        <p:spPr bwMode="auto">
          <a:xfrm>
            <a:off x="5561013" y="2961874"/>
            <a:ext cx="2244725" cy="795338"/>
          </a:xfrm>
          <a:prstGeom prst="roundRect">
            <a:avLst>
              <a:gd name="adj" fmla="val 6693"/>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hangingPunct="1">
              <a:defRPr/>
            </a:pPr>
            <a:r>
              <a:rPr lang="en-US" sz="1400" dirty="0">
                <a:solidFill>
                  <a:srgbClr val="000000"/>
                </a:solidFill>
              </a:rPr>
              <a:t>Rivaroxaban 15mg QD</a:t>
            </a:r>
          </a:p>
          <a:p>
            <a:pPr eaLnBrk="1" hangingPunct="1">
              <a:defRPr/>
            </a:pPr>
            <a:r>
              <a:rPr lang="en-US" sz="1500" dirty="0">
                <a:solidFill>
                  <a:srgbClr val="000000"/>
                </a:solidFill>
              </a:rPr>
              <a:t>Aspirin 75-100 mg qd</a:t>
            </a:r>
          </a:p>
        </p:txBody>
      </p:sp>
      <p:sp>
        <p:nvSpPr>
          <p:cNvPr id="51" name="Rounded Rectangle 50"/>
          <p:cNvSpPr/>
          <p:nvPr/>
        </p:nvSpPr>
        <p:spPr>
          <a:xfrm>
            <a:off x="3314700" y="2963462"/>
            <a:ext cx="2246313" cy="793750"/>
          </a:xfrm>
          <a:prstGeom prst="roundRect">
            <a:avLst>
              <a:gd name="adj" fmla="val 810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DADADA">
                    <a:lumMod val="10000"/>
                  </a:srgbClr>
                </a:solidFill>
              </a:rPr>
              <a:t>Rivaroxaban 2.5 mg bid</a:t>
            </a:r>
            <a:br>
              <a:rPr lang="en-US" sz="1400" dirty="0">
                <a:solidFill>
                  <a:srgbClr val="DADADA">
                    <a:lumMod val="10000"/>
                  </a:srgbClr>
                </a:solidFill>
              </a:rPr>
            </a:br>
            <a:r>
              <a:rPr lang="en-US" sz="1400" dirty="0">
                <a:solidFill>
                  <a:srgbClr val="DADADA">
                    <a:lumMod val="10000"/>
                  </a:srgbClr>
                </a:solidFill>
              </a:rPr>
              <a:t>Clopidogrel 75 mg qd</a:t>
            </a:r>
            <a:r>
              <a:rPr lang="en-US" sz="1400" baseline="30000" dirty="0">
                <a:solidFill>
                  <a:srgbClr val="DADADA">
                    <a:lumMod val="10000"/>
                  </a:srgbClr>
                </a:solidFill>
              </a:rPr>
              <a:t>†</a:t>
            </a:r>
          </a:p>
          <a:p>
            <a:pPr algn="ctr" eaLnBrk="1" hangingPunct="1">
              <a:defRPr/>
            </a:pPr>
            <a:r>
              <a:rPr lang="en-US" sz="1400" dirty="0">
                <a:solidFill>
                  <a:srgbClr val="DADADA">
                    <a:lumMod val="10000"/>
                  </a:srgbClr>
                </a:solidFill>
              </a:rPr>
              <a:t>Aspirin 75-100 mg qd</a:t>
            </a:r>
            <a:r>
              <a:rPr lang="en-US" sz="1400" baseline="30000" dirty="0">
                <a:solidFill>
                  <a:srgbClr val="DADADA">
                    <a:lumMod val="10000"/>
                  </a:srgbClr>
                </a:solidFill>
              </a:rPr>
              <a:t>‡</a:t>
            </a:r>
            <a:endParaRPr lang="en-US" sz="1400" dirty="0">
              <a:solidFill>
                <a:srgbClr val="DADADA">
                  <a:lumMod val="10000"/>
                </a:srgbClr>
              </a:solidFill>
            </a:endParaRPr>
          </a:p>
        </p:txBody>
      </p:sp>
      <p:cxnSp>
        <p:nvCxnSpPr>
          <p:cNvPr id="52" name="Straight Arrow Connector 51"/>
          <p:cNvCxnSpPr/>
          <p:nvPr/>
        </p:nvCxnSpPr>
        <p:spPr>
          <a:xfrm>
            <a:off x="2840038" y="3334937"/>
            <a:ext cx="46355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62" name="Group 1028"/>
          <p:cNvGrpSpPr>
            <a:grpSpLocks/>
          </p:cNvGrpSpPr>
          <p:nvPr/>
        </p:nvGrpSpPr>
        <p:grpSpPr bwMode="auto">
          <a:xfrm>
            <a:off x="2840038" y="4314678"/>
            <a:ext cx="4965700" cy="793750"/>
            <a:chOff x="3167980" y="3796402"/>
            <a:chExt cx="5367814" cy="859536"/>
          </a:xfrm>
        </p:grpSpPr>
        <p:sp>
          <p:nvSpPr>
            <p:cNvPr id="54" name="Text Box 23"/>
            <p:cNvSpPr txBox="1">
              <a:spLocks noChangeArrowheads="1"/>
            </p:cNvSpPr>
            <p:nvPr/>
          </p:nvSpPr>
          <p:spPr bwMode="auto">
            <a:xfrm>
              <a:off x="6109295" y="3796402"/>
              <a:ext cx="2426499" cy="859536"/>
            </a:xfrm>
            <a:prstGeom prst="roundRect">
              <a:avLst>
                <a:gd name="adj" fmla="val 5585"/>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hangingPunct="1">
                <a:defRPr/>
              </a:pPr>
              <a:r>
                <a:rPr lang="en-US" sz="1500" dirty="0">
                  <a:solidFill>
                    <a:schemeClr val="bg2"/>
                  </a:solidFill>
                </a:rPr>
                <a:t>VKA</a:t>
              </a:r>
              <a:r>
                <a:rPr lang="en-US" baseline="70000" dirty="0">
                  <a:solidFill>
                    <a:schemeClr val="bg2"/>
                  </a:solidFill>
                  <a:latin typeface="Arial" panose="020B0604020202020204" pitchFamily="34" charset="0"/>
                  <a:cs typeface="Arial" panose="020B0604020202020204" pitchFamily="34" charset="0"/>
                </a:rPr>
                <a:t>∆</a:t>
              </a:r>
              <a:r>
                <a:rPr lang="en-US" sz="1500" dirty="0">
                  <a:solidFill>
                    <a:schemeClr val="bg2"/>
                  </a:solidFill>
                </a:rPr>
                <a:t>(target INR 2.0-3.0)</a:t>
              </a:r>
              <a:br>
                <a:rPr lang="en-US" sz="1500" dirty="0">
                  <a:solidFill>
                    <a:schemeClr val="bg2"/>
                  </a:solidFill>
                </a:rPr>
              </a:br>
              <a:r>
                <a:rPr lang="en-US" sz="1500" dirty="0">
                  <a:solidFill>
                    <a:schemeClr val="bg2"/>
                  </a:solidFill>
                </a:rPr>
                <a:t>Aspirin 75-100 mg qd</a:t>
              </a:r>
            </a:p>
          </p:txBody>
        </p:sp>
        <p:sp>
          <p:nvSpPr>
            <p:cNvPr id="55" name="Rounded Rectangle 54"/>
            <p:cNvSpPr/>
            <p:nvPr/>
          </p:nvSpPr>
          <p:spPr>
            <a:xfrm>
              <a:off x="3681079" y="3796402"/>
              <a:ext cx="2428216" cy="859536"/>
            </a:xfrm>
            <a:prstGeom prst="roundRect">
              <a:avLst>
                <a:gd name="adj" fmla="val 8106"/>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1500" dirty="0">
                  <a:solidFill>
                    <a:schemeClr val="bg2"/>
                  </a:solidFill>
                </a:rPr>
                <a:t>VKA</a:t>
              </a:r>
              <a:r>
                <a:rPr lang="en-US" sz="800" baseline="70000" dirty="0">
                  <a:solidFill>
                    <a:schemeClr val="bg2"/>
                  </a:solidFill>
                  <a:latin typeface="Arial" panose="020B0604020202020204" pitchFamily="34" charset="0"/>
                  <a:cs typeface="Arial" panose="020B0604020202020204" pitchFamily="34" charset="0"/>
                </a:rPr>
                <a:t>∆</a:t>
              </a:r>
              <a:r>
                <a:rPr lang="en-US" sz="1500" dirty="0">
                  <a:solidFill>
                    <a:schemeClr val="bg2"/>
                  </a:solidFill>
                </a:rPr>
                <a:t> (target INR 2.0-3.0)</a:t>
              </a:r>
              <a:br>
                <a:rPr lang="en-US" sz="1500" dirty="0">
                  <a:solidFill>
                    <a:schemeClr val="bg2"/>
                  </a:solidFill>
                </a:rPr>
              </a:br>
              <a:r>
                <a:rPr lang="en-US" sz="1500" dirty="0">
                  <a:solidFill>
                    <a:schemeClr val="bg2"/>
                  </a:solidFill>
                </a:rPr>
                <a:t>Clopidogrel 75 mg qd</a:t>
              </a:r>
              <a:r>
                <a:rPr lang="en-US" sz="1500" baseline="30000" dirty="0">
                  <a:solidFill>
                    <a:schemeClr val="bg2"/>
                  </a:solidFill>
                </a:rPr>
                <a:t>†</a:t>
              </a:r>
            </a:p>
            <a:p>
              <a:pPr algn="ctr" eaLnBrk="1" hangingPunct="1">
                <a:defRPr/>
              </a:pPr>
              <a:r>
                <a:rPr lang="en-US" sz="1500" dirty="0">
                  <a:solidFill>
                    <a:schemeClr val="bg2"/>
                  </a:solidFill>
                </a:rPr>
                <a:t>Aspirin 75-100 mg qd</a:t>
              </a:r>
            </a:p>
          </p:txBody>
        </p:sp>
        <p:cxnSp>
          <p:nvCxnSpPr>
            <p:cNvPr id="56" name="Straight Arrow Connector 55"/>
            <p:cNvCxnSpPr/>
            <p:nvPr/>
          </p:nvCxnSpPr>
          <p:spPr>
            <a:xfrm>
              <a:off x="3167980" y="4160160"/>
              <a:ext cx="50108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3970" name="TextBox 56"/>
          <p:cNvSpPr txBox="1">
            <a:spLocks noChangeArrowheads="1"/>
          </p:cNvSpPr>
          <p:nvPr/>
        </p:nvSpPr>
        <p:spPr bwMode="auto">
          <a:xfrm>
            <a:off x="1746440" y="2709422"/>
            <a:ext cx="731838" cy="1154113"/>
          </a:xfrm>
          <a:prstGeom prst="rect">
            <a:avLst/>
          </a:prstGeom>
          <a:noFill/>
          <a:ln w="9525">
            <a:noFill/>
            <a:miter lim="800000"/>
            <a:headEnd/>
            <a:tailEnd/>
          </a:ln>
        </p:spPr>
        <p:txBody>
          <a:bodyPr wrap="none">
            <a:spAutoFit/>
          </a:bodyPr>
          <a:lstStyle/>
          <a:p>
            <a:pPr algn="ctr" eaLnBrk="1" hangingPunct="1">
              <a:defRPr/>
            </a:pPr>
            <a:r>
              <a:rPr lang="en-US" sz="1400" dirty="0">
                <a:solidFill>
                  <a:srgbClr val="FFFFFF"/>
                </a:solidFill>
              </a:rPr>
              <a:t>≤</a:t>
            </a:r>
            <a:r>
              <a:rPr lang="en-US" sz="1050" dirty="0">
                <a:solidFill>
                  <a:srgbClr val="FFFFFF"/>
                </a:solidFill>
              </a:rPr>
              <a:t>72</a:t>
            </a:r>
            <a:br>
              <a:rPr lang="en-US" sz="1050" dirty="0">
                <a:solidFill>
                  <a:srgbClr val="FFFFFF"/>
                </a:solidFill>
              </a:rPr>
            </a:br>
            <a:r>
              <a:rPr lang="en-US" sz="1050" dirty="0">
                <a:solidFill>
                  <a:srgbClr val="FFFFFF"/>
                </a:solidFill>
              </a:rPr>
              <a:t>hours</a:t>
            </a:r>
          </a:p>
          <a:p>
            <a:pPr algn="ctr" eaLnBrk="1" hangingPunct="1">
              <a:defRPr/>
            </a:pPr>
            <a:endParaRPr lang="en-US" sz="1050" dirty="0">
              <a:solidFill>
                <a:srgbClr val="FFFFFF"/>
              </a:solidFill>
            </a:endParaRPr>
          </a:p>
          <a:p>
            <a:pPr algn="ctr" eaLnBrk="1" hangingPunct="1">
              <a:defRPr/>
            </a:pPr>
            <a:r>
              <a:rPr lang="en-US" sz="1050" dirty="0">
                <a:solidFill>
                  <a:srgbClr val="FFFFFF"/>
                </a:solidFill>
              </a:rPr>
              <a:t>After</a:t>
            </a:r>
          </a:p>
          <a:p>
            <a:pPr algn="ctr" eaLnBrk="1" hangingPunct="1">
              <a:defRPr/>
            </a:pPr>
            <a:r>
              <a:rPr lang="en-US" sz="1050" dirty="0">
                <a:solidFill>
                  <a:srgbClr val="FFFFFF"/>
                </a:solidFill>
              </a:rPr>
              <a:t>Sheath  </a:t>
            </a:r>
          </a:p>
          <a:p>
            <a:pPr algn="ctr" eaLnBrk="1" hangingPunct="1">
              <a:defRPr/>
            </a:pPr>
            <a:r>
              <a:rPr lang="en-US" sz="1050" dirty="0">
                <a:solidFill>
                  <a:srgbClr val="FFFFFF"/>
                </a:solidFill>
              </a:rPr>
              <a:t>removal</a:t>
            </a:r>
          </a:p>
        </p:txBody>
      </p:sp>
      <p:sp>
        <p:nvSpPr>
          <p:cNvPr id="27664" name="TextBox 57"/>
          <p:cNvSpPr txBox="1">
            <a:spLocks noChangeArrowheads="1"/>
          </p:cNvSpPr>
          <p:nvPr/>
        </p:nvSpPr>
        <p:spPr bwMode="auto">
          <a:xfrm>
            <a:off x="3395663" y="3805345"/>
            <a:ext cx="208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solidFill>
                  <a:srgbClr val="FFFFFF"/>
                </a:solidFill>
              </a:rPr>
              <a:t>1,6, or 12 months</a:t>
            </a:r>
          </a:p>
        </p:txBody>
      </p:sp>
      <p:cxnSp>
        <p:nvCxnSpPr>
          <p:cNvPr id="59" name="Straight Connector 58"/>
          <p:cNvCxnSpPr/>
          <p:nvPr/>
        </p:nvCxnSpPr>
        <p:spPr>
          <a:xfrm flipV="1">
            <a:off x="7832725" y="1813730"/>
            <a:ext cx="0" cy="320516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666" name="TextBox 60"/>
          <p:cNvSpPr txBox="1">
            <a:spLocks noChangeArrowheads="1"/>
          </p:cNvSpPr>
          <p:nvPr/>
        </p:nvSpPr>
        <p:spPr bwMode="auto">
          <a:xfrm>
            <a:off x="8035925" y="1016007"/>
            <a:ext cx="1108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ts val="1600"/>
              </a:lnSpc>
              <a:spcBef>
                <a:spcPct val="0"/>
              </a:spcBef>
              <a:buClrTx/>
              <a:buSzTx/>
              <a:buFontTx/>
              <a:buNone/>
            </a:pPr>
            <a:r>
              <a:rPr lang="en-US" altLang="en-US" sz="1400" dirty="0">
                <a:solidFill>
                  <a:srgbClr val="FFFFFF"/>
                </a:solidFill>
              </a:rPr>
              <a:t>End of</a:t>
            </a:r>
            <a:br>
              <a:rPr lang="en-US" altLang="en-US" sz="1400" dirty="0">
                <a:solidFill>
                  <a:srgbClr val="FFFFFF"/>
                </a:solidFill>
              </a:rPr>
            </a:br>
            <a:r>
              <a:rPr lang="en-US" altLang="en-US" sz="1400" dirty="0">
                <a:solidFill>
                  <a:srgbClr val="FFFFFF"/>
                </a:solidFill>
              </a:rPr>
              <a:t>treatment</a:t>
            </a:r>
            <a:br>
              <a:rPr lang="en-US" altLang="en-US" sz="1400" dirty="0">
                <a:solidFill>
                  <a:srgbClr val="FFFFFF"/>
                </a:solidFill>
              </a:rPr>
            </a:br>
            <a:r>
              <a:rPr lang="en-US" altLang="en-US" sz="1400" dirty="0">
                <a:solidFill>
                  <a:srgbClr val="FFFFFF"/>
                </a:solidFill>
              </a:rPr>
              <a:t>12 months</a:t>
            </a:r>
          </a:p>
        </p:txBody>
      </p:sp>
      <p:grpSp>
        <p:nvGrpSpPr>
          <p:cNvPr id="27667" name="Group 35"/>
          <p:cNvGrpSpPr>
            <a:grpSpLocks/>
          </p:cNvGrpSpPr>
          <p:nvPr/>
        </p:nvGrpSpPr>
        <p:grpSpPr bwMode="auto">
          <a:xfrm>
            <a:off x="3335338" y="2539885"/>
            <a:ext cx="158750" cy="158750"/>
            <a:chOff x="3314871" y="2547445"/>
            <a:chExt cx="159329" cy="159329"/>
          </a:xfrm>
        </p:grpSpPr>
        <p:cxnSp>
          <p:nvCxnSpPr>
            <p:cNvPr id="63" name="Straight Connector 62"/>
            <p:cNvCxnSpPr/>
            <p:nvPr/>
          </p:nvCxnSpPr>
          <p:spPr>
            <a:xfrm>
              <a:off x="3314871" y="2627109"/>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3246360" y="2627109"/>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68" name="Group 74"/>
          <p:cNvGrpSpPr>
            <a:grpSpLocks/>
          </p:cNvGrpSpPr>
          <p:nvPr/>
        </p:nvGrpSpPr>
        <p:grpSpPr bwMode="auto">
          <a:xfrm>
            <a:off x="3314700" y="3925995"/>
            <a:ext cx="158750" cy="158750"/>
            <a:chOff x="3314871" y="2547445"/>
            <a:chExt cx="159329" cy="159329"/>
          </a:xfrm>
        </p:grpSpPr>
        <p:cxnSp>
          <p:nvCxnSpPr>
            <p:cNvPr id="66" name="Straight Connector 65"/>
            <p:cNvCxnSpPr/>
            <p:nvPr/>
          </p:nvCxnSpPr>
          <p:spPr>
            <a:xfrm>
              <a:off x="3314871" y="2627109"/>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a:off x="3246360" y="2627109"/>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69" name="Group 77"/>
          <p:cNvGrpSpPr>
            <a:grpSpLocks/>
          </p:cNvGrpSpPr>
          <p:nvPr/>
        </p:nvGrpSpPr>
        <p:grpSpPr bwMode="auto">
          <a:xfrm flipH="1">
            <a:off x="5400675" y="3925995"/>
            <a:ext cx="160338" cy="158750"/>
            <a:chOff x="3314871" y="2547445"/>
            <a:chExt cx="159329" cy="159329"/>
          </a:xfrm>
        </p:grpSpPr>
        <p:cxnSp>
          <p:nvCxnSpPr>
            <p:cNvPr id="69" name="Straight Connector 68"/>
            <p:cNvCxnSpPr/>
            <p:nvPr/>
          </p:nvCxnSpPr>
          <p:spPr>
            <a:xfrm>
              <a:off x="3314871" y="2627110"/>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3246250" y="2627110"/>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70" name="Group 80"/>
          <p:cNvGrpSpPr>
            <a:grpSpLocks/>
          </p:cNvGrpSpPr>
          <p:nvPr/>
        </p:nvGrpSpPr>
        <p:grpSpPr bwMode="auto">
          <a:xfrm flipH="1">
            <a:off x="5400675" y="2550672"/>
            <a:ext cx="160338" cy="158750"/>
            <a:chOff x="3314871" y="2547445"/>
            <a:chExt cx="159329" cy="159329"/>
          </a:xfrm>
        </p:grpSpPr>
        <p:cxnSp>
          <p:nvCxnSpPr>
            <p:cNvPr id="72" name="Straight Connector 71"/>
            <p:cNvCxnSpPr/>
            <p:nvPr/>
          </p:nvCxnSpPr>
          <p:spPr>
            <a:xfrm>
              <a:off x="3314871" y="2627110"/>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a:off x="3246250" y="2627110"/>
              <a:ext cx="1593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71" name="TextBox 38"/>
          <p:cNvSpPr txBox="1">
            <a:spLocks noChangeArrowheads="1"/>
          </p:cNvSpPr>
          <p:nvPr/>
        </p:nvSpPr>
        <p:spPr bwMode="auto">
          <a:xfrm>
            <a:off x="7839075" y="1782489"/>
            <a:ext cx="138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defRPr/>
            </a:pPr>
            <a:r>
              <a:rPr lang="en-US" altLang="en-US" sz="1800" dirty="0">
                <a:solidFill>
                  <a:schemeClr val="tx2">
                    <a:lumMod val="40000"/>
                    <a:lumOff val="60000"/>
                  </a:schemeClr>
                </a:solidFill>
              </a:rPr>
              <a:t>WOEST Like</a:t>
            </a:r>
          </a:p>
        </p:txBody>
      </p:sp>
      <p:sp>
        <p:nvSpPr>
          <p:cNvPr id="27672" name="TextBox 40"/>
          <p:cNvSpPr txBox="1">
            <a:spLocks noChangeArrowheads="1"/>
          </p:cNvSpPr>
          <p:nvPr/>
        </p:nvSpPr>
        <p:spPr bwMode="auto">
          <a:xfrm>
            <a:off x="7839075" y="3072618"/>
            <a:ext cx="138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solidFill>
                  <a:srgbClr val="00B0F0"/>
                </a:solidFill>
              </a:rPr>
              <a:t>ATLAS Like</a:t>
            </a:r>
          </a:p>
        </p:txBody>
      </p:sp>
      <p:sp>
        <p:nvSpPr>
          <p:cNvPr id="27673" name="TextBox 42"/>
          <p:cNvSpPr txBox="1">
            <a:spLocks noChangeArrowheads="1"/>
          </p:cNvSpPr>
          <p:nvPr/>
        </p:nvSpPr>
        <p:spPr bwMode="auto">
          <a:xfrm>
            <a:off x="7817486" y="4081403"/>
            <a:ext cx="1384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endParaRPr lang="en-US" altLang="en-US" sz="1800" dirty="0">
              <a:solidFill>
                <a:srgbClr val="FF99CC"/>
              </a:solidFill>
            </a:endParaRPr>
          </a:p>
          <a:p>
            <a:pPr algn="ctr" eaLnBrk="1" hangingPunct="1">
              <a:lnSpc>
                <a:spcPct val="100000"/>
              </a:lnSpc>
              <a:spcBef>
                <a:spcPct val="0"/>
              </a:spcBef>
              <a:buClrTx/>
              <a:buSzTx/>
              <a:buFontTx/>
              <a:buNone/>
            </a:pPr>
            <a:r>
              <a:rPr lang="en-US" altLang="en-US" sz="1800" dirty="0">
                <a:solidFill>
                  <a:srgbClr val="FF99CC"/>
                </a:solidFill>
              </a:rPr>
              <a:t>Triple</a:t>
            </a:r>
          </a:p>
          <a:p>
            <a:pPr algn="ctr" eaLnBrk="1" hangingPunct="1">
              <a:lnSpc>
                <a:spcPct val="100000"/>
              </a:lnSpc>
              <a:spcBef>
                <a:spcPct val="0"/>
              </a:spcBef>
              <a:buClrTx/>
              <a:buSzTx/>
              <a:buFontTx/>
              <a:buNone/>
            </a:pPr>
            <a:r>
              <a:rPr lang="en-US" altLang="en-US" sz="1800" dirty="0">
                <a:solidFill>
                  <a:srgbClr val="FF99CC"/>
                </a:solidFill>
              </a:rPr>
              <a:t>Therapy</a:t>
            </a:r>
          </a:p>
        </p:txBody>
      </p:sp>
      <p:pic>
        <p:nvPicPr>
          <p:cNvPr id="27674"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27676"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4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31401" y="2693402"/>
            <a:ext cx="2409634" cy="276999"/>
          </a:xfrm>
          <a:prstGeom prst="rect">
            <a:avLst/>
          </a:prstGeom>
          <a:noFill/>
        </p:spPr>
        <p:txBody>
          <a:bodyPr wrap="none" rtlCol="0">
            <a:spAutoFit/>
          </a:bodyPr>
          <a:lstStyle/>
          <a:p>
            <a:r>
              <a:rPr lang="en-US" sz="1200" dirty="0"/>
              <a:t>Pre randomization MD Choice</a:t>
            </a:r>
          </a:p>
        </p:txBody>
      </p:sp>
      <p:sp>
        <p:nvSpPr>
          <p:cNvPr id="53" name="TextBox 52"/>
          <p:cNvSpPr txBox="1"/>
          <p:nvPr/>
        </p:nvSpPr>
        <p:spPr>
          <a:xfrm>
            <a:off x="3248884" y="4063085"/>
            <a:ext cx="2409634" cy="276999"/>
          </a:xfrm>
          <a:prstGeom prst="rect">
            <a:avLst/>
          </a:prstGeom>
          <a:noFill/>
        </p:spPr>
        <p:txBody>
          <a:bodyPr wrap="none" rtlCol="0">
            <a:spAutoFit/>
          </a:bodyPr>
          <a:lstStyle/>
          <a:p>
            <a:r>
              <a:rPr lang="en-US" sz="1200" dirty="0"/>
              <a:t>Pre randomization MD Choice</a:t>
            </a:r>
          </a:p>
        </p:txBody>
      </p:sp>
    </p:spTree>
  </p:cSld>
  <p:clrMapOvr>
    <a:masterClrMapping/>
  </p:clrMapOvr>
  <p:transition spd="med"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96838"/>
            <a:ext cx="7186613" cy="554037"/>
          </a:xfrm>
        </p:spPr>
        <p:txBody>
          <a:bodyPr/>
          <a:lstStyle/>
          <a:p>
            <a:pPr>
              <a:defRPr/>
            </a:pPr>
            <a:r>
              <a:rPr lang="en-US" sz="4000" dirty="0">
                <a:effectLst>
                  <a:outerShdw blurRad="38100" dist="38100" dir="2700000" algn="tl">
                    <a:srgbClr val="000000">
                      <a:alpha val="43137"/>
                    </a:srgbClr>
                  </a:outerShdw>
                </a:effectLst>
              </a:rPr>
              <a:t>Trial Organization</a:t>
            </a:r>
          </a:p>
        </p:txBody>
      </p:sp>
      <p:sp>
        <p:nvSpPr>
          <p:cNvPr id="19459" name="Content Placeholder 2"/>
          <p:cNvSpPr>
            <a:spLocks noGrp="1"/>
          </p:cNvSpPr>
          <p:nvPr>
            <p:ph idx="1"/>
          </p:nvPr>
        </p:nvSpPr>
        <p:spPr>
          <a:xfrm>
            <a:off x="211265" y="1094666"/>
            <a:ext cx="8620125" cy="5555367"/>
          </a:xfrm>
          <a:solidFill>
            <a:schemeClr val="bg2"/>
          </a:solidFill>
        </p:spPr>
        <p:txBody>
          <a:bodyPr/>
          <a:lstStyle/>
          <a:p>
            <a:pPr defTabSz="852488">
              <a:buFont typeface="Wingdings 3" pitchFamily="18" charset="2"/>
              <a:buNone/>
              <a:tabLst>
                <a:tab pos="4343400" algn="l"/>
                <a:tab pos="4572000" algn="l"/>
              </a:tabLst>
              <a:defRPr/>
            </a:pPr>
            <a:r>
              <a:rPr lang="en-US" sz="1600" dirty="0">
                <a:solidFill>
                  <a:srgbClr val="FFC000"/>
                </a:solidFill>
                <a:ea typeface="ＭＳ Ｐゴシック" charset="-128"/>
              </a:rPr>
              <a:t>Trial Leadership: </a:t>
            </a:r>
            <a:r>
              <a:rPr lang="en-US" sz="1600" dirty="0">
                <a:solidFill>
                  <a:srgbClr val="FFFF00"/>
                </a:solidFill>
                <a:ea typeface="ＭＳ Ｐゴシック" charset="-128"/>
              </a:rPr>
              <a:t>	</a:t>
            </a:r>
          </a:p>
          <a:p>
            <a:pPr defTabSz="852488">
              <a:buFont typeface="Wingdings 3" pitchFamily="18" charset="2"/>
              <a:buNone/>
              <a:tabLst>
                <a:tab pos="4343400" algn="l"/>
                <a:tab pos="4572000" algn="l"/>
              </a:tabLst>
              <a:defRPr/>
            </a:pPr>
            <a:r>
              <a:rPr lang="en-US" sz="1600" dirty="0">
                <a:ea typeface="ＭＳ Ｐゴシック" charset="-128"/>
              </a:rPr>
              <a:t>	Chairman: C. Michael Gibson, Co-Chairman: Keith Fox</a:t>
            </a:r>
          </a:p>
          <a:p>
            <a:pPr defTabSz="852488">
              <a:buFont typeface="Wingdings 3" pitchFamily="18" charset="2"/>
              <a:buNone/>
              <a:tabLst>
                <a:tab pos="4343400" algn="l"/>
                <a:tab pos="4572000" algn="l"/>
              </a:tabLst>
              <a:defRPr/>
            </a:pPr>
            <a:r>
              <a:rPr lang="en-US" sz="1600" dirty="0">
                <a:solidFill>
                  <a:srgbClr val="FFC000"/>
                </a:solidFill>
                <a:ea typeface="ＭＳ Ｐゴシック" charset="-128"/>
              </a:rPr>
              <a:t>Executive Committee</a:t>
            </a:r>
          </a:p>
          <a:p>
            <a:pPr defTabSz="852488">
              <a:buFont typeface="Wingdings 3" pitchFamily="18" charset="2"/>
              <a:buNone/>
              <a:tabLst>
                <a:tab pos="4343400" algn="l"/>
                <a:tab pos="4572000" algn="l"/>
              </a:tabLst>
              <a:defRPr/>
            </a:pPr>
            <a:r>
              <a:rPr lang="fr-FR" sz="1600" dirty="0"/>
              <a:t>	</a:t>
            </a:r>
            <a:r>
              <a:rPr lang="en-US" sz="1600" dirty="0"/>
              <a:t>Christoph Bode, Marc Cohen, </a:t>
            </a:r>
            <a:r>
              <a:rPr lang="en-US" sz="1600" dirty="0">
                <a:effectLst/>
              </a:rPr>
              <a:t>Johnathan Halperin, Steen Husted, Gregory YH Lip, </a:t>
            </a:r>
            <a:r>
              <a:rPr lang="en-US" sz="1600" dirty="0"/>
              <a:t>Roxana Mehran, Eric Peterson, Freek Verheugt</a:t>
            </a:r>
          </a:p>
          <a:p>
            <a:pPr defTabSz="852488">
              <a:buFont typeface="Wingdings 3" pitchFamily="18" charset="2"/>
              <a:buNone/>
              <a:tabLst>
                <a:tab pos="4343400" algn="l"/>
                <a:tab pos="4572000" algn="l"/>
              </a:tabLst>
              <a:defRPr/>
            </a:pPr>
            <a:r>
              <a:rPr lang="en-US" sz="1600" dirty="0">
                <a:solidFill>
                  <a:srgbClr val="FFC000"/>
                </a:solidFill>
                <a:ea typeface="ＭＳ Ｐゴシック" charset="-128"/>
              </a:rPr>
              <a:t>Clinical Operations</a:t>
            </a:r>
          </a:p>
          <a:p>
            <a:pPr marL="403225" indent="-403225">
              <a:buNone/>
            </a:pPr>
            <a:r>
              <a:rPr lang="en-US" sz="1600" dirty="0">
                <a:ea typeface="ＭＳ Ｐゴシック" charset="-128"/>
              </a:rPr>
              <a:t>       PERFUSE Study Group, Boston; Johnson &amp; Johnson Global Clinical Operations; Parexel</a:t>
            </a:r>
          </a:p>
          <a:p>
            <a:pPr marL="403225" indent="-403225">
              <a:buNone/>
            </a:pPr>
            <a:r>
              <a:rPr lang="en-US" sz="1600" dirty="0">
                <a:solidFill>
                  <a:srgbClr val="FFC000"/>
                </a:solidFill>
                <a:ea typeface="ＭＳ Ｐゴシック" charset="-128"/>
              </a:rPr>
              <a:t>Statistics</a:t>
            </a:r>
          </a:p>
          <a:p>
            <a:pPr marL="119063" indent="0" defTabSz="852488">
              <a:buNone/>
              <a:tabLst>
                <a:tab pos="4343400" algn="l"/>
                <a:tab pos="4572000" algn="l"/>
              </a:tabLst>
              <a:defRPr/>
            </a:pPr>
            <a:r>
              <a:rPr lang="en-US" sz="1600" dirty="0">
                <a:effectLst>
                  <a:outerShdw blurRad="38100" dist="38100" dir="2700000" algn="tl">
                    <a:srgbClr val="000000">
                      <a:alpha val="43137"/>
                    </a:srgbClr>
                  </a:outerShdw>
                </a:effectLst>
                <a:ea typeface="ＭＳ Ｐゴシック" charset="-128"/>
              </a:rPr>
              <a:t>     PERFUSE</a:t>
            </a:r>
            <a:r>
              <a:rPr lang="en-US" sz="1600" dirty="0">
                <a:effectLst>
                  <a:outerShdw blurRad="38100" dist="38100" dir="2700000" algn="tl">
                    <a:srgbClr val="000000">
                      <a:alpha val="43137"/>
                    </a:srgbClr>
                  </a:outerShdw>
                </a:effectLst>
              </a:rPr>
              <a:t> Study Group, Megan Yee, Purva Jain, Serge Korjian, Yazan Daaboul</a:t>
            </a:r>
            <a:endParaRPr lang="en-US" sz="1600" dirty="0">
              <a:ea typeface="ＭＳ Ｐゴシック" charset="-128"/>
            </a:endParaRPr>
          </a:p>
          <a:p>
            <a:pPr defTabSz="852488">
              <a:buFont typeface="Wingdings 3" pitchFamily="18" charset="2"/>
              <a:buNone/>
              <a:tabLst>
                <a:tab pos="4343400" algn="l"/>
                <a:tab pos="4572000" algn="l"/>
              </a:tabLst>
              <a:defRPr/>
            </a:pPr>
            <a:r>
              <a:rPr lang="en-US" sz="1600" dirty="0">
                <a:solidFill>
                  <a:srgbClr val="FFC000"/>
                </a:solidFill>
                <a:effectLst/>
              </a:rPr>
              <a:t>Clinical Events Committee</a:t>
            </a:r>
            <a:r>
              <a:rPr lang="en-US" sz="1600" dirty="0">
                <a:effectLst/>
              </a:rPr>
              <a:t>  </a:t>
            </a:r>
          </a:p>
          <a:p>
            <a:pPr defTabSz="852488">
              <a:buFont typeface="Wingdings 3" pitchFamily="18" charset="2"/>
              <a:buNone/>
              <a:tabLst>
                <a:tab pos="4343400" algn="l"/>
                <a:tab pos="4572000" algn="l"/>
              </a:tabLst>
              <a:defRPr/>
            </a:pPr>
            <a:r>
              <a:rPr lang="en-US" sz="1600" dirty="0">
                <a:effectLst/>
              </a:rPr>
              <a:t>	DCRI: Robert Harrison, MD (Chair), Joni O’Briant (Project Leader) </a:t>
            </a:r>
            <a:r>
              <a:rPr lang="en-US" sz="1600" dirty="0">
                <a:ea typeface="ＭＳ Ｐゴシック" charset="-128"/>
              </a:rPr>
              <a:t>		</a:t>
            </a:r>
          </a:p>
          <a:p>
            <a:pPr defTabSz="852488">
              <a:buFont typeface="Wingdings 3" pitchFamily="18" charset="2"/>
              <a:buNone/>
              <a:tabLst>
                <a:tab pos="4343400" algn="l"/>
                <a:tab pos="4572000" algn="l"/>
              </a:tabLst>
              <a:defRPr/>
            </a:pPr>
            <a:r>
              <a:rPr lang="en-US" sz="1600" dirty="0">
                <a:solidFill>
                  <a:srgbClr val="FFC000"/>
                </a:solidFill>
                <a:ea typeface="ＭＳ Ｐゴシック" charset="-128"/>
              </a:rPr>
              <a:t>Data Safety Monitoring Board</a:t>
            </a:r>
          </a:p>
          <a:p>
            <a:pPr defTabSz="852488">
              <a:buFont typeface="Wingdings 3" pitchFamily="18" charset="2"/>
              <a:buNone/>
              <a:tabLst>
                <a:tab pos="4343400" algn="l"/>
                <a:tab pos="4572000" algn="l"/>
              </a:tabLst>
              <a:defRPr/>
            </a:pPr>
            <a:r>
              <a:rPr lang="en-US" sz="1600" dirty="0">
                <a:solidFill>
                  <a:srgbClr val="FFFF00"/>
                </a:solidFill>
                <a:effectLst/>
                <a:ea typeface="ＭＳ Ｐゴシック" charset="-128"/>
              </a:rPr>
              <a:t>	</a:t>
            </a:r>
            <a:r>
              <a:rPr lang="en-US" sz="1600" dirty="0">
                <a:effectLst/>
              </a:rPr>
              <a:t>Joseph Alpert (Chair, Cardiologist), John Easton (Neurologist),  Douglas Weaver (Cardiologist), Alan Fisher (Statistician)</a:t>
            </a:r>
          </a:p>
          <a:p>
            <a:pPr defTabSz="852488">
              <a:buFont typeface="Wingdings 3" pitchFamily="18" charset="2"/>
              <a:buNone/>
              <a:tabLst>
                <a:tab pos="4343400" algn="l"/>
                <a:tab pos="4572000" algn="l"/>
              </a:tabLst>
              <a:defRPr/>
            </a:pPr>
            <a:r>
              <a:rPr lang="en-US" sz="1600" dirty="0">
                <a:solidFill>
                  <a:srgbClr val="FFC000"/>
                </a:solidFill>
                <a:ea typeface="ＭＳ Ｐゴシック" charset="-128"/>
              </a:rPr>
              <a:t>Sponsors:</a:t>
            </a:r>
            <a:r>
              <a:rPr lang="en-US" sz="1600" dirty="0">
                <a:solidFill>
                  <a:srgbClr val="FFFF00"/>
                </a:solidFill>
                <a:ea typeface="ＭＳ Ｐゴシック" charset="-128"/>
              </a:rPr>
              <a:t> </a:t>
            </a:r>
            <a:r>
              <a:rPr lang="en-US" sz="1600" dirty="0">
                <a:ea typeface="ＭＳ Ｐゴシック" charset="-128"/>
              </a:rPr>
              <a:t>Johnson &amp; Johnson and Bayer Health Care</a:t>
            </a:r>
            <a:r>
              <a:rPr lang="en-US" sz="1600" dirty="0">
                <a:solidFill>
                  <a:srgbClr val="FFCC00"/>
                </a:solidFill>
                <a:ea typeface="ＭＳ Ｐゴシック" charset="-128"/>
              </a:rPr>
              <a:t>	</a:t>
            </a:r>
            <a:endParaRPr lang="en-US" sz="1600" dirty="0">
              <a:ea typeface="ＭＳ Ｐゴシック" charset="-128"/>
            </a:endParaRPr>
          </a:p>
          <a:p>
            <a:pPr defTabSz="852488">
              <a:buFont typeface="Wingdings 3" pitchFamily="18" charset="2"/>
              <a:buNone/>
              <a:tabLst>
                <a:tab pos="4343400" algn="l"/>
                <a:tab pos="4572000" algn="l"/>
              </a:tabLst>
              <a:defRPr/>
            </a:pPr>
            <a:r>
              <a:rPr lang="en-US" sz="1600" dirty="0">
                <a:ea typeface="ＭＳ Ｐゴシック" charset="-128"/>
              </a:rPr>
              <a:t>	J&amp;J: Paul Burton, Peter Wildgoose, Mary Birmingham, Juliana Ianus, </a:t>
            </a:r>
            <a:r>
              <a:rPr lang="en-US" sz="1600" dirty="0">
                <a:effectLst/>
              </a:rPr>
              <a:t>CV Damaraju</a:t>
            </a:r>
            <a:endParaRPr lang="en-US" sz="1600" dirty="0">
              <a:ea typeface="ＭＳ Ｐゴシック" charset="-128"/>
            </a:endParaRPr>
          </a:p>
          <a:p>
            <a:pPr defTabSz="852488">
              <a:buFont typeface="Wingdings 3" pitchFamily="18" charset="2"/>
              <a:buNone/>
              <a:tabLst>
                <a:tab pos="4343400" algn="l"/>
                <a:tab pos="4572000" algn="l"/>
              </a:tabLst>
              <a:defRPr/>
            </a:pPr>
            <a:r>
              <a:rPr lang="en-US" sz="1600" dirty="0"/>
              <a:t>	Bayer: </a:t>
            </a:r>
            <a:r>
              <a:rPr lang="en-US" sz="1600" dirty="0">
                <a:effectLst/>
              </a:rPr>
              <a:t>Martin van Eickels</a:t>
            </a:r>
            <a:endParaRPr lang="en-US" sz="1600" dirty="0">
              <a:ea typeface="ＭＳ Ｐゴシック" charset="-128"/>
            </a:endParaRPr>
          </a:p>
        </p:txBody>
      </p:sp>
      <p:pic>
        <p:nvPicPr>
          <p:cNvPr id="29700"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29702"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48"/>
          <p:cNvSpPr>
            <a:spLocks/>
          </p:cNvSpPr>
          <p:nvPr/>
        </p:nvSpPr>
        <p:spPr bwMode="auto">
          <a:xfrm>
            <a:off x="5467350" y="1497013"/>
            <a:ext cx="696913" cy="3929062"/>
          </a:xfrm>
          <a:custGeom>
            <a:avLst/>
            <a:gdLst>
              <a:gd name="T0" fmla="*/ 2147483647 w 439"/>
              <a:gd name="T1" fmla="*/ 0 h 2475"/>
              <a:gd name="T2" fmla="*/ 2147483647 w 439"/>
              <a:gd name="T3" fmla="*/ 2147483647 h 2475"/>
              <a:gd name="T4" fmla="*/ 2147483647 w 439"/>
              <a:gd name="T5" fmla="*/ 2147483647 h 2475"/>
              <a:gd name="T6" fmla="*/ 2147483647 w 439"/>
              <a:gd name="T7" fmla="*/ 2147483647 h 2475"/>
              <a:gd name="T8" fmla="*/ 2147483647 w 439"/>
              <a:gd name="T9" fmla="*/ 2147483647 h 2475"/>
              <a:gd name="T10" fmla="*/ 2147483647 w 439"/>
              <a:gd name="T11" fmla="*/ 2147483647 h 2475"/>
              <a:gd name="T12" fmla="*/ 2147483647 w 439"/>
              <a:gd name="T13" fmla="*/ 2147483647 h 2475"/>
              <a:gd name="T14" fmla="*/ 2147483647 w 439"/>
              <a:gd name="T15" fmla="*/ 2147483647 h 2475"/>
              <a:gd name="T16" fmla="*/ 2147483647 w 439"/>
              <a:gd name="T17" fmla="*/ 2147483647 h 2475"/>
              <a:gd name="T18" fmla="*/ 2147483647 w 439"/>
              <a:gd name="T19" fmla="*/ 2147483647 h 2475"/>
              <a:gd name="T20" fmla="*/ 2147483647 w 439"/>
              <a:gd name="T21" fmla="*/ 2147483647 h 2475"/>
              <a:gd name="T22" fmla="*/ 2147483647 w 439"/>
              <a:gd name="T23" fmla="*/ 2147483647 h 2475"/>
              <a:gd name="T24" fmla="*/ 2147483647 w 439"/>
              <a:gd name="T25" fmla="*/ 2147483647 h 2475"/>
              <a:gd name="T26" fmla="*/ 2147483647 w 439"/>
              <a:gd name="T27" fmla="*/ 2147483647 h 2475"/>
              <a:gd name="T28" fmla="*/ 2147483647 w 439"/>
              <a:gd name="T29" fmla="*/ 2147483647 h 2475"/>
              <a:gd name="T30" fmla="*/ 2147483647 w 439"/>
              <a:gd name="T31" fmla="*/ 2147483647 h 2475"/>
              <a:gd name="T32" fmla="*/ 2147483647 w 439"/>
              <a:gd name="T33" fmla="*/ 2147483647 h 2475"/>
              <a:gd name="T34" fmla="*/ 0 w 439"/>
              <a:gd name="T35" fmla="*/ 2147483647 h 2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2475"/>
              <a:gd name="T56" fmla="*/ 439 w 439"/>
              <a:gd name="T57" fmla="*/ 2475 h 2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2475">
                <a:moveTo>
                  <a:pt x="32" y="0"/>
                </a:moveTo>
                <a:lnTo>
                  <a:pt x="98" y="83"/>
                </a:lnTo>
                <a:lnTo>
                  <a:pt x="174" y="206"/>
                </a:lnTo>
                <a:lnTo>
                  <a:pt x="230" y="301"/>
                </a:lnTo>
                <a:lnTo>
                  <a:pt x="284" y="423"/>
                </a:lnTo>
                <a:lnTo>
                  <a:pt x="345" y="579"/>
                </a:lnTo>
                <a:lnTo>
                  <a:pt x="384" y="760"/>
                </a:lnTo>
                <a:lnTo>
                  <a:pt x="416" y="955"/>
                </a:lnTo>
                <a:lnTo>
                  <a:pt x="433" y="1106"/>
                </a:lnTo>
                <a:lnTo>
                  <a:pt x="438" y="1256"/>
                </a:lnTo>
                <a:lnTo>
                  <a:pt x="411" y="1424"/>
                </a:lnTo>
                <a:lnTo>
                  <a:pt x="389" y="1569"/>
                </a:lnTo>
                <a:lnTo>
                  <a:pt x="345" y="1731"/>
                </a:lnTo>
                <a:lnTo>
                  <a:pt x="284" y="1887"/>
                </a:lnTo>
                <a:lnTo>
                  <a:pt x="223" y="2058"/>
                </a:lnTo>
                <a:lnTo>
                  <a:pt x="159" y="2199"/>
                </a:lnTo>
                <a:lnTo>
                  <a:pt x="81" y="2334"/>
                </a:lnTo>
                <a:lnTo>
                  <a:pt x="0" y="2474"/>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07" name="Freeform 141"/>
          <p:cNvSpPr>
            <a:spLocks/>
          </p:cNvSpPr>
          <p:nvPr/>
        </p:nvSpPr>
        <p:spPr bwMode="auto">
          <a:xfrm>
            <a:off x="4624388" y="1673225"/>
            <a:ext cx="2930525" cy="1758950"/>
          </a:xfrm>
          <a:custGeom>
            <a:avLst/>
            <a:gdLst>
              <a:gd name="T0" fmla="*/ 2147483647 w 1846"/>
              <a:gd name="T1" fmla="*/ 2147483647 h 1108"/>
              <a:gd name="T2" fmla="*/ 2147483647 w 1846"/>
              <a:gd name="T3" fmla="*/ 2147483647 h 1108"/>
              <a:gd name="T4" fmla="*/ 2147483647 w 1846"/>
              <a:gd name="T5" fmla="*/ 2147483647 h 1108"/>
              <a:gd name="T6" fmla="*/ 2147483647 w 1846"/>
              <a:gd name="T7" fmla="*/ 2147483647 h 1108"/>
              <a:gd name="T8" fmla="*/ 2147483647 w 1846"/>
              <a:gd name="T9" fmla="*/ 2147483647 h 1108"/>
              <a:gd name="T10" fmla="*/ 2147483647 w 1846"/>
              <a:gd name="T11" fmla="*/ 2147483647 h 1108"/>
              <a:gd name="T12" fmla="*/ 2147483647 w 1846"/>
              <a:gd name="T13" fmla="*/ 2147483647 h 1108"/>
              <a:gd name="T14" fmla="*/ 2147483647 w 1846"/>
              <a:gd name="T15" fmla="*/ 2147483647 h 1108"/>
              <a:gd name="T16" fmla="*/ 2147483647 w 1846"/>
              <a:gd name="T17" fmla="*/ 2147483647 h 1108"/>
              <a:gd name="T18" fmla="*/ 2147483647 w 1846"/>
              <a:gd name="T19" fmla="*/ 2147483647 h 1108"/>
              <a:gd name="T20" fmla="*/ 2147483647 w 1846"/>
              <a:gd name="T21" fmla="*/ 2147483647 h 1108"/>
              <a:gd name="T22" fmla="*/ 2147483647 w 1846"/>
              <a:gd name="T23" fmla="*/ 2147483647 h 1108"/>
              <a:gd name="T24" fmla="*/ 2147483647 w 1846"/>
              <a:gd name="T25" fmla="*/ 2147483647 h 1108"/>
              <a:gd name="T26" fmla="*/ 2147483647 w 1846"/>
              <a:gd name="T27" fmla="*/ 2147483647 h 1108"/>
              <a:gd name="T28" fmla="*/ 2147483647 w 1846"/>
              <a:gd name="T29" fmla="*/ 2147483647 h 1108"/>
              <a:gd name="T30" fmla="*/ 2147483647 w 1846"/>
              <a:gd name="T31" fmla="*/ 2147483647 h 1108"/>
              <a:gd name="T32" fmla="*/ 2147483647 w 1846"/>
              <a:gd name="T33" fmla="*/ 2147483647 h 1108"/>
              <a:gd name="T34" fmla="*/ 2147483647 w 1846"/>
              <a:gd name="T35" fmla="*/ 2147483647 h 1108"/>
              <a:gd name="T36" fmla="*/ 2147483647 w 1846"/>
              <a:gd name="T37" fmla="*/ 2147483647 h 1108"/>
              <a:gd name="T38" fmla="*/ 2147483647 w 1846"/>
              <a:gd name="T39" fmla="*/ 2147483647 h 1108"/>
              <a:gd name="T40" fmla="*/ 2147483647 w 1846"/>
              <a:gd name="T41" fmla="*/ 2147483647 h 1108"/>
              <a:gd name="T42" fmla="*/ 2147483647 w 1846"/>
              <a:gd name="T43" fmla="*/ 2147483647 h 1108"/>
              <a:gd name="T44" fmla="*/ 2147483647 w 1846"/>
              <a:gd name="T45" fmla="*/ 2147483647 h 1108"/>
              <a:gd name="T46" fmla="*/ 2147483647 w 1846"/>
              <a:gd name="T47" fmla="*/ 2147483647 h 1108"/>
              <a:gd name="T48" fmla="*/ 2147483647 w 1846"/>
              <a:gd name="T49" fmla="*/ 2147483647 h 1108"/>
              <a:gd name="T50" fmla="*/ 2147483647 w 1846"/>
              <a:gd name="T51" fmla="*/ 2147483647 h 1108"/>
              <a:gd name="T52" fmla="*/ 2147483647 w 1846"/>
              <a:gd name="T53" fmla="*/ 2147483647 h 1108"/>
              <a:gd name="T54" fmla="*/ 2147483647 w 1846"/>
              <a:gd name="T55" fmla="*/ 2147483647 h 1108"/>
              <a:gd name="T56" fmla="*/ 2147483647 w 1846"/>
              <a:gd name="T57" fmla="*/ 2147483647 h 1108"/>
              <a:gd name="T58" fmla="*/ 2147483647 w 1846"/>
              <a:gd name="T59" fmla="*/ 2147483647 h 1108"/>
              <a:gd name="T60" fmla="*/ 2147483647 w 1846"/>
              <a:gd name="T61" fmla="*/ 2147483647 h 1108"/>
              <a:gd name="T62" fmla="*/ 2147483647 w 1846"/>
              <a:gd name="T63" fmla="*/ 2147483647 h 1108"/>
              <a:gd name="T64" fmla="*/ 2147483647 w 1846"/>
              <a:gd name="T65" fmla="*/ 2147483647 h 1108"/>
              <a:gd name="T66" fmla="*/ 2147483647 w 1846"/>
              <a:gd name="T67" fmla="*/ 2147483647 h 1108"/>
              <a:gd name="T68" fmla="*/ 2147483647 w 1846"/>
              <a:gd name="T69" fmla="*/ 2147483647 h 1108"/>
              <a:gd name="T70" fmla="*/ 2147483647 w 1846"/>
              <a:gd name="T71" fmla="*/ 2147483647 h 1108"/>
              <a:gd name="T72" fmla="*/ 2147483647 w 1846"/>
              <a:gd name="T73" fmla="*/ 2147483647 h 1108"/>
              <a:gd name="T74" fmla="*/ 2147483647 w 1846"/>
              <a:gd name="T75" fmla="*/ 2147483647 h 1108"/>
              <a:gd name="T76" fmla="*/ 2147483647 w 1846"/>
              <a:gd name="T77" fmla="*/ 2147483647 h 1108"/>
              <a:gd name="T78" fmla="*/ 2147483647 w 1846"/>
              <a:gd name="T79" fmla="*/ 2147483647 h 1108"/>
              <a:gd name="T80" fmla="*/ 2147483647 w 1846"/>
              <a:gd name="T81" fmla="*/ 2147483647 h 1108"/>
              <a:gd name="T82" fmla="*/ 2147483647 w 1846"/>
              <a:gd name="T83" fmla="*/ 2147483647 h 1108"/>
              <a:gd name="T84" fmla="*/ 2147483647 w 1846"/>
              <a:gd name="T85" fmla="*/ 2147483647 h 1108"/>
              <a:gd name="T86" fmla="*/ 2147483647 w 1846"/>
              <a:gd name="T87" fmla="*/ 2147483647 h 1108"/>
              <a:gd name="T88" fmla="*/ 2147483647 w 1846"/>
              <a:gd name="T89" fmla="*/ 2147483647 h 1108"/>
              <a:gd name="T90" fmla="*/ 2147483647 w 1846"/>
              <a:gd name="T91" fmla="*/ 2147483647 h 1108"/>
              <a:gd name="T92" fmla="*/ 2147483647 w 1846"/>
              <a:gd name="T93" fmla="*/ 2147483647 h 1108"/>
              <a:gd name="T94" fmla="*/ 2147483647 w 1846"/>
              <a:gd name="T95" fmla="*/ 2147483647 h 1108"/>
              <a:gd name="T96" fmla="*/ 2147483647 w 1846"/>
              <a:gd name="T97" fmla="*/ 2147483647 h 1108"/>
              <a:gd name="T98" fmla="*/ 2147483647 w 1846"/>
              <a:gd name="T99" fmla="*/ 2147483647 h 1108"/>
              <a:gd name="T100" fmla="*/ 2147483647 w 1846"/>
              <a:gd name="T101" fmla="*/ 2147483647 h 1108"/>
              <a:gd name="T102" fmla="*/ 2147483647 w 1846"/>
              <a:gd name="T103" fmla="*/ 2147483647 h 1108"/>
              <a:gd name="T104" fmla="*/ 2147483647 w 1846"/>
              <a:gd name="T105" fmla="*/ 2147483647 h 1108"/>
              <a:gd name="T106" fmla="*/ 2147483647 w 1846"/>
              <a:gd name="T107" fmla="*/ 2147483647 h 1108"/>
              <a:gd name="T108" fmla="*/ 2147483647 w 1846"/>
              <a:gd name="T109" fmla="*/ 2147483647 h 1108"/>
              <a:gd name="T110" fmla="*/ 2147483647 w 1846"/>
              <a:gd name="T111" fmla="*/ 2147483647 h 1108"/>
              <a:gd name="T112" fmla="*/ 2147483647 w 1846"/>
              <a:gd name="T113" fmla="*/ 2147483647 h 1108"/>
              <a:gd name="T114" fmla="*/ 2147483647 w 1846"/>
              <a:gd name="T115" fmla="*/ 2147483647 h 1108"/>
              <a:gd name="T116" fmla="*/ 2147483647 w 1846"/>
              <a:gd name="T117" fmla="*/ 2147483647 h 1108"/>
              <a:gd name="T118" fmla="*/ 2147483647 w 1846"/>
              <a:gd name="T119" fmla="*/ 2147483647 h 1108"/>
              <a:gd name="T120" fmla="*/ 2147483647 w 1846"/>
              <a:gd name="T121" fmla="*/ 2147483647 h 1108"/>
              <a:gd name="T122" fmla="*/ 2147483647 w 1846"/>
              <a:gd name="T123" fmla="*/ 2147483647 h 1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6"/>
              <a:gd name="T187" fmla="*/ 0 h 1108"/>
              <a:gd name="T188" fmla="*/ 1846 w 1846"/>
              <a:gd name="T189" fmla="*/ 1108 h 1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6" h="1108">
                <a:moveTo>
                  <a:pt x="0" y="496"/>
                </a:moveTo>
                <a:lnTo>
                  <a:pt x="17" y="480"/>
                </a:lnTo>
                <a:lnTo>
                  <a:pt x="27" y="468"/>
                </a:lnTo>
                <a:lnTo>
                  <a:pt x="49" y="468"/>
                </a:lnTo>
                <a:lnTo>
                  <a:pt x="73" y="471"/>
                </a:lnTo>
                <a:lnTo>
                  <a:pt x="89" y="465"/>
                </a:lnTo>
                <a:lnTo>
                  <a:pt x="108" y="463"/>
                </a:lnTo>
                <a:lnTo>
                  <a:pt x="110" y="442"/>
                </a:lnTo>
                <a:lnTo>
                  <a:pt x="120" y="428"/>
                </a:lnTo>
                <a:lnTo>
                  <a:pt x="95" y="413"/>
                </a:lnTo>
                <a:lnTo>
                  <a:pt x="91" y="401"/>
                </a:lnTo>
                <a:lnTo>
                  <a:pt x="93" y="383"/>
                </a:lnTo>
                <a:lnTo>
                  <a:pt x="111" y="383"/>
                </a:lnTo>
                <a:lnTo>
                  <a:pt x="123" y="382"/>
                </a:lnTo>
                <a:lnTo>
                  <a:pt x="125" y="383"/>
                </a:lnTo>
                <a:lnTo>
                  <a:pt x="138" y="373"/>
                </a:lnTo>
                <a:lnTo>
                  <a:pt x="152" y="368"/>
                </a:lnTo>
                <a:lnTo>
                  <a:pt x="157" y="368"/>
                </a:lnTo>
                <a:lnTo>
                  <a:pt x="165" y="359"/>
                </a:lnTo>
                <a:lnTo>
                  <a:pt x="176" y="356"/>
                </a:lnTo>
                <a:lnTo>
                  <a:pt x="186" y="337"/>
                </a:lnTo>
                <a:lnTo>
                  <a:pt x="192" y="342"/>
                </a:lnTo>
                <a:lnTo>
                  <a:pt x="206" y="330"/>
                </a:lnTo>
                <a:lnTo>
                  <a:pt x="208" y="330"/>
                </a:lnTo>
                <a:lnTo>
                  <a:pt x="225" y="316"/>
                </a:lnTo>
                <a:lnTo>
                  <a:pt x="235" y="314"/>
                </a:lnTo>
                <a:lnTo>
                  <a:pt x="248" y="314"/>
                </a:lnTo>
                <a:lnTo>
                  <a:pt x="257" y="314"/>
                </a:lnTo>
                <a:lnTo>
                  <a:pt x="250" y="297"/>
                </a:lnTo>
                <a:lnTo>
                  <a:pt x="246" y="283"/>
                </a:lnTo>
                <a:lnTo>
                  <a:pt x="243" y="254"/>
                </a:lnTo>
                <a:lnTo>
                  <a:pt x="263" y="252"/>
                </a:lnTo>
                <a:lnTo>
                  <a:pt x="273" y="247"/>
                </a:lnTo>
                <a:lnTo>
                  <a:pt x="268" y="259"/>
                </a:lnTo>
                <a:lnTo>
                  <a:pt x="277" y="268"/>
                </a:lnTo>
                <a:lnTo>
                  <a:pt x="285" y="278"/>
                </a:lnTo>
                <a:lnTo>
                  <a:pt x="290" y="285"/>
                </a:lnTo>
                <a:lnTo>
                  <a:pt x="314" y="283"/>
                </a:lnTo>
                <a:lnTo>
                  <a:pt x="334" y="257"/>
                </a:lnTo>
                <a:lnTo>
                  <a:pt x="349" y="245"/>
                </a:lnTo>
                <a:lnTo>
                  <a:pt x="358" y="237"/>
                </a:lnTo>
                <a:lnTo>
                  <a:pt x="368" y="226"/>
                </a:lnTo>
                <a:lnTo>
                  <a:pt x="376" y="212"/>
                </a:lnTo>
                <a:lnTo>
                  <a:pt x="385" y="218"/>
                </a:lnTo>
                <a:lnTo>
                  <a:pt x="385" y="209"/>
                </a:lnTo>
                <a:lnTo>
                  <a:pt x="390" y="204"/>
                </a:lnTo>
                <a:lnTo>
                  <a:pt x="405" y="207"/>
                </a:lnTo>
                <a:lnTo>
                  <a:pt x="430" y="230"/>
                </a:lnTo>
                <a:lnTo>
                  <a:pt x="425" y="168"/>
                </a:lnTo>
                <a:lnTo>
                  <a:pt x="403" y="195"/>
                </a:lnTo>
                <a:lnTo>
                  <a:pt x="387" y="193"/>
                </a:lnTo>
                <a:lnTo>
                  <a:pt x="381" y="176"/>
                </a:lnTo>
                <a:lnTo>
                  <a:pt x="381" y="168"/>
                </a:lnTo>
                <a:lnTo>
                  <a:pt x="376" y="162"/>
                </a:lnTo>
                <a:lnTo>
                  <a:pt x="390" y="149"/>
                </a:lnTo>
                <a:lnTo>
                  <a:pt x="398" y="138"/>
                </a:lnTo>
                <a:lnTo>
                  <a:pt x="407" y="135"/>
                </a:lnTo>
                <a:lnTo>
                  <a:pt x="414" y="133"/>
                </a:lnTo>
                <a:lnTo>
                  <a:pt x="419" y="124"/>
                </a:lnTo>
                <a:lnTo>
                  <a:pt x="425" y="123"/>
                </a:lnTo>
                <a:lnTo>
                  <a:pt x="434" y="123"/>
                </a:lnTo>
                <a:lnTo>
                  <a:pt x="419" y="107"/>
                </a:lnTo>
                <a:lnTo>
                  <a:pt x="403" y="111"/>
                </a:lnTo>
                <a:lnTo>
                  <a:pt x="393" y="111"/>
                </a:lnTo>
                <a:lnTo>
                  <a:pt x="385" y="105"/>
                </a:lnTo>
                <a:lnTo>
                  <a:pt x="385" y="116"/>
                </a:lnTo>
                <a:lnTo>
                  <a:pt x="376" y="126"/>
                </a:lnTo>
                <a:lnTo>
                  <a:pt x="366" y="143"/>
                </a:lnTo>
                <a:lnTo>
                  <a:pt x="354" y="150"/>
                </a:lnTo>
                <a:lnTo>
                  <a:pt x="346" y="150"/>
                </a:lnTo>
                <a:lnTo>
                  <a:pt x="343" y="162"/>
                </a:lnTo>
                <a:lnTo>
                  <a:pt x="343" y="168"/>
                </a:lnTo>
                <a:lnTo>
                  <a:pt x="336" y="173"/>
                </a:lnTo>
                <a:lnTo>
                  <a:pt x="344" y="193"/>
                </a:lnTo>
                <a:lnTo>
                  <a:pt x="349" y="204"/>
                </a:lnTo>
                <a:lnTo>
                  <a:pt x="339" y="219"/>
                </a:lnTo>
                <a:lnTo>
                  <a:pt x="327" y="230"/>
                </a:lnTo>
                <a:lnTo>
                  <a:pt x="324" y="245"/>
                </a:lnTo>
                <a:lnTo>
                  <a:pt x="317" y="257"/>
                </a:lnTo>
                <a:lnTo>
                  <a:pt x="311" y="257"/>
                </a:lnTo>
                <a:lnTo>
                  <a:pt x="300" y="259"/>
                </a:lnTo>
                <a:lnTo>
                  <a:pt x="290" y="264"/>
                </a:lnTo>
                <a:lnTo>
                  <a:pt x="287" y="263"/>
                </a:lnTo>
                <a:lnTo>
                  <a:pt x="287" y="254"/>
                </a:lnTo>
                <a:lnTo>
                  <a:pt x="285" y="240"/>
                </a:lnTo>
                <a:lnTo>
                  <a:pt x="277" y="240"/>
                </a:lnTo>
                <a:lnTo>
                  <a:pt x="272" y="231"/>
                </a:lnTo>
                <a:lnTo>
                  <a:pt x="273" y="219"/>
                </a:lnTo>
                <a:lnTo>
                  <a:pt x="275" y="212"/>
                </a:lnTo>
                <a:lnTo>
                  <a:pt x="273" y="209"/>
                </a:lnTo>
                <a:lnTo>
                  <a:pt x="267" y="212"/>
                </a:lnTo>
                <a:lnTo>
                  <a:pt x="263" y="212"/>
                </a:lnTo>
                <a:lnTo>
                  <a:pt x="258" y="211"/>
                </a:lnTo>
                <a:lnTo>
                  <a:pt x="255" y="209"/>
                </a:lnTo>
                <a:lnTo>
                  <a:pt x="246" y="216"/>
                </a:lnTo>
                <a:lnTo>
                  <a:pt x="238" y="225"/>
                </a:lnTo>
                <a:lnTo>
                  <a:pt x="230" y="233"/>
                </a:lnTo>
                <a:lnTo>
                  <a:pt x="211" y="231"/>
                </a:lnTo>
                <a:lnTo>
                  <a:pt x="199" y="230"/>
                </a:lnTo>
                <a:lnTo>
                  <a:pt x="191" y="221"/>
                </a:lnTo>
                <a:lnTo>
                  <a:pt x="191" y="216"/>
                </a:lnTo>
                <a:lnTo>
                  <a:pt x="196" y="209"/>
                </a:lnTo>
                <a:lnTo>
                  <a:pt x="203" y="204"/>
                </a:lnTo>
                <a:lnTo>
                  <a:pt x="208" y="197"/>
                </a:lnTo>
                <a:lnTo>
                  <a:pt x="196" y="200"/>
                </a:lnTo>
                <a:lnTo>
                  <a:pt x="191" y="192"/>
                </a:lnTo>
                <a:lnTo>
                  <a:pt x="191" y="187"/>
                </a:lnTo>
                <a:lnTo>
                  <a:pt x="208" y="185"/>
                </a:lnTo>
                <a:lnTo>
                  <a:pt x="223" y="183"/>
                </a:lnTo>
                <a:lnTo>
                  <a:pt x="213" y="178"/>
                </a:lnTo>
                <a:lnTo>
                  <a:pt x="197" y="180"/>
                </a:lnTo>
                <a:lnTo>
                  <a:pt x="197" y="169"/>
                </a:lnTo>
                <a:lnTo>
                  <a:pt x="204" y="162"/>
                </a:lnTo>
                <a:lnTo>
                  <a:pt x="219" y="155"/>
                </a:lnTo>
                <a:lnTo>
                  <a:pt x="225" y="149"/>
                </a:lnTo>
                <a:lnTo>
                  <a:pt x="230" y="145"/>
                </a:lnTo>
                <a:lnTo>
                  <a:pt x="241" y="143"/>
                </a:lnTo>
                <a:lnTo>
                  <a:pt x="252" y="145"/>
                </a:lnTo>
                <a:lnTo>
                  <a:pt x="257" y="149"/>
                </a:lnTo>
                <a:lnTo>
                  <a:pt x="265" y="143"/>
                </a:lnTo>
                <a:lnTo>
                  <a:pt x="257" y="142"/>
                </a:lnTo>
                <a:lnTo>
                  <a:pt x="257" y="128"/>
                </a:lnTo>
                <a:lnTo>
                  <a:pt x="279" y="112"/>
                </a:lnTo>
                <a:lnTo>
                  <a:pt x="290" y="102"/>
                </a:lnTo>
                <a:lnTo>
                  <a:pt x="297" y="100"/>
                </a:lnTo>
                <a:lnTo>
                  <a:pt x="295" y="95"/>
                </a:lnTo>
                <a:lnTo>
                  <a:pt x="306" y="83"/>
                </a:lnTo>
                <a:lnTo>
                  <a:pt x="317" y="67"/>
                </a:lnTo>
                <a:lnTo>
                  <a:pt x="331" y="60"/>
                </a:lnTo>
                <a:lnTo>
                  <a:pt x="321" y="54"/>
                </a:lnTo>
                <a:lnTo>
                  <a:pt x="348" y="40"/>
                </a:lnTo>
                <a:lnTo>
                  <a:pt x="360" y="41"/>
                </a:lnTo>
                <a:lnTo>
                  <a:pt x="358" y="33"/>
                </a:lnTo>
                <a:lnTo>
                  <a:pt x="380" y="31"/>
                </a:lnTo>
                <a:lnTo>
                  <a:pt x="424" y="3"/>
                </a:lnTo>
                <a:lnTo>
                  <a:pt x="430" y="0"/>
                </a:lnTo>
                <a:lnTo>
                  <a:pt x="422" y="21"/>
                </a:lnTo>
                <a:lnTo>
                  <a:pt x="432" y="10"/>
                </a:lnTo>
                <a:lnTo>
                  <a:pt x="444" y="7"/>
                </a:lnTo>
                <a:lnTo>
                  <a:pt x="442" y="16"/>
                </a:lnTo>
                <a:lnTo>
                  <a:pt x="476" y="5"/>
                </a:lnTo>
                <a:lnTo>
                  <a:pt x="493" y="14"/>
                </a:lnTo>
                <a:lnTo>
                  <a:pt x="469" y="22"/>
                </a:lnTo>
                <a:lnTo>
                  <a:pt x="478" y="33"/>
                </a:lnTo>
                <a:lnTo>
                  <a:pt x="511" y="31"/>
                </a:lnTo>
                <a:lnTo>
                  <a:pt x="560" y="45"/>
                </a:lnTo>
                <a:lnTo>
                  <a:pt x="557" y="62"/>
                </a:lnTo>
                <a:lnTo>
                  <a:pt x="537" y="78"/>
                </a:lnTo>
                <a:lnTo>
                  <a:pt x="506" y="86"/>
                </a:lnTo>
                <a:lnTo>
                  <a:pt x="501" y="105"/>
                </a:lnTo>
                <a:lnTo>
                  <a:pt x="503" y="123"/>
                </a:lnTo>
                <a:lnTo>
                  <a:pt x="511" y="126"/>
                </a:lnTo>
                <a:lnTo>
                  <a:pt x="513" y="135"/>
                </a:lnTo>
                <a:lnTo>
                  <a:pt x="517" y="138"/>
                </a:lnTo>
                <a:lnTo>
                  <a:pt x="523" y="142"/>
                </a:lnTo>
                <a:lnTo>
                  <a:pt x="525" y="152"/>
                </a:lnTo>
                <a:lnTo>
                  <a:pt x="535" y="164"/>
                </a:lnTo>
                <a:lnTo>
                  <a:pt x="535" y="169"/>
                </a:lnTo>
                <a:lnTo>
                  <a:pt x="545" y="169"/>
                </a:lnTo>
                <a:lnTo>
                  <a:pt x="549" y="173"/>
                </a:lnTo>
                <a:lnTo>
                  <a:pt x="557" y="176"/>
                </a:lnTo>
                <a:lnTo>
                  <a:pt x="562" y="171"/>
                </a:lnTo>
                <a:lnTo>
                  <a:pt x="567" y="162"/>
                </a:lnTo>
                <a:lnTo>
                  <a:pt x="571" y="157"/>
                </a:lnTo>
                <a:lnTo>
                  <a:pt x="579" y="161"/>
                </a:lnTo>
                <a:lnTo>
                  <a:pt x="589" y="149"/>
                </a:lnTo>
                <a:lnTo>
                  <a:pt x="589" y="140"/>
                </a:lnTo>
                <a:lnTo>
                  <a:pt x="592" y="133"/>
                </a:lnTo>
                <a:lnTo>
                  <a:pt x="594" y="128"/>
                </a:lnTo>
                <a:lnTo>
                  <a:pt x="614" y="123"/>
                </a:lnTo>
                <a:lnTo>
                  <a:pt x="631" y="117"/>
                </a:lnTo>
                <a:lnTo>
                  <a:pt x="653" y="111"/>
                </a:lnTo>
                <a:lnTo>
                  <a:pt x="679" y="116"/>
                </a:lnTo>
                <a:lnTo>
                  <a:pt x="704" y="116"/>
                </a:lnTo>
                <a:lnTo>
                  <a:pt x="746" y="116"/>
                </a:lnTo>
                <a:lnTo>
                  <a:pt x="753" y="73"/>
                </a:lnTo>
                <a:lnTo>
                  <a:pt x="776" y="74"/>
                </a:lnTo>
                <a:lnTo>
                  <a:pt x="793" y="107"/>
                </a:lnTo>
                <a:lnTo>
                  <a:pt x="797" y="79"/>
                </a:lnTo>
                <a:lnTo>
                  <a:pt x="874" y="5"/>
                </a:lnTo>
                <a:lnTo>
                  <a:pt x="905" y="5"/>
                </a:lnTo>
                <a:lnTo>
                  <a:pt x="932" y="21"/>
                </a:lnTo>
                <a:lnTo>
                  <a:pt x="967" y="19"/>
                </a:lnTo>
                <a:lnTo>
                  <a:pt x="1014" y="45"/>
                </a:lnTo>
                <a:lnTo>
                  <a:pt x="1069" y="60"/>
                </a:lnTo>
                <a:lnTo>
                  <a:pt x="1106" y="57"/>
                </a:lnTo>
                <a:lnTo>
                  <a:pt x="1156" y="74"/>
                </a:lnTo>
                <a:lnTo>
                  <a:pt x="1198" y="74"/>
                </a:lnTo>
                <a:lnTo>
                  <a:pt x="1219" y="62"/>
                </a:lnTo>
                <a:lnTo>
                  <a:pt x="1266" y="62"/>
                </a:lnTo>
                <a:lnTo>
                  <a:pt x="1291" y="76"/>
                </a:lnTo>
                <a:lnTo>
                  <a:pt x="1355" y="76"/>
                </a:lnTo>
                <a:lnTo>
                  <a:pt x="1409" y="100"/>
                </a:lnTo>
                <a:lnTo>
                  <a:pt x="1509" y="97"/>
                </a:lnTo>
                <a:lnTo>
                  <a:pt x="1666" y="107"/>
                </a:lnTo>
                <a:lnTo>
                  <a:pt x="1742" y="140"/>
                </a:lnTo>
                <a:lnTo>
                  <a:pt x="1804" y="161"/>
                </a:lnTo>
                <a:lnTo>
                  <a:pt x="1845" y="178"/>
                </a:lnTo>
                <a:lnTo>
                  <a:pt x="1833" y="183"/>
                </a:lnTo>
                <a:lnTo>
                  <a:pt x="1804" y="169"/>
                </a:lnTo>
                <a:lnTo>
                  <a:pt x="1740" y="164"/>
                </a:lnTo>
                <a:lnTo>
                  <a:pt x="1759" y="178"/>
                </a:lnTo>
                <a:lnTo>
                  <a:pt x="1788" y="185"/>
                </a:lnTo>
                <a:lnTo>
                  <a:pt x="1779" y="207"/>
                </a:lnTo>
                <a:lnTo>
                  <a:pt x="1749" y="221"/>
                </a:lnTo>
                <a:lnTo>
                  <a:pt x="1739" y="244"/>
                </a:lnTo>
                <a:lnTo>
                  <a:pt x="1779" y="264"/>
                </a:lnTo>
                <a:lnTo>
                  <a:pt x="1806" y="292"/>
                </a:lnTo>
                <a:lnTo>
                  <a:pt x="1821" y="332"/>
                </a:lnTo>
                <a:lnTo>
                  <a:pt x="1803" y="335"/>
                </a:lnTo>
                <a:lnTo>
                  <a:pt x="1764" y="323"/>
                </a:lnTo>
                <a:lnTo>
                  <a:pt x="1722" y="294"/>
                </a:lnTo>
                <a:lnTo>
                  <a:pt x="1705" y="278"/>
                </a:lnTo>
                <a:lnTo>
                  <a:pt x="1695" y="257"/>
                </a:lnTo>
                <a:lnTo>
                  <a:pt x="1685" y="226"/>
                </a:lnTo>
                <a:lnTo>
                  <a:pt x="1668" y="216"/>
                </a:lnTo>
                <a:lnTo>
                  <a:pt x="1653" y="214"/>
                </a:lnTo>
                <a:lnTo>
                  <a:pt x="1639" y="218"/>
                </a:lnTo>
                <a:lnTo>
                  <a:pt x="1654" y="242"/>
                </a:lnTo>
                <a:lnTo>
                  <a:pt x="1614" y="245"/>
                </a:lnTo>
                <a:lnTo>
                  <a:pt x="1595" y="233"/>
                </a:lnTo>
                <a:lnTo>
                  <a:pt x="1560" y="240"/>
                </a:lnTo>
                <a:lnTo>
                  <a:pt x="1533" y="259"/>
                </a:lnTo>
                <a:lnTo>
                  <a:pt x="1533" y="269"/>
                </a:lnTo>
                <a:lnTo>
                  <a:pt x="1543" y="287"/>
                </a:lnTo>
                <a:lnTo>
                  <a:pt x="1585" y="292"/>
                </a:lnTo>
                <a:lnTo>
                  <a:pt x="1619" y="313"/>
                </a:lnTo>
                <a:lnTo>
                  <a:pt x="1676" y="368"/>
                </a:lnTo>
                <a:lnTo>
                  <a:pt x="1700" y="406"/>
                </a:lnTo>
                <a:lnTo>
                  <a:pt x="1703" y="446"/>
                </a:lnTo>
                <a:lnTo>
                  <a:pt x="1698" y="478"/>
                </a:lnTo>
                <a:lnTo>
                  <a:pt x="1685" y="478"/>
                </a:lnTo>
                <a:lnTo>
                  <a:pt x="1669" y="466"/>
                </a:lnTo>
                <a:lnTo>
                  <a:pt x="1648" y="482"/>
                </a:lnTo>
                <a:lnTo>
                  <a:pt x="1626" y="496"/>
                </a:lnTo>
                <a:lnTo>
                  <a:pt x="1622" y="522"/>
                </a:lnTo>
                <a:lnTo>
                  <a:pt x="1646" y="549"/>
                </a:lnTo>
                <a:lnTo>
                  <a:pt x="1631" y="572"/>
                </a:lnTo>
                <a:lnTo>
                  <a:pt x="1626" y="610"/>
                </a:lnTo>
                <a:lnTo>
                  <a:pt x="1654" y="634"/>
                </a:lnTo>
                <a:lnTo>
                  <a:pt x="1686" y="641"/>
                </a:lnTo>
                <a:lnTo>
                  <a:pt x="1720" y="667"/>
                </a:lnTo>
                <a:lnTo>
                  <a:pt x="1749" y="699"/>
                </a:lnTo>
                <a:lnTo>
                  <a:pt x="1750" y="751"/>
                </a:lnTo>
                <a:lnTo>
                  <a:pt x="1740" y="775"/>
                </a:lnTo>
                <a:lnTo>
                  <a:pt x="1710" y="796"/>
                </a:lnTo>
                <a:lnTo>
                  <a:pt x="1673" y="807"/>
                </a:lnTo>
                <a:lnTo>
                  <a:pt x="1649" y="822"/>
                </a:lnTo>
                <a:lnTo>
                  <a:pt x="1636" y="813"/>
                </a:lnTo>
                <a:lnTo>
                  <a:pt x="1624" y="822"/>
                </a:lnTo>
                <a:lnTo>
                  <a:pt x="1620" y="860"/>
                </a:lnTo>
                <a:lnTo>
                  <a:pt x="1629" y="882"/>
                </a:lnTo>
                <a:lnTo>
                  <a:pt x="1666" y="908"/>
                </a:lnTo>
                <a:lnTo>
                  <a:pt x="1681" y="934"/>
                </a:lnTo>
                <a:lnTo>
                  <a:pt x="1693" y="950"/>
                </a:lnTo>
                <a:lnTo>
                  <a:pt x="1690" y="977"/>
                </a:lnTo>
                <a:lnTo>
                  <a:pt x="1666" y="1000"/>
                </a:lnTo>
                <a:lnTo>
                  <a:pt x="1641" y="1000"/>
                </a:lnTo>
                <a:lnTo>
                  <a:pt x="1600" y="967"/>
                </a:lnTo>
                <a:lnTo>
                  <a:pt x="1572" y="955"/>
                </a:lnTo>
                <a:lnTo>
                  <a:pt x="1560" y="948"/>
                </a:lnTo>
                <a:lnTo>
                  <a:pt x="1548" y="965"/>
                </a:lnTo>
                <a:lnTo>
                  <a:pt x="1551" y="990"/>
                </a:lnTo>
                <a:lnTo>
                  <a:pt x="1561" y="1007"/>
                </a:lnTo>
                <a:lnTo>
                  <a:pt x="1568" y="1036"/>
                </a:lnTo>
                <a:lnTo>
                  <a:pt x="1593" y="1047"/>
                </a:lnTo>
                <a:lnTo>
                  <a:pt x="1585" y="1062"/>
                </a:lnTo>
                <a:lnTo>
                  <a:pt x="1587" y="1085"/>
                </a:lnTo>
                <a:lnTo>
                  <a:pt x="1595" y="1107"/>
                </a:lnTo>
                <a:lnTo>
                  <a:pt x="1578" y="1105"/>
                </a:lnTo>
                <a:lnTo>
                  <a:pt x="1560" y="1079"/>
                </a:lnTo>
                <a:lnTo>
                  <a:pt x="1561" y="1052"/>
                </a:lnTo>
                <a:lnTo>
                  <a:pt x="1555" y="1043"/>
                </a:lnTo>
                <a:lnTo>
                  <a:pt x="1548" y="1012"/>
                </a:lnTo>
                <a:lnTo>
                  <a:pt x="1539" y="1005"/>
                </a:lnTo>
                <a:lnTo>
                  <a:pt x="1536" y="962"/>
                </a:lnTo>
                <a:lnTo>
                  <a:pt x="1524" y="934"/>
                </a:lnTo>
                <a:lnTo>
                  <a:pt x="1504" y="910"/>
                </a:lnTo>
                <a:lnTo>
                  <a:pt x="1467" y="896"/>
                </a:lnTo>
                <a:lnTo>
                  <a:pt x="1440" y="874"/>
                </a:lnTo>
                <a:lnTo>
                  <a:pt x="1428" y="857"/>
                </a:lnTo>
                <a:lnTo>
                  <a:pt x="1409" y="838"/>
                </a:lnTo>
                <a:lnTo>
                  <a:pt x="1381" y="794"/>
                </a:lnTo>
                <a:lnTo>
                  <a:pt x="1355" y="798"/>
                </a:lnTo>
                <a:lnTo>
                  <a:pt x="1322" y="819"/>
                </a:lnTo>
                <a:lnTo>
                  <a:pt x="1307" y="836"/>
                </a:lnTo>
                <a:lnTo>
                  <a:pt x="1276" y="869"/>
                </a:lnTo>
                <a:lnTo>
                  <a:pt x="1254" y="903"/>
                </a:lnTo>
                <a:lnTo>
                  <a:pt x="1246" y="915"/>
                </a:lnTo>
                <a:lnTo>
                  <a:pt x="1254" y="957"/>
                </a:lnTo>
                <a:lnTo>
                  <a:pt x="1253" y="996"/>
                </a:lnTo>
                <a:lnTo>
                  <a:pt x="1225" y="1022"/>
                </a:lnTo>
                <a:lnTo>
                  <a:pt x="1210" y="1024"/>
                </a:lnTo>
                <a:lnTo>
                  <a:pt x="1178" y="969"/>
                </a:lnTo>
                <a:lnTo>
                  <a:pt x="1153" y="927"/>
                </a:lnTo>
                <a:lnTo>
                  <a:pt x="1102" y="851"/>
                </a:lnTo>
                <a:lnTo>
                  <a:pt x="1101" y="822"/>
                </a:lnTo>
                <a:lnTo>
                  <a:pt x="1089" y="808"/>
                </a:lnTo>
                <a:lnTo>
                  <a:pt x="1082" y="827"/>
                </a:lnTo>
                <a:lnTo>
                  <a:pt x="1038" y="784"/>
                </a:lnTo>
                <a:lnTo>
                  <a:pt x="979" y="751"/>
                </a:lnTo>
                <a:lnTo>
                  <a:pt x="942" y="758"/>
                </a:lnTo>
                <a:lnTo>
                  <a:pt x="888" y="755"/>
                </a:lnTo>
                <a:lnTo>
                  <a:pt x="863" y="731"/>
                </a:lnTo>
                <a:lnTo>
                  <a:pt x="834" y="734"/>
                </a:lnTo>
                <a:lnTo>
                  <a:pt x="793" y="724"/>
                </a:lnTo>
                <a:lnTo>
                  <a:pt x="709" y="644"/>
                </a:lnTo>
                <a:lnTo>
                  <a:pt x="714" y="677"/>
                </a:lnTo>
                <a:lnTo>
                  <a:pt x="739" y="722"/>
                </a:lnTo>
                <a:lnTo>
                  <a:pt x="768" y="755"/>
                </a:lnTo>
                <a:lnTo>
                  <a:pt x="798" y="772"/>
                </a:lnTo>
                <a:lnTo>
                  <a:pt x="832" y="758"/>
                </a:lnTo>
                <a:lnTo>
                  <a:pt x="859" y="758"/>
                </a:lnTo>
                <a:lnTo>
                  <a:pt x="895" y="788"/>
                </a:lnTo>
                <a:lnTo>
                  <a:pt x="915" y="810"/>
                </a:lnTo>
                <a:lnTo>
                  <a:pt x="912" y="824"/>
                </a:lnTo>
                <a:lnTo>
                  <a:pt x="851" y="888"/>
                </a:lnTo>
                <a:lnTo>
                  <a:pt x="810" y="912"/>
                </a:lnTo>
                <a:lnTo>
                  <a:pt x="726" y="945"/>
                </a:lnTo>
                <a:lnTo>
                  <a:pt x="701" y="955"/>
                </a:lnTo>
                <a:lnTo>
                  <a:pt x="685" y="945"/>
                </a:lnTo>
                <a:lnTo>
                  <a:pt x="680" y="931"/>
                </a:lnTo>
                <a:lnTo>
                  <a:pt x="679" y="912"/>
                </a:lnTo>
                <a:lnTo>
                  <a:pt x="672" y="893"/>
                </a:lnTo>
                <a:lnTo>
                  <a:pt x="660" y="877"/>
                </a:lnTo>
                <a:lnTo>
                  <a:pt x="650" y="863"/>
                </a:lnTo>
                <a:lnTo>
                  <a:pt x="635" y="844"/>
                </a:lnTo>
                <a:lnTo>
                  <a:pt x="626" y="832"/>
                </a:lnTo>
                <a:lnTo>
                  <a:pt x="620" y="817"/>
                </a:lnTo>
                <a:lnTo>
                  <a:pt x="608" y="803"/>
                </a:lnTo>
                <a:lnTo>
                  <a:pt x="589" y="769"/>
                </a:lnTo>
                <a:lnTo>
                  <a:pt x="579" y="755"/>
                </a:lnTo>
                <a:lnTo>
                  <a:pt x="565" y="736"/>
                </a:lnTo>
                <a:lnTo>
                  <a:pt x="544" y="710"/>
                </a:lnTo>
                <a:lnTo>
                  <a:pt x="532" y="694"/>
                </a:lnTo>
                <a:lnTo>
                  <a:pt x="522" y="684"/>
                </a:lnTo>
                <a:lnTo>
                  <a:pt x="510" y="663"/>
                </a:lnTo>
                <a:lnTo>
                  <a:pt x="545" y="642"/>
                </a:lnTo>
                <a:lnTo>
                  <a:pt x="560" y="598"/>
                </a:lnTo>
                <a:lnTo>
                  <a:pt x="527" y="585"/>
                </a:lnTo>
                <a:lnTo>
                  <a:pt x="479" y="592"/>
                </a:lnTo>
                <a:lnTo>
                  <a:pt x="469" y="587"/>
                </a:lnTo>
                <a:lnTo>
                  <a:pt x="464" y="587"/>
                </a:lnTo>
                <a:lnTo>
                  <a:pt x="457" y="587"/>
                </a:lnTo>
                <a:lnTo>
                  <a:pt x="452" y="587"/>
                </a:lnTo>
                <a:lnTo>
                  <a:pt x="451" y="579"/>
                </a:lnTo>
                <a:lnTo>
                  <a:pt x="447" y="572"/>
                </a:lnTo>
                <a:lnTo>
                  <a:pt x="447" y="558"/>
                </a:lnTo>
                <a:lnTo>
                  <a:pt x="439" y="551"/>
                </a:lnTo>
                <a:lnTo>
                  <a:pt x="437" y="542"/>
                </a:lnTo>
                <a:lnTo>
                  <a:pt x="432" y="541"/>
                </a:lnTo>
                <a:lnTo>
                  <a:pt x="427" y="534"/>
                </a:lnTo>
                <a:lnTo>
                  <a:pt x="425" y="527"/>
                </a:lnTo>
                <a:lnTo>
                  <a:pt x="422" y="520"/>
                </a:lnTo>
                <a:lnTo>
                  <a:pt x="419" y="513"/>
                </a:lnTo>
                <a:lnTo>
                  <a:pt x="408" y="513"/>
                </a:lnTo>
                <a:lnTo>
                  <a:pt x="402" y="513"/>
                </a:lnTo>
                <a:lnTo>
                  <a:pt x="398" y="513"/>
                </a:lnTo>
                <a:lnTo>
                  <a:pt x="397" y="525"/>
                </a:lnTo>
                <a:lnTo>
                  <a:pt x="397" y="534"/>
                </a:lnTo>
                <a:lnTo>
                  <a:pt x="397" y="544"/>
                </a:lnTo>
                <a:lnTo>
                  <a:pt x="397" y="554"/>
                </a:lnTo>
                <a:lnTo>
                  <a:pt x="397" y="561"/>
                </a:lnTo>
                <a:lnTo>
                  <a:pt x="388" y="565"/>
                </a:lnTo>
                <a:lnTo>
                  <a:pt x="381" y="572"/>
                </a:lnTo>
                <a:lnTo>
                  <a:pt x="373" y="561"/>
                </a:lnTo>
                <a:lnTo>
                  <a:pt x="366" y="547"/>
                </a:lnTo>
                <a:lnTo>
                  <a:pt x="368" y="532"/>
                </a:lnTo>
                <a:lnTo>
                  <a:pt x="358" y="508"/>
                </a:lnTo>
                <a:lnTo>
                  <a:pt x="353" y="494"/>
                </a:lnTo>
                <a:lnTo>
                  <a:pt x="341" y="485"/>
                </a:lnTo>
                <a:lnTo>
                  <a:pt x="327" y="477"/>
                </a:lnTo>
                <a:lnTo>
                  <a:pt x="321" y="465"/>
                </a:lnTo>
                <a:lnTo>
                  <a:pt x="316" y="456"/>
                </a:lnTo>
                <a:lnTo>
                  <a:pt x="304" y="454"/>
                </a:lnTo>
                <a:lnTo>
                  <a:pt x="300" y="449"/>
                </a:lnTo>
                <a:lnTo>
                  <a:pt x="292" y="449"/>
                </a:lnTo>
                <a:lnTo>
                  <a:pt x="285" y="458"/>
                </a:lnTo>
                <a:lnTo>
                  <a:pt x="279" y="465"/>
                </a:lnTo>
                <a:lnTo>
                  <a:pt x="294" y="473"/>
                </a:lnTo>
                <a:lnTo>
                  <a:pt x="302" y="485"/>
                </a:lnTo>
                <a:lnTo>
                  <a:pt x="317" y="501"/>
                </a:lnTo>
                <a:lnTo>
                  <a:pt x="324" y="508"/>
                </a:lnTo>
                <a:lnTo>
                  <a:pt x="336" y="513"/>
                </a:lnTo>
                <a:lnTo>
                  <a:pt x="344" y="527"/>
                </a:lnTo>
                <a:lnTo>
                  <a:pt x="334" y="539"/>
                </a:lnTo>
                <a:lnTo>
                  <a:pt x="333" y="534"/>
                </a:lnTo>
                <a:lnTo>
                  <a:pt x="333" y="527"/>
                </a:lnTo>
                <a:lnTo>
                  <a:pt x="327" y="542"/>
                </a:lnTo>
                <a:lnTo>
                  <a:pt x="326" y="556"/>
                </a:lnTo>
                <a:lnTo>
                  <a:pt x="316" y="560"/>
                </a:lnTo>
                <a:lnTo>
                  <a:pt x="319" y="542"/>
                </a:lnTo>
                <a:lnTo>
                  <a:pt x="317" y="534"/>
                </a:lnTo>
                <a:lnTo>
                  <a:pt x="306" y="528"/>
                </a:lnTo>
                <a:lnTo>
                  <a:pt x="300" y="525"/>
                </a:lnTo>
                <a:lnTo>
                  <a:pt x="295" y="518"/>
                </a:lnTo>
                <a:lnTo>
                  <a:pt x="285" y="511"/>
                </a:lnTo>
                <a:lnTo>
                  <a:pt x="279" y="506"/>
                </a:lnTo>
                <a:lnTo>
                  <a:pt x="272" y="496"/>
                </a:lnTo>
                <a:lnTo>
                  <a:pt x="263" y="490"/>
                </a:lnTo>
                <a:lnTo>
                  <a:pt x="258" y="480"/>
                </a:lnTo>
                <a:lnTo>
                  <a:pt x="257" y="471"/>
                </a:lnTo>
                <a:lnTo>
                  <a:pt x="250" y="468"/>
                </a:lnTo>
                <a:lnTo>
                  <a:pt x="243" y="463"/>
                </a:lnTo>
                <a:lnTo>
                  <a:pt x="230" y="463"/>
                </a:lnTo>
                <a:lnTo>
                  <a:pt x="218" y="465"/>
                </a:lnTo>
                <a:lnTo>
                  <a:pt x="204" y="463"/>
                </a:lnTo>
                <a:lnTo>
                  <a:pt x="181" y="465"/>
                </a:lnTo>
                <a:lnTo>
                  <a:pt x="164" y="466"/>
                </a:lnTo>
                <a:lnTo>
                  <a:pt x="159" y="470"/>
                </a:lnTo>
                <a:lnTo>
                  <a:pt x="157" y="480"/>
                </a:lnTo>
                <a:lnTo>
                  <a:pt x="157" y="492"/>
                </a:lnTo>
                <a:lnTo>
                  <a:pt x="147" y="504"/>
                </a:lnTo>
                <a:lnTo>
                  <a:pt x="140" y="509"/>
                </a:lnTo>
                <a:lnTo>
                  <a:pt x="137" y="513"/>
                </a:lnTo>
                <a:lnTo>
                  <a:pt x="132" y="525"/>
                </a:lnTo>
                <a:lnTo>
                  <a:pt x="128" y="532"/>
                </a:lnTo>
                <a:lnTo>
                  <a:pt x="133" y="537"/>
                </a:lnTo>
                <a:lnTo>
                  <a:pt x="133" y="547"/>
                </a:lnTo>
                <a:lnTo>
                  <a:pt x="132" y="553"/>
                </a:lnTo>
                <a:lnTo>
                  <a:pt x="128" y="560"/>
                </a:lnTo>
                <a:lnTo>
                  <a:pt x="120" y="572"/>
                </a:lnTo>
                <a:lnTo>
                  <a:pt x="115" y="566"/>
                </a:lnTo>
                <a:lnTo>
                  <a:pt x="110" y="570"/>
                </a:lnTo>
                <a:lnTo>
                  <a:pt x="103" y="575"/>
                </a:lnTo>
                <a:lnTo>
                  <a:pt x="93" y="577"/>
                </a:lnTo>
                <a:lnTo>
                  <a:pt x="83" y="585"/>
                </a:lnTo>
                <a:lnTo>
                  <a:pt x="73" y="587"/>
                </a:lnTo>
                <a:lnTo>
                  <a:pt x="62" y="587"/>
                </a:lnTo>
                <a:lnTo>
                  <a:pt x="52" y="587"/>
                </a:lnTo>
                <a:lnTo>
                  <a:pt x="30" y="592"/>
                </a:lnTo>
                <a:lnTo>
                  <a:pt x="20" y="592"/>
                </a:lnTo>
                <a:lnTo>
                  <a:pt x="15" y="580"/>
                </a:lnTo>
                <a:lnTo>
                  <a:pt x="10" y="565"/>
                </a:lnTo>
                <a:lnTo>
                  <a:pt x="7" y="551"/>
                </a:lnTo>
                <a:lnTo>
                  <a:pt x="5" y="537"/>
                </a:lnTo>
                <a:lnTo>
                  <a:pt x="5" y="520"/>
                </a:lnTo>
                <a:lnTo>
                  <a:pt x="0" y="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08" name="Freeform 140"/>
          <p:cNvSpPr>
            <a:spLocks/>
          </p:cNvSpPr>
          <p:nvPr/>
        </p:nvSpPr>
        <p:spPr bwMode="auto">
          <a:xfrm>
            <a:off x="4633913" y="1682750"/>
            <a:ext cx="2932112" cy="1760538"/>
          </a:xfrm>
          <a:custGeom>
            <a:avLst/>
            <a:gdLst>
              <a:gd name="T0" fmla="*/ 2147483647 w 1847"/>
              <a:gd name="T1" fmla="*/ 2147483647 h 1109"/>
              <a:gd name="T2" fmla="*/ 2147483647 w 1847"/>
              <a:gd name="T3" fmla="*/ 2147483647 h 1109"/>
              <a:gd name="T4" fmla="*/ 2147483647 w 1847"/>
              <a:gd name="T5" fmla="*/ 2147483647 h 1109"/>
              <a:gd name="T6" fmla="*/ 2147483647 w 1847"/>
              <a:gd name="T7" fmla="*/ 2147483647 h 1109"/>
              <a:gd name="T8" fmla="*/ 2147483647 w 1847"/>
              <a:gd name="T9" fmla="*/ 2147483647 h 1109"/>
              <a:gd name="T10" fmla="*/ 2147483647 w 1847"/>
              <a:gd name="T11" fmla="*/ 2147483647 h 1109"/>
              <a:gd name="T12" fmla="*/ 2147483647 w 1847"/>
              <a:gd name="T13" fmla="*/ 2147483647 h 1109"/>
              <a:gd name="T14" fmla="*/ 2147483647 w 1847"/>
              <a:gd name="T15" fmla="*/ 2147483647 h 1109"/>
              <a:gd name="T16" fmla="*/ 2147483647 w 1847"/>
              <a:gd name="T17" fmla="*/ 2147483647 h 1109"/>
              <a:gd name="T18" fmla="*/ 2147483647 w 1847"/>
              <a:gd name="T19" fmla="*/ 2147483647 h 1109"/>
              <a:gd name="T20" fmla="*/ 2147483647 w 1847"/>
              <a:gd name="T21" fmla="*/ 2147483647 h 1109"/>
              <a:gd name="T22" fmla="*/ 2147483647 w 1847"/>
              <a:gd name="T23" fmla="*/ 2147483647 h 1109"/>
              <a:gd name="T24" fmla="*/ 2147483647 w 1847"/>
              <a:gd name="T25" fmla="*/ 2147483647 h 1109"/>
              <a:gd name="T26" fmla="*/ 2147483647 w 1847"/>
              <a:gd name="T27" fmla="*/ 2147483647 h 1109"/>
              <a:gd name="T28" fmla="*/ 2147483647 w 1847"/>
              <a:gd name="T29" fmla="*/ 2147483647 h 1109"/>
              <a:gd name="T30" fmla="*/ 2147483647 w 1847"/>
              <a:gd name="T31" fmla="*/ 2147483647 h 1109"/>
              <a:gd name="T32" fmla="*/ 2147483647 w 1847"/>
              <a:gd name="T33" fmla="*/ 2147483647 h 1109"/>
              <a:gd name="T34" fmla="*/ 2147483647 w 1847"/>
              <a:gd name="T35" fmla="*/ 2147483647 h 1109"/>
              <a:gd name="T36" fmla="*/ 2147483647 w 1847"/>
              <a:gd name="T37" fmla="*/ 2147483647 h 1109"/>
              <a:gd name="T38" fmla="*/ 2147483647 w 1847"/>
              <a:gd name="T39" fmla="*/ 2147483647 h 1109"/>
              <a:gd name="T40" fmla="*/ 2147483647 w 1847"/>
              <a:gd name="T41" fmla="*/ 2147483647 h 1109"/>
              <a:gd name="T42" fmla="*/ 2147483647 w 1847"/>
              <a:gd name="T43" fmla="*/ 2147483647 h 1109"/>
              <a:gd name="T44" fmla="*/ 2147483647 w 1847"/>
              <a:gd name="T45" fmla="*/ 2147483647 h 1109"/>
              <a:gd name="T46" fmla="*/ 2147483647 w 1847"/>
              <a:gd name="T47" fmla="*/ 2147483647 h 1109"/>
              <a:gd name="T48" fmla="*/ 2147483647 w 1847"/>
              <a:gd name="T49" fmla="*/ 2147483647 h 1109"/>
              <a:gd name="T50" fmla="*/ 2147483647 w 1847"/>
              <a:gd name="T51" fmla="*/ 2147483647 h 1109"/>
              <a:gd name="T52" fmla="*/ 2147483647 w 1847"/>
              <a:gd name="T53" fmla="*/ 2147483647 h 1109"/>
              <a:gd name="T54" fmla="*/ 2147483647 w 1847"/>
              <a:gd name="T55" fmla="*/ 2147483647 h 1109"/>
              <a:gd name="T56" fmla="*/ 2147483647 w 1847"/>
              <a:gd name="T57" fmla="*/ 2147483647 h 1109"/>
              <a:gd name="T58" fmla="*/ 2147483647 w 1847"/>
              <a:gd name="T59" fmla="*/ 2147483647 h 1109"/>
              <a:gd name="T60" fmla="*/ 2147483647 w 1847"/>
              <a:gd name="T61" fmla="*/ 2147483647 h 1109"/>
              <a:gd name="T62" fmla="*/ 2147483647 w 1847"/>
              <a:gd name="T63" fmla="*/ 2147483647 h 1109"/>
              <a:gd name="T64" fmla="*/ 2147483647 w 1847"/>
              <a:gd name="T65" fmla="*/ 2147483647 h 1109"/>
              <a:gd name="T66" fmla="*/ 2147483647 w 1847"/>
              <a:gd name="T67" fmla="*/ 2147483647 h 1109"/>
              <a:gd name="T68" fmla="*/ 2147483647 w 1847"/>
              <a:gd name="T69" fmla="*/ 2147483647 h 1109"/>
              <a:gd name="T70" fmla="*/ 2147483647 w 1847"/>
              <a:gd name="T71" fmla="*/ 2147483647 h 1109"/>
              <a:gd name="T72" fmla="*/ 2147483647 w 1847"/>
              <a:gd name="T73" fmla="*/ 2147483647 h 1109"/>
              <a:gd name="T74" fmla="*/ 2147483647 w 1847"/>
              <a:gd name="T75" fmla="*/ 2147483647 h 1109"/>
              <a:gd name="T76" fmla="*/ 2147483647 w 1847"/>
              <a:gd name="T77" fmla="*/ 2147483647 h 1109"/>
              <a:gd name="T78" fmla="*/ 2147483647 w 1847"/>
              <a:gd name="T79" fmla="*/ 2147483647 h 1109"/>
              <a:gd name="T80" fmla="*/ 2147483647 w 1847"/>
              <a:gd name="T81" fmla="*/ 2147483647 h 1109"/>
              <a:gd name="T82" fmla="*/ 2147483647 w 1847"/>
              <a:gd name="T83" fmla="*/ 2147483647 h 1109"/>
              <a:gd name="T84" fmla="*/ 2147483647 w 1847"/>
              <a:gd name="T85" fmla="*/ 2147483647 h 1109"/>
              <a:gd name="T86" fmla="*/ 2147483647 w 1847"/>
              <a:gd name="T87" fmla="*/ 2147483647 h 1109"/>
              <a:gd name="T88" fmla="*/ 2147483647 w 1847"/>
              <a:gd name="T89" fmla="*/ 2147483647 h 1109"/>
              <a:gd name="T90" fmla="*/ 2147483647 w 1847"/>
              <a:gd name="T91" fmla="*/ 2147483647 h 1109"/>
              <a:gd name="T92" fmla="*/ 2147483647 w 1847"/>
              <a:gd name="T93" fmla="*/ 2147483647 h 1109"/>
              <a:gd name="T94" fmla="*/ 2147483647 w 1847"/>
              <a:gd name="T95" fmla="*/ 2147483647 h 1109"/>
              <a:gd name="T96" fmla="*/ 2147483647 w 1847"/>
              <a:gd name="T97" fmla="*/ 2147483647 h 1109"/>
              <a:gd name="T98" fmla="*/ 2147483647 w 1847"/>
              <a:gd name="T99" fmla="*/ 2147483647 h 1109"/>
              <a:gd name="T100" fmla="*/ 2147483647 w 1847"/>
              <a:gd name="T101" fmla="*/ 2147483647 h 1109"/>
              <a:gd name="T102" fmla="*/ 2147483647 w 1847"/>
              <a:gd name="T103" fmla="*/ 2147483647 h 1109"/>
              <a:gd name="T104" fmla="*/ 2147483647 w 1847"/>
              <a:gd name="T105" fmla="*/ 2147483647 h 1109"/>
              <a:gd name="T106" fmla="*/ 2147483647 w 1847"/>
              <a:gd name="T107" fmla="*/ 2147483647 h 1109"/>
              <a:gd name="T108" fmla="*/ 2147483647 w 1847"/>
              <a:gd name="T109" fmla="*/ 2147483647 h 1109"/>
              <a:gd name="T110" fmla="*/ 2147483647 w 1847"/>
              <a:gd name="T111" fmla="*/ 2147483647 h 1109"/>
              <a:gd name="T112" fmla="*/ 2147483647 w 1847"/>
              <a:gd name="T113" fmla="*/ 2147483647 h 1109"/>
              <a:gd name="T114" fmla="*/ 2147483647 w 1847"/>
              <a:gd name="T115" fmla="*/ 2147483647 h 1109"/>
              <a:gd name="T116" fmla="*/ 2147483647 w 1847"/>
              <a:gd name="T117" fmla="*/ 2147483647 h 1109"/>
              <a:gd name="T118" fmla="*/ 2147483647 w 1847"/>
              <a:gd name="T119" fmla="*/ 2147483647 h 1109"/>
              <a:gd name="T120" fmla="*/ 2147483647 w 1847"/>
              <a:gd name="T121" fmla="*/ 2147483647 h 1109"/>
              <a:gd name="T122" fmla="*/ 2147483647 w 1847"/>
              <a:gd name="T123" fmla="*/ 2147483647 h 1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7"/>
              <a:gd name="T187" fmla="*/ 0 h 1109"/>
              <a:gd name="T188" fmla="*/ 1847 w 1847"/>
              <a:gd name="T189" fmla="*/ 1109 h 11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7" h="1109">
                <a:moveTo>
                  <a:pt x="0" y="496"/>
                </a:moveTo>
                <a:lnTo>
                  <a:pt x="17" y="481"/>
                </a:lnTo>
                <a:lnTo>
                  <a:pt x="27" y="468"/>
                </a:lnTo>
                <a:lnTo>
                  <a:pt x="49" y="468"/>
                </a:lnTo>
                <a:lnTo>
                  <a:pt x="73" y="472"/>
                </a:lnTo>
                <a:lnTo>
                  <a:pt x="90" y="465"/>
                </a:lnTo>
                <a:lnTo>
                  <a:pt x="108" y="463"/>
                </a:lnTo>
                <a:lnTo>
                  <a:pt x="110" y="443"/>
                </a:lnTo>
                <a:lnTo>
                  <a:pt x="120" y="429"/>
                </a:lnTo>
                <a:lnTo>
                  <a:pt x="95" y="413"/>
                </a:lnTo>
                <a:lnTo>
                  <a:pt x="91" y="401"/>
                </a:lnTo>
                <a:lnTo>
                  <a:pt x="93" y="384"/>
                </a:lnTo>
                <a:lnTo>
                  <a:pt x="111" y="384"/>
                </a:lnTo>
                <a:lnTo>
                  <a:pt x="123" y="382"/>
                </a:lnTo>
                <a:lnTo>
                  <a:pt x="125" y="384"/>
                </a:lnTo>
                <a:lnTo>
                  <a:pt x="138" y="373"/>
                </a:lnTo>
                <a:lnTo>
                  <a:pt x="152" y="368"/>
                </a:lnTo>
                <a:lnTo>
                  <a:pt x="157" y="368"/>
                </a:lnTo>
                <a:lnTo>
                  <a:pt x="166" y="358"/>
                </a:lnTo>
                <a:lnTo>
                  <a:pt x="176" y="356"/>
                </a:lnTo>
                <a:lnTo>
                  <a:pt x="186" y="337"/>
                </a:lnTo>
                <a:lnTo>
                  <a:pt x="193" y="342"/>
                </a:lnTo>
                <a:lnTo>
                  <a:pt x="206" y="330"/>
                </a:lnTo>
                <a:lnTo>
                  <a:pt x="208" y="330"/>
                </a:lnTo>
                <a:lnTo>
                  <a:pt x="225" y="316"/>
                </a:lnTo>
                <a:lnTo>
                  <a:pt x="235" y="315"/>
                </a:lnTo>
                <a:lnTo>
                  <a:pt x="248" y="315"/>
                </a:lnTo>
                <a:lnTo>
                  <a:pt x="257" y="315"/>
                </a:lnTo>
                <a:lnTo>
                  <a:pt x="250" y="297"/>
                </a:lnTo>
                <a:lnTo>
                  <a:pt x="247" y="283"/>
                </a:lnTo>
                <a:lnTo>
                  <a:pt x="243" y="254"/>
                </a:lnTo>
                <a:lnTo>
                  <a:pt x="263" y="252"/>
                </a:lnTo>
                <a:lnTo>
                  <a:pt x="274" y="247"/>
                </a:lnTo>
                <a:lnTo>
                  <a:pt x="269" y="259"/>
                </a:lnTo>
                <a:lnTo>
                  <a:pt x="277" y="268"/>
                </a:lnTo>
                <a:lnTo>
                  <a:pt x="285" y="278"/>
                </a:lnTo>
                <a:lnTo>
                  <a:pt x="290" y="285"/>
                </a:lnTo>
                <a:lnTo>
                  <a:pt x="314" y="283"/>
                </a:lnTo>
                <a:lnTo>
                  <a:pt x="334" y="258"/>
                </a:lnTo>
                <a:lnTo>
                  <a:pt x="350" y="245"/>
                </a:lnTo>
                <a:lnTo>
                  <a:pt x="358" y="237"/>
                </a:lnTo>
                <a:lnTo>
                  <a:pt x="368" y="226"/>
                </a:lnTo>
                <a:lnTo>
                  <a:pt x="377" y="213"/>
                </a:lnTo>
                <a:lnTo>
                  <a:pt x="385" y="218"/>
                </a:lnTo>
                <a:lnTo>
                  <a:pt x="385" y="209"/>
                </a:lnTo>
                <a:lnTo>
                  <a:pt x="390" y="204"/>
                </a:lnTo>
                <a:lnTo>
                  <a:pt x="405" y="207"/>
                </a:lnTo>
                <a:lnTo>
                  <a:pt x="431" y="230"/>
                </a:lnTo>
                <a:lnTo>
                  <a:pt x="426" y="168"/>
                </a:lnTo>
                <a:lnTo>
                  <a:pt x="404" y="195"/>
                </a:lnTo>
                <a:lnTo>
                  <a:pt x="387" y="194"/>
                </a:lnTo>
                <a:lnTo>
                  <a:pt x="382" y="176"/>
                </a:lnTo>
                <a:lnTo>
                  <a:pt x="382" y="168"/>
                </a:lnTo>
                <a:lnTo>
                  <a:pt x="377" y="162"/>
                </a:lnTo>
                <a:lnTo>
                  <a:pt x="390" y="149"/>
                </a:lnTo>
                <a:lnTo>
                  <a:pt x="399" y="138"/>
                </a:lnTo>
                <a:lnTo>
                  <a:pt x="407" y="135"/>
                </a:lnTo>
                <a:lnTo>
                  <a:pt x="414" y="133"/>
                </a:lnTo>
                <a:lnTo>
                  <a:pt x="419" y="124"/>
                </a:lnTo>
                <a:lnTo>
                  <a:pt x="426" y="123"/>
                </a:lnTo>
                <a:lnTo>
                  <a:pt x="434" y="123"/>
                </a:lnTo>
                <a:lnTo>
                  <a:pt x="419" y="107"/>
                </a:lnTo>
                <a:lnTo>
                  <a:pt x="404" y="111"/>
                </a:lnTo>
                <a:lnTo>
                  <a:pt x="394" y="111"/>
                </a:lnTo>
                <a:lnTo>
                  <a:pt x="385" y="105"/>
                </a:lnTo>
                <a:lnTo>
                  <a:pt x="385" y="116"/>
                </a:lnTo>
                <a:lnTo>
                  <a:pt x="377" y="126"/>
                </a:lnTo>
                <a:lnTo>
                  <a:pt x="366" y="143"/>
                </a:lnTo>
                <a:lnTo>
                  <a:pt x="355" y="150"/>
                </a:lnTo>
                <a:lnTo>
                  <a:pt x="346" y="150"/>
                </a:lnTo>
                <a:lnTo>
                  <a:pt x="343" y="162"/>
                </a:lnTo>
                <a:lnTo>
                  <a:pt x="343" y="168"/>
                </a:lnTo>
                <a:lnTo>
                  <a:pt x="336" y="173"/>
                </a:lnTo>
                <a:lnTo>
                  <a:pt x="345" y="194"/>
                </a:lnTo>
                <a:lnTo>
                  <a:pt x="350" y="204"/>
                </a:lnTo>
                <a:lnTo>
                  <a:pt x="339" y="220"/>
                </a:lnTo>
                <a:lnTo>
                  <a:pt x="328" y="230"/>
                </a:lnTo>
                <a:lnTo>
                  <a:pt x="324" y="245"/>
                </a:lnTo>
                <a:lnTo>
                  <a:pt x="318" y="258"/>
                </a:lnTo>
                <a:lnTo>
                  <a:pt x="311" y="258"/>
                </a:lnTo>
                <a:lnTo>
                  <a:pt x="301" y="259"/>
                </a:lnTo>
                <a:lnTo>
                  <a:pt x="290" y="264"/>
                </a:lnTo>
                <a:lnTo>
                  <a:pt x="287" y="263"/>
                </a:lnTo>
                <a:lnTo>
                  <a:pt x="287" y="254"/>
                </a:lnTo>
                <a:lnTo>
                  <a:pt x="285" y="240"/>
                </a:lnTo>
                <a:lnTo>
                  <a:pt x="277" y="240"/>
                </a:lnTo>
                <a:lnTo>
                  <a:pt x="272" y="232"/>
                </a:lnTo>
                <a:lnTo>
                  <a:pt x="274" y="220"/>
                </a:lnTo>
                <a:lnTo>
                  <a:pt x="275" y="213"/>
                </a:lnTo>
                <a:lnTo>
                  <a:pt x="274" y="209"/>
                </a:lnTo>
                <a:lnTo>
                  <a:pt x="267" y="213"/>
                </a:lnTo>
                <a:lnTo>
                  <a:pt x="263" y="213"/>
                </a:lnTo>
                <a:lnTo>
                  <a:pt x="258" y="211"/>
                </a:lnTo>
                <a:lnTo>
                  <a:pt x="255" y="209"/>
                </a:lnTo>
                <a:lnTo>
                  <a:pt x="247" y="216"/>
                </a:lnTo>
                <a:lnTo>
                  <a:pt x="238" y="225"/>
                </a:lnTo>
                <a:lnTo>
                  <a:pt x="230" y="233"/>
                </a:lnTo>
                <a:lnTo>
                  <a:pt x="211" y="232"/>
                </a:lnTo>
                <a:lnTo>
                  <a:pt x="199" y="230"/>
                </a:lnTo>
                <a:lnTo>
                  <a:pt x="191" y="221"/>
                </a:lnTo>
                <a:lnTo>
                  <a:pt x="191" y="216"/>
                </a:lnTo>
                <a:lnTo>
                  <a:pt x="196" y="209"/>
                </a:lnTo>
                <a:lnTo>
                  <a:pt x="203" y="204"/>
                </a:lnTo>
                <a:lnTo>
                  <a:pt x="208" y="197"/>
                </a:lnTo>
                <a:lnTo>
                  <a:pt x="196" y="201"/>
                </a:lnTo>
                <a:lnTo>
                  <a:pt x="191" y="192"/>
                </a:lnTo>
                <a:lnTo>
                  <a:pt x="191" y="187"/>
                </a:lnTo>
                <a:lnTo>
                  <a:pt x="208" y="185"/>
                </a:lnTo>
                <a:lnTo>
                  <a:pt x="223" y="183"/>
                </a:lnTo>
                <a:lnTo>
                  <a:pt x="213" y="178"/>
                </a:lnTo>
                <a:lnTo>
                  <a:pt x="198" y="180"/>
                </a:lnTo>
                <a:lnTo>
                  <a:pt x="198" y="169"/>
                </a:lnTo>
                <a:lnTo>
                  <a:pt x="204" y="162"/>
                </a:lnTo>
                <a:lnTo>
                  <a:pt x="220" y="156"/>
                </a:lnTo>
                <a:lnTo>
                  <a:pt x="225" y="149"/>
                </a:lnTo>
                <a:lnTo>
                  <a:pt x="230" y="145"/>
                </a:lnTo>
                <a:lnTo>
                  <a:pt x="242" y="143"/>
                </a:lnTo>
                <a:lnTo>
                  <a:pt x="252" y="145"/>
                </a:lnTo>
                <a:lnTo>
                  <a:pt x="257" y="149"/>
                </a:lnTo>
                <a:lnTo>
                  <a:pt x="265" y="143"/>
                </a:lnTo>
                <a:lnTo>
                  <a:pt x="257" y="142"/>
                </a:lnTo>
                <a:lnTo>
                  <a:pt x="257" y="128"/>
                </a:lnTo>
                <a:lnTo>
                  <a:pt x="279" y="112"/>
                </a:lnTo>
                <a:lnTo>
                  <a:pt x="290" y="102"/>
                </a:lnTo>
                <a:lnTo>
                  <a:pt x="297" y="100"/>
                </a:lnTo>
                <a:lnTo>
                  <a:pt x="296" y="95"/>
                </a:lnTo>
                <a:lnTo>
                  <a:pt x="306" y="83"/>
                </a:lnTo>
                <a:lnTo>
                  <a:pt x="318" y="67"/>
                </a:lnTo>
                <a:lnTo>
                  <a:pt x="331" y="60"/>
                </a:lnTo>
                <a:lnTo>
                  <a:pt x="321" y="54"/>
                </a:lnTo>
                <a:lnTo>
                  <a:pt x="348" y="38"/>
                </a:lnTo>
                <a:lnTo>
                  <a:pt x="360" y="40"/>
                </a:lnTo>
                <a:lnTo>
                  <a:pt x="358" y="33"/>
                </a:lnTo>
                <a:lnTo>
                  <a:pt x="380" y="31"/>
                </a:lnTo>
                <a:lnTo>
                  <a:pt x="424" y="3"/>
                </a:lnTo>
                <a:lnTo>
                  <a:pt x="431" y="0"/>
                </a:lnTo>
                <a:lnTo>
                  <a:pt x="422" y="21"/>
                </a:lnTo>
                <a:lnTo>
                  <a:pt x="432" y="10"/>
                </a:lnTo>
                <a:lnTo>
                  <a:pt x="444" y="7"/>
                </a:lnTo>
                <a:lnTo>
                  <a:pt x="442" y="16"/>
                </a:lnTo>
                <a:lnTo>
                  <a:pt x="476" y="5"/>
                </a:lnTo>
                <a:lnTo>
                  <a:pt x="493" y="14"/>
                </a:lnTo>
                <a:lnTo>
                  <a:pt x="470" y="22"/>
                </a:lnTo>
                <a:lnTo>
                  <a:pt x="478" y="33"/>
                </a:lnTo>
                <a:lnTo>
                  <a:pt x="512" y="31"/>
                </a:lnTo>
                <a:lnTo>
                  <a:pt x="561" y="45"/>
                </a:lnTo>
                <a:lnTo>
                  <a:pt x="557" y="62"/>
                </a:lnTo>
                <a:lnTo>
                  <a:pt x="537" y="78"/>
                </a:lnTo>
                <a:lnTo>
                  <a:pt x="507" y="86"/>
                </a:lnTo>
                <a:lnTo>
                  <a:pt x="502" y="105"/>
                </a:lnTo>
                <a:lnTo>
                  <a:pt x="503" y="123"/>
                </a:lnTo>
                <a:lnTo>
                  <a:pt x="512" y="126"/>
                </a:lnTo>
                <a:lnTo>
                  <a:pt x="513" y="135"/>
                </a:lnTo>
                <a:lnTo>
                  <a:pt x="517" y="138"/>
                </a:lnTo>
                <a:lnTo>
                  <a:pt x="524" y="142"/>
                </a:lnTo>
                <a:lnTo>
                  <a:pt x="525" y="152"/>
                </a:lnTo>
                <a:lnTo>
                  <a:pt x="535" y="164"/>
                </a:lnTo>
                <a:lnTo>
                  <a:pt x="535" y="169"/>
                </a:lnTo>
                <a:lnTo>
                  <a:pt x="546" y="169"/>
                </a:lnTo>
                <a:lnTo>
                  <a:pt x="549" y="173"/>
                </a:lnTo>
                <a:lnTo>
                  <a:pt x="557" y="176"/>
                </a:lnTo>
                <a:lnTo>
                  <a:pt x="562" y="171"/>
                </a:lnTo>
                <a:lnTo>
                  <a:pt x="567" y="162"/>
                </a:lnTo>
                <a:lnTo>
                  <a:pt x="571" y="157"/>
                </a:lnTo>
                <a:lnTo>
                  <a:pt x="579" y="161"/>
                </a:lnTo>
                <a:lnTo>
                  <a:pt x="589" y="149"/>
                </a:lnTo>
                <a:lnTo>
                  <a:pt x="589" y="140"/>
                </a:lnTo>
                <a:lnTo>
                  <a:pt x="593" y="133"/>
                </a:lnTo>
                <a:lnTo>
                  <a:pt x="595" y="128"/>
                </a:lnTo>
                <a:lnTo>
                  <a:pt x="615" y="123"/>
                </a:lnTo>
                <a:lnTo>
                  <a:pt x="632" y="118"/>
                </a:lnTo>
                <a:lnTo>
                  <a:pt x="654" y="111"/>
                </a:lnTo>
                <a:lnTo>
                  <a:pt x="679" y="116"/>
                </a:lnTo>
                <a:lnTo>
                  <a:pt x="704" y="116"/>
                </a:lnTo>
                <a:lnTo>
                  <a:pt x="747" y="116"/>
                </a:lnTo>
                <a:lnTo>
                  <a:pt x="753" y="73"/>
                </a:lnTo>
                <a:lnTo>
                  <a:pt x="777" y="74"/>
                </a:lnTo>
                <a:lnTo>
                  <a:pt x="794" y="107"/>
                </a:lnTo>
                <a:lnTo>
                  <a:pt x="797" y="80"/>
                </a:lnTo>
                <a:lnTo>
                  <a:pt x="875" y="5"/>
                </a:lnTo>
                <a:lnTo>
                  <a:pt x="905" y="5"/>
                </a:lnTo>
                <a:lnTo>
                  <a:pt x="932" y="21"/>
                </a:lnTo>
                <a:lnTo>
                  <a:pt x="968" y="19"/>
                </a:lnTo>
                <a:lnTo>
                  <a:pt x="1015" y="45"/>
                </a:lnTo>
                <a:lnTo>
                  <a:pt x="1069" y="60"/>
                </a:lnTo>
                <a:lnTo>
                  <a:pt x="1106" y="57"/>
                </a:lnTo>
                <a:lnTo>
                  <a:pt x="1157" y="74"/>
                </a:lnTo>
                <a:lnTo>
                  <a:pt x="1199" y="74"/>
                </a:lnTo>
                <a:lnTo>
                  <a:pt x="1219" y="62"/>
                </a:lnTo>
                <a:lnTo>
                  <a:pt x="1267" y="62"/>
                </a:lnTo>
                <a:lnTo>
                  <a:pt x="1292" y="76"/>
                </a:lnTo>
                <a:lnTo>
                  <a:pt x="1356" y="76"/>
                </a:lnTo>
                <a:lnTo>
                  <a:pt x="1410" y="100"/>
                </a:lnTo>
                <a:lnTo>
                  <a:pt x="1510" y="97"/>
                </a:lnTo>
                <a:lnTo>
                  <a:pt x="1667" y="107"/>
                </a:lnTo>
                <a:lnTo>
                  <a:pt x="1743" y="140"/>
                </a:lnTo>
                <a:lnTo>
                  <a:pt x="1805" y="161"/>
                </a:lnTo>
                <a:lnTo>
                  <a:pt x="1846" y="178"/>
                </a:lnTo>
                <a:lnTo>
                  <a:pt x="1834" y="183"/>
                </a:lnTo>
                <a:lnTo>
                  <a:pt x="1805" y="169"/>
                </a:lnTo>
                <a:lnTo>
                  <a:pt x="1741" y="164"/>
                </a:lnTo>
                <a:lnTo>
                  <a:pt x="1760" y="178"/>
                </a:lnTo>
                <a:lnTo>
                  <a:pt x="1789" y="185"/>
                </a:lnTo>
                <a:lnTo>
                  <a:pt x="1780" y="207"/>
                </a:lnTo>
                <a:lnTo>
                  <a:pt x="1750" y="221"/>
                </a:lnTo>
                <a:lnTo>
                  <a:pt x="1740" y="244"/>
                </a:lnTo>
                <a:lnTo>
                  <a:pt x="1780" y="264"/>
                </a:lnTo>
                <a:lnTo>
                  <a:pt x="1807" y="292"/>
                </a:lnTo>
                <a:lnTo>
                  <a:pt x="1822" y="332"/>
                </a:lnTo>
                <a:lnTo>
                  <a:pt x="1804" y="335"/>
                </a:lnTo>
                <a:lnTo>
                  <a:pt x="1765" y="323"/>
                </a:lnTo>
                <a:lnTo>
                  <a:pt x="1723" y="294"/>
                </a:lnTo>
                <a:lnTo>
                  <a:pt x="1706" y="278"/>
                </a:lnTo>
                <a:lnTo>
                  <a:pt x="1696" y="258"/>
                </a:lnTo>
                <a:lnTo>
                  <a:pt x="1686" y="226"/>
                </a:lnTo>
                <a:lnTo>
                  <a:pt x="1669" y="216"/>
                </a:lnTo>
                <a:lnTo>
                  <a:pt x="1653" y="214"/>
                </a:lnTo>
                <a:lnTo>
                  <a:pt x="1640" y="218"/>
                </a:lnTo>
                <a:lnTo>
                  <a:pt x="1655" y="242"/>
                </a:lnTo>
                <a:lnTo>
                  <a:pt x="1615" y="245"/>
                </a:lnTo>
                <a:lnTo>
                  <a:pt x="1596" y="233"/>
                </a:lnTo>
                <a:lnTo>
                  <a:pt x="1561" y="240"/>
                </a:lnTo>
                <a:lnTo>
                  <a:pt x="1534" y="259"/>
                </a:lnTo>
                <a:lnTo>
                  <a:pt x="1534" y="270"/>
                </a:lnTo>
                <a:lnTo>
                  <a:pt x="1544" y="287"/>
                </a:lnTo>
                <a:lnTo>
                  <a:pt x="1586" y="292"/>
                </a:lnTo>
                <a:lnTo>
                  <a:pt x="1620" y="313"/>
                </a:lnTo>
                <a:lnTo>
                  <a:pt x="1677" y="368"/>
                </a:lnTo>
                <a:lnTo>
                  <a:pt x="1701" y="406"/>
                </a:lnTo>
                <a:lnTo>
                  <a:pt x="1704" y="446"/>
                </a:lnTo>
                <a:lnTo>
                  <a:pt x="1699" y="479"/>
                </a:lnTo>
                <a:lnTo>
                  <a:pt x="1686" y="479"/>
                </a:lnTo>
                <a:lnTo>
                  <a:pt x="1670" y="467"/>
                </a:lnTo>
                <a:lnTo>
                  <a:pt x="1648" y="482"/>
                </a:lnTo>
                <a:lnTo>
                  <a:pt x="1626" y="496"/>
                </a:lnTo>
                <a:lnTo>
                  <a:pt x="1623" y="522"/>
                </a:lnTo>
                <a:lnTo>
                  <a:pt x="1647" y="550"/>
                </a:lnTo>
                <a:lnTo>
                  <a:pt x="1632" y="572"/>
                </a:lnTo>
                <a:lnTo>
                  <a:pt x="1626" y="610"/>
                </a:lnTo>
                <a:lnTo>
                  <a:pt x="1655" y="634"/>
                </a:lnTo>
                <a:lnTo>
                  <a:pt x="1687" y="641"/>
                </a:lnTo>
                <a:lnTo>
                  <a:pt x="1721" y="667"/>
                </a:lnTo>
                <a:lnTo>
                  <a:pt x="1750" y="700"/>
                </a:lnTo>
                <a:lnTo>
                  <a:pt x="1751" y="752"/>
                </a:lnTo>
                <a:lnTo>
                  <a:pt x="1741" y="776"/>
                </a:lnTo>
                <a:lnTo>
                  <a:pt x="1711" y="797"/>
                </a:lnTo>
                <a:lnTo>
                  <a:pt x="1674" y="807"/>
                </a:lnTo>
                <a:lnTo>
                  <a:pt x="1650" y="823"/>
                </a:lnTo>
                <a:lnTo>
                  <a:pt x="1637" y="814"/>
                </a:lnTo>
                <a:lnTo>
                  <a:pt x="1625" y="823"/>
                </a:lnTo>
                <a:lnTo>
                  <a:pt x="1621" y="861"/>
                </a:lnTo>
                <a:lnTo>
                  <a:pt x="1630" y="883"/>
                </a:lnTo>
                <a:lnTo>
                  <a:pt x="1667" y="909"/>
                </a:lnTo>
                <a:lnTo>
                  <a:pt x="1682" y="935"/>
                </a:lnTo>
                <a:lnTo>
                  <a:pt x="1694" y="951"/>
                </a:lnTo>
                <a:lnTo>
                  <a:pt x="1691" y="978"/>
                </a:lnTo>
                <a:lnTo>
                  <a:pt x="1667" y="999"/>
                </a:lnTo>
                <a:lnTo>
                  <a:pt x="1642" y="999"/>
                </a:lnTo>
                <a:lnTo>
                  <a:pt x="1601" y="968"/>
                </a:lnTo>
                <a:lnTo>
                  <a:pt x="1572" y="956"/>
                </a:lnTo>
                <a:lnTo>
                  <a:pt x="1561" y="949"/>
                </a:lnTo>
                <a:lnTo>
                  <a:pt x="1549" y="966"/>
                </a:lnTo>
                <a:lnTo>
                  <a:pt x="1552" y="990"/>
                </a:lnTo>
                <a:lnTo>
                  <a:pt x="1562" y="1008"/>
                </a:lnTo>
                <a:lnTo>
                  <a:pt x="1569" y="1037"/>
                </a:lnTo>
                <a:lnTo>
                  <a:pt x="1594" y="1048"/>
                </a:lnTo>
                <a:lnTo>
                  <a:pt x="1586" y="1063"/>
                </a:lnTo>
                <a:lnTo>
                  <a:pt x="1588" y="1086"/>
                </a:lnTo>
                <a:lnTo>
                  <a:pt x="1596" y="1108"/>
                </a:lnTo>
                <a:lnTo>
                  <a:pt x="1579" y="1106"/>
                </a:lnTo>
                <a:lnTo>
                  <a:pt x="1561" y="1080"/>
                </a:lnTo>
                <a:lnTo>
                  <a:pt x="1562" y="1053"/>
                </a:lnTo>
                <a:lnTo>
                  <a:pt x="1556" y="1044"/>
                </a:lnTo>
                <a:lnTo>
                  <a:pt x="1549" y="1013"/>
                </a:lnTo>
                <a:lnTo>
                  <a:pt x="1540" y="1004"/>
                </a:lnTo>
                <a:lnTo>
                  <a:pt x="1537" y="963"/>
                </a:lnTo>
                <a:lnTo>
                  <a:pt x="1525" y="935"/>
                </a:lnTo>
                <a:lnTo>
                  <a:pt x="1505" y="911"/>
                </a:lnTo>
                <a:lnTo>
                  <a:pt x="1468" y="897"/>
                </a:lnTo>
                <a:lnTo>
                  <a:pt x="1441" y="875"/>
                </a:lnTo>
                <a:lnTo>
                  <a:pt x="1429" y="857"/>
                </a:lnTo>
                <a:lnTo>
                  <a:pt x="1410" y="838"/>
                </a:lnTo>
                <a:lnTo>
                  <a:pt x="1382" y="795"/>
                </a:lnTo>
                <a:lnTo>
                  <a:pt x="1356" y="799"/>
                </a:lnTo>
                <a:lnTo>
                  <a:pt x="1322" y="819"/>
                </a:lnTo>
                <a:lnTo>
                  <a:pt x="1307" y="837"/>
                </a:lnTo>
                <a:lnTo>
                  <a:pt x="1277" y="869"/>
                </a:lnTo>
                <a:lnTo>
                  <a:pt x="1255" y="904"/>
                </a:lnTo>
                <a:lnTo>
                  <a:pt x="1246" y="916"/>
                </a:lnTo>
                <a:lnTo>
                  <a:pt x="1255" y="958"/>
                </a:lnTo>
                <a:lnTo>
                  <a:pt x="1253" y="997"/>
                </a:lnTo>
                <a:lnTo>
                  <a:pt x="1226" y="1023"/>
                </a:lnTo>
                <a:lnTo>
                  <a:pt x="1211" y="1025"/>
                </a:lnTo>
                <a:lnTo>
                  <a:pt x="1179" y="970"/>
                </a:lnTo>
                <a:lnTo>
                  <a:pt x="1154" y="928"/>
                </a:lnTo>
                <a:lnTo>
                  <a:pt x="1103" y="852"/>
                </a:lnTo>
                <a:lnTo>
                  <a:pt x="1101" y="823"/>
                </a:lnTo>
                <a:lnTo>
                  <a:pt x="1089" y="809"/>
                </a:lnTo>
                <a:lnTo>
                  <a:pt x="1083" y="828"/>
                </a:lnTo>
                <a:lnTo>
                  <a:pt x="1039" y="785"/>
                </a:lnTo>
                <a:lnTo>
                  <a:pt x="980" y="752"/>
                </a:lnTo>
                <a:lnTo>
                  <a:pt x="942" y="759"/>
                </a:lnTo>
                <a:lnTo>
                  <a:pt x="888" y="755"/>
                </a:lnTo>
                <a:lnTo>
                  <a:pt x="863" y="731"/>
                </a:lnTo>
                <a:lnTo>
                  <a:pt x="834" y="735"/>
                </a:lnTo>
                <a:lnTo>
                  <a:pt x="794" y="724"/>
                </a:lnTo>
                <a:lnTo>
                  <a:pt x="709" y="645"/>
                </a:lnTo>
                <a:lnTo>
                  <a:pt x="714" y="678"/>
                </a:lnTo>
                <a:lnTo>
                  <a:pt x="740" y="723"/>
                </a:lnTo>
                <a:lnTo>
                  <a:pt x="768" y="755"/>
                </a:lnTo>
                <a:lnTo>
                  <a:pt x="799" y="773"/>
                </a:lnTo>
                <a:lnTo>
                  <a:pt x="833" y="759"/>
                </a:lnTo>
                <a:lnTo>
                  <a:pt x="860" y="759"/>
                </a:lnTo>
                <a:lnTo>
                  <a:pt x="895" y="788"/>
                </a:lnTo>
                <a:lnTo>
                  <a:pt x="915" y="811"/>
                </a:lnTo>
                <a:lnTo>
                  <a:pt x="912" y="825"/>
                </a:lnTo>
                <a:lnTo>
                  <a:pt x="851" y="888"/>
                </a:lnTo>
                <a:lnTo>
                  <a:pt x="811" y="913"/>
                </a:lnTo>
                <a:lnTo>
                  <a:pt x="726" y="946"/>
                </a:lnTo>
                <a:lnTo>
                  <a:pt x="701" y="956"/>
                </a:lnTo>
                <a:lnTo>
                  <a:pt x="686" y="946"/>
                </a:lnTo>
                <a:lnTo>
                  <a:pt x="681" y="932"/>
                </a:lnTo>
                <a:lnTo>
                  <a:pt x="679" y="913"/>
                </a:lnTo>
                <a:lnTo>
                  <a:pt x="672" y="894"/>
                </a:lnTo>
                <a:lnTo>
                  <a:pt x="660" y="878"/>
                </a:lnTo>
                <a:lnTo>
                  <a:pt x="650" y="864"/>
                </a:lnTo>
                <a:lnTo>
                  <a:pt x="635" y="845"/>
                </a:lnTo>
                <a:lnTo>
                  <a:pt x="627" y="833"/>
                </a:lnTo>
                <a:lnTo>
                  <a:pt x="620" y="818"/>
                </a:lnTo>
                <a:lnTo>
                  <a:pt x="608" y="804"/>
                </a:lnTo>
                <a:lnTo>
                  <a:pt x="589" y="769"/>
                </a:lnTo>
                <a:lnTo>
                  <a:pt x="579" y="755"/>
                </a:lnTo>
                <a:lnTo>
                  <a:pt x="566" y="736"/>
                </a:lnTo>
                <a:lnTo>
                  <a:pt x="544" y="710"/>
                </a:lnTo>
                <a:lnTo>
                  <a:pt x="532" y="695"/>
                </a:lnTo>
                <a:lnTo>
                  <a:pt x="522" y="685"/>
                </a:lnTo>
                <a:lnTo>
                  <a:pt x="510" y="664"/>
                </a:lnTo>
                <a:lnTo>
                  <a:pt x="546" y="643"/>
                </a:lnTo>
                <a:lnTo>
                  <a:pt x="561" y="598"/>
                </a:lnTo>
                <a:lnTo>
                  <a:pt x="527" y="586"/>
                </a:lnTo>
                <a:lnTo>
                  <a:pt x="480" y="593"/>
                </a:lnTo>
                <a:lnTo>
                  <a:pt x="470" y="588"/>
                </a:lnTo>
                <a:lnTo>
                  <a:pt x="464" y="588"/>
                </a:lnTo>
                <a:lnTo>
                  <a:pt x="458" y="588"/>
                </a:lnTo>
                <a:lnTo>
                  <a:pt x="453" y="588"/>
                </a:lnTo>
                <a:lnTo>
                  <a:pt x="451" y="579"/>
                </a:lnTo>
                <a:lnTo>
                  <a:pt x="448" y="572"/>
                </a:lnTo>
                <a:lnTo>
                  <a:pt x="448" y="558"/>
                </a:lnTo>
                <a:lnTo>
                  <a:pt x="439" y="551"/>
                </a:lnTo>
                <a:lnTo>
                  <a:pt x="437" y="543"/>
                </a:lnTo>
                <a:lnTo>
                  <a:pt x="432" y="541"/>
                </a:lnTo>
                <a:lnTo>
                  <a:pt x="427" y="534"/>
                </a:lnTo>
                <a:lnTo>
                  <a:pt x="426" y="527"/>
                </a:lnTo>
                <a:lnTo>
                  <a:pt x="422" y="520"/>
                </a:lnTo>
                <a:lnTo>
                  <a:pt x="419" y="513"/>
                </a:lnTo>
                <a:lnTo>
                  <a:pt x="409" y="513"/>
                </a:lnTo>
                <a:lnTo>
                  <a:pt x="402" y="513"/>
                </a:lnTo>
                <a:lnTo>
                  <a:pt x="399" y="513"/>
                </a:lnTo>
                <a:lnTo>
                  <a:pt x="397" y="525"/>
                </a:lnTo>
                <a:lnTo>
                  <a:pt x="397" y="534"/>
                </a:lnTo>
                <a:lnTo>
                  <a:pt x="397" y="544"/>
                </a:lnTo>
                <a:lnTo>
                  <a:pt x="397" y="555"/>
                </a:lnTo>
                <a:lnTo>
                  <a:pt x="397" y="562"/>
                </a:lnTo>
                <a:lnTo>
                  <a:pt x="388" y="565"/>
                </a:lnTo>
                <a:lnTo>
                  <a:pt x="382" y="572"/>
                </a:lnTo>
                <a:lnTo>
                  <a:pt x="372" y="562"/>
                </a:lnTo>
                <a:lnTo>
                  <a:pt x="366" y="548"/>
                </a:lnTo>
                <a:lnTo>
                  <a:pt x="368" y="532"/>
                </a:lnTo>
                <a:lnTo>
                  <a:pt x="358" y="508"/>
                </a:lnTo>
                <a:lnTo>
                  <a:pt x="353" y="494"/>
                </a:lnTo>
                <a:lnTo>
                  <a:pt x="341" y="486"/>
                </a:lnTo>
                <a:lnTo>
                  <a:pt x="328" y="477"/>
                </a:lnTo>
                <a:lnTo>
                  <a:pt x="321" y="465"/>
                </a:lnTo>
                <a:lnTo>
                  <a:pt x="316" y="456"/>
                </a:lnTo>
                <a:lnTo>
                  <a:pt x="304" y="455"/>
                </a:lnTo>
                <a:lnTo>
                  <a:pt x="301" y="449"/>
                </a:lnTo>
                <a:lnTo>
                  <a:pt x="292" y="449"/>
                </a:lnTo>
                <a:lnTo>
                  <a:pt x="285" y="458"/>
                </a:lnTo>
                <a:lnTo>
                  <a:pt x="279" y="465"/>
                </a:lnTo>
                <a:lnTo>
                  <a:pt x="294" y="474"/>
                </a:lnTo>
                <a:lnTo>
                  <a:pt x="302" y="486"/>
                </a:lnTo>
                <a:lnTo>
                  <a:pt x="318" y="501"/>
                </a:lnTo>
                <a:lnTo>
                  <a:pt x="324" y="508"/>
                </a:lnTo>
                <a:lnTo>
                  <a:pt x="336" y="513"/>
                </a:lnTo>
                <a:lnTo>
                  <a:pt x="345" y="527"/>
                </a:lnTo>
                <a:lnTo>
                  <a:pt x="334" y="539"/>
                </a:lnTo>
                <a:lnTo>
                  <a:pt x="333" y="534"/>
                </a:lnTo>
                <a:lnTo>
                  <a:pt x="333" y="527"/>
                </a:lnTo>
                <a:lnTo>
                  <a:pt x="328" y="543"/>
                </a:lnTo>
                <a:lnTo>
                  <a:pt x="326" y="557"/>
                </a:lnTo>
                <a:lnTo>
                  <a:pt x="316" y="560"/>
                </a:lnTo>
                <a:lnTo>
                  <a:pt x="319" y="543"/>
                </a:lnTo>
                <a:lnTo>
                  <a:pt x="318" y="534"/>
                </a:lnTo>
                <a:lnTo>
                  <a:pt x="306" y="529"/>
                </a:lnTo>
                <a:lnTo>
                  <a:pt x="301" y="525"/>
                </a:lnTo>
                <a:lnTo>
                  <a:pt x="296" y="519"/>
                </a:lnTo>
                <a:lnTo>
                  <a:pt x="285" y="512"/>
                </a:lnTo>
                <a:lnTo>
                  <a:pt x="279" y="506"/>
                </a:lnTo>
                <a:lnTo>
                  <a:pt x="272" y="496"/>
                </a:lnTo>
                <a:lnTo>
                  <a:pt x="263" y="491"/>
                </a:lnTo>
                <a:lnTo>
                  <a:pt x="258" y="481"/>
                </a:lnTo>
                <a:lnTo>
                  <a:pt x="257" y="472"/>
                </a:lnTo>
                <a:lnTo>
                  <a:pt x="250" y="468"/>
                </a:lnTo>
                <a:lnTo>
                  <a:pt x="243" y="463"/>
                </a:lnTo>
                <a:lnTo>
                  <a:pt x="230" y="463"/>
                </a:lnTo>
                <a:lnTo>
                  <a:pt x="218" y="465"/>
                </a:lnTo>
                <a:lnTo>
                  <a:pt x="204" y="463"/>
                </a:lnTo>
                <a:lnTo>
                  <a:pt x="181" y="465"/>
                </a:lnTo>
                <a:lnTo>
                  <a:pt x="164" y="467"/>
                </a:lnTo>
                <a:lnTo>
                  <a:pt x="159" y="470"/>
                </a:lnTo>
                <a:lnTo>
                  <a:pt x="157" y="481"/>
                </a:lnTo>
                <a:lnTo>
                  <a:pt x="157" y="493"/>
                </a:lnTo>
                <a:lnTo>
                  <a:pt x="147" y="505"/>
                </a:lnTo>
                <a:lnTo>
                  <a:pt x="140" y="510"/>
                </a:lnTo>
                <a:lnTo>
                  <a:pt x="137" y="513"/>
                </a:lnTo>
                <a:lnTo>
                  <a:pt x="132" y="525"/>
                </a:lnTo>
                <a:lnTo>
                  <a:pt x="128" y="532"/>
                </a:lnTo>
                <a:lnTo>
                  <a:pt x="133" y="538"/>
                </a:lnTo>
                <a:lnTo>
                  <a:pt x="133" y="548"/>
                </a:lnTo>
                <a:lnTo>
                  <a:pt x="132" y="553"/>
                </a:lnTo>
                <a:lnTo>
                  <a:pt x="128" y="560"/>
                </a:lnTo>
                <a:lnTo>
                  <a:pt x="120" y="572"/>
                </a:lnTo>
                <a:lnTo>
                  <a:pt x="115" y="567"/>
                </a:lnTo>
                <a:lnTo>
                  <a:pt x="110" y="570"/>
                </a:lnTo>
                <a:lnTo>
                  <a:pt x="103" y="576"/>
                </a:lnTo>
                <a:lnTo>
                  <a:pt x="93" y="577"/>
                </a:lnTo>
                <a:lnTo>
                  <a:pt x="83" y="586"/>
                </a:lnTo>
                <a:lnTo>
                  <a:pt x="73" y="588"/>
                </a:lnTo>
                <a:lnTo>
                  <a:pt x="62" y="588"/>
                </a:lnTo>
                <a:lnTo>
                  <a:pt x="52" y="588"/>
                </a:lnTo>
                <a:lnTo>
                  <a:pt x="30" y="593"/>
                </a:lnTo>
                <a:lnTo>
                  <a:pt x="20" y="593"/>
                </a:lnTo>
                <a:lnTo>
                  <a:pt x="15" y="581"/>
                </a:lnTo>
                <a:lnTo>
                  <a:pt x="10" y="565"/>
                </a:lnTo>
                <a:lnTo>
                  <a:pt x="7" y="551"/>
                </a:lnTo>
                <a:lnTo>
                  <a:pt x="5" y="538"/>
                </a:lnTo>
                <a:lnTo>
                  <a:pt x="5" y="520"/>
                </a:lnTo>
                <a:lnTo>
                  <a:pt x="0" y="496"/>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509" name="Freeform 3"/>
          <p:cNvSpPr>
            <a:spLocks/>
          </p:cNvSpPr>
          <p:nvPr/>
        </p:nvSpPr>
        <p:spPr bwMode="auto">
          <a:xfrm>
            <a:off x="2584450" y="1562100"/>
            <a:ext cx="519113" cy="534988"/>
          </a:xfrm>
          <a:custGeom>
            <a:avLst/>
            <a:gdLst>
              <a:gd name="T0" fmla="*/ 0 w 327"/>
              <a:gd name="T1" fmla="*/ 0 h 337"/>
              <a:gd name="T2" fmla="*/ 2147483647 w 327"/>
              <a:gd name="T3" fmla="*/ 2147483647 h 337"/>
              <a:gd name="T4" fmla="*/ 2147483647 w 327"/>
              <a:gd name="T5" fmla="*/ 2147483647 h 337"/>
              <a:gd name="T6" fmla="*/ 2147483647 w 327"/>
              <a:gd name="T7" fmla="*/ 2147483647 h 337"/>
              <a:gd name="T8" fmla="*/ 0 60000 65536"/>
              <a:gd name="T9" fmla="*/ 0 60000 65536"/>
              <a:gd name="T10" fmla="*/ 0 60000 65536"/>
              <a:gd name="T11" fmla="*/ 0 60000 65536"/>
              <a:gd name="T12" fmla="*/ 0 w 327"/>
              <a:gd name="T13" fmla="*/ 0 h 337"/>
              <a:gd name="T14" fmla="*/ 327 w 327"/>
              <a:gd name="T15" fmla="*/ 337 h 337"/>
            </a:gdLst>
            <a:ahLst/>
            <a:cxnLst>
              <a:cxn ang="T8">
                <a:pos x="T0" y="T1"/>
              </a:cxn>
              <a:cxn ang="T9">
                <a:pos x="T2" y="T3"/>
              </a:cxn>
              <a:cxn ang="T10">
                <a:pos x="T4" y="T5"/>
              </a:cxn>
              <a:cxn ang="T11">
                <a:pos x="T6" y="T7"/>
              </a:cxn>
            </a:cxnLst>
            <a:rect l="T12" t="T13" r="T14" b="T15"/>
            <a:pathLst>
              <a:path w="327" h="337">
                <a:moveTo>
                  <a:pt x="0" y="0"/>
                </a:moveTo>
                <a:lnTo>
                  <a:pt x="98" y="80"/>
                </a:lnTo>
                <a:lnTo>
                  <a:pt x="191" y="168"/>
                </a:lnTo>
                <a:lnTo>
                  <a:pt x="326" y="33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10" name="Line 4"/>
          <p:cNvSpPr>
            <a:spLocks noChangeShapeType="1"/>
          </p:cNvSpPr>
          <p:nvPr/>
        </p:nvSpPr>
        <p:spPr bwMode="auto">
          <a:xfrm>
            <a:off x="4764088" y="5353050"/>
            <a:ext cx="877887"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11" name="Freeform 5"/>
          <p:cNvSpPr>
            <a:spLocks/>
          </p:cNvSpPr>
          <p:nvPr/>
        </p:nvSpPr>
        <p:spPr bwMode="auto">
          <a:xfrm>
            <a:off x="2732088" y="1598613"/>
            <a:ext cx="544512" cy="498475"/>
          </a:xfrm>
          <a:custGeom>
            <a:avLst/>
            <a:gdLst>
              <a:gd name="T0" fmla="*/ 0 w 343"/>
              <a:gd name="T1" fmla="*/ 0 h 314"/>
              <a:gd name="T2" fmla="*/ 2147483647 w 343"/>
              <a:gd name="T3" fmla="*/ 2147483647 h 314"/>
              <a:gd name="T4" fmla="*/ 2147483647 w 343"/>
              <a:gd name="T5" fmla="*/ 2147483647 h 314"/>
              <a:gd name="T6" fmla="*/ 2147483647 w 343"/>
              <a:gd name="T7" fmla="*/ 2147483647 h 314"/>
              <a:gd name="T8" fmla="*/ 0 60000 65536"/>
              <a:gd name="T9" fmla="*/ 0 60000 65536"/>
              <a:gd name="T10" fmla="*/ 0 60000 65536"/>
              <a:gd name="T11" fmla="*/ 0 60000 65536"/>
              <a:gd name="T12" fmla="*/ 0 w 343"/>
              <a:gd name="T13" fmla="*/ 0 h 314"/>
              <a:gd name="T14" fmla="*/ 343 w 343"/>
              <a:gd name="T15" fmla="*/ 314 h 314"/>
            </a:gdLst>
            <a:ahLst/>
            <a:cxnLst>
              <a:cxn ang="T8">
                <a:pos x="T0" y="T1"/>
              </a:cxn>
              <a:cxn ang="T9">
                <a:pos x="T2" y="T3"/>
              </a:cxn>
              <a:cxn ang="T10">
                <a:pos x="T4" y="T5"/>
              </a:cxn>
              <a:cxn ang="T11">
                <a:pos x="T6" y="T7"/>
              </a:cxn>
            </a:cxnLst>
            <a:rect l="T12" t="T13" r="T14" b="T15"/>
            <a:pathLst>
              <a:path w="343" h="314">
                <a:moveTo>
                  <a:pt x="0" y="0"/>
                </a:moveTo>
                <a:lnTo>
                  <a:pt x="98" y="67"/>
                </a:lnTo>
                <a:lnTo>
                  <a:pt x="184" y="145"/>
                </a:lnTo>
                <a:lnTo>
                  <a:pt x="342" y="313"/>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12" name="Freeform 6"/>
          <p:cNvSpPr>
            <a:spLocks/>
          </p:cNvSpPr>
          <p:nvPr/>
        </p:nvSpPr>
        <p:spPr bwMode="auto">
          <a:xfrm>
            <a:off x="2989263" y="1697038"/>
            <a:ext cx="454025" cy="390525"/>
          </a:xfrm>
          <a:custGeom>
            <a:avLst/>
            <a:gdLst>
              <a:gd name="T0" fmla="*/ 0 w 286"/>
              <a:gd name="T1" fmla="*/ 0 h 246"/>
              <a:gd name="T2" fmla="*/ 2147483647 w 286"/>
              <a:gd name="T3" fmla="*/ 2147483647 h 246"/>
              <a:gd name="T4" fmla="*/ 2147483647 w 286"/>
              <a:gd name="T5" fmla="*/ 2147483647 h 246"/>
              <a:gd name="T6" fmla="*/ 2147483647 w 286"/>
              <a:gd name="T7" fmla="*/ 2147483647 h 246"/>
              <a:gd name="T8" fmla="*/ 0 60000 65536"/>
              <a:gd name="T9" fmla="*/ 0 60000 65536"/>
              <a:gd name="T10" fmla="*/ 0 60000 65536"/>
              <a:gd name="T11" fmla="*/ 0 60000 65536"/>
              <a:gd name="T12" fmla="*/ 0 w 286"/>
              <a:gd name="T13" fmla="*/ 0 h 246"/>
              <a:gd name="T14" fmla="*/ 286 w 286"/>
              <a:gd name="T15" fmla="*/ 246 h 246"/>
            </a:gdLst>
            <a:ahLst/>
            <a:cxnLst>
              <a:cxn ang="T8">
                <a:pos x="T0" y="T1"/>
              </a:cxn>
              <a:cxn ang="T9">
                <a:pos x="T2" y="T3"/>
              </a:cxn>
              <a:cxn ang="T10">
                <a:pos x="T4" y="T5"/>
              </a:cxn>
              <a:cxn ang="T11">
                <a:pos x="T6" y="T7"/>
              </a:cxn>
            </a:cxnLst>
            <a:rect l="T12" t="T13" r="T14" b="T15"/>
            <a:pathLst>
              <a:path w="286" h="246">
                <a:moveTo>
                  <a:pt x="0" y="0"/>
                </a:moveTo>
                <a:lnTo>
                  <a:pt x="98" y="66"/>
                </a:lnTo>
                <a:lnTo>
                  <a:pt x="186" y="145"/>
                </a:lnTo>
                <a:lnTo>
                  <a:pt x="285" y="24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13" name="Freeform 7"/>
          <p:cNvSpPr>
            <a:spLocks/>
          </p:cNvSpPr>
          <p:nvPr/>
        </p:nvSpPr>
        <p:spPr bwMode="auto">
          <a:xfrm>
            <a:off x="7237413" y="1743075"/>
            <a:ext cx="850900" cy="544513"/>
          </a:xfrm>
          <a:custGeom>
            <a:avLst/>
            <a:gdLst>
              <a:gd name="T0" fmla="*/ 0 w 536"/>
              <a:gd name="T1" fmla="*/ 0 h 343"/>
              <a:gd name="T2" fmla="*/ 2147483647 w 536"/>
              <a:gd name="T3" fmla="*/ 2147483647 h 343"/>
              <a:gd name="T4" fmla="*/ 2147483647 w 536"/>
              <a:gd name="T5" fmla="*/ 2147483647 h 343"/>
              <a:gd name="T6" fmla="*/ 2147483647 w 536"/>
              <a:gd name="T7" fmla="*/ 2147483647 h 343"/>
              <a:gd name="T8" fmla="*/ 0 60000 65536"/>
              <a:gd name="T9" fmla="*/ 0 60000 65536"/>
              <a:gd name="T10" fmla="*/ 0 60000 65536"/>
              <a:gd name="T11" fmla="*/ 0 60000 65536"/>
              <a:gd name="T12" fmla="*/ 0 w 536"/>
              <a:gd name="T13" fmla="*/ 0 h 343"/>
              <a:gd name="T14" fmla="*/ 536 w 536"/>
              <a:gd name="T15" fmla="*/ 343 h 343"/>
            </a:gdLst>
            <a:ahLst/>
            <a:cxnLst>
              <a:cxn ang="T8">
                <a:pos x="T0" y="T1"/>
              </a:cxn>
              <a:cxn ang="T9">
                <a:pos x="T2" y="T3"/>
              </a:cxn>
              <a:cxn ang="T10">
                <a:pos x="T4" y="T5"/>
              </a:cxn>
              <a:cxn ang="T11">
                <a:pos x="T6" y="T7"/>
              </a:cxn>
            </a:cxnLst>
            <a:rect l="T12" t="T13" r="T14" b="T15"/>
            <a:pathLst>
              <a:path w="536" h="343">
                <a:moveTo>
                  <a:pt x="0" y="0"/>
                </a:moveTo>
                <a:lnTo>
                  <a:pt x="174" y="97"/>
                </a:lnTo>
                <a:lnTo>
                  <a:pt x="354" y="214"/>
                </a:lnTo>
                <a:lnTo>
                  <a:pt x="535" y="34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14" name="Line 8"/>
          <p:cNvSpPr>
            <a:spLocks noChangeShapeType="1"/>
          </p:cNvSpPr>
          <p:nvPr/>
        </p:nvSpPr>
        <p:spPr bwMode="auto">
          <a:xfrm>
            <a:off x="4257675" y="2046288"/>
            <a:ext cx="374491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15" name="Line 9"/>
          <p:cNvSpPr>
            <a:spLocks noChangeShapeType="1"/>
          </p:cNvSpPr>
          <p:nvPr/>
        </p:nvSpPr>
        <p:spPr bwMode="auto">
          <a:xfrm>
            <a:off x="4257675" y="2241550"/>
            <a:ext cx="40322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16" name="Line 10"/>
          <p:cNvSpPr>
            <a:spLocks noChangeShapeType="1"/>
          </p:cNvSpPr>
          <p:nvPr/>
        </p:nvSpPr>
        <p:spPr bwMode="auto">
          <a:xfrm>
            <a:off x="4070350" y="2487613"/>
            <a:ext cx="427831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17" name="Freeform 11"/>
          <p:cNvSpPr>
            <a:spLocks/>
          </p:cNvSpPr>
          <p:nvPr/>
        </p:nvSpPr>
        <p:spPr bwMode="auto">
          <a:xfrm>
            <a:off x="3270250" y="3265488"/>
            <a:ext cx="419100" cy="2251075"/>
          </a:xfrm>
          <a:custGeom>
            <a:avLst/>
            <a:gdLst>
              <a:gd name="T0" fmla="*/ 2147483647 w 264"/>
              <a:gd name="T1" fmla="*/ 0 h 1418"/>
              <a:gd name="T2" fmla="*/ 2147483647 w 264"/>
              <a:gd name="T3" fmla="*/ 2147483647 h 1418"/>
              <a:gd name="T4" fmla="*/ 2147483647 w 264"/>
              <a:gd name="T5" fmla="*/ 2147483647 h 1418"/>
              <a:gd name="T6" fmla="*/ 2147483647 w 264"/>
              <a:gd name="T7" fmla="*/ 2147483647 h 1418"/>
              <a:gd name="T8" fmla="*/ 2147483647 w 264"/>
              <a:gd name="T9" fmla="*/ 2147483647 h 1418"/>
              <a:gd name="T10" fmla="*/ 2147483647 w 264"/>
              <a:gd name="T11" fmla="*/ 2147483647 h 1418"/>
              <a:gd name="T12" fmla="*/ 2147483647 w 264"/>
              <a:gd name="T13" fmla="*/ 2147483647 h 1418"/>
              <a:gd name="T14" fmla="*/ 2147483647 w 264"/>
              <a:gd name="T15" fmla="*/ 2147483647 h 1418"/>
              <a:gd name="T16" fmla="*/ 2147483647 w 264"/>
              <a:gd name="T17" fmla="*/ 2147483647 h 1418"/>
              <a:gd name="T18" fmla="*/ 2147483647 w 264"/>
              <a:gd name="T19" fmla="*/ 2147483647 h 1418"/>
              <a:gd name="T20" fmla="*/ 0 w 264"/>
              <a:gd name="T21" fmla="*/ 2147483647 h 1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1418"/>
              <a:gd name="T35" fmla="*/ 264 w 264"/>
              <a:gd name="T36" fmla="*/ 1418 h 1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1418">
                <a:moveTo>
                  <a:pt x="263" y="0"/>
                </a:moveTo>
                <a:lnTo>
                  <a:pt x="263" y="138"/>
                </a:lnTo>
                <a:lnTo>
                  <a:pt x="251" y="295"/>
                </a:lnTo>
                <a:lnTo>
                  <a:pt x="224" y="448"/>
                </a:lnTo>
                <a:lnTo>
                  <a:pt x="197" y="626"/>
                </a:lnTo>
                <a:lnTo>
                  <a:pt x="170" y="771"/>
                </a:lnTo>
                <a:lnTo>
                  <a:pt x="142" y="940"/>
                </a:lnTo>
                <a:lnTo>
                  <a:pt x="115" y="1080"/>
                </a:lnTo>
                <a:lnTo>
                  <a:pt x="76" y="1208"/>
                </a:lnTo>
                <a:lnTo>
                  <a:pt x="44" y="1303"/>
                </a:lnTo>
                <a:lnTo>
                  <a:pt x="0" y="1417"/>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18" name="Line 12"/>
          <p:cNvSpPr>
            <a:spLocks noChangeShapeType="1"/>
          </p:cNvSpPr>
          <p:nvPr/>
        </p:nvSpPr>
        <p:spPr bwMode="auto">
          <a:xfrm>
            <a:off x="3914775" y="2747963"/>
            <a:ext cx="4745038"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19" name="Line 13"/>
          <p:cNvSpPr>
            <a:spLocks noChangeShapeType="1"/>
          </p:cNvSpPr>
          <p:nvPr/>
        </p:nvSpPr>
        <p:spPr bwMode="auto">
          <a:xfrm>
            <a:off x="3790950" y="2995613"/>
            <a:ext cx="512921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20" name="Line 14"/>
          <p:cNvSpPr>
            <a:spLocks noChangeShapeType="1"/>
          </p:cNvSpPr>
          <p:nvPr/>
        </p:nvSpPr>
        <p:spPr bwMode="auto">
          <a:xfrm>
            <a:off x="157163" y="3733800"/>
            <a:ext cx="896302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21" name="Freeform 15"/>
          <p:cNvSpPr>
            <a:spLocks/>
          </p:cNvSpPr>
          <p:nvPr/>
        </p:nvSpPr>
        <p:spPr bwMode="auto">
          <a:xfrm>
            <a:off x="650875" y="1560513"/>
            <a:ext cx="1171575" cy="3911600"/>
          </a:xfrm>
          <a:custGeom>
            <a:avLst/>
            <a:gdLst>
              <a:gd name="T0" fmla="*/ 2147483647 w 738"/>
              <a:gd name="T1" fmla="*/ 0 h 2464"/>
              <a:gd name="T2" fmla="*/ 2147483647 w 738"/>
              <a:gd name="T3" fmla="*/ 2147483647 h 2464"/>
              <a:gd name="T4" fmla="*/ 2147483647 w 738"/>
              <a:gd name="T5" fmla="*/ 2147483647 h 2464"/>
              <a:gd name="T6" fmla="*/ 2147483647 w 738"/>
              <a:gd name="T7" fmla="*/ 2147483647 h 2464"/>
              <a:gd name="T8" fmla="*/ 2147483647 w 738"/>
              <a:gd name="T9" fmla="*/ 2147483647 h 2464"/>
              <a:gd name="T10" fmla="*/ 2147483647 w 738"/>
              <a:gd name="T11" fmla="*/ 2147483647 h 2464"/>
              <a:gd name="T12" fmla="*/ 2147483647 w 738"/>
              <a:gd name="T13" fmla="*/ 2147483647 h 2464"/>
              <a:gd name="T14" fmla="*/ 2147483647 w 738"/>
              <a:gd name="T15" fmla="*/ 2147483647 h 2464"/>
              <a:gd name="T16" fmla="*/ 2147483647 w 738"/>
              <a:gd name="T17" fmla="*/ 2147483647 h 2464"/>
              <a:gd name="T18" fmla="*/ 0 w 738"/>
              <a:gd name="T19" fmla="*/ 2147483647 h 2464"/>
              <a:gd name="T20" fmla="*/ 0 w 738"/>
              <a:gd name="T21" fmla="*/ 2147483647 h 2464"/>
              <a:gd name="T22" fmla="*/ 0 w 738"/>
              <a:gd name="T23" fmla="*/ 2147483647 h 2464"/>
              <a:gd name="T24" fmla="*/ 2147483647 w 738"/>
              <a:gd name="T25" fmla="*/ 2147483647 h 2464"/>
              <a:gd name="T26" fmla="*/ 0 w 738"/>
              <a:gd name="T27" fmla="*/ 2147483647 h 2464"/>
              <a:gd name="T28" fmla="*/ 0 w 738"/>
              <a:gd name="T29" fmla="*/ 2147483647 h 2464"/>
              <a:gd name="T30" fmla="*/ 2147483647 w 738"/>
              <a:gd name="T31" fmla="*/ 2147483647 h 2464"/>
              <a:gd name="T32" fmla="*/ 2147483647 w 738"/>
              <a:gd name="T33" fmla="*/ 2147483647 h 2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8"/>
              <a:gd name="T52" fmla="*/ 0 h 2464"/>
              <a:gd name="T53" fmla="*/ 738 w 738"/>
              <a:gd name="T54" fmla="*/ 2464 h 2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8" h="2464">
                <a:moveTo>
                  <a:pt x="737" y="0"/>
                </a:moveTo>
                <a:lnTo>
                  <a:pt x="666" y="40"/>
                </a:lnTo>
                <a:lnTo>
                  <a:pt x="524" y="150"/>
                </a:lnTo>
                <a:lnTo>
                  <a:pt x="392" y="290"/>
                </a:lnTo>
                <a:lnTo>
                  <a:pt x="299" y="430"/>
                </a:lnTo>
                <a:lnTo>
                  <a:pt x="211" y="592"/>
                </a:lnTo>
                <a:lnTo>
                  <a:pt x="123" y="755"/>
                </a:lnTo>
                <a:lnTo>
                  <a:pt x="64" y="905"/>
                </a:lnTo>
                <a:lnTo>
                  <a:pt x="10" y="1074"/>
                </a:lnTo>
                <a:lnTo>
                  <a:pt x="0" y="1213"/>
                </a:lnTo>
                <a:lnTo>
                  <a:pt x="0" y="1370"/>
                </a:lnTo>
                <a:lnTo>
                  <a:pt x="0" y="1520"/>
                </a:lnTo>
                <a:lnTo>
                  <a:pt x="5" y="1693"/>
                </a:lnTo>
                <a:lnTo>
                  <a:pt x="0" y="1853"/>
                </a:lnTo>
                <a:lnTo>
                  <a:pt x="0" y="2021"/>
                </a:lnTo>
                <a:lnTo>
                  <a:pt x="5" y="2375"/>
                </a:lnTo>
                <a:lnTo>
                  <a:pt x="10" y="2463"/>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22" name="Freeform 16"/>
          <p:cNvSpPr>
            <a:spLocks/>
          </p:cNvSpPr>
          <p:nvPr/>
        </p:nvSpPr>
        <p:spPr bwMode="auto">
          <a:xfrm>
            <a:off x="685800" y="1552575"/>
            <a:ext cx="1187450" cy="3954463"/>
          </a:xfrm>
          <a:custGeom>
            <a:avLst/>
            <a:gdLst>
              <a:gd name="T0" fmla="*/ 2147483647 w 748"/>
              <a:gd name="T1" fmla="*/ 0 h 2491"/>
              <a:gd name="T2" fmla="*/ 2147483647 w 748"/>
              <a:gd name="T3" fmla="*/ 2147483647 h 2491"/>
              <a:gd name="T4" fmla="*/ 2147483647 w 748"/>
              <a:gd name="T5" fmla="*/ 2147483647 h 2491"/>
              <a:gd name="T6" fmla="*/ 2147483647 w 748"/>
              <a:gd name="T7" fmla="*/ 2147483647 h 2491"/>
              <a:gd name="T8" fmla="*/ 2147483647 w 748"/>
              <a:gd name="T9" fmla="*/ 2147483647 h 2491"/>
              <a:gd name="T10" fmla="*/ 2147483647 w 748"/>
              <a:gd name="T11" fmla="*/ 2147483647 h 2491"/>
              <a:gd name="T12" fmla="*/ 2147483647 w 748"/>
              <a:gd name="T13" fmla="*/ 2147483647 h 2491"/>
              <a:gd name="T14" fmla="*/ 2147483647 w 748"/>
              <a:gd name="T15" fmla="*/ 2147483647 h 2491"/>
              <a:gd name="T16" fmla="*/ 2147483647 w 748"/>
              <a:gd name="T17" fmla="*/ 2147483647 h 2491"/>
              <a:gd name="T18" fmla="*/ 2147483647 w 748"/>
              <a:gd name="T19" fmla="*/ 2147483647 h 2491"/>
              <a:gd name="T20" fmla="*/ 2147483647 w 748"/>
              <a:gd name="T21" fmla="*/ 2147483647 h 2491"/>
              <a:gd name="T22" fmla="*/ 2147483647 w 748"/>
              <a:gd name="T23" fmla="*/ 2147483647 h 2491"/>
              <a:gd name="T24" fmla="*/ 2147483647 w 748"/>
              <a:gd name="T25" fmla="*/ 2147483647 h 2491"/>
              <a:gd name="T26" fmla="*/ 2147483647 w 748"/>
              <a:gd name="T27" fmla="*/ 2147483647 h 2491"/>
              <a:gd name="T28" fmla="*/ 2147483647 w 748"/>
              <a:gd name="T29" fmla="*/ 2147483647 h 2491"/>
              <a:gd name="T30" fmla="*/ 2147483647 w 748"/>
              <a:gd name="T31" fmla="*/ 2147483647 h 2491"/>
              <a:gd name="T32" fmla="*/ 2147483647 w 748"/>
              <a:gd name="T33" fmla="*/ 2147483647 h 2491"/>
              <a:gd name="T34" fmla="*/ 0 w 748"/>
              <a:gd name="T35" fmla="*/ 2147483647 h 24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8"/>
              <a:gd name="T55" fmla="*/ 0 h 2491"/>
              <a:gd name="T56" fmla="*/ 748 w 748"/>
              <a:gd name="T57" fmla="*/ 2491 h 24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8" h="2491">
                <a:moveTo>
                  <a:pt x="747" y="0"/>
                </a:moveTo>
                <a:lnTo>
                  <a:pt x="671" y="57"/>
                </a:lnTo>
                <a:lnTo>
                  <a:pt x="585" y="155"/>
                </a:lnTo>
                <a:lnTo>
                  <a:pt x="480" y="290"/>
                </a:lnTo>
                <a:lnTo>
                  <a:pt x="392" y="435"/>
                </a:lnTo>
                <a:lnTo>
                  <a:pt x="321" y="580"/>
                </a:lnTo>
                <a:lnTo>
                  <a:pt x="243" y="739"/>
                </a:lnTo>
                <a:lnTo>
                  <a:pt x="184" y="910"/>
                </a:lnTo>
                <a:lnTo>
                  <a:pt x="145" y="1062"/>
                </a:lnTo>
                <a:lnTo>
                  <a:pt x="135" y="1217"/>
                </a:lnTo>
                <a:lnTo>
                  <a:pt x="123" y="1362"/>
                </a:lnTo>
                <a:lnTo>
                  <a:pt x="113" y="1518"/>
                </a:lnTo>
                <a:lnTo>
                  <a:pt x="113" y="1675"/>
                </a:lnTo>
                <a:lnTo>
                  <a:pt x="101" y="1836"/>
                </a:lnTo>
                <a:lnTo>
                  <a:pt x="79" y="2025"/>
                </a:lnTo>
                <a:lnTo>
                  <a:pt x="69" y="2152"/>
                </a:lnTo>
                <a:lnTo>
                  <a:pt x="52" y="2288"/>
                </a:lnTo>
                <a:lnTo>
                  <a:pt x="0" y="249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23" name="Freeform 17"/>
          <p:cNvSpPr>
            <a:spLocks/>
          </p:cNvSpPr>
          <p:nvPr/>
        </p:nvSpPr>
        <p:spPr bwMode="auto">
          <a:xfrm>
            <a:off x="727075" y="1535113"/>
            <a:ext cx="1241425" cy="3948112"/>
          </a:xfrm>
          <a:custGeom>
            <a:avLst/>
            <a:gdLst>
              <a:gd name="T0" fmla="*/ 2147483647 w 782"/>
              <a:gd name="T1" fmla="*/ 0 h 2487"/>
              <a:gd name="T2" fmla="*/ 2147483647 w 782"/>
              <a:gd name="T3" fmla="*/ 2147483647 h 2487"/>
              <a:gd name="T4" fmla="*/ 2147483647 w 782"/>
              <a:gd name="T5" fmla="*/ 2147483647 h 2487"/>
              <a:gd name="T6" fmla="*/ 2147483647 w 782"/>
              <a:gd name="T7" fmla="*/ 2147483647 h 2487"/>
              <a:gd name="T8" fmla="*/ 2147483647 w 782"/>
              <a:gd name="T9" fmla="*/ 2147483647 h 2487"/>
              <a:gd name="T10" fmla="*/ 2147483647 w 782"/>
              <a:gd name="T11" fmla="*/ 2147483647 h 2487"/>
              <a:gd name="T12" fmla="*/ 2147483647 w 782"/>
              <a:gd name="T13" fmla="*/ 2147483647 h 2487"/>
              <a:gd name="T14" fmla="*/ 2147483647 w 782"/>
              <a:gd name="T15" fmla="*/ 2147483647 h 2487"/>
              <a:gd name="T16" fmla="*/ 2147483647 w 782"/>
              <a:gd name="T17" fmla="*/ 2147483647 h 2487"/>
              <a:gd name="T18" fmla="*/ 2147483647 w 782"/>
              <a:gd name="T19" fmla="*/ 2147483647 h 2487"/>
              <a:gd name="T20" fmla="*/ 2147483647 w 782"/>
              <a:gd name="T21" fmla="*/ 2147483647 h 2487"/>
              <a:gd name="T22" fmla="*/ 2147483647 w 782"/>
              <a:gd name="T23" fmla="*/ 2147483647 h 2487"/>
              <a:gd name="T24" fmla="*/ 2147483647 w 782"/>
              <a:gd name="T25" fmla="*/ 2147483647 h 2487"/>
              <a:gd name="T26" fmla="*/ 2147483647 w 782"/>
              <a:gd name="T27" fmla="*/ 2147483647 h 2487"/>
              <a:gd name="T28" fmla="*/ 2147483647 w 782"/>
              <a:gd name="T29" fmla="*/ 2147483647 h 2487"/>
              <a:gd name="T30" fmla="*/ 2147483647 w 782"/>
              <a:gd name="T31" fmla="*/ 2147483647 h 2487"/>
              <a:gd name="T32" fmla="*/ 2147483647 w 782"/>
              <a:gd name="T33" fmla="*/ 2147483647 h 2487"/>
              <a:gd name="T34" fmla="*/ 2147483647 w 782"/>
              <a:gd name="T35" fmla="*/ 2147483647 h 2487"/>
              <a:gd name="T36" fmla="*/ 0 w 782"/>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2"/>
              <a:gd name="T58" fmla="*/ 0 h 2487"/>
              <a:gd name="T59" fmla="*/ 782 w 782"/>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2" h="2487">
                <a:moveTo>
                  <a:pt x="781" y="0"/>
                </a:moveTo>
                <a:lnTo>
                  <a:pt x="715" y="60"/>
                </a:lnTo>
                <a:lnTo>
                  <a:pt x="656" y="143"/>
                </a:lnTo>
                <a:lnTo>
                  <a:pt x="563" y="283"/>
                </a:lnTo>
                <a:lnTo>
                  <a:pt x="464" y="451"/>
                </a:lnTo>
                <a:lnTo>
                  <a:pt x="415" y="596"/>
                </a:lnTo>
                <a:lnTo>
                  <a:pt x="361" y="760"/>
                </a:lnTo>
                <a:lnTo>
                  <a:pt x="317" y="898"/>
                </a:lnTo>
                <a:lnTo>
                  <a:pt x="290" y="1078"/>
                </a:lnTo>
                <a:lnTo>
                  <a:pt x="278" y="1228"/>
                </a:lnTo>
                <a:lnTo>
                  <a:pt x="261" y="1386"/>
                </a:lnTo>
                <a:lnTo>
                  <a:pt x="240" y="1541"/>
                </a:lnTo>
                <a:lnTo>
                  <a:pt x="213" y="1714"/>
                </a:lnTo>
                <a:lnTo>
                  <a:pt x="191" y="1864"/>
                </a:lnTo>
                <a:lnTo>
                  <a:pt x="164" y="2025"/>
                </a:lnTo>
                <a:lnTo>
                  <a:pt x="137" y="2170"/>
                </a:lnTo>
                <a:lnTo>
                  <a:pt x="110" y="2289"/>
                </a:lnTo>
                <a:lnTo>
                  <a:pt x="59" y="2396"/>
                </a:lnTo>
                <a:lnTo>
                  <a:pt x="0"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24" name="Freeform 18"/>
          <p:cNvSpPr>
            <a:spLocks/>
          </p:cNvSpPr>
          <p:nvPr/>
        </p:nvSpPr>
        <p:spPr bwMode="auto">
          <a:xfrm>
            <a:off x="742950" y="1535113"/>
            <a:ext cx="1293813" cy="3963987"/>
          </a:xfrm>
          <a:custGeom>
            <a:avLst/>
            <a:gdLst>
              <a:gd name="T0" fmla="*/ 2147483647 w 815"/>
              <a:gd name="T1" fmla="*/ 0 h 2497"/>
              <a:gd name="T2" fmla="*/ 2147483647 w 815"/>
              <a:gd name="T3" fmla="*/ 2147483647 h 2497"/>
              <a:gd name="T4" fmla="*/ 2147483647 w 815"/>
              <a:gd name="T5" fmla="*/ 2147483647 h 2497"/>
              <a:gd name="T6" fmla="*/ 2147483647 w 815"/>
              <a:gd name="T7" fmla="*/ 2147483647 h 2497"/>
              <a:gd name="T8" fmla="*/ 2147483647 w 815"/>
              <a:gd name="T9" fmla="*/ 2147483647 h 2497"/>
              <a:gd name="T10" fmla="*/ 2147483647 w 815"/>
              <a:gd name="T11" fmla="*/ 2147483647 h 2497"/>
              <a:gd name="T12" fmla="*/ 2147483647 w 815"/>
              <a:gd name="T13" fmla="*/ 2147483647 h 2497"/>
              <a:gd name="T14" fmla="*/ 2147483647 w 815"/>
              <a:gd name="T15" fmla="*/ 2147483647 h 2497"/>
              <a:gd name="T16" fmla="*/ 2147483647 w 815"/>
              <a:gd name="T17" fmla="*/ 2147483647 h 2497"/>
              <a:gd name="T18" fmla="*/ 2147483647 w 815"/>
              <a:gd name="T19" fmla="*/ 2147483647 h 2497"/>
              <a:gd name="T20" fmla="*/ 2147483647 w 815"/>
              <a:gd name="T21" fmla="*/ 2147483647 h 2497"/>
              <a:gd name="T22" fmla="*/ 2147483647 w 815"/>
              <a:gd name="T23" fmla="*/ 2147483647 h 2497"/>
              <a:gd name="T24" fmla="*/ 2147483647 w 815"/>
              <a:gd name="T25" fmla="*/ 2147483647 h 2497"/>
              <a:gd name="T26" fmla="*/ 2147483647 w 815"/>
              <a:gd name="T27" fmla="*/ 2147483647 h 2497"/>
              <a:gd name="T28" fmla="*/ 2147483647 w 815"/>
              <a:gd name="T29" fmla="*/ 2147483647 h 2497"/>
              <a:gd name="T30" fmla="*/ 2147483647 w 815"/>
              <a:gd name="T31" fmla="*/ 2147483647 h 2497"/>
              <a:gd name="T32" fmla="*/ 2147483647 w 815"/>
              <a:gd name="T33" fmla="*/ 2147483647 h 2497"/>
              <a:gd name="T34" fmla="*/ 2147483647 w 815"/>
              <a:gd name="T35" fmla="*/ 2147483647 h 2497"/>
              <a:gd name="T36" fmla="*/ 0 w 815"/>
              <a:gd name="T37" fmla="*/ 2147483647 h 2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5"/>
              <a:gd name="T58" fmla="*/ 0 h 2497"/>
              <a:gd name="T59" fmla="*/ 815 w 815"/>
              <a:gd name="T60" fmla="*/ 2497 h 2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5" h="2497">
                <a:moveTo>
                  <a:pt x="814" y="0"/>
                </a:moveTo>
                <a:lnTo>
                  <a:pt x="755" y="83"/>
                </a:lnTo>
                <a:lnTo>
                  <a:pt x="699" y="171"/>
                </a:lnTo>
                <a:lnTo>
                  <a:pt x="630" y="295"/>
                </a:lnTo>
                <a:lnTo>
                  <a:pt x="564" y="446"/>
                </a:lnTo>
                <a:lnTo>
                  <a:pt x="532" y="591"/>
                </a:lnTo>
                <a:lnTo>
                  <a:pt x="488" y="760"/>
                </a:lnTo>
                <a:lnTo>
                  <a:pt x="444" y="921"/>
                </a:lnTo>
                <a:lnTo>
                  <a:pt x="427" y="1090"/>
                </a:lnTo>
                <a:lnTo>
                  <a:pt x="422" y="1223"/>
                </a:lnTo>
                <a:lnTo>
                  <a:pt x="405" y="1380"/>
                </a:lnTo>
                <a:lnTo>
                  <a:pt x="390" y="1541"/>
                </a:lnTo>
                <a:lnTo>
                  <a:pt x="356" y="1698"/>
                </a:lnTo>
                <a:lnTo>
                  <a:pt x="307" y="1864"/>
                </a:lnTo>
                <a:lnTo>
                  <a:pt x="274" y="2019"/>
                </a:lnTo>
                <a:lnTo>
                  <a:pt x="220" y="2163"/>
                </a:lnTo>
                <a:lnTo>
                  <a:pt x="166" y="2289"/>
                </a:lnTo>
                <a:lnTo>
                  <a:pt x="88" y="2401"/>
                </a:lnTo>
                <a:lnTo>
                  <a:pt x="0" y="2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25" name="Freeform 19"/>
          <p:cNvSpPr>
            <a:spLocks/>
          </p:cNvSpPr>
          <p:nvPr/>
        </p:nvSpPr>
        <p:spPr bwMode="auto">
          <a:xfrm>
            <a:off x="801688" y="1527175"/>
            <a:ext cx="1293812" cy="3967163"/>
          </a:xfrm>
          <a:custGeom>
            <a:avLst/>
            <a:gdLst>
              <a:gd name="T0" fmla="*/ 2147483647 w 815"/>
              <a:gd name="T1" fmla="*/ 0 h 2499"/>
              <a:gd name="T2" fmla="*/ 2147483647 w 815"/>
              <a:gd name="T3" fmla="*/ 2147483647 h 2499"/>
              <a:gd name="T4" fmla="*/ 2147483647 w 815"/>
              <a:gd name="T5" fmla="*/ 2147483647 h 2499"/>
              <a:gd name="T6" fmla="*/ 2147483647 w 815"/>
              <a:gd name="T7" fmla="*/ 2147483647 h 2499"/>
              <a:gd name="T8" fmla="*/ 2147483647 w 815"/>
              <a:gd name="T9" fmla="*/ 2147483647 h 2499"/>
              <a:gd name="T10" fmla="*/ 2147483647 w 815"/>
              <a:gd name="T11" fmla="*/ 2147483647 h 2499"/>
              <a:gd name="T12" fmla="*/ 2147483647 w 815"/>
              <a:gd name="T13" fmla="*/ 2147483647 h 2499"/>
              <a:gd name="T14" fmla="*/ 2147483647 w 815"/>
              <a:gd name="T15" fmla="*/ 2147483647 h 2499"/>
              <a:gd name="T16" fmla="*/ 2147483647 w 815"/>
              <a:gd name="T17" fmla="*/ 2147483647 h 2499"/>
              <a:gd name="T18" fmla="*/ 2147483647 w 815"/>
              <a:gd name="T19" fmla="*/ 2147483647 h 2499"/>
              <a:gd name="T20" fmla="*/ 2147483647 w 815"/>
              <a:gd name="T21" fmla="*/ 2147483647 h 2499"/>
              <a:gd name="T22" fmla="*/ 2147483647 w 815"/>
              <a:gd name="T23" fmla="*/ 2147483647 h 2499"/>
              <a:gd name="T24" fmla="*/ 2147483647 w 815"/>
              <a:gd name="T25" fmla="*/ 2147483647 h 2499"/>
              <a:gd name="T26" fmla="*/ 2147483647 w 815"/>
              <a:gd name="T27" fmla="*/ 2147483647 h 2499"/>
              <a:gd name="T28" fmla="*/ 2147483647 w 815"/>
              <a:gd name="T29" fmla="*/ 2147483647 h 2499"/>
              <a:gd name="T30" fmla="*/ 2147483647 w 815"/>
              <a:gd name="T31" fmla="*/ 2147483647 h 2499"/>
              <a:gd name="T32" fmla="*/ 2147483647 w 815"/>
              <a:gd name="T33" fmla="*/ 2147483647 h 2499"/>
              <a:gd name="T34" fmla="*/ 2147483647 w 815"/>
              <a:gd name="T35" fmla="*/ 2147483647 h 2499"/>
              <a:gd name="T36" fmla="*/ 0 w 815"/>
              <a:gd name="T37" fmla="*/ 2147483647 h 2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5"/>
              <a:gd name="T58" fmla="*/ 0 h 2499"/>
              <a:gd name="T59" fmla="*/ 815 w 815"/>
              <a:gd name="T60" fmla="*/ 2499 h 2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5" h="2499">
                <a:moveTo>
                  <a:pt x="814" y="0"/>
                </a:moveTo>
                <a:lnTo>
                  <a:pt x="765" y="79"/>
                </a:lnTo>
                <a:lnTo>
                  <a:pt x="716" y="190"/>
                </a:lnTo>
                <a:lnTo>
                  <a:pt x="672" y="318"/>
                </a:lnTo>
                <a:lnTo>
                  <a:pt x="645" y="453"/>
                </a:lnTo>
                <a:lnTo>
                  <a:pt x="613" y="593"/>
                </a:lnTo>
                <a:lnTo>
                  <a:pt x="591" y="767"/>
                </a:lnTo>
                <a:lnTo>
                  <a:pt x="559" y="928"/>
                </a:lnTo>
                <a:lnTo>
                  <a:pt x="552" y="1085"/>
                </a:lnTo>
                <a:lnTo>
                  <a:pt x="542" y="1235"/>
                </a:lnTo>
                <a:lnTo>
                  <a:pt x="520" y="1380"/>
                </a:lnTo>
                <a:lnTo>
                  <a:pt x="481" y="1543"/>
                </a:lnTo>
                <a:lnTo>
                  <a:pt x="449" y="1688"/>
                </a:lnTo>
                <a:lnTo>
                  <a:pt x="393" y="1871"/>
                </a:lnTo>
                <a:lnTo>
                  <a:pt x="339" y="2037"/>
                </a:lnTo>
                <a:lnTo>
                  <a:pt x="263" y="2177"/>
                </a:lnTo>
                <a:lnTo>
                  <a:pt x="198" y="2291"/>
                </a:lnTo>
                <a:lnTo>
                  <a:pt x="93" y="2408"/>
                </a:lnTo>
                <a:lnTo>
                  <a:pt x="0" y="249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26" name="Freeform 20"/>
          <p:cNvSpPr>
            <a:spLocks/>
          </p:cNvSpPr>
          <p:nvPr/>
        </p:nvSpPr>
        <p:spPr bwMode="auto">
          <a:xfrm>
            <a:off x="917575" y="1535113"/>
            <a:ext cx="1222375" cy="3948112"/>
          </a:xfrm>
          <a:custGeom>
            <a:avLst/>
            <a:gdLst>
              <a:gd name="T0" fmla="*/ 2147483647 w 770"/>
              <a:gd name="T1" fmla="*/ 0 h 2487"/>
              <a:gd name="T2" fmla="*/ 2147483647 w 770"/>
              <a:gd name="T3" fmla="*/ 2147483647 h 2487"/>
              <a:gd name="T4" fmla="*/ 2147483647 w 770"/>
              <a:gd name="T5" fmla="*/ 2147483647 h 2487"/>
              <a:gd name="T6" fmla="*/ 2147483647 w 770"/>
              <a:gd name="T7" fmla="*/ 2147483647 h 2487"/>
              <a:gd name="T8" fmla="*/ 2147483647 w 770"/>
              <a:gd name="T9" fmla="*/ 2147483647 h 2487"/>
              <a:gd name="T10" fmla="*/ 2147483647 w 770"/>
              <a:gd name="T11" fmla="*/ 2147483647 h 2487"/>
              <a:gd name="T12" fmla="*/ 2147483647 w 770"/>
              <a:gd name="T13" fmla="*/ 2147483647 h 2487"/>
              <a:gd name="T14" fmla="*/ 2147483647 w 770"/>
              <a:gd name="T15" fmla="*/ 2147483647 h 2487"/>
              <a:gd name="T16" fmla="*/ 2147483647 w 770"/>
              <a:gd name="T17" fmla="*/ 2147483647 h 2487"/>
              <a:gd name="T18" fmla="*/ 2147483647 w 770"/>
              <a:gd name="T19" fmla="*/ 2147483647 h 2487"/>
              <a:gd name="T20" fmla="*/ 2147483647 w 770"/>
              <a:gd name="T21" fmla="*/ 2147483647 h 2487"/>
              <a:gd name="T22" fmla="*/ 2147483647 w 770"/>
              <a:gd name="T23" fmla="*/ 2147483647 h 2487"/>
              <a:gd name="T24" fmla="*/ 2147483647 w 770"/>
              <a:gd name="T25" fmla="*/ 2147483647 h 2487"/>
              <a:gd name="T26" fmla="*/ 2147483647 w 770"/>
              <a:gd name="T27" fmla="*/ 2147483647 h 2487"/>
              <a:gd name="T28" fmla="*/ 2147483647 w 770"/>
              <a:gd name="T29" fmla="*/ 2147483647 h 2487"/>
              <a:gd name="T30" fmla="*/ 2147483647 w 770"/>
              <a:gd name="T31" fmla="*/ 2147483647 h 2487"/>
              <a:gd name="T32" fmla="*/ 2147483647 w 770"/>
              <a:gd name="T33" fmla="*/ 2147483647 h 2487"/>
              <a:gd name="T34" fmla="*/ 2147483647 w 770"/>
              <a:gd name="T35" fmla="*/ 2147483647 h 2487"/>
              <a:gd name="T36" fmla="*/ 0 w 770"/>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0"/>
              <a:gd name="T58" fmla="*/ 0 h 2487"/>
              <a:gd name="T59" fmla="*/ 770 w 770"/>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0" h="2487">
                <a:moveTo>
                  <a:pt x="769" y="0"/>
                </a:moveTo>
                <a:lnTo>
                  <a:pt x="754" y="73"/>
                </a:lnTo>
                <a:lnTo>
                  <a:pt x="732" y="183"/>
                </a:lnTo>
                <a:lnTo>
                  <a:pt x="698" y="323"/>
                </a:lnTo>
                <a:lnTo>
                  <a:pt x="676" y="446"/>
                </a:lnTo>
                <a:lnTo>
                  <a:pt x="654" y="568"/>
                </a:lnTo>
                <a:lnTo>
                  <a:pt x="644" y="765"/>
                </a:lnTo>
                <a:lnTo>
                  <a:pt x="632" y="916"/>
                </a:lnTo>
                <a:lnTo>
                  <a:pt x="627" y="1068"/>
                </a:lnTo>
                <a:lnTo>
                  <a:pt x="610" y="1228"/>
                </a:lnTo>
                <a:lnTo>
                  <a:pt x="589" y="1373"/>
                </a:lnTo>
                <a:lnTo>
                  <a:pt x="568" y="1541"/>
                </a:lnTo>
                <a:lnTo>
                  <a:pt x="514" y="1714"/>
                </a:lnTo>
                <a:lnTo>
                  <a:pt x="449" y="1876"/>
                </a:lnTo>
                <a:lnTo>
                  <a:pt x="366" y="2047"/>
                </a:lnTo>
                <a:lnTo>
                  <a:pt x="290" y="2175"/>
                </a:lnTo>
                <a:lnTo>
                  <a:pt x="192" y="2289"/>
                </a:lnTo>
                <a:lnTo>
                  <a:pt x="115" y="2375"/>
                </a:lnTo>
                <a:lnTo>
                  <a:pt x="0"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27" name="Line 21"/>
          <p:cNvSpPr>
            <a:spLocks noChangeShapeType="1"/>
          </p:cNvSpPr>
          <p:nvPr/>
        </p:nvSpPr>
        <p:spPr bwMode="auto">
          <a:xfrm flipV="1">
            <a:off x="2185988" y="1531938"/>
            <a:ext cx="0" cy="2206625"/>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28" name="Line 22"/>
          <p:cNvSpPr>
            <a:spLocks noChangeShapeType="1"/>
          </p:cNvSpPr>
          <p:nvPr/>
        </p:nvSpPr>
        <p:spPr bwMode="auto">
          <a:xfrm>
            <a:off x="180975" y="3244850"/>
            <a:ext cx="8904288"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29" name="Line 23"/>
          <p:cNvSpPr>
            <a:spLocks noChangeShapeType="1"/>
          </p:cNvSpPr>
          <p:nvPr/>
        </p:nvSpPr>
        <p:spPr bwMode="auto">
          <a:xfrm>
            <a:off x="157163" y="3492500"/>
            <a:ext cx="89820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0" name="Line 24"/>
          <p:cNvSpPr>
            <a:spLocks noChangeShapeType="1"/>
          </p:cNvSpPr>
          <p:nvPr/>
        </p:nvSpPr>
        <p:spPr bwMode="auto">
          <a:xfrm>
            <a:off x="207963" y="3979863"/>
            <a:ext cx="19240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1" name="Line 25"/>
          <p:cNvSpPr>
            <a:spLocks noChangeShapeType="1"/>
          </p:cNvSpPr>
          <p:nvPr/>
        </p:nvSpPr>
        <p:spPr bwMode="auto">
          <a:xfrm>
            <a:off x="2236788" y="3979863"/>
            <a:ext cx="188436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2" name="Line 26"/>
          <p:cNvSpPr>
            <a:spLocks noChangeShapeType="1"/>
          </p:cNvSpPr>
          <p:nvPr/>
        </p:nvSpPr>
        <p:spPr bwMode="auto">
          <a:xfrm>
            <a:off x="787400" y="2241550"/>
            <a:ext cx="2414588"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3" name="Line 27"/>
          <p:cNvSpPr>
            <a:spLocks noChangeShapeType="1"/>
          </p:cNvSpPr>
          <p:nvPr/>
        </p:nvSpPr>
        <p:spPr bwMode="auto">
          <a:xfrm>
            <a:off x="608013" y="2487613"/>
            <a:ext cx="27686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4" name="Line 28"/>
          <p:cNvSpPr>
            <a:spLocks noChangeShapeType="1"/>
          </p:cNvSpPr>
          <p:nvPr/>
        </p:nvSpPr>
        <p:spPr bwMode="auto">
          <a:xfrm>
            <a:off x="409575" y="2747963"/>
            <a:ext cx="30797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5" name="Line 29"/>
          <p:cNvSpPr>
            <a:spLocks noChangeShapeType="1"/>
          </p:cNvSpPr>
          <p:nvPr/>
        </p:nvSpPr>
        <p:spPr bwMode="auto">
          <a:xfrm>
            <a:off x="269875" y="2995613"/>
            <a:ext cx="3341688"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6" name="Line 30"/>
          <p:cNvSpPr>
            <a:spLocks noChangeShapeType="1"/>
          </p:cNvSpPr>
          <p:nvPr/>
        </p:nvSpPr>
        <p:spPr bwMode="auto">
          <a:xfrm>
            <a:off x="223838" y="4237038"/>
            <a:ext cx="17970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7" name="Line 31"/>
          <p:cNvSpPr>
            <a:spLocks noChangeShapeType="1"/>
          </p:cNvSpPr>
          <p:nvPr/>
        </p:nvSpPr>
        <p:spPr bwMode="auto">
          <a:xfrm>
            <a:off x="250825" y="4511675"/>
            <a:ext cx="16414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8" name="Line 32"/>
          <p:cNvSpPr>
            <a:spLocks noChangeShapeType="1"/>
          </p:cNvSpPr>
          <p:nvPr/>
        </p:nvSpPr>
        <p:spPr bwMode="auto">
          <a:xfrm>
            <a:off x="293688" y="4760913"/>
            <a:ext cx="14605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39" name="Line 33"/>
          <p:cNvSpPr>
            <a:spLocks noChangeShapeType="1"/>
          </p:cNvSpPr>
          <p:nvPr/>
        </p:nvSpPr>
        <p:spPr bwMode="auto">
          <a:xfrm>
            <a:off x="2287588" y="4237038"/>
            <a:ext cx="1793875"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0" name="Line 34"/>
          <p:cNvSpPr>
            <a:spLocks noChangeShapeType="1"/>
          </p:cNvSpPr>
          <p:nvPr/>
        </p:nvSpPr>
        <p:spPr bwMode="auto">
          <a:xfrm>
            <a:off x="2365375" y="4511675"/>
            <a:ext cx="1592263"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1" name="Line 35"/>
          <p:cNvSpPr>
            <a:spLocks noChangeShapeType="1"/>
          </p:cNvSpPr>
          <p:nvPr/>
        </p:nvSpPr>
        <p:spPr bwMode="auto">
          <a:xfrm>
            <a:off x="2449513" y="4760913"/>
            <a:ext cx="14224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2" name="Line 36"/>
          <p:cNvSpPr>
            <a:spLocks noChangeShapeType="1"/>
          </p:cNvSpPr>
          <p:nvPr/>
        </p:nvSpPr>
        <p:spPr bwMode="auto">
          <a:xfrm>
            <a:off x="1309688" y="1804988"/>
            <a:ext cx="190341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3" name="Line 37"/>
          <p:cNvSpPr>
            <a:spLocks noChangeShapeType="1"/>
          </p:cNvSpPr>
          <p:nvPr/>
        </p:nvSpPr>
        <p:spPr bwMode="auto">
          <a:xfrm>
            <a:off x="1014413" y="2046288"/>
            <a:ext cx="2459037"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4" name="Line 38"/>
          <p:cNvSpPr>
            <a:spLocks noChangeShapeType="1"/>
          </p:cNvSpPr>
          <p:nvPr/>
        </p:nvSpPr>
        <p:spPr bwMode="auto">
          <a:xfrm>
            <a:off x="1562100" y="1643063"/>
            <a:ext cx="13398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5" name="Freeform 39"/>
          <p:cNvSpPr>
            <a:spLocks/>
          </p:cNvSpPr>
          <p:nvPr/>
        </p:nvSpPr>
        <p:spPr bwMode="auto">
          <a:xfrm>
            <a:off x="7607300" y="1870075"/>
            <a:ext cx="706438" cy="427038"/>
          </a:xfrm>
          <a:custGeom>
            <a:avLst/>
            <a:gdLst>
              <a:gd name="T0" fmla="*/ 0 w 445"/>
              <a:gd name="T1" fmla="*/ 0 h 269"/>
              <a:gd name="T2" fmla="*/ 2147483647 w 445"/>
              <a:gd name="T3" fmla="*/ 2147483647 h 269"/>
              <a:gd name="T4" fmla="*/ 2147483647 w 445"/>
              <a:gd name="T5" fmla="*/ 2147483647 h 269"/>
              <a:gd name="T6" fmla="*/ 0 60000 65536"/>
              <a:gd name="T7" fmla="*/ 0 60000 65536"/>
              <a:gd name="T8" fmla="*/ 0 60000 65536"/>
              <a:gd name="T9" fmla="*/ 0 w 445"/>
              <a:gd name="T10" fmla="*/ 0 h 269"/>
              <a:gd name="T11" fmla="*/ 445 w 445"/>
              <a:gd name="T12" fmla="*/ 269 h 269"/>
            </a:gdLst>
            <a:ahLst/>
            <a:cxnLst>
              <a:cxn ang="T6">
                <a:pos x="T0" y="T1"/>
              </a:cxn>
              <a:cxn ang="T7">
                <a:pos x="T2" y="T3"/>
              </a:cxn>
              <a:cxn ang="T8">
                <a:pos x="T4" y="T5"/>
              </a:cxn>
            </a:cxnLst>
            <a:rect l="T9" t="T10" r="T11" b="T12"/>
            <a:pathLst>
              <a:path w="445" h="269">
                <a:moveTo>
                  <a:pt x="0" y="0"/>
                </a:moveTo>
                <a:lnTo>
                  <a:pt x="203" y="118"/>
                </a:lnTo>
                <a:lnTo>
                  <a:pt x="444" y="26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46" name="Line 40"/>
          <p:cNvSpPr>
            <a:spLocks noChangeShapeType="1"/>
          </p:cNvSpPr>
          <p:nvPr/>
        </p:nvSpPr>
        <p:spPr bwMode="auto">
          <a:xfrm>
            <a:off x="4494213" y="1804988"/>
            <a:ext cx="29273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47" name="Freeform 41"/>
          <p:cNvSpPr>
            <a:spLocks/>
          </p:cNvSpPr>
          <p:nvPr/>
        </p:nvSpPr>
        <p:spPr bwMode="auto">
          <a:xfrm>
            <a:off x="4364038" y="1601788"/>
            <a:ext cx="495300" cy="496887"/>
          </a:xfrm>
          <a:custGeom>
            <a:avLst/>
            <a:gdLst>
              <a:gd name="T0" fmla="*/ 2147483647 w 312"/>
              <a:gd name="T1" fmla="*/ 0 h 313"/>
              <a:gd name="T2" fmla="*/ 2147483647 w 312"/>
              <a:gd name="T3" fmla="*/ 2147483647 h 313"/>
              <a:gd name="T4" fmla="*/ 2147483647 w 312"/>
              <a:gd name="T5" fmla="*/ 2147483647 h 313"/>
              <a:gd name="T6" fmla="*/ 0 w 312"/>
              <a:gd name="T7" fmla="*/ 2147483647 h 313"/>
              <a:gd name="T8" fmla="*/ 0 60000 65536"/>
              <a:gd name="T9" fmla="*/ 0 60000 65536"/>
              <a:gd name="T10" fmla="*/ 0 60000 65536"/>
              <a:gd name="T11" fmla="*/ 0 60000 65536"/>
              <a:gd name="T12" fmla="*/ 0 w 312"/>
              <a:gd name="T13" fmla="*/ 0 h 313"/>
              <a:gd name="T14" fmla="*/ 312 w 312"/>
              <a:gd name="T15" fmla="*/ 313 h 313"/>
            </a:gdLst>
            <a:ahLst/>
            <a:cxnLst>
              <a:cxn ang="T8">
                <a:pos x="T0" y="T1"/>
              </a:cxn>
              <a:cxn ang="T9">
                <a:pos x="T2" y="T3"/>
              </a:cxn>
              <a:cxn ang="T10">
                <a:pos x="T4" y="T5"/>
              </a:cxn>
              <a:cxn ang="T11">
                <a:pos x="T6" y="T7"/>
              </a:cxn>
            </a:cxnLst>
            <a:rect l="T12" t="T13" r="T14" b="T15"/>
            <a:pathLst>
              <a:path w="312" h="313">
                <a:moveTo>
                  <a:pt x="311" y="0"/>
                </a:moveTo>
                <a:lnTo>
                  <a:pt x="174" y="117"/>
                </a:lnTo>
                <a:lnTo>
                  <a:pt x="76" y="222"/>
                </a:lnTo>
                <a:lnTo>
                  <a:pt x="0" y="31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48" name="Freeform 42"/>
          <p:cNvSpPr>
            <a:spLocks/>
          </p:cNvSpPr>
          <p:nvPr/>
        </p:nvSpPr>
        <p:spPr bwMode="auto">
          <a:xfrm>
            <a:off x="6650038" y="1598613"/>
            <a:ext cx="1738312" cy="3867150"/>
          </a:xfrm>
          <a:custGeom>
            <a:avLst/>
            <a:gdLst>
              <a:gd name="T0" fmla="*/ 0 w 1095"/>
              <a:gd name="T1" fmla="*/ 0 h 2436"/>
              <a:gd name="T2" fmla="*/ 2147483647 w 1095"/>
              <a:gd name="T3" fmla="*/ 2147483647 h 2436"/>
              <a:gd name="T4" fmla="*/ 2147483647 w 1095"/>
              <a:gd name="T5" fmla="*/ 2147483647 h 2436"/>
              <a:gd name="T6" fmla="*/ 2147483647 w 1095"/>
              <a:gd name="T7" fmla="*/ 2147483647 h 2436"/>
              <a:gd name="T8" fmla="*/ 2147483647 w 1095"/>
              <a:gd name="T9" fmla="*/ 2147483647 h 2436"/>
              <a:gd name="T10" fmla="*/ 2147483647 w 1095"/>
              <a:gd name="T11" fmla="*/ 2147483647 h 2436"/>
              <a:gd name="T12" fmla="*/ 2147483647 w 1095"/>
              <a:gd name="T13" fmla="*/ 2147483647 h 2436"/>
              <a:gd name="T14" fmla="*/ 2147483647 w 1095"/>
              <a:gd name="T15" fmla="*/ 2147483647 h 2436"/>
              <a:gd name="T16" fmla="*/ 2147483647 w 1095"/>
              <a:gd name="T17" fmla="*/ 2147483647 h 2436"/>
              <a:gd name="T18" fmla="*/ 2147483647 w 1095"/>
              <a:gd name="T19" fmla="*/ 2147483647 h 2436"/>
              <a:gd name="T20" fmla="*/ 2147483647 w 1095"/>
              <a:gd name="T21" fmla="*/ 2147483647 h 2436"/>
              <a:gd name="T22" fmla="*/ 2147483647 w 1095"/>
              <a:gd name="T23" fmla="*/ 2147483647 h 2436"/>
              <a:gd name="T24" fmla="*/ 2147483647 w 1095"/>
              <a:gd name="T25" fmla="*/ 2147483647 h 2436"/>
              <a:gd name="T26" fmla="*/ 2147483647 w 1095"/>
              <a:gd name="T27" fmla="*/ 2147483647 h 2436"/>
              <a:gd name="T28" fmla="*/ 2147483647 w 1095"/>
              <a:gd name="T29" fmla="*/ 2147483647 h 2436"/>
              <a:gd name="T30" fmla="*/ 2147483647 w 1095"/>
              <a:gd name="T31" fmla="*/ 2147483647 h 2436"/>
              <a:gd name="T32" fmla="*/ 2147483647 w 1095"/>
              <a:gd name="T33" fmla="*/ 2147483647 h 2436"/>
              <a:gd name="T34" fmla="*/ 2147483647 w 1095"/>
              <a:gd name="T35" fmla="*/ 2147483647 h 24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5"/>
              <a:gd name="T55" fmla="*/ 0 h 2436"/>
              <a:gd name="T56" fmla="*/ 1095 w 1095"/>
              <a:gd name="T57" fmla="*/ 2436 h 24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5" h="2436">
                <a:moveTo>
                  <a:pt x="0" y="0"/>
                </a:moveTo>
                <a:lnTo>
                  <a:pt x="176" y="105"/>
                </a:lnTo>
                <a:lnTo>
                  <a:pt x="285" y="190"/>
                </a:lnTo>
                <a:lnTo>
                  <a:pt x="373" y="268"/>
                </a:lnTo>
                <a:lnTo>
                  <a:pt x="505" y="375"/>
                </a:lnTo>
                <a:lnTo>
                  <a:pt x="696" y="553"/>
                </a:lnTo>
                <a:lnTo>
                  <a:pt x="869" y="722"/>
                </a:lnTo>
                <a:lnTo>
                  <a:pt x="1001" y="882"/>
                </a:lnTo>
                <a:lnTo>
                  <a:pt x="1079" y="1034"/>
                </a:lnTo>
                <a:lnTo>
                  <a:pt x="1089" y="1167"/>
                </a:lnTo>
                <a:lnTo>
                  <a:pt x="1094" y="1335"/>
                </a:lnTo>
                <a:lnTo>
                  <a:pt x="1094" y="1490"/>
                </a:lnTo>
                <a:lnTo>
                  <a:pt x="1084" y="1665"/>
                </a:lnTo>
                <a:lnTo>
                  <a:pt x="1067" y="1820"/>
                </a:lnTo>
                <a:lnTo>
                  <a:pt x="1057" y="1991"/>
                </a:lnTo>
                <a:lnTo>
                  <a:pt x="1040" y="2116"/>
                </a:lnTo>
                <a:lnTo>
                  <a:pt x="1023" y="2295"/>
                </a:lnTo>
                <a:lnTo>
                  <a:pt x="984" y="243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49" name="Freeform 43"/>
          <p:cNvSpPr>
            <a:spLocks/>
          </p:cNvSpPr>
          <p:nvPr/>
        </p:nvSpPr>
        <p:spPr bwMode="auto">
          <a:xfrm>
            <a:off x="6827838" y="1633538"/>
            <a:ext cx="1812925" cy="3824287"/>
          </a:xfrm>
          <a:custGeom>
            <a:avLst/>
            <a:gdLst>
              <a:gd name="T0" fmla="*/ 0 w 1142"/>
              <a:gd name="T1" fmla="*/ 0 h 2409"/>
              <a:gd name="T2" fmla="*/ 2147483647 w 1142"/>
              <a:gd name="T3" fmla="*/ 2147483647 h 2409"/>
              <a:gd name="T4" fmla="*/ 2147483647 w 1142"/>
              <a:gd name="T5" fmla="*/ 2147483647 h 2409"/>
              <a:gd name="T6" fmla="*/ 2147483647 w 1142"/>
              <a:gd name="T7" fmla="*/ 2147483647 h 2409"/>
              <a:gd name="T8" fmla="*/ 2147483647 w 1142"/>
              <a:gd name="T9" fmla="*/ 2147483647 h 2409"/>
              <a:gd name="T10" fmla="*/ 2147483647 w 1142"/>
              <a:gd name="T11" fmla="*/ 2147483647 h 2409"/>
              <a:gd name="T12" fmla="*/ 2147483647 w 1142"/>
              <a:gd name="T13" fmla="*/ 2147483647 h 2409"/>
              <a:gd name="T14" fmla="*/ 2147483647 w 1142"/>
              <a:gd name="T15" fmla="*/ 2147483647 h 2409"/>
              <a:gd name="T16" fmla="*/ 2147483647 w 1142"/>
              <a:gd name="T17" fmla="*/ 2147483647 h 2409"/>
              <a:gd name="T18" fmla="*/ 2147483647 w 1142"/>
              <a:gd name="T19" fmla="*/ 2147483647 h 2409"/>
              <a:gd name="T20" fmla="*/ 2147483647 w 1142"/>
              <a:gd name="T21" fmla="*/ 2147483647 h 2409"/>
              <a:gd name="T22" fmla="*/ 2147483647 w 1142"/>
              <a:gd name="T23" fmla="*/ 2147483647 h 2409"/>
              <a:gd name="T24" fmla="*/ 2147483647 w 1142"/>
              <a:gd name="T25" fmla="*/ 2147483647 h 2409"/>
              <a:gd name="T26" fmla="*/ 2147483647 w 1142"/>
              <a:gd name="T27" fmla="*/ 2147483647 h 2409"/>
              <a:gd name="T28" fmla="*/ 2147483647 w 1142"/>
              <a:gd name="T29" fmla="*/ 2147483647 h 2409"/>
              <a:gd name="T30" fmla="*/ 2147483647 w 1142"/>
              <a:gd name="T31" fmla="*/ 2147483647 h 2409"/>
              <a:gd name="T32" fmla="*/ 2147483647 w 1142"/>
              <a:gd name="T33" fmla="*/ 2147483647 h 2409"/>
              <a:gd name="T34" fmla="*/ 2147483647 w 1142"/>
              <a:gd name="T35" fmla="*/ 2147483647 h 2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2"/>
              <a:gd name="T55" fmla="*/ 0 h 2409"/>
              <a:gd name="T56" fmla="*/ 1142 w 1142"/>
              <a:gd name="T57" fmla="*/ 2409 h 24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2" h="2409">
                <a:moveTo>
                  <a:pt x="0" y="0"/>
                </a:moveTo>
                <a:lnTo>
                  <a:pt x="165" y="95"/>
                </a:lnTo>
                <a:lnTo>
                  <a:pt x="275" y="185"/>
                </a:lnTo>
                <a:lnTo>
                  <a:pt x="373" y="263"/>
                </a:lnTo>
                <a:lnTo>
                  <a:pt x="508" y="375"/>
                </a:lnTo>
                <a:lnTo>
                  <a:pt x="694" y="525"/>
                </a:lnTo>
                <a:lnTo>
                  <a:pt x="881" y="689"/>
                </a:lnTo>
                <a:lnTo>
                  <a:pt x="1040" y="855"/>
                </a:lnTo>
                <a:lnTo>
                  <a:pt x="1121" y="1024"/>
                </a:lnTo>
                <a:lnTo>
                  <a:pt x="1136" y="1178"/>
                </a:lnTo>
                <a:lnTo>
                  <a:pt x="1141" y="1325"/>
                </a:lnTo>
                <a:lnTo>
                  <a:pt x="1136" y="1486"/>
                </a:lnTo>
                <a:lnTo>
                  <a:pt x="1106" y="1643"/>
                </a:lnTo>
                <a:lnTo>
                  <a:pt x="1084" y="1793"/>
                </a:lnTo>
                <a:lnTo>
                  <a:pt x="1050" y="1959"/>
                </a:lnTo>
                <a:lnTo>
                  <a:pt x="1023" y="2111"/>
                </a:lnTo>
                <a:lnTo>
                  <a:pt x="984" y="2234"/>
                </a:lnTo>
                <a:lnTo>
                  <a:pt x="913" y="240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0" name="Freeform 44"/>
          <p:cNvSpPr>
            <a:spLocks/>
          </p:cNvSpPr>
          <p:nvPr/>
        </p:nvSpPr>
        <p:spPr bwMode="auto">
          <a:xfrm>
            <a:off x="7043738" y="1685925"/>
            <a:ext cx="1857375" cy="3730625"/>
          </a:xfrm>
          <a:custGeom>
            <a:avLst/>
            <a:gdLst>
              <a:gd name="T0" fmla="*/ 0 w 1170"/>
              <a:gd name="T1" fmla="*/ 0 h 2350"/>
              <a:gd name="T2" fmla="*/ 2147483647 w 1170"/>
              <a:gd name="T3" fmla="*/ 2147483647 h 2350"/>
              <a:gd name="T4" fmla="*/ 2147483647 w 1170"/>
              <a:gd name="T5" fmla="*/ 2147483647 h 2350"/>
              <a:gd name="T6" fmla="*/ 2147483647 w 1170"/>
              <a:gd name="T7" fmla="*/ 2147483647 h 2350"/>
              <a:gd name="T8" fmla="*/ 2147483647 w 1170"/>
              <a:gd name="T9" fmla="*/ 2147483647 h 2350"/>
              <a:gd name="T10" fmla="*/ 2147483647 w 1170"/>
              <a:gd name="T11" fmla="*/ 2147483647 h 2350"/>
              <a:gd name="T12" fmla="*/ 2147483647 w 1170"/>
              <a:gd name="T13" fmla="*/ 2147483647 h 2350"/>
              <a:gd name="T14" fmla="*/ 2147483647 w 1170"/>
              <a:gd name="T15" fmla="*/ 2147483647 h 2350"/>
              <a:gd name="T16" fmla="*/ 2147483647 w 1170"/>
              <a:gd name="T17" fmla="*/ 2147483647 h 2350"/>
              <a:gd name="T18" fmla="*/ 2147483647 w 1170"/>
              <a:gd name="T19" fmla="*/ 2147483647 h 2350"/>
              <a:gd name="T20" fmla="*/ 2147483647 w 1170"/>
              <a:gd name="T21" fmla="*/ 2147483647 h 2350"/>
              <a:gd name="T22" fmla="*/ 2147483647 w 1170"/>
              <a:gd name="T23" fmla="*/ 2147483647 h 2350"/>
              <a:gd name="T24" fmla="*/ 2147483647 w 1170"/>
              <a:gd name="T25" fmla="*/ 2147483647 h 2350"/>
              <a:gd name="T26" fmla="*/ 2147483647 w 1170"/>
              <a:gd name="T27" fmla="*/ 2147483647 h 2350"/>
              <a:gd name="T28" fmla="*/ 2147483647 w 1170"/>
              <a:gd name="T29" fmla="*/ 2147483647 h 2350"/>
              <a:gd name="T30" fmla="*/ 2147483647 w 1170"/>
              <a:gd name="T31" fmla="*/ 2147483647 h 2350"/>
              <a:gd name="T32" fmla="*/ 2147483647 w 1170"/>
              <a:gd name="T33" fmla="*/ 2147483647 h 23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0"/>
              <a:gd name="T52" fmla="*/ 0 h 2350"/>
              <a:gd name="T53" fmla="*/ 1170 w 1170"/>
              <a:gd name="T54" fmla="*/ 2350 h 23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0" h="2350">
                <a:moveTo>
                  <a:pt x="0" y="0"/>
                </a:moveTo>
                <a:lnTo>
                  <a:pt x="147" y="93"/>
                </a:lnTo>
                <a:lnTo>
                  <a:pt x="321" y="216"/>
                </a:lnTo>
                <a:lnTo>
                  <a:pt x="480" y="335"/>
                </a:lnTo>
                <a:lnTo>
                  <a:pt x="682" y="496"/>
                </a:lnTo>
                <a:lnTo>
                  <a:pt x="880" y="665"/>
                </a:lnTo>
                <a:lnTo>
                  <a:pt x="1037" y="815"/>
                </a:lnTo>
                <a:lnTo>
                  <a:pt x="1140" y="983"/>
                </a:lnTo>
                <a:lnTo>
                  <a:pt x="1152" y="1128"/>
                </a:lnTo>
                <a:lnTo>
                  <a:pt x="1169" y="1290"/>
                </a:lnTo>
                <a:lnTo>
                  <a:pt x="1147" y="1440"/>
                </a:lnTo>
                <a:lnTo>
                  <a:pt x="1103" y="1603"/>
                </a:lnTo>
                <a:lnTo>
                  <a:pt x="1064" y="1769"/>
                </a:lnTo>
                <a:lnTo>
                  <a:pt x="1020" y="1933"/>
                </a:lnTo>
                <a:lnTo>
                  <a:pt x="978" y="2085"/>
                </a:lnTo>
                <a:lnTo>
                  <a:pt x="912" y="2211"/>
                </a:lnTo>
                <a:lnTo>
                  <a:pt x="831" y="234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1" name="Freeform 45"/>
          <p:cNvSpPr>
            <a:spLocks/>
          </p:cNvSpPr>
          <p:nvPr/>
        </p:nvSpPr>
        <p:spPr bwMode="auto">
          <a:xfrm>
            <a:off x="5216525" y="1530350"/>
            <a:ext cx="207963" cy="3946525"/>
          </a:xfrm>
          <a:custGeom>
            <a:avLst/>
            <a:gdLst>
              <a:gd name="T0" fmla="*/ 2147483647 w 131"/>
              <a:gd name="T1" fmla="*/ 0 h 2486"/>
              <a:gd name="T2" fmla="*/ 2147483647 w 131"/>
              <a:gd name="T3" fmla="*/ 2147483647 h 2486"/>
              <a:gd name="T4" fmla="*/ 2147483647 w 131"/>
              <a:gd name="T5" fmla="*/ 2147483647 h 2486"/>
              <a:gd name="T6" fmla="*/ 2147483647 w 131"/>
              <a:gd name="T7" fmla="*/ 2147483647 h 2486"/>
              <a:gd name="T8" fmla="*/ 2147483647 w 131"/>
              <a:gd name="T9" fmla="*/ 2147483647 h 2486"/>
              <a:gd name="T10" fmla="*/ 2147483647 w 131"/>
              <a:gd name="T11" fmla="*/ 2147483647 h 2486"/>
              <a:gd name="T12" fmla="*/ 2147483647 w 131"/>
              <a:gd name="T13" fmla="*/ 2147483647 h 2486"/>
              <a:gd name="T14" fmla="*/ 2147483647 w 131"/>
              <a:gd name="T15" fmla="*/ 2147483647 h 2486"/>
              <a:gd name="T16" fmla="*/ 2147483647 w 131"/>
              <a:gd name="T17" fmla="*/ 2147483647 h 2486"/>
              <a:gd name="T18" fmla="*/ 2147483647 w 131"/>
              <a:gd name="T19" fmla="*/ 2147483647 h 2486"/>
              <a:gd name="T20" fmla="*/ 2147483647 w 131"/>
              <a:gd name="T21" fmla="*/ 2147483647 h 2486"/>
              <a:gd name="T22" fmla="*/ 2147483647 w 131"/>
              <a:gd name="T23" fmla="*/ 2147483647 h 2486"/>
              <a:gd name="T24" fmla="*/ 2147483647 w 131"/>
              <a:gd name="T25" fmla="*/ 2147483647 h 2486"/>
              <a:gd name="T26" fmla="*/ 2147483647 w 131"/>
              <a:gd name="T27" fmla="*/ 2147483647 h 2486"/>
              <a:gd name="T28" fmla="*/ 2147483647 w 131"/>
              <a:gd name="T29" fmla="*/ 2147483647 h 2486"/>
              <a:gd name="T30" fmla="*/ 2147483647 w 131"/>
              <a:gd name="T31" fmla="*/ 2147483647 h 2486"/>
              <a:gd name="T32" fmla="*/ 2147483647 w 131"/>
              <a:gd name="T33" fmla="*/ 2147483647 h 2486"/>
              <a:gd name="T34" fmla="*/ 0 w 131"/>
              <a:gd name="T35" fmla="*/ 2147483647 h 24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2486"/>
              <a:gd name="T56" fmla="*/ 131 w 131"/>
              <a:gd name="T57" fmla="*/ 2486 h 24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2486">
                <a:moveTo>
                  <a:pt x="108" y="0"/>
                </a:moveTo>
                <a:lnTo>
                  <a:pt x="115" y="74"/>
                </a:lnTo>
                <a:lnTo>
                  <a:pt x="120" y="190"/>
                </a:lnTo>
                <a:lnTo>
                  <a:pt x="120" y="330"/>
                </a:lnTo>
                <a:lnTo>
                  <a:pt x="125" y="463"/>
                </a:lnTo>
                <a:lnTo>
                  <a:pt x="130" y="603"/>
                </a:lnTo>
                <a:lnTo>
                  <a:pt x="130" y="751"/>
                </a:lnTo>
                <a:lnTo>
                  <a:pt x="130" y="927"/>
                </a:lnTo>
                <a:lnTo>
                  <a:pt x="130" y="1100"/>
                </a:lnTo>
                <a:lnTo>
                  <a:pt x="125" y="1224"/>
                </a:lnTo>
                <a:lnTo>
                  <a:pt x="120" y="1387"/>
                </a:lnTo>
                <a:lnTo>
                  <a:pt x="98" y="1535"/>
                </a:lnTo>
                <a:lnTo>
                  <a:pt x="93" y="1704"/>
                </a:lnTo>
                <a:lnTo>
                  <a:pt x="76" y="1875"/>
                </a:lnTo>
                <a:lnTo>
                  <a:pt x="59" y="2031"/>
                </a:lnTo>
                <a:lnTo>
                  <a:pt x="54" y="2178"/>
                </a:lnTo>
                <a:lnTo>
                  <a:pt x="32" y="2345"/>
                </a:lnTo>
                <a:lnTo>
                  <a:pt x="0" y="248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2" name="Freeform 46"/>
          <p:cNvSpPr>
            <a:spLocks/>
          </p:cNvSpPr>
          <p:nvPr/>
        </p:nvSpPr>
        <p:spPr bwMode="auto">
          <a:xfrm>
            <a:off x="5294313" y="1512888"/>
            <a:ext cx="400050" cy="3956050"/>
          </a:xfrm>
          <a:custGeom>
            <a:avLst/>
            <a:gdLst>
              <a:gd name="T0" fmla="*/ 2147483647 w 252"/>
              <a:gd name="T1" fmla="*/ 0 h 2492"/>
              <a:gd name="T2" fmla="*/ 2147483647 w 252"/>
              <a:gd name="T3" fmla="*/ 2147483647 h 2492"/>
              <a:gd name="T4" fmla="*/ 2147483647 w 252"/>
              <a:gd name="T5" fmla="*/ 2147483647 h 2492"/>
              <a:gd name="T6" fmla="*/ 2147483647 w 252"/>
              <a:gd name="T7" fmla="*/ 2147483647 h 2492"/>
              <a:gd name="T8" fmla="*/ 2147483647 w 252"/>
              <a:gd name="T9" fmla="*/ 2147483647 h 2492"/>
              <a:gd name="T10" fmla="*/ 2147483647 w 252"/>
              <a:gd name="T11" fmla="*/ 2147483647 h 2492"/>
              <a:gd name="T12" fmla="*/ 2147483647 w 252"/>
              <a:gd name="T13" fmla="*/ 2147483647 h 2492"/>
              <a:gd name="T14" fmla="*/ 2147483647 w 252"/>
              <a:gd name="T15" fmla="*/ 2147483647 h 2492"/>
              <a:gd name="T16" fmla="*/ 2147483647 w 252"/>
              <a:gd name="T17" fmla="*/ 2147483647 h 2492"/>
              <a:gd name="T18" fmla="*/ 2147483647 w 252"/>
              <a:gd name="T19" fmla="*/ 2147483647 h 2492"/>
              <a:gd name="T20" fmla="*/ 2147483647 w 252"/>
              <a:gd name="T21" fmla="*/ 2147483647 h 2492"/>
              <a:gd name="T22" fmla="*/ 2147483647 w 252"/>
              <a:gd name="T23" fmla="*/ 2147483647 h 2492"/>
              <a:gd name="T24" fmla="*/ 2147483647 w 252"/>
              <a:gd name="T25" fmla="*/ 2147483647 h 2492"/>
              <a:gd name="T26" fmla="*/ 2147483647 w 252"/>
              <a:gd name="T27" fmla="*/ 2147483647 h 2492"/>
              <a:gd name="T28" fmla="*/ 2147483647 w 252"/>
              <a:gd name="T29" fmla="*/ 2147483647 h 2492"/>
              <a:gd name="T30" fmla="*/ 2147483647 w 252"/>
              <a:gd name="T31" fmla="*/ 2147483647 h 2492"/>
              <a:gd name="T32" fmla="*/ 2147483647 w 252"/>
              <a:gd name="T33" fmla="*/ 2147483647 h 2492"/>
              <a:gd name="T34" fmla="*/ 0 w 252"/>
              <a:gd name="T35" fmla="*/ 2147483647 h 24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2"/>
              <a:gd name="T55" fmla="*/ 0 h 2492"/>
              <a:gd name="T56" fmla="*/ 252 w 252"/>
              <a:gd name="T57" fmla="*/ 2492 h 24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2" h="2492">
                <a:moveTo>
                  <a:pt x="88" y="0"/>
                </a:moveTo>
                <a:lnTo>
                  <a:pt x="109" y="67"/>
                </a:lnTo>
                <a:lnTo>
                  <a:pt x="136" y="183"/>
                </a:lnTo>
                <a:lnTo>
                  <a:pt x="168" y="323"/>
                </a:lnTo>
                <a:lnTo>
                  <a:pt x="185" y="447"/>
                </a:lnTo>
                <a:lnTo>
                  <a:pt x="207" y="596"/>
                </a:lnTo>
                <a:lnTo>
                  <a:pt x="229" y="755"/>
                </a:lnTo>
                <a:lnTo>
                  <a:pt x="246" y="933"/>
                </a:lnTo>
                <a:lnTo>
                  <a:pt x="251" y="1090"/>
                </a:lnTo>
                <a:lnTo>
                  <a:pt x="246" y="1251"/>
                </a:lnTo>
                <a:lnTo>
                  <a:pt x="224" y="1408"/>
                </a:lnTo>
                <a:lnTo>
                  <a:pt x="207" y="1563"/>
                </a:lnTo>
                <a:lnTo>
                  <a:pt x="185" y="1721"/>
                </a:lnTo>
                <a:lnTo>
                  <a:pt x="152" y="1886"/>
                </a:lnTo>
                <a:lnTo>
                  <a:pt x="120" y="2047"/>
                </a:lnTo>
                <a:lnTo>
                  <a:pt x="88" y="2194"/>
                </a:lnTo>
                <a:lnTo>
                  <a:pt x="49" y="2351"/>
                </a:lnTo>
                <a:lnTo>
                  <a:pt x="0" y="249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3" name="Freeform 47"/>
          <p:cNvSpPr>
            <a:spLocks/>
          </p:cNvSpPr>
          <p:nvPr/>
        </p:nvSpPr>
        <p:spPr bwMode="auto">
          <a:xfrm>
            <a:off x="5345113" y="1508125"/>
            <a:ext cx="558800" cy="3963988"/>
          </a:xfrm>
          <a:custGeom>
            <a:avLst/>
            <a:gdLst>
              <a:gd name="T0" fmla="*/ 2147483647 w 352"/>
              <a:gd name="T1" fmla="*/ 0 h 2497"/>
              <a:gd name="T2" fmla="*/ 2147483647 w 352"/>
              <a:gd name="T3" fmla="*/ 2147483647 h 2497"/>
              <a:gd name="T4" fmla="*/ 2147483647 w 352"/>
              <a:gd name="T5" fmla="*/ 2147483647 h 2497"/>
              <a:gd name="T6" fmla="*/ 2147483647 w 352"/>
              <a:gd name="T7" fmla="*/ 2147483647 h 2497"/>
              <a:gd name="T8" fmla="*/ 2147483647 w 352"/>
              <a:gd name="T9" fmla="*/ 2147483647 h 2497"/>
              <a:gd name="T10" fmla="*/ 2147483647 w 352"/>
              <a:gd name="T11" fmla="*/ 2147483647 h 2497"/>
              <a:gd name="T12" fmla="*/ 2147483647 w 352"/>
              <a:gd name="T13" fmla="*/ 2147483647 h 2497"/>
              <a:gd name="T14" fmla="*/ 2147483647 w 352"/>
              <a:gd name="T15" fmla="*/ 2147483647 h 2497"/>
              <a:gd name="T16" fmla="*/ 2147483647 w 352"/>
              <a:gd name="T17" fmla="*/ 2147483647 h 2497"/>
              <a:gd name="T18" fmla="*/ 2147483647 w 352"/>
              <a:gd name="T19" fmla="*/ 2147483647 h 2497"/>
              <a:gd name="T20" fmla="*/ 2147483647 w 352"/>
              <a:gd name="T21" fmla="*/ 2147483647 h 2497"/>
              <a:gd name="T22" fmla="*/ 2147483647 w 352"/>
              <a:gd name="T23" fmla="*/ 2147483647 h 2497"/>
              <a:gd name="T24" fmla="*/ 2147483647 w 352"/>
              <a:gd name="T25" fmla="*/ 2147483647 h 2497"/>
              <a:gd name="T26" fmla="*/ 2147483647 w 352"/>
              <a:gd name="T27" fmla="*/ 2147483647 h 2497"/>
              <a:gd name="T28" fmla="*/ 2147483647 w 352"/>
              <a:gd name="T29" fmla="*/ 2147483647 h 2497"/>
              <a:gd name="T30" fmla="*/ 2147483647 w 352"/>
              <a:gd name="T31" fmla="*/ 2147483647 h 2497"/>
              <a:gd name="T32" fmla="*/ 2147483647 w 352"/>
              <a:gd name="T33" fmla="*/ 2147483647 h 2497"/>
              <a:gd name="T34" fmla="*/ 0 w 352"/>
              <a:gd name="T35" fmla="*/ 2147483647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2"/>
              <a:gd name="T55" fmla="*/ 0 h 2497"/>
              <a:gd name="T56" fmla="*/ 352 w 352"/>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2" h="2497">
                <a:moveTo>
                  <a:pt x="88" y="0"/>
                </a:moveTo>
                <a:lnTo>
                  <a:pt x="127" y="85"/>
                </a:lnTo>
                <a:lnTo>
                  <a:pt x="175" y="183"/>
                </a:lnTo>
                <a:lnTo>
                  <a:pt x="229" y="323"/>
                </a:lnTo>
                <a:lnTo>
                  <a:pt x="273" y="468"/>
                </a:lnTo>
                <a:lnTo>
                  <a:pt x="300" y="613"/>
                </a:lnTo>
                <a:lnTo>
                  <a:pt x="322" y="760"/>
                </a:lnTo>
                <a:lnTo>
                  <a:pt x="344" y="945"/>
                </a:lnTo>
                <a:lnTo>
                  <a:pt x="351" y="1100"/>
                </a:lnTo>
                <a:lnTo>
                  <a:pt x="351" y="1263"/>
                </a:lnTo>
                <a:lnTo>
                  <a:pt x="339" y="1408"/>
                </a:lnTo>
                <a:lnTo>
                  <a:pt x="317" y="1558"/>
                </a:lnTo>
                <a:lnTo>
                  <a:pt x="285" y="1715"/>
                </a:lnTo>
                <a:lnTo>
                  <a:pt x="241" y="1886"/>
                </a:lnTo>
                <a:lnTo>
                  <a:pt x="192" y="2054"/>
                </a:lnTo>
                <a:lnTo>
                  <a:pt x="148" y="2194"/>
                </a:lnTo>
                <a:lnTo>
                  <a:pt x="88" y="2346"/>
                </a:lnTo>
                <a:lnTo>
                  <a:pt x="0" y="2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4" name="Freeform 49"/>
          <p:cNvSpPr>
            <a:spLocks/>
          </p:cNvSpPr>
          <p:nvPr/>
        </p:nvSpPr>
        <p:spPr bwMode="auto">
          <a:xfrm>
            <a:off x="5554663" y="1500188"/>
            <a:ext cx="842962" cy="3892550"/>
          </a:xfrm>
          <a:custGeom>
            <a:avLst/>
            <a:gdLst>
              <a:gd name="T0" fmla="*/ 2147483647 w 531"/>
              <a:gd name="T1" fmla="*/ 0 h 2452"/>
              <a:gd name="T2" fmla="*/ 2147483647 w 531"/>
              <a:gd name="T3" fmla="*/ 2147483647 h 2452"/>
              <a:gd name="T4" fmla="*/ 2147483647 w 531"/>
              <a:gd name="T5" fmla="*/ 2147483647 h 2452"/>
              <a:gd name="T6" fmla="*/ 2147483647 w 531"/>
              <a:gd name="T7" fmla="*/ 2147483647 h 2452"/>
              <a:gd name="T8" fmla="*/ 2147483647 w 531"/>
              <a:gd name="T9" fmla="*/ 2147483647 h 2452"/>
              <a:gd name="T10" fmla="*/ 2147483647 w 531"/>
              <a:gd name="T11" fmla="*/ 2147483647 h 2452"/>
              <a:gd name="T12" fmla="*/ 2147483647 w 531"/>
              <a:gd name="T13" fmla="*/ 2147483647 h 2452"/>
              <a:gd name="T14" fmla="*/ 2147483647 w 531"/>
              <a:gd name="T15" fmla="*/ 2147483647 h 2452"/>
              <a:gd name="T16" fmla="*/ 2147483647 w 531"/>
              <a:gd name="T17" fmla="*/ 2147483647 h 2452"/>
              <a:gd name="T18" fmla="*/ 2147483647 w 531"/>
              <a:gd name="T19" fmla="*/ 2147483647 h 2452"/>
              <a:gd name="T20" fmla="*/ 2147483647 w 531"/>
              <a:gd name="T21" fmla="*/ 2147483647 h 2452"/>
              <a:gd name="T22" fmla="*/ 2147483647 w 531"/>
              <a:gd name="T23" fmla="*/ 2147483647 h 2452"/>
              <a:gd name="T24" fmla="*/ 2147483647 w 531"/>
              <a:gd name="T25" fmla="*/ 2147483647 h 2452"/>
              <a:gd name="T26" fmla="*/ 2147483647 w 531"/>
              <a:gd name="T27" fmla="*/ 2147483647 h 2452"/>
              <a:gd name="T28" fmla="*/ 2147483647 w 531"/>
              <a:gd name="T29" fmla="*/ 2147483647 h 2452"/>
              <a:gd name="T30" fmla="*/ 2147483647 w 531"/>
              <a:gd name="T31" fmla="*/ 2147483647 h 2452"/>
              <a:gd name="T32" fmla="*/ 2147483647 w 531"/>
              <a:gd name="T33" fmla="*/ 2147483647 h 2452"/>
              <a:gd name="T34" fmla="*/ 0 w 531"/>
              <a:gd name="T35" fmla="*/ 2147483647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1"/>
              <a:gd name="T55" fmla="*/ 0 h 2452"/>
              <a:gd name="T56" fmla="*/ 531 w 531"/>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1" h="2452">
                <a:moveTo>
                  <a:pt x="10" y="0"/>
                </a:moveTo>
                <a:lnTo>
                  <a:pt x="88" y="83"/>
                </a:lnTo>
                <a:lnTo>
                  <a:pt x="176" y="193"/>
                </a:lnTo>
                <a:lnTo>
                  <a:pt x="246" y="318"/>
                </a:lnTo>
                <a:lnTo>
                  <a:pt x="312" y="430"/>
                </a:lnTo>
                <a:lnTo>
                  <a:pt x="388" y="586"/>
                </a:lnTo>
                <a:lnTo>
                  <a:pt x="449" y="755"/>
                </a:lnTo>
                <a:lnTo>
                  <a:pt x="508" y="955"/>
                </a:lnTo>
                <a:lnTo>
                  <a:pt x="523" y="1105"/>
                </a:lnTo>
                <a:lnTo>
                  <a:pt x="530" y="1251"/>
                </a:lnTo>
                <a:lnTo>
                  <a:pt x="508" y="1408"/>
                </a:lnTo>
                <a:lnTo>
                  <a:pt x="471" y="1563"/>
                </a:lnTo>
                <a:lnTo>
                  <a:pt x="410" y="1743"/>
                </a:lnTo>
                <a:lnTo>
                  <a:pt x="329" y="1910"/>
                </a:lnTo>
                <a:lnTo>
                  <a:pt x="257" y="2064"/>
                </a:lnTo>
                <a:lnTo>
                  <a:pt x="169" y="2216"/>
                </a:lnTo>
                <a:lnTo>
                  <a:pt x="83" y="2351"/>
                </a:lnTo>
                <a:lnTo>
                  <a:pt x="0" y="245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5" name="Freeform 50"/>
          <p:cNvSpPr>
            <a:spLocks/>
          </p:cNvSpPr>
          <p:nvPr/>
        </p:nvSpPr>
        <p:spPr bwMode="auto">
          <a:xfrm>
            <a:off x="5630863" y="1500188"/>
            <a:ext cx="1008062" cy="2366962"/>
          </a:xfrm>
          <a:custGeom>
            <a:avLst/>
            <a:gdLst>
              <a:gd name="T0" fmla="*/ 0 w 635"/>
              <a:gd name="T1" fmla="*/ 0 h 1491"/>
              <a:gd name="T2" fmla="*/ 2147483647 w 635"/>
              <a:gd name="T3" fmla="*/ 2147483647 h 1491"/>
              <a:gd name="T4" fmla="*/ 2147483647 w 635"/>
              <a:gd name="T5" fmla="*/ 2147483647 h 1491"/>
              <a:gd name="T6" fmla="*/ 2147483647 w 635"/>
              <a:gd name="T7" fmla="*/ 2147483647 h 1491"/>
              <a:gd name="T8" fmla="*/ 2147483647 w 635"/>
              <a:gd name="T9" fmla="*/ 2147483647 h 1491"/>
              <a:gd name="T10" fmla="*/ 2147483647 w 635"/>
              <a:gd name="T11" fmla="*/ 2147483647 h 1491"/>
              <a:gd name="T12" fmla="*/ 2147483647 w 635"/>
              <a:gd name="T13" fmla="*/ 2147483647 h 1491"/>
              <a:gd name="T14" fmla="*/ 2147483647 w 635"/>
              <a:gd name="T15" fmla="*/ 2147483647 h 1491"/>
              <a:gd name="T16" fmla="*/ 2147483647 w 635"/>
              <a:gd name="T17" fmla="*/ 2147483647 h 1491"/>
              <a:gd name="T18" fmla="*/ 2147483647 w 635"/>
              <a:gd name="T19" fmla="*/ 2147483647 h 1491"/>
              <a:gd name="T20" fmla="*/ 2147483647 w 635"/>
              <a:gd name="T21" fmla="*/ 2147483647 h 14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5"/>
              <a:gd name="T34" fmla="*/ 0 h 1491"/>
              <a:gd name="T35" fmla="*/ 635 w 635"/>
              <a:gd name="T36" fmla="*/ 1491 h 14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5" h="1491">
                <a:moveTo>
                  <a:pt x="0" y="0"/>
                </a:moveTo>
                <a:lnTo>
                  <a:pt x="120" y="112"/>
                </a:lnTo>
                <a:lnTo>
                  <a:pt x="220" y="221"/>
                </a:lnTo>
                <a:lnTo>
                  <a:pt x="318" y="328"/>
                </a:lnTo>
                <a:lnTo>
                  <a:pt x="418" y="458"/>
                </a:lnTo>
                <a:lnTo>
                  <a:pt x="492" y="601"/>
                </a:lnTo>
                <a:lnTo>
                  <a:pt x="558" y="754"/>
                </a:lnTo>
                <a:lnTo>
                  <a:pt x="612" y="955"/>
                </a:lnTo>
                <a:lnTo>
                  <a:pt x="634" y="1112"/>
                </a:lnTo>
                <a:lnTo>
                  <a:pt x="629" y="1260"/>
                </a:lnTo>
                <a:lnTo>
                  <a:pt x="602" y="149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6" name="Freeform 51"/>
          <p:cNvSpPr>
            <a:spLocks/>
          </p:cNvSpPr>
          <p:nvPr/>
        </p:nvSpPr>
        <p:spPr bwMode="auto">
          <a:xfrm>
            <a:off x="5719763" y="1501775"/>
            <a:ext cx="2076450" cy="3929063"/>
          </a:xfrm>
          <a:custGeom>
            <a:avLst/>
            <a:gdLst>
              <a:gd name="T0" fmla="*/ 0 w 1308"/>
              <a:gd name="T1" fmla="*/ 0 h 2475"/>
              <a:gd name="T2" fmla="*/ 2147483647 w 1308"/>
              <a:gd name="T3" fmla="*/ 2147483647 h 2475"/>
              <a:gd name="T4" fmla="*/ 2147483647 w 1308"/>
              <a:gd name="T5" fmla="*/ 2147483647 h 2475"/>
              <a:gd name="T6" fmla="*/ 2147483647 w 1308"/>
              <a:gd name="T7" fmla="*/ 2147483647 h 2475"/>
              <a:gd name="T8" fmla="*/ 2147483647 w 1308"/>
              <a:gd name="T9" fmla="*/ 2147483647 h 2475"/>
              <a:gd name="T10" fmla="*/ 2147483647 w 1308"/>
              <a:gd name="T11" fmla="*/ 2147483647 h 2475"/>
              <a:gd name="T12" fmla="*/ 2147483647 w 1308"/>
              <a:gd name="T13" fmla="*/ 2147483647 h 2475"/>
              <a:gd name="T14" fmla="*/ 2147483647 w 1308"/>
              <a:gd name="T15" fmla="*/ 2147483647 h 2475"/>
              <a:gd name="T16" fmla="*/ 2147483647 w 1308"/>
              <a:gd name="T17" fmla="*/ 2147483647 h 2475"/>
              <a:gd name="T18" fmla="*/ 2147483647 w 1308"/>
              <a:gd name="T19" fmla="*/ 2147483647 h 2475"/>
              <a:gd name="T20" fmla="*/ 2147483647 w 1308"/>
              <a:gd name="T21" fmla="*/ 2147483647 h 2475"/>
              <a:gd name="T22" fmla="*/ 2147483647 w 1308"/>
              <a:gd name="T23" fmla="*/ 2147483647 h 2475"/>
              <a:gd name="T24" fmla="*/ 2147483647 w 1308"/>
              <a:gd name="T25" fmla="*/ 2147483647 h 2475"/>
              <a:gd name="T26" fmla="*/ 2147483647 w 1308"/>
              <a:gd name="T27" fmla="*/ 2147483647 h 2475"/>
              <a:gd name="T28" fmla="*/ 2147483647 w 1308"/>
              <a:gd name="T29" fmla="*/ 2147483647 h 2475"/>
              <a:gd name="T30" fmla="*/ 2147483647 w 1308"/>
              <a:gd name="T31" fmla="*/ 2147483647 h 2475"/>
              <a:gd name="T32" fmla="*/ 2147483647 w 1308"/>
              <a:gd name="T33" fmla="*/ 2147483647 h 2475"/>
              <a:gd name="T34" fmla="*/ 2147483647 w 1308"/>
              <a:gd name="T35" fmla="*/ 2147483647 h 2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8"/>
              <a:gd name="T55" fmla="*/ 0 h 2475"/>
              <a:gd name="T56" fmla="*/ 1308 w 1308"/>
              <a:gd name="T57" fmla="*/ 2475 h 2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8" h="2475">
                <a:moveTo>
                  <a:pt x="0" y="0"/>
                </a:moveTo>
                <a:lnTo>
                  <a:pt x="120" y="83"/>
                </a:lnTo>
                <a:lnTo>
                  <a:pt x="225" y="171"/>
                </a:lnTo>
                <a:lnTo>
                  <a:pt x="371" y="328"/>
                </a:lnTo>
                <a:lnTo>
                  <a:pt x="475" y="468"/>
                </a:lnTo>
                <a:lnTo>
                  <a:pt x="572" y="618"/>
                </a:lnTo>
                <a:lnTo>
                  <a:pt x="643" y="783"/>
                </a:lnTo>
                <a:lnTo>
                  <a:pt x="699" y="943"/>
                </a:lnTo>
                <a:lnTo>
                  <a:pt x="731" y="1107"/>
                </a:lnTo>
                <a:lnTo>
                  <a:pt x="736" y="1246"/>
                </a:lnTo>
                <a:lnTo>
                  <a:pt x="750" y="1403"/>
                </a:lnTo>
                <a:lnTo>
                  <a:pt x="782" y="1558"/>
                </a:lnTo>
                <a:lnTo>
                  <a:pt x="838" y="1726"/>
                </a:lnTo>
                <a:lnTo>
                  <a:pt x="919" y="1892"/>
                </a:lnTo>
                <a:lnTo>
                  <a:pt x="991" y="2047"/>
                </a:lnTo>
                <a:lnTo>
                  <a:pt x="1077" y="2182"/>
                </a:lnTo>
                <a:lnTo>
                  <a:pt x="1185" y="2339"/>
                </a:lnTo>
                <a:lnTo>
                  <a:pt x="1307" y="2474"/>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7" name="Freeform 52"/>
          <p:cNvSpPr>
            <a:spLocks/>
          </p:cNvSpPr>
          <p:nvPr/>
        </p:nvSpPr>
        <p:spPr bwMode="auto">
          <a:xfrm>
            <a:off x="5846763" y="1508125"/>
            <a:ext cx="2074862" cy="3938588"/>
          </a:xfrm>
          <a:custGeom>
            <a:avLst/>
            <a:gdLst>
              <a:gd name="T0" fmla="*/ 0 w 1307"/>
              <a:gd name="T1" fmla="*/ 0 h 2481"/>
              <a:gd name="T2" fmla="*/ 2147483647 w 1307"/>
              <a:gd name="T3" fmla="*/ 2147483647 h 2481"/>
              <a:gd name="T4" fmla="*/ 2147483647 w 1307"/>
              <a:gd name="T5" fmla="*/ 2147483647 h 2481"/>
              <a:gd name="T6" fmla="*/ 2147483647 w 1307"/>
              <a:gd name="T7" fmla="*/ 2147483647 h 2481"/>
              <a:gd name="T8" fmla="*/ 2147483647 w 1307"/>
              <a:gd name="T9" fmla="*/ 2147483647 h 2481"/>
              <a:gd name="T10" fmla="*/ 2147483647 w 1307"/>
              <a:gd name="T11" fmla="*/ 2147483647 h 2481"/>
              <a:gd name="T12" fmla="*/ 2147483647 w 1307"/>
              <a:gd name="T13" fmla="*/ 2147483647 h 2481"/>
              <a:gd name="T14" fmla="*/ 2147483647 w 1307"/>
              <a:gd name="T15" fmla="*/ 2147483647 h 2481"/>
              <a:gd name="T16" fmla="*/ 2147483647 w 1307"/>
              <a:gd name="T17" fmla="*/ 2147483647 h 2481"/>
              <a:gd name="T18" fmla="*/ 2147483647 w 1307"/>
              <a:gd name="T19" fmla="*/ 2147483647 h 2481"/>
              <a:gd name="T20" fmla="*/ 2147483647 w 1307"/>
              <a:gd name="T21" fmla="*/ 2147483647 h 2481"/>
              <a:gd name="T22" fmla="*/ 2147483647 w 1307"/>
              <a:gd name="T23" fmla="*/ 2147483647 h 2481"/>
              <a:gd name="T24" fmla="*/ 2147483647 w 1307"/>
              <a:gd name="T25" fmla="*/ 2147483647 h 2481"/>
              <a:gd name="T26" fmla="*/ 2147483647 w 1307"/>
              <a:gd name="T27" fmla="*/ 2147483647 h 2481"/>
              <a:gd name="T28" fmla="*/ 2147483647 w 1307"/>
              <a:gd name="T29" fmla="*/ 2147483647 h 2481"/>
              <a:gd name="T30" fmla="*/ 2147483647 w 1307"/>
              <a:gd name="T31" fmla="*/ 2147483647 h 2481"/>
              <a:gd name="T32" fmla="*/ 2147483647 w 1307"/>
              <a:gd name="T33" fmla="*/ 2147483647 h 2481"/>
              <a:gd name="T34" fmla="*/ 2147483647 w 1307"/>
              <a:gd name="T35" fmla="*/ 2147483647 h 24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7"/>
              <a:gd name="T55" fmla="*/ 0 h 2481"/>
              <a:gd name="T56" fmla="*/ 1307 w 1307"/>
              <a:gd name="T57" fmla="*/ 2481 h 24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7" h="2481">
                <a:moveTo>
                  <a:pt x="0" y="0"/>
                </a:moveTo>
                <a:lnTo>
                  <a:pt x="170" y="107"/>
                </a:lnTo>
                <a:lnTo>
                  <a:pt x="295" y="216"/>
                </a:lnTo>
                <a:lnTo>
                  <a:pt x="442" y="368"/>
                </a:lnTo>
                <a:lnTo>
                  <a:pt x="545" y="496"/>
                </a:lnTo>
                <a:lnTo>
                  <a:pt x="650" y="655"/>
                </a:lnTo>
                <a:lnTo>
                  <a:pt x="722" y="810"/>
                </a:lnTo>
                <a:lnTo>
                  <a:pt x="778" y="972"/>
                </a:lnTo>
                <a:lnTo>
                  <a:pt x="810" y="1133"/>
                </a:lnTo>
                <a:lnTo>
                  <a:pt x="815" y="1273"/>
                </a:lnTo>
                <a:lnTo>
                  <a:pt x="827" y="1430"/>
                </a:lnTo>
                <a:lnTo>
                  <a:pt x="859" y="1585"/>
                </a:lnTo>
                <a:lnTo>
                  <a:pt x="915" y="1751"/>
                </a:lnTo>
                <a:lnTo>
                  <a:pt x="963" y="1893"/>
                </a:lnTo>
                <a:lnTo>
                  <a:pt x="1029" y="2047"/>
                </a:lnTo>
                <a:lnTo>
                  <a:pt x="1087" y="2188"/>
                </a:lnTo>
                <a:lnTo>
                  <a:pt x="1169" y="2316"/>
                </a:lnTo>
                <a:lnTo>
                  <a:pt x="1306" y="248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8" name="Freeform 53"/>
          <p:cNvSpPr>
            <a:spLocks/>
          </p:cNvSpPr>
          <p:nvPr/>
        </p:nvSpPr>
        <p:spPr bwMode="auto">
          <a:xfrm>
            <a:off x="3321050" y="1571625"/>
            <a:ext cx="1633538" cy="3919538"/>
          </a:xfrm>
          <a:custGeom>
            <a:avLst/>
            <a:gdLst>
              <a:gd name="T0" fmla="*/ 2147483647 w 1029"/>
              <a:gd name="T1" fmla="*/ 0 h 2469"/>
              <a:gd name="T2" fmla="*/ 2147483647 w 1029"/>
              <a:gd name="T3" fmla="*/ 2147483647 h 2469"/>
              <a:gd name="T4" fmla="*/ 2147483647 w 1029"/>
              <a:gd name="T5" fmla="*/ 2147483647 h 2469"/>
              <a:gd name="T6" fmla="*/ 2147483647 w 1029"/>
              <a:gd name="T7" fmla="*/ 2147483647 h 2469"/>
              <a:gd name="T8" fmla="*/ 2147483647 w 1029"/>
              <a:gd name="T9" fmla="*/ 2147483647 h 2469"/>
              <a:gd name="T10" fmla="*/ 2147483647 w 1029"/>
              <a:gd name="T11" fmla="*/ 2147483647 h 2469"/>
              <a:gd name="T12" fmla="*/ 2147483647 w 1029"/>
              <a:gd name="T13" fmla="*/ 2147483647 h 2469"/>
              <a:gd name="T14" fmla="*/ 2147483647 w 1029"/>
              <a:gd name="T15" fmla="*/ 2147483647 h 2469"/>
              <a:gd name="T16" fmla="*/ 2147483647 w 1029"/>
              <a:gd name="T17" fmla="*/ 2147483647 h 2469"/>
              <a:gd name="T18" fmla="*/ 2147483647 w 1029"/>
              <a:gd name="T19" fmla="*/ 2147483647 h 2469"/>
              <a:gd name="T20" fmla="*/ 2147483647 w 1029"/>
              <a:gd name="T21" fmla="*/ 2147483647 h 2469"/>
              <a:gd name="T22" fmla="*/ 2147483647 w 1029"/>
              <a:gd name="T23" fmla="*/ 2147483647 h 2469"/>
              <a:gd name="T24" fmla="*/ 2147483647 w 1029"/>
              <a:gd name="T25" fmla="*/ 2147483647 h 2469"/>
              <a:gd name="T26" fmla="*/ 2147483647 w 1029"/>
              <a:gd name="T27" fmla="*/ 2147483647 h 2469"/>
              <a:gd name="T28" fmla="*/ 2147483647 w 1029"/>
              <a:gd name="T29" fmla="*/ 2147483647 h 2469"/>
              <a:gd name="T30" fmla="*/ 2147483647 w 1029"/>
              <a:gd name="T31" fmla="*/ 2147483647 h 2469"/>
              <a:gd name="T32" fmla="*/ 2147483647 w 1029"/>
              <a:gd name="T33" fmla="*/ 2147483647 h 2469"/>
              <a:gd name="T34" fmla="*/ 0 w 1029"/>
              <a:gd name="T35" fmla="*/ 2147483647 h 2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9"/>
              <a:gd name="T55" fmla="*/ 0 h 2469"/>
              <a:gd name="T56" fmla="*/ 1029 w 1029"/>
              <a:gd name="T57" fmla="*/ 2469 h 24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9" h="2469">
                <a:moveTo>
                  <a:pt x="1028" y="0"/>
                </a:moveTo>
                <a:lnTo>
                  <a:pt x="913" y="121"/>
                </a:lnTo>
                <a:lnTo>
                  <a:pt x="787" y="283"/>
                </a:lnTo>
                <a:lnTo>
                  <a:pt x="694" y="423"/>
                </a:lnTo>
                <a:lnTo>
                  <a:pt x="601" y="585"/>
                </a:lnTo>
                <a:lnTo>
                  <a:pt x="530" y="732"/>
                </a:lnTo>
                <a:lnTo>
                  <a:pt x="449" y="898"/>
                </a:lnTo>
                <a:lnTo>
                  <a:pt x="400" y="1060"/>
                </a:lnTo>
                <a:lnTo>
                  <a:pt x="383" y="1200"/>
                </a:lnTo>
                <a:lnTo>
                  <a:pt x="356" y="1363"/>
                </a:lnTo>
                <a:lnTo>
                  <a:pt x="334" y="1523"/>
                </a:lnTo>
                <a:lnTo>
                  <a:pt x="290" y="1691"/>
                </a:lnTo>
                <a:lnTo>
                  <a:pt x="253" y="1846"/>
                </a:lnTo>
                <a:lnTo>
                  <a:pt x="209" y="2010"/>
                </a:lnTo>
                <a:lnTo>
                  <a:pt x="170" y="2152"/>
                </a:lnTo>
                <a:lnTo>
                  <a:pt x="116" y="2266"/>
                </a:lnTo>
                <a:lnTo>
                  <a:pt x="61" y="2359"/>
                </a:lnTo>
                <a:lnTo>
                  <a:pt x="0" y="2468"/>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59" name="Freeform 54"/>
          <p:cNvSpPr>
            <a:spLocks/>
          </p:cNvSpPr>
          <p:nvPr/>
        </p:nvSpPr>
        <p:spPr bwMode="auto">
          <a:xfrm>
            <a:off x="4165600" y="1519238"/>
            <a:ext cx="939800" cy="2279650"/>
          </a:xfrm>
          <a:custGeom>
            <a:avLst/>
            <a:gdLst>
              <a:gd name="T0" fmla="*/ 2147483647 w 592"/>
              <a:gd name="T1" fmla="*/ 0 h 1436"/>
              <a:gd name="T2" fmla="*/ 2147483647 w 592"/>
              <a:gd name="T3" fmla="*/ 2147483647 h 1436"/>
              <a:gd name="T4" fmla="*/ 2147483647 w 592"/>
              <a:gd name="T5" fmla="*/ 2147483647 h 1436"/>
              <a:gd name="T6" fmla="*/ 2147483647 w 592"/>
              <a:gd name="T7" fmla="*/ 2147483647 h 1436"/>
              <a:gd name="T8" fmla="*/ 2147483647 w 592"/>
              <a:gd name="T9" fmla="*/ 2147483647 h 1436"/>
              <a:gd name="T10" fmla="*/ 2147483647 w 592"/>
              <a:gd name="T11" fmla="*/ 2147483647 h 1436"/>
              <a:gd name="T12" fmla="*/ 2147483647 w 592"/>
              <a:gd name="T13" fmla="*/ 2147483647 h 1436"/>
              <a:gd name="T14" fmla="*/ 2147483647 w 592"/>
              <a:gd name="T15" fmla="*/ 2147483647 h 1436"/>
              <a:gd name="T16" fmla="*/ 2147483647 w 592"/>
              <a:gd name="T17" fmla="*/ 2147483647 h 1436"/>
              <a:gd name="T18" fmla="*/ 0 w 592"/>
              <a:gd name="T19" fmla="*/ 2147483647 h 1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2"/>
              <a:gd name="T31" fmla="*/ 0 h 1436"/>
              <a:gd name="T32" fmla="*/ 592 w 592"/>
              <a:gd name="T33" fmla="*/ 1436 h 1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2" h="1436">
                <a:moveTo>
                  <a:pt x="591" y="0"/>
                </a:moveTo>
                <a:lnTo>
                  <a:pt x="439" y="183"/>
                </a:lnTo>
                <a:lnTo>
                  <a:pt x="339" y="323"/>
                </a:lnTo>
                <a:lnTo>
                  <a:pt x="274" y="452"/>
                </a:lnTo>
                <a:lnTo>
                  <a:pt x="192" y="608"/>
                </a:lnTo>
                <a:lnTo>
                  <a:pt x="120" y="777"/>
                </a:lnTo>
                <a:lnTo>
                  <a:pt x="61" y="932"/>
                </a:lnTo>
                <a:lnTo>
                  <a:pt x="17" y="1097"/>
                </a:lnTo>
                <a:lnTo>
                  <a:pt x="5" y="1217"/>
                </a:lnTo>
                <a:lnTo>
                  <a:pt x="0" y="143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0" name="Freeform 55"/>
          <p:cNvSpPr>
            <a:spLocks/>
          </p:cNvSpPr>
          <p:nvPr/>
        </p:nvSpPr>
        <p:spPr bwMode="auto">
          <a:xfrm>
            <a:off x="4422775" y="1512888"/>
            <a:ext cx="768350" cy="3948112"/>
          </a:xfrm>
          <a:custGeom>
            <a:avLst/>
            <a:gdLst>
              <a:gd name="T0" fmla="*/ 2147483647 w 484"/>
              <a:gd name="T1" fmla="*/ 0 h 2487"/>
              <a:gd name="T2" fmla="*/ 2147483647 w 484"/>
              <a:gd name="T3" fmla="*/ 2147483647 h 2487"/>
              <a:gd name="T4" fmla="*/ 2147483647 w 484"/>
              <a:gd name="T5" fmla="*/ 2147483647 h 2487"/>
              <a:gd name="T6" fmla="*/ 2147483647 w 484"/>
              <a:gd name="T7" fmla="*/ 2147483647 h 2487"/>
              <a:gd name="T8" fmla="*/ 2147483647 w 484"/>
              <a:gd name="T9" fmla="*/ 2147483647 h 2487"/>
              <a:gd name="T10" fmla="*/ 2147483647 w 484"/>
              <a:gd name="T11" fmla="*/ 2147483647 h 2487"/>
              <a:gd name="T12" fmla="*/ 2147483647 w 484"/>
              <a:gd name="T13" fmla="*/ 2147483647 h 2487"/>
              <a:gd name="T14" fmla="*/ 2147483647 w 484"/>
              <a:gd name="T15" fmla="*/ 2147483647 h 2487"/>
              <a:gd name="T16" fmla="*/ 2147483647 w 484"/>
              <a:gd name="T17" fmla="*/ 2147483647 h 2487"/>
              <a:gd name="T18" fmla="*/ 0 w 484"/>
              <a:gd name="T19" fmla="*/ 2147483647 h 2487"/>
              <a:gd name="T20" fmla="*/ 2147483647 w 484"/>
              <a:gd name="T21" fmla="*/ 2147483647 h 2487"/>
              <a:gd name="T22" fmla="*/ 2147483647 w 484"/>
              <a:gd name="T23" fmla="*/ 2147483647 h 2487"/>
              <a:gd name="T24" fmla="*/ 2147483647 w 484"/>
              <a:gd name="T25" fmla="*/ 2147483647 h 2487"/>
              <a:gd name="T26" fmla="*/ 2147483647 w 484"/>
              <a:gd name="T27" fmla="*/ 2147483647 h 2487"/>
              <a:gd name="T28" fmla="*/ 2147483647 w 484"/>
              <a:gd name="T29" fmla="*/ 2147483647 h 2487"/>
              <a:gd name="T30" fmla="*/ 2147483647 w 484"/>
              <a:gd name="T31" fmla="*/ 2147483647 h 2487"/>
              <a:gd name="T32" fmla="*/ 2147483647 w 484"/>
              <a:gd name="T33" fmla="*/ 2147483647 h 2487"/>
              <a:gd name="T34" fmla="*/ 2147483647 w 484"/>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
              <a:gd name="T55" fmla="*/ 0 h 2487"/>
              <a:gd name="T56" fmla="*/ 484 w 484"/>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 h="2487">
                <a:moveTo>
                  <a:pt x="483" y="0"/>
                </a:moveTo>
                <a:lnTo>
                  <a:pt x="432" y="67"/>
                </a:lnTo>
                <a:lnTo>
                  <a:pt x="351" y="183"/>
                </a:lnTo>
                <a:lnTo>
                  <a:pt x="269" y="318"/>
                </a:lnTo>
                <a:lnTo>
                  <a:pt x="198" y="463"/>
                </a:lnTo>
                <a:lnTo>
                  <a:pt x="137" y="620"/>
                </a:lnTo>
                <a:lnTo>
                  <a:pt x="83" y="784"/>
                </a:lnTo>
                <a:lnTo>
                  <a:pt x="34" y="933"/>
                </a:lnTo>
                <a:lnTo>
                  <a:pt x="12" y="1080"/>
                </a:lnTo>
                <a:lnTo>
                  <a:pt x="0" y="1240"/>
                </a:lnTo>
                <a:lnTo>
                  <a:pt x="7" y="1398"/>
                </a:lnTo>
                <a:lnTo>
                  <a:pt x="22" y="1546"/>
                </a:lnTo>
                <a:lnTo>
                  <a:pt x="61" y="1726"/>
                </a:lnTo>
                <a:lnTo>
                  <a:pt x="100" y="1881"/>
                </a:lnTo>
                <a:lnTo>
                  <a:pt x="137" y="2059"/>
                </a:lnTo>
                <a:lnTo>
                  <a:pt x="198" y="2199"/>
                </a:lnTo>
                <a:lnTo>
                  <a:pt x="241" y="2312"/>
                </a:lnTo>
                <a:lnTo>
                  <a:pt x="329"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1" name="Freeform 56"/>
          <p:cNvSpPr>
            <a:spLocks/>
          </p:cNvSpPr>
          <p:nvPr/>
        </p:nvSpPr>
        <p:spPr bwMode="auto">
          <a:xfrm>
            <a:off x="4668838" y="1512888"/>
            <a:ext cx="608012" cy="3948112"/>
          </a:xfrm>
          <a:custGeom>
            <a:avLst/>
            <a:gdLst>
              <a:gd name="T0" fmla="*/ 2147483647 w 383"/>
              <a:gd name="T1" fmla="*/ 0 h 2487"/>
              <a:gd name="T2" fmla="*/ 2147483647 w 383"/>
              <a:gd name="T3" fmla="*/ 2147483647 h 2487"/>
              <a:gd name="T4" fmla="*/ 2147483647 w 383"/>
              <a:gd name="T5" fmla="*/ 2147483647 h 2487"/>
              <a:gd name="T6" fmla="*/ 2147483647 w 383"/>
              <a:gd name="T7" fmla="*/ 2147483647 h 2487"/>
              <a:gd name="T8" fmla="*/ 2147483647 w 383"/>
              <a:gd name="T9" fmla="*/ 2147483647 h 2487"/>
              <a:gd name="T10" fmla="*/ 2147483647 w 383"/>
              <a:gd name="T11" fmla="*/ 2147483647 h 2487"/>
              <a:gd name="T12" fmla="*/ 2147483647 w 383"/>
              <a:gd name="T13" fmla="*/ 2147483647 h 2487"/>
              <a:gd name="T14" fmla="*/ 2147483647 w 383"/>
              <a:gd name="T15" fmla="*/ 2147483647 h 2487"/>
              <a:gd name="T16" fmla="*/ 2147483647 w 383"/>
              <a:gd name="T17" fmla="*/ 2147483647 h 2487"/>
              <a:gd name="T18" fmla="*/ 0 w 383"/>
              <a:gd name="T19" fmla="*/ 2147483647 h 2487"/>
              <a:gd name="T20" fmla="*/ 0 w 383"/>
              <a:gd name="T21" fmla="*/ 2147483647 h 2487"/>
              <a:gd name="T22" fmla="*/ 2147483647 w 383"/>
              <a:gd name="T23" fmla="*/ 2147483647 h 2487"/>
              <a:gd name="T24" fmla="*/ 2147483647 w 383"/>
              <a:gd name="T25" fmla="*/ 2147483647 h 2487"/>
              <a:gd name="T26" fmla="*/ 2147483647 w 383"/>
              <a:gd name="T27" fmla="*/ 2147483647 h 2487"/>
              <a:gd name="T28" fmla="*/ 2147483647 w 383"/>
              <a:gd name="T29" fmla="*/ 2147483647 h 2487"/>
              <a:gd name="T30" fmla="*/ 2147483647 w 383"/>
              <a:gd name="T31" fmla="*/ 2147483647 h 2487"/>
              <a:gd name="T32" fmla="*/ 2147483647 w 383"/>
              <a:gd name="T33" fmla="*/ 2147483647 h 2487"/>
              <a:gd name="T34" fmla="*/ 2147483647 w 383"/>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
              <a:gd name="T55" fmla="*/ 0 h 2487"/>
              <a:gd name="T56" fmla="*/ 383 w 383"/>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 h="2487">
                <a:moveTo>
                  <a:pt x="382" y="0"/>
                </a:moveTo>
                <a:lnTo>
                  <a:pt x="340" y="67"/>
                </a:lnTo>
                <a:lnTo>
                  <a:pt x="274" y="183"/>
                </a:lnTo>
                <a:lnTo>
                  <a:pt x="193" y="335"/>
                </a:lnTo>
                <a:lnTo>
                  <a:pt x="149" y="468"/>
                </a:lnTo>
                <a:lnTo>
                  <a:pt x="105" y="627"/>
                </a:lnTo>
                <a:lnTo>
                  <a:pt x="61" y="767"/>
                </a:lnTo>
                <a:lnTo>
                  <a:pt x="34" y="917"/>
                </a:lnTo>
                <a:lnTo>
                  <a:pt x="12" y="1073"/>
                </a:lnTo>
                <a:lnTo>
                  <a:pt x="0" y="1240"/>
                </a:lnTo>
                <a:lnTo>
                  <a:pt x="0" y="1386"/>
                </a:lnTo>
                <a:lnTo>
                  <a:pt x="17" y="1553"/>
                </a:lnTo>
                <a:lnTo>
                  <a:pt x="44" y="1726"/>
                </a:lnTo>
                <a:lnTo>
                  <a:pt x="71" y="1881"/>
                </a:lnTo>
                <a:lnTo>
                  <a:pt x="88" y="2047"/>
                </a:lnTo>
                <a:lnTo>
                  <a:pt x="127" y="2184"/>
                </a:lnTo>
                <a:lnTo>
                  <a:pt x="164" y="2312"/>
                </a:lnTo>
                <a:lnTo>
                  <a:pt x="215"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2" name="Freeform 57"/>
          <p:cNvSpPr>
            <a:spLocks/>
          </p:cNvSpPr>
          <p:nvPr/>
        </p:nvSpPr>
        <p:spPr bwMode="auto">
          <a:xfrm>
            <a:off x="4921250" y="1524000"/>
            <a:ext cx="398463" cy="3940175"/>
          </a:xfrm>
          <a:custGeom>
            <a:avLst/>
            <a:gdLst>
              <a:gd name="T0" fmla="*/ 2147483647 w 251"/>
              <a:gd name="T1" fmla="*/ 0 h 2482"/>
              <a:gd name="T2" fmla="*/ 2147483647 w 251"/>
              <a:gd name="T3" fmla="*/ 2147483647 h 2482"/>
              <a:gd name="T4" fmla="*/ 2147483647 w 251"/>
              <a:gd name="T5" fmla="*/ 2147483647 h 2482"/>
              <a:gd name="T6" fmla="*/ 2147483647 w 251"/>
              <a:gd name="T7" fmla="*/ 2147483647 h 2482"/>
              <a:gd name="T8" fmla="*/ 2147483647 w 251"/>
              <a:gd name="T9" fmla="*/ 2147483647 h 2482"/>
              <a:gd name="T10" fmla="*/ 2147483647 w 251"/>
              <a:gd name="T11" fmla="*/ 2147483647 h 2482"/>
              <a:gd name="T12" fmla="*/ 2147483647 w 251"/>
              <a:gd name="T13" fmla="*/ 2147483647 h 2482"/>
              <a:gd name="T14" fmla="*/ 2147483647 w 251"/>
              <a:gd name="T15" fmla="*/ 2147483647 h 2482"/>
              <a:gd name="T16" fmla="*/ 2147483647 w 251"/>
              <a:gd name="T17" fmla="*/ 2147483647 h 2482"/>
              <a:gd name="T18" fmla="*/ 0 w 251"/>
              <a:gd name="T19" fmla="*/ 2147483647 h 2482"/>
              <a:gd name="T20" fmla="*/ 0 w 251"/>
              <a:gd name="T21" fmla="*/ 2147483647 h 2482"/>
              <a:gd name="T22" fmla="*/ 0 w 251"/>
              <a:gd name="T23" fmla="*/ 2147483647 h 2482"/>
              <a:gd name="T24" fmla="*/ 2147483647 w 251"/>
              <a:gd name="T25" fmla="*/ 2147483647 h 2482"/>
              <a:gd name="T26" fmla="*/ 2147483647 w 251"/>
              <a:gd name="T27" fmla="*/ 2147483647 h 2482"/>
              <a:gd name="T28" fmla="*/ 2147483647 w 251"/>
              <a:gd name="T29" fmla="*/ 2147483647 h 2482"/>
              <a:gd name="T30" fmla="*/ 2147483647 w 251"/>
              <a:gd name="T31" fmla="*/ 2147483647 h 2482"/>
              <a:gd name="T32" fmla="*/ 2147483647 w 251"/>
              <a:gd name="T33" fmla="*/ 2147483647 h 2482"/>
              <a:gd name="T34" fmla="*/ 2147483647 w 251"/>
              <a:gd name="T35" fmla="*/ 2147483647 h 2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1"/>
              <a:gd name="T55" fmla="*/ 0 h 2482"/>
              <a:gd name="T56" fmla="*/ 251 w 251"/>
              <a:gd name="T57" fmla="*/ 2482 h 24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1" h="2482">
                <a:moveTo>
                  <a:pt x="250" y="0"/>
                </a:moveTo>
                <a:lnTo>
                  <a:pt x="213" y="67"/>
                </a:lnTo>
                <a:lnTo>
                  <a:pt x="171" y="190"/>
                </a:lnTo>
                <a:lnTo>
                  <a:pt x="127" y="325"/>
                </a:lnTo>
                <a:lnTo>
                  <a:pt x="100" y="453"/>
                </a:lnTo>
                <a:lnTo>
                  <a:pt x="71" y="622"/>
                </a:lnTo>
                <a:lnTo>
                  <a:pt x="49" y="788"/>
                </a:lnTo>
                <a:lnTo>
                  <a:pt x="34" y="912"/>
                </a:lnTo>
                <a:lnTo>
                  <a:pt x="17" y="1069"/>
                </a:lnTo>
                <a:lnTo>
                  <a:pt x="0" y="1235"/>
                </a:lnTo>
                <a:lnTo>
                  <a:pt x="0" y="1398"/>
                </a:lnTo>
                <a:lnTo>
                  <a:pt x="0" y="1543"/>
                </a:lnTo>
                <a:lnTo>
                  <a:pt x="12" y="1698"/>
                </a:lnTo>
                <a:lnTo>
                  <a:pt x="22" y="1871"/>
                </a:lnTo>
                <a:lnTo>
                  <a:pt x="39" y="2027"/>
                </a:lnTo>
                <a:lnTo>
                  <a:pt x="66" y="2189"/>
                </a:lnTo>
                <a:lnTo>
                  <a:pt x="78" y="2307"/>
                </a:lnTo>
                <a:lnTo>
                  <a:pt x="93" y="248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3" name="Freeform 58"/>
          <p:cNvSpPr>
            <a:spLocks/>
          </p:cNvSpPr>
          <p:nvPr/>
        </p:nvSpPr>
        <p:spPr bwMode="auto">
          <a:xfrm>
            <a:off x="5138738" y="1522413"/>
            <a:ext cx="234950" cy="3965575"/>
          </a:xfrm>
          <a:custGeom>
            <a:avLst/>
            <a:gdLst>
              <a:gd name="T0" fmla="*/ 2147483647 w 148"/>
              <a:gd name="T1" fmla="*/ 0 h 2498"/>
              <a:gd name="T2" fmla="*/ 2147483647 w 148"/>
              <a:gd name="T3" fmla="*/ 2147483647 h 2498"/>
              <a:gd name="T4" fmla="*/ 2147483647 w 148"/>
              <a:gd name="T5" fmla="*/ 2147483647 h 2498"/>
              <a:gd name="T6" fmla="*/ 2147483647 w 148"/>
              <a:gd name="T7" fmla="*/ 2147483647 h 2498"/>
              <a:gd name="T8" fmla="*/ 2147483647 w 148"/>
              <a:gd name="T9" fmla="*/ 2147483647 h 2498"/>
              <a:gd name="T10" fmla="*/ 2147483647 w 148"/>
              <a:gd name="T11" fmla="*/ 2147483647 h 2498"/>
              <a:gd name="T12" fmla="*/ 2147483647 w 148"/>
              <a:gd name="T13" fmla="*/ 2147483647 h 2498"/>
              <a:gd name="T14" fmla="*/ 2147483647 w 148"/>
              <a:gd name="T15" fmla="*/ 2147483647 h 2498"/>
              <a:gd name="T16" fmla="*/ 2147483647 w 148"/>
              <a:gd name="T17" fmla="*/ 2147483647 h 2498"/>
              <a:gd name="T18" fmla="*/ 2147483647 w 148"/>
              <a:gd name="T19" fmla="*/ 2147483647 h 2498"/>
              <a:gd name="T20" fmla="*/ 2147483647 w 148"/>
              <a:gd name="T21" fmla="*/ 2147483647 h 2498"/>
              <a:gd name="T22" fmla="*/ 2147483647 w 148"/>
              <a:gd name="T23" fmla="*/ 2147483647 h 2498"/>
              <a:gd name="T24" fmla="*/ 2147483647 w 148"/>
              <a:gd name="T25" fmla="*/ 2147483647 h 2498"/>
              <a:gd name="T26" fmla="*/ 2147483647 w 148"/>
              <a:gd name="T27" fmla="*/ 2147483647 h 2498"/>
              <a:gd name="T28" fmla="*/ 2147483647 w 148"/>
              <a:gd name="T29" fmla="*/ 2147483647 h 2498"/>
              <a:gd name="T30" fmla="*/ 2147483647 w 148"/>
              <a:gd name="T31" fmla="*/ 2147483647 h 2498"/>
              <a:gd name="T32" fmla="*/ 2147483647 w 148"/>
              <a:gd name="T33" fmla="*/ 2147483647 h 2498"/>
              <a:gd name="T34" fmla="*/ 0 w 148"/>
              <a:gd name="T35" fmla="*/ 2147483647 h 2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2498"/>
              <a:gd name="T56" fmla="*/ 148 w 148"/>
              <a:gd name="T57" fmla="*/ 2498 h 2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2498">
                <a:moveTo>
                  <a:pt x="147" y="0"/>
                </a:moveTo>
                <a:lnTo>
                  <a:pt x="120" y="79"/>
                </a:lnTo>
                <a:lnTo>
                  <a:pt x="86" y="195"/>
                </a:lnTo>
                <a:lnTo>
                  <a:pt x="64" y="330"/>
                </a:lnTo>
                <a:lnTo>
                  <a:pt x="54" y="452"/>
                </a:lnTo>
                <a:lnTo>
                  <a:pt x="54" y="603"/>
                </a:lnTo>
                <a:lnTo>
                  <a:pt x="44" y="756"/>
                </a:lnTo>
                <a:lnTo>
                  <a:pt x="44" y="912"/>
                </a:lnTo>
                <a:lnTo>
                  <a:pt x="39" y="1057"/>
                </a:lnTo>
                <a:lnTo>
                  <a:pt x="34" y="1217"/>
                </a:lnTo>
                <a:lnTo>
                  <a:pt x="29" y="1392"/>
                </a:lnTo>
                <a:lnTo>
                  <a:pt x="17" y="1547"/>
                </a:lnTo>
                <a:lnTo>
                  <a:pt x="17" y="1710"/>
                </a:lnTo>
                <a:lnTo>
                  <a:pt x="17" y="1875"/>
                </a:lnTo>
                <a:lnTo>
                  <a:pt x="12" y="2036"/>
                </a:lnTo>
                <a:lnTo>
                  <a:pt x="17" y="2178"/>
                </a:lnTo>
                <a:lnTo>
                  <a:pt x="12" y="2317"/>
                </a:lnTo>
                <a:lnTo>
                  <a:pt x="0" y="2497"/>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4" name="Line 59"/>
          <p:cNvSpPr>
            <a:spLocks noChangeShapeType="1"/>
          </p:cNvSpPr>
          <p:nvPr/>
        </p:nvSpPr>
        <p:spPr bwMode="auto">
          <a:xfrm>
            <a:off x="4521200" y="4991100"/>
            <a:ext cx="14922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65" name="Line 60"/>
          <p:cNvSpPr>
            <a:spLocks noChangeShapeType="1"/>
          </p:cNvSpPr>
          <p:nvPr/>
        </p:nvSpPr>
        <p:spPr bwMode="auto">
          <a:xfrm>
            <a:off x="4649788" y="5186363"/>
            <a:ext cx="1190625"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66" name="Freeform 61"/>
          <p:cNvSpPr>
            <a:spLocks/>
          </p:cNvSpPr>
          <p:nvPr/>
        </p:nvSpPr>
        <p:spPr bwMode="auto">
          <a:xfrm>
            <a:off x="2208213" y="1527175"/>
            <a:ext cx="749300" cy="3922713"/>
          </a:xfrm>
          <a:custGeom>
            <a:avLst/>
            <a:gdLst>
              <a:gd name="T0" fmla="*/ 0 w 472"/>
              <a:gd name="T1" fmla="*/ 0 h 2471"/>
              <a:gd name="T2" fmla="*/ 2147483647 w 472"/>
              <a:gd name="T3" fmla="*/ 2147483647 h 2471"/>
              <a:gd name="T4" fmla="*/ 2147483647 w 472"/>
              <a:gd name="T5" fmla="*/ 2147483647 h 2471"/>
              <a:gd name="T6" fmla="*/ 2147483647 w 472"/>
              <a:gd name="T7" fmla="*/ 2147483647 h 2471"/>
              <a:gd name="T8" fmla="*/ 2147483647 w 472"/>
              <a:gd name="T9" fmla="*/ 2147483647 h 2471"/>
              <a:gd name="T10" fmla="*/ 2147483647 w 472"/>
              <a:gd name="T11" fmla="*/ 2147483647 h 2471"/>
              <a:gd name="T12" fmla="*/ 2147483647 w 472"/>
              <a:gd name="T13" fmla="*/ 2147483647 h 2471"/>
              <a:gd name="T14" fmla="*/ 2147483647 w 472"/>
              <a:gd name="T15" fmla="*/ 2147483647 h 2471"/>
              <a:gd name="T16" fmla="*/ 2147483647 w 472"/>
              <a:gd name="T17" fmla="*/ 2147483647 h 2471"/>
              <a:gd name="T18" fmla="*/ 2147483647 w 472"/>
              <a:gd name="T19" fmla="*/ 2147483647 h 2471"/>
              <a:gd name="T20" fmla="*/ 2147483647 w 472"/>
              <a:gd name="T21" fmla="*/ 2147483647 h 2471"/>
              <a:gd name="T22" fmla="*/ 2147483647 w 472"/>
              <a:gd name="T23" fmla="*/ 2147483647 h 2471"/>
              <a:gd name="T24" fmla="*/ 2147483647 w 472"/>
              <a:gd name="T25" fmla="*/ 2147483647 h 2471"/>
              <a:gd name="T26" fmla="*/ 2147483647 w 472"/>
              <a:gd name="T27" fmla="*/ 2147483647 h 2471"/>
              <a:gd name="T28" fmla="*/ 2147483647 w 472"/>
              <a:gd name="T29" fmla="*/ 2147483647 h 2471"/>
              <a:gd name="T30" fmla="*/ 2147483647 w 472"/>
              <a:gd name="T31" fmla="*/ 2147483647 h 2471"/>
              <a:gd name="T32" fmla="*/ 2147483647 w 472"/>
              <a:gd name="T33" fmla="*/ 2147483647 h 24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2"/>
              <a:gd name="T52" fmla="*/ 0 h 2471"/>
              <a:gd name="T53" fmla="*/ 472 w 472"/>
              <a:gd name="T54" fmla="*/ 2471 h 24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2" h="2471">
                <a:moveTo>
                  <a:pt x="0" y="0"/>
                </a:moveTo>
                <a:lnTo>
                  <a:pt x="17" y="62"/>
                </a:lnTo>
                <a:lnTo>
                  <a:pt x="39" y="190"/>
                </a:lnTo>
                <a:lnTo>
                  <a:pt x="56" y="325"/>
                </a:lnTo>
                <a:lnTo>
                  <a:pt x="88" y="503"/>
                </a:lnTo>
                <a:lnTo>
                  <a:pt x="105" y="762"/>
                </a:lnTo>
                <a:lnTo>
                  <a:pt x="116" y="917"/>
                </a:lnTo>
                <a:lnTo>
                  <a:pt x="123" y="1069"/>
                </a:lnTo>
                <a:lnTo>
                  <a:pt x="128" y="1218"/>
                </a:lnTo>
                <a:lnTo>
                  <a:pt x="138" y="1380"/>
                </a:lnTo>
                <a:lnTo>
                  <a:pt x="157" y="1537"/>
                </a:lnTo>
                <a:lnTo>
                  <a:pt x="184" y="1701"/>
                </a:lnTo>
                <a:lnTo>
                  <a:pt x="228" y="1872"/>
                </a:lnTo>
                <a:lnTo>
                  <a:pt x="267" y="2043"/>
                </a:lnTo>
                <a:lnTo>
                  <a:pt x="311" y="2176"/>
                </a:lnTo>
                <a:lnTo>
                  <a:pt x="373" y="2304"/>
                </a:lnTo>
                <a:lnTo>
                  <a:pt x="471" y="247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7" name="Freeform 62"/>
          <p:cNvSpPr>
            <a:spLocks/>
          </p:cNvSpPr>
          <p:nvPr/>
        </p:nvSpPr>
        <p:spPr bwMode="auto">
          <a:xfrm>
            <a:off x="2241550" y="1530350"/>
            <a:ext cx="827088" cy="3965575"/>
          </a:xfrm>
          <a:custGeom>
            <a:avLst/>
            <a:gdLst>
              <a:gd name="T0" fmla="*/ 0 w 521"/>
              <a:gd name="T1" fmla="*/ 0 h 2498"/>
              <a:gd name="T2" fmla="*/ 2147483647 w 521"/>
              <a:gd name="T3" fmla="*/ 2147483647 h 2498"/>
              <a:gd name="T4" fmla="*/ 2147483647 w 521"/>
              <a:gd name="T5" fmla="*/ 2147483647 h 2498"/>
              <a:gd name="T6" fmla="*/ 2147483647 w 521"/>
              <a:gd name="T7" fmla="*/ 2147483647 h 2498"/>
              <a:gd name="T8" fmla="*/ 2147483647 w 521"/>
              <a:gd name="T9" fmla="*/ 2147483647 h 2498"/>
              <a:gd name="T10" fmla="*/ 2147483647 w 521"/>
              <a:gd name="T11" fmla="*/ 2147483647 h 2498"/>
              <a:gd name="T12" fmla="*/ 2147483647 w 521"/>
              <a:gd name="T13" fmla="*/ 2147483647 h 2498"/>
              <a:gd name="T14" fmla="*/ 2147483647 w 521"/>
              <a:gd name="T15" fmla="*/ 2147483647 h 2498"/>
              <a:gd name="T16" fmla="*/ 2147483647 w 521"/>
              <a:gd name="T17" fmla="*/ 2147483647 h 2498"/>
              <a:gd name="T18" fmla="*/ 2147483647 w 521"/>
              <a:gd name="T19" fmla="*/ 2147483647 h 2498"/>
              <a:gd name="T20" fmla="*/ 2147483647 w 521"/>
              <a:gd name="T21" fmla="*/ 2147483647 h 2498"/>
              <a:gd name="T22" fmla="*/ 2147483647 w 521"/>
              <a:gd name="T23" fmla="*/ 2147483647 h 2498"/>
              <a:gd name="T24" fmla="*/ 2147483647 w 521"/>
              <a:gd name="T25" fmla="*/ 2147483647 h 2498"/>
              <a:gd name="T26" fmla="*/ 2147483647 w 521"/>
              <a:gd name="T27" fmla="*/ 2147483647 h 2498"/>
              <a:gd name="T28" fmla="*/ 2147483647 w 521"/>
              <a:gd name="T29" fmla="*/ 2147483647 h 2498"/>
              <a:gd name="T30" fmla="*/ 2147483647 w 521"/>
              <a:gd name="T31" fmla="*/ 2147483647 h 2498"/>
              <a:gd name="T32" fmla="*/ 2147483647 w 521"/>
              <a:gd name="T33" fmla="*/ 2147483647 h 24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498"/>
              <a:gd name="T53" fmla="*/ 521 w 521"/>
              <a:gd name="T54" fmla="*/ 2498 h 24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498">
                <a:moveTo>
                  <a:pt x="0" y="0"/>
                </a:moveTo>
                <a:lnTo>
                  <a:pt x="56" y="90"/>
                </a:lnTo>
                <a:lnTo>
                  <a:pt x="101" y="173"/>
                </a:lnTo>
                <a:lnTo>
                  <a:pt x="145" y="307"/>
                </a:lnTo>
                <a:lnTo>
                  <a:pt x="216" y="603"/>
                </a:lnTo>
                <a:lnTo>
                  <a:pt x="231" y="751"/>
                </a:lnTo>
                <a:lnTo>
                  <a:pt x="248" y="912"/>
                </a:lnTo>
                <a:lnTo>
                  <a:pt x="265" y="1079"/>
                </a:lnTo>
                <a:lnTo>
                  <a:pt x="275" y="1235"/>
                </a:lnTo>
                <a:lnTo>
                  <a:pt x="275" y="1375"/>
                </a:lnTo>
                <a:lnTo>
                  <a:pt x="292" y="1539"/>
                </a:lnTo>
                <a:lnTo>
                  <a:pt x="309" y="1711"/>
                </a:lnTo>
                <a:lnTo>
                  <a:pt x="336" y="1872"/>
                </a:lnTo>
                <a:lnTo>
                  <a:pt x="358" y="2020"/>
                </a:lnTo>
                <a:lnTo>
                  <a:pt x="390" y="2181"/>
                </a:lnTo>
                <a:lnTo>
                  <a:pt x="434" y="2298"/>
                </a:lnTo>
                <a:lnTo>
                  <a:pt x="520" y="2497"/>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8" name="Freeform 63"/>
          <p:cNvSpPr>
            <a:spLocks/>
          </p:cNvSpPr>
          <p:nvPr/>
        </p:nvSpPr>
        <p:spPr bwMode="auto">
          <a:xfrm>
            <a:off x="2320925" y="1541463"/>
            <a:ext cx="819150" cy="3946525"/>
          </a:xfrm>
          <a:custGeom>
            <a:avLst/>
            <a:gdLst>
              <a:gd name="T0" fmla="*/ 0 w 516"/>
              <a:gd name="T1" fmla="*/ 0 h 2486"/>
              <a:gd name="T2" fmla="*/ 2147483647 w 516"/>
              <a:gd name="T3" fmla="*/ 2147483647 h 2486"/>
              <a:gd name="T4" fmla="*/ 2147483647 w 516"/>
              <a:gd name="T5" fmla="*/ 2147483647 h 2486"/>
              <a:gd name="T6" fmla="*/ 2147483647 w 516"/>
              <a:gd name="T7" fmla="*/ 2147483647 h 2486"/>
              <a:gd name="T8" fmla="*/ 2147483647 w 516"/>
              <a:gd name="T9" fmla="*/ 2147483647 h 2486"/>
              <a:gd name="T10" fmla="*/ 2147483647 w 516"/>
              <a:gd name="T11" fmla="*/ 2147483647 h 2486"/>
              <a:gd name="T12" fmla="*/ 2147483647 w 516"/>
              <a:gd name="T13" fmla="*/ 2147483647 h 2486"/>
              <a:gd name="T14" fmla="*/ 2147483647 w 516"/>
              <a:gd name="T15" fmla="*/ 2147483647 h 2486"/>
              <a:gd name="T16" fmla="*/ 2147483647 w 516"/>
              <a:gd name="T17" fmla="*/ 2147483647 h 2486"/>
              <a:gd name="T18" fmla="*/ 2147483647 w 516"/>
              <a:gd name="T19" fmla="*/ 2147483647 h 2486"/>
              <a:gd name="T20" fmla="*/ 2147483647 w 516"/>
              <a:gd name="T21" fmla="*/ 2147483647 h 2486"/>
              <a:gd name="T22" fmla="*/ 2147483647 w 516"/>
              <a:gd name="T23" fmla="*/ 2147483647 h 2486"/>
              <a:gd name="T24" fmla="*/ 2147483647 w 516"/>
              <a:gd name="T25" fmla="*/ 2147483647 h 2486"/>
              <a:gd name="T26" fmla="*/ 2147483647 w 516"/>
              <a:gd name="T27" fmla="*/ 2147483647 h 2486"/>
              <a:gd name="T28" fmla="*/ 2147483647 w 516"/>
              <a:gd name="T29" fmla="*/ 2147483647 h 2486"/>
              <a:gd name="T30" fmla="*/ 2147483647 w 516"/>
              <a:gd name="T31" fmla="*/ 2147483647 h 2486"/>
              <a:gd name="T32" fmla="*/ 2147483647 w 516"/>
              <a:gd name="T33" fmla="*/ 2147483647 h 2486"/>
              <a:gd name="T34" fmla="*/ 2147483647 w 516"/>
              <a:gd name="T35" fmla="*/ 2147483647 h 2486"/>
              <a:gd name="T36" fmla="*/ 2147483647 w 516"/>
              <a:gd name="T37" fmla="*/ 2147483647 h 2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6"/>
              <a:gd name="T58" fmla="*/ 0 h 2486"/>
              <a:gd name="T59" fmla="*/ 516 w 516"/>
              <a:gd name="T60" fmla="*/ 2486 h 2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6" h="2486">
                <a:moveTo>
                  <a:pt x="0" y="0"/>
                </a:moveTo>
                <a:lnTo>
                  <a:pt x="68" y="100"/>
                </a:lnTo>
                <a:lnTo>
                  <a:pt x="133" y="206"/>
                </a:lnTo>
                <a:lnTo>
                  <a:pt x="189" y="328"/>
                </a:lnTo>
                <a:lnTo>
                  <a:pt x="238" y="440"/>
                </a:lnTo>
                <a:lnTo>
                  <a:pt x="277" y="579"/>
                </a:lnTo>
                <a:lnTo>
                  <a:pt x="321" y="775"/>
                </a:lnTo>
                <a:lnTo>
                  <a:pt x="348" y="933"/>
                </a:lnTo>
                <a:lnTo>
                  <a:pt x="370" y="1050"/>
                </a:lnTo>
                <a:lnTo>
                  <a:pt x="392" y="1228"/>
                </a:lnTo>
                <a:lnTo>
                  <a:pt x="392" y="1375"/>
                </a:lnTo>
                <a:lnTo>
                  <a:pt x="385" y="1552"/>
                </a:lnTo>
                <a:lnTo>
                  <a:pt x="397" y="1704"/>
                </a:lnTo>
                <a:lnTo>
                  <a:pt x="397" y="1860"/>
                </a:lnTo>
                <a:lnTo>
                  <a:pt x="405" y="2019"/>
                </a:lnTo>
                <a:lnTo>
                  <a:pt x="422" y="2162"/>
                </a:lnTo>
                <a:lnTo>
                  <a:pt x="449" y="2292"/>
                </a:lnTo>
                <a:lnTo>
                  <a:pt x="478" y="2393"/>
                </a:lnTo>
                <a:lnTo>
                  <a:pt x="515" y="248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69" name="Freeform 64"/>
          <p:cNvSpPr>
            <a:spLocks/>
          </p:cNvSpPr>
          <p:nvPr/>
        </p:nvSpPr>
        <p:spPr bwMode="auto">
          <a:xfrm>
            <a:off x="2386013" y="1546225"/>
            <a:ext cx="800100" cy="3948113"/>
          </a:xfrm>
          <a:custGeom>
            <a:avLst/>
            <a:gdLst>
              <a:gd name="T0" fmla="*/ 0 w 504"/>
              <a:gd name="T1" fmla="*/ 0 h 2487"/>
              <a:gd name="T2" fmla="*/ 2147483647 w 504"/>
              <a:gd name="T3" fmla="*/ 2147483647 h 2487"/>
              <a:gd name="T4" fmla="*/ 2147483647 w 504"/>
              <a:gd name="T5" fmla="*/ 2147483647 h 2487"/>
              <a:gd name="T6" fmla="*/ 2147483647 w 504"/>
              <a:gd name="T7" fmla="*/ 2147483647 h 2487"/>
              <a:gd name="T8" fmla="*/ 2147483647 w 504"/>
              <a:gd name="T9" fmla="*/ 2147483647 h 2487"/>
              <a:gd name="T10" fmla="*/ 2147483647 w 504"/>
              <a:gd name="T11" fmla="*/ 2147483647 h 2487"/>
              <a:gd name="T12" fmla="*/ 2147483647 w 504"/>
              <a:gd name="T13" fmla="*/ 2147483647 h 2487"/>
              <a:gd name="T14" fmla="*/ 2147483647 w 504"/>
              <a:gd name="T15" fmla="*/ 2147483647 h 2487"/>
              <a:gd name="T16" fmla="*/ 2147483647 w 504"/>
              <a:gd name="T17" fmla="*/ 2147483647 h 2487"/>
              <a:gd name="T18" fmla="*/ 2147483647 w 504"/>
              <a:gd name="T19" fmla="*/ 2147483647 h 2487"/>
              <a:gd name="T20" fmla="*/ 2147483647 w 504"/>
              <a:gd name="T21" fmla="*/ 2147483647 h 2487"/>
              <a:gd name="T22" fmla="*/ 2147483647 w 504"/>
              <a:gd name="T23" fmla="*/ 2147483647 h 2487"/>
              <a:gd name="T24" fmla="*/ 2147483647 w 504"/>
              <a:gd name="T25" fmla="*/ 2147483647 h 2487"/>
              <a:gd name="T26" fmla="*/ 2147483647 w 504"/>
              <a:gd name="T27" fmla="*/ 2147483647 h 2487"/>
              <a:gd name="T28" fmla="*/ 2147483647 w 504"/>
              <a:gd name="T29" fmla="*/ 2147483647 h 2487"/>
              <a:gd name="T30" fmla="*/ 2147483647 w 504"/>
              <a:gd name="T31" fmla="*/ 2147483647 h 2487"/>
              <a:gd name="T32" fmla="*/ 2147483647 w 504"/>
              <a:gd name="T33" fmla="*/ 2147483647 h 2487"/>
              <a:gd name="T34" fmla="*/ 2147483647 w 504"/>
              <a:gd name="T35" fmla="*/ 2147483647 h 2487"/>
              <a:gd name="T36" fmla="*/ 2147483647 w 504"/>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4"/>
              <a:gd name="T58" fmla="*/ 0 h 2487"/>
              <a:gd name="T59" fmla="*/ 504 w 504"/>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4" h="2487">
                <a:moveTo>
                  <a:pt x="0" y="0"/>
                </a:moveTo>
                <a:lnTo>
                  <a:pt x="78" y="78"/>
                </a:lnTo>
                <a:lnTo>
                  <a:pt x="143" y="161"/>
                </a:lnTo>
                <a:lnTo>
                  <a:pt x="230" y="295"/>
                </a:lnTo>
                <a:lnTo>
                  <a:pt x="290" y="435"/>
                </a:lnTo>
                <a:lnTo>
                  <a:pt x="356" y="591"/>
                </a:lnTo>
                <a:lnTo>
                  <a:pt x="408" y="750"/>
                </a:lnTo>
                <a:lnTo>
                  <a:pt x="447" y="916"/>
                </a:lnTo>
                <a:lnTo>
                  <a:pt x="474" y="1068"/>
                </a:lnTo>
                <a:lnTo>
                  <a:pt x="486" y="1218"/>
                </a:lnTo>
                <a:lnTo>
                  <a:pt x="486" y="1363"/>
                </a:lnTo>
                <a:lnTo>
                  <a:pt x="486" y="1543"/>
                </a:lnTo>
                <a:lnTo>
                  <a:pt x="486" y="1695"/>
                </a:lnTo>
                <a:lnTo>
                  <a:pt x="481" y="1861"/>
                </a:lnTo>
                <a:lnTo>
                  <a:pt x="474" y="2025"/>
                </a:lnTo>
                <a:lnTo>
                  <a:pt x="481" y="2153"/>
                </a:lnTo>
                <a:lnTo>
                  <a:pt x="481" y="2282"/>
                </a:lnTo>
                <a:lnTo>
                  <a:pt x="486" y="2382"/>
                </a:lnTo>
                <a:lnTo>
                  <a:pt x="503"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70" name="Freeform 65"/>
          <p:cNvSpPr>
            <a:spLocks/>
          </p:cNvSpPr>
          <p:nvPr/>
        </p:nvSpPr>
        <p:spPr bwMode="auto">
          <a:xfrm>
            <a:off x="2490788" y="1557338"/>
            <a:ext cx="925512" cy="3948112"/>
          </a:xfrm>
          <a:custGeom>
            <a:avLst/>
            <a:gdLst>
              <a:gd name="T0" fmla="*/ 0 w 583"/>
              <a:gd name="T1" fmla="*/ 0 h 2487"/>
              <a:gd name="T2" fmla="*/ 2147483647 w 583"/>
              <a:gd name="T3" fmla="*/ 2147483647 h 2487"/>
              <a:gd name="T4" fmla="*/ 2147483647 w 583"/>
              <a:gd name="T5" fmla="*/ 2147483647 h 2487"/>
              <a:gd name="T6" fmla="*/ 2147483647 w 583"/>
              <a:gd name="T7" fmla="*/ 2147483647 h 2487"/>
              <a:gd name="T8" fmla="*/ 2147483647 w 583"/>
              <a:gd name="T9" fmla="*/ 2147483647 h 2487"/>
              <a:gd name="T10" fmla="*/ 2147483647 w 583"/>
              <a:gd name="T11" fmla="*/ 2147483647 h 2487"/>
              <a:gd name="T12" fmla="*/ 2147483647 w 583"/>
              <a:gd name="T13" fmla="*/ 2147483647 h 2487"/>
              <a:gd name="T14" fmla="*/ 2147483647 w 583"/>
              <a:gd name="T15" fmla="*/ 2147483647 h 2487"/>
              <a:gd name="T16" fmla="*/ 2147483647 w 583"/>
              <a:gd name="T17" fmla="*/ 2147483647 h 2487"/>
              <a:gd name="T18" fmla="*/ 2147483647 w 583"/>
              <a:gd name="T19" fmla="*/ 2147483647 h 2487"/>
              <a:gd name="T20" fmla="*/ 2147483647 w 583"/>
              <a:gd name="T21" fmla="*/ 2147483647 h 2487"/>
              <a:gd name="T22" fmla="*/ 2147483647 w 583"/>
              <a:gd name="T23" fmla="*/ 2147483647 h 2487"/>
              <a:gd name="T24" fmla="*/ 2147483647 w 583"/>
              <a:gd name="T25" fmla="*/ 2147483647 h 2487"/>
              <a:gd name="T26" fmla="*/ 2147483647 w 583"/>
              <a:gd name="T27" fmla="*/ 2147483647 h 2487"/>
              <a:gd name="T28" fmla="*/ 2147483647 w 583"/>
              <a:gd name="T29" fmla="*/ 2147483647 h 2487"/>
              <a:gd name="T30" fmla="*/ 2147483647 w 583"/>
              <a:gd name="T31" fmla="*/ 2147483647 h 2487"/>
              <a:gd name="T32" fmla="*/ 2147483647 w 583"/>
              <a:gd name="T33" fmla="*/ 2147483647 h 2487"/>
              <a:gd name="T34" fmla="*/ 2147483647 w 583"/>
              <a:gd name="T35" fmla="*/ 2147483647 h 2487"/>
              <a:gd name="T36" fmla="*/ 2147483647 w 583"/>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3"/>
              <a:gd name="T58" fmla="*/ 0 h 2487"/>
              <a:gd name="T59" fmla="*/ 583 w 583"/>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3" h="2487">
                <a:moveTo>
                  <a:pt x="0" y="0"/>
                </a:moveTo>
                <a:lnTo>
                  <a:pt x="81" y="73"/>
                </a:lnTo>
                <a:lnTo>
                  <a:pt x="140" y="145"/>
                </a:lnTo>
                <a:lnTo>
                  <a:pt x="260" y="308"/>
                </a:lnTo>
                <a:lnTo>
                  <a:pt x="329" y="420"/>
                </a:lnTo>
                <a:lnTo>
                  <a:pt x="408" y="580"/>
                </a:lnTo>
                <a:lnTo>
                  <a:pt x="479" y="750"/>
                </a:lnTo>
                <a:lnTo>
                  <a:pt x="540" y="917"/>
                </a:lnTo>
                <a:lnTo>
                  <a:pt x="574" y="1075"/>
                </a:lnTo>
                <a:lnTo>
                  <a:pt x="582" y="1208"/>
                </a:lnTo>
                <a:lnTo>
                  <a:pt x="582" y="1365"/>
                </a:lnTo>
                <a:lnTo>
                  <a:pt x="579" y="1510"/>
                </a:lnTo>
                <a:lnTo>
                  <a:pt x="557" y="1690"/>
                </a:lnTo>
                <a:lnTo>
                  <a:pt x="540" y="1833"/>
                </a:lnTo>
                <a:lnTo>
                  <a:pt x="523" y="2009"/>
                </a:lnTo>
                <a:lnTo>
                  <a:pt x="508" y="2159"/>
                </a:lnTo>
                <a:lnTo>
                  <a:pt x="496" y="2277"/>
                </a:lnTo>
                <a:lnTo>
                  <a:pt x="479" y="2389"/>
                </a:lnTo>
                <a:lnTo>
                  <a:pt x="464"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71" name="Freeform 66"/>
          <p:cNvSpPr>
            <a:spLocks/>
          </p:cNvSpPr>
          <p:nvPr/>
        </p:nvSpPr>
        <p:spPr bwMode="auto">
          <a:xfrm>
            <a:off x="147638" y="1501775"/>
            <a:ext cx="8996362" cy="4014788"/>
          </a:xfrm>
          <a:custGeom>
            <a:avLst/>
            <a:gdLst>
              <a:gd name="T0" fmla="*/ 2147483647 w 5667"/>
              <a:gd name="T1" fmla="*/ 2147483647 h 2529"/>
              <a:gd name="T2" fmla="*/ 2147483647 w 5667"/>
              <a:gd name="T3" fmla="*/ 2147483647 h 2529"/>
              <a:gd name="T4" fmla="*/ 2147483647 w 5667"/>
              <a:gd name="T5" fmla="*/ 2147483647 h 2529"/>
              <a:gd name="T6" fmla="*/ 2147483647 w 5667"/>
              <a:gd name="T7" fmla="*/ 2147483647 h 2529"/>
              <a:gd name="T8" fmla="*/ 2147483647 w 5667"/>
              <a:gd name="T9" fmla="*/ 2147483647 h 2529"/>
              <a:gd name="T10" fmla="*/ 2147483647 w 5667"/>
              <a:gd name="T11" fmla="*/ 2147483647 h 2529"/>
              <a:gd name="T12" fmla="*/ 0 w 5667"/>
              <a:gd name="T13" fmla="*/ 2147483647 h 2529"/>
              <a:gd name="T14" fmla="*/ 2147483647 w 5667"/>
              <a:gd name="T15" fmla="*/ 2147483647 h 2529"/>
              <a:gd name="T16" fmla="*/ 2147483647 w 5667"/>
              <a:gd name="T17" fmla="*/ 2147483647 h 2529"/>
              <a:gd name="T18" fmla="*/ 2147483647 w 5667"/>
              <a:gd name="T19" fmla="*/ 2147483647 h 2529"/>
              <a:gd name="T20" fmla="*/ 2147483647 w 5667"/>
              <a:gd name="T21" fmla="*/ 2147483647 h 2529"/>
              <a:gd name="T22" fmla="*/ 2147483647 w 5667"/>
              <a:gd name="T23" fmla="*/ 2147483647 h 2529"/>
              <a:gd name="T24" fmla="*/ 2147483647 w 5667"/>
              <a:gd name="T25" fmla="*/ 2147483647 h 2529"/>
              <a:gd name="T26" fmla="*/ 2147483647 w 5667"/>
              <a:gd name="T27" fmla="*/ 2147483647 h 2529"/>
              <a:gd name="T28" fmla="*/ 2147483647 w 5667"/>
              <a:gd name="T29" fmla="*/ 2147483647 h 2529"/>
              <a:gd name="T30" fmla="*/ 2147483647 w 5667"/>
              <a:gd name="T31" fmla="*/ 2147483647 h 2529"/>
              <a:gd name="T32" fmla="*/ 2147483647 w 5667"/>
              <a:gd name="T33" fmla="*/ 2147483647 h 2529"/>
              <a:gd name="T34" fmla="*/ 2147483647 w 5667"/>
              <a:gd name="T35" fmla="*/ 2147483647 h 2529"/>
              <a:gd name="T36" fmla="*/ 2147483647 w 5667"/>
              <a:gd name="T37" fmla="*/ 2147483647 h 2529"/>
              <a:gd name="T38" fmla="*/ 2147483647 w 5667"/>
              <a:gd name="T39" fmla="*/ 2147483647 h 2529"/>
              <a:gd name="T40" fmla="*/ 2147483647 w 5667"/>
              <a:gd name="T41" fmla="*/ 2147483647 h 2529"/>
              <a:gd name="T42" fmla="*/ 2147483647 w 5667"/>
              <a:gd name="T43" fmla="*/ 2147483647 h 2529"/>
              <a:gd name="T44" fmla="*/ 2147483647 w 5667"/>
              <a:gd name="T45" fmla="*/ 2147483647 h 2529"/>
              <a:gd name="T46" fmla="*/ 2147483647 w 5667"/>
              <a:gd name="T47" fmla="*/ 2147483647 h 2529"/>
              <a:gd name="T48" fmla="*/ 2147483647 w 5667"/>
              <a:gd name="T49" fmla="*/ 2147483647 h 2529"/>
              <a:gd name="T50" fmla="*/ 2147483647 w 5667"/>
              <a:gd name="T51" fmla="*/ 2147483647 h 2529"/>
              <a:gd name="T52" fmla="*/ 2147483647 w 5667"/>
              <a:gd name="T53" fmla="*/ 2147483647 h 2529"/>
              <a:gd name="T54" fmla="*/ 2147483647 w 5667"/>
              <a:gd name="T55" fmla="*/ 2147483647 h 2529"/>
              <a:gd name="T56" fmla="*/ 2147483647 w 5667"/>
              <a:gd name="T57" fmla="*/ 2147483647 h 2529"/>
              <a:gd name="T58" fmla="*/ 2147483647 w 5667"/>
              <a:gd name="T59" fmla="*/ 2147483647 h 2529"/>
              <a:gd name="T60" fmla="*/ 2147483647 w 5667"/>
              <a:gd name="T61" fmla="*/ 2147483647 h 2529"/>
              <a:gd name="T62" fmla="*/ 2147483647 w 5667"/>
              <a:gd name="T63" fmla="*/ 2147483647 h 2529"/>
              <a:gd name="T64" fmla="*/ 2147483647 w 5667"/>
              <a:gd name="T65" fmla="*/ 2147483647 h 2529"/>
              <a:gd name="T66" fmla="*/ 2147483647 w 5667"/>
              <a:gd name="T67" fmla="*/ 2147483647 h 2529"/>
              <a:gd name="T68" fmla="*/ 2147483647 w 5667"/>
              <a:gd name="T69" fmla="*/ 2147483647 h 2529"/>
              <a:gd name="T70" fmla="*/ 2147483647 w 5667"/>
              <a:gd name="T71" fmla="*/ 2147483647 h 2529"/>
              <a:gd name="T72" fmla="*/ 2147483647 w 5667"/>
              <a:gd name="T73" fmla="*/ 0 h 2529"/>
              <a:gd name="T74" fmla="*/ 2147483647 w 5667"/>
              <a:gd name="T75" fmla="*/ 2147483647 h 2529"/>
              <a:gd name="T76" fmla="*/ 2147483647 w 5667"/>
              <a:gd name="T77" fmla="*/ 2147483647 h 2529"/>
              <a:gd name="T78" fmla="*/ 2147483647 w 5667"/>
              <a:gd name="T79" fmla="*/ 2147483647 h 2529"/>
              <a:gd name="T80" fmla="*/ 2147483647 w 5667"/>
              <a:gd name="T81" fmla="*/ 2147483647 h 2529"/>
              <a:gd name="T82" fmla="*/ 2147483647 w 5667"/>
              <a:gd name="T83" fmla="*/ 2147483647 h 2529"/>
              <a:gd name="T84" fmla="*/ 2147483647 w 5667"/>
              <a:gd name="T85" fmla="*/ 2147483647 h 25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67"/>
              <a:gd name="T130" fmla="*/ 0 h 2529"/>
              <a:gd name="T131" fmla="*/ 5667 w 5667"/>
              <a:gd name="T132" fmla="*/ 2529 h 25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67" h="2529">
                <a:moveTo>
                  <a:pt x="2142" y="373"/>
                </a:moveTo>
                <a:lnTo>
                  <a:pt x="2038" y="268"/>
                </a:lnTo>
                <a:lnTo>
                  <a:pt x="1928" y="183"/>
                </a:lnTo>
                <a:lnTo>
                  <a:pt x="1786" y="112"/>
                </a:lnTo>
                <a:lnTo>
                  <a:pt x="1634" y="60"/>
                </a:lnTo>
                <a:lnTo>
                  <a:pt x="1492" y="33"/>
                </a:lnTo>
                <a:lnTo>
                  <a:pt x="1337" y="16"/>
                </a:lnTo>
                <a:lnTo>
                  <a:pt x="1205" y="16"/>
                </a:lnTo>
                <a:lnTo>
                  <a:pt x="1064" y="28"/>
                </a:lnTo>
                <a:lnTo>
                  <a:pt x="895" y="78"/>
                </a:lnTo>
                <a:lnTo>
                  <a:pt x="758" y="161"/>
                </a:lnTo>
                <a:lnTo>
                  <a:pt x="638" y="251"/>
                </a:lnTo>
                <a:lnTo>
                  <a:pt x="534" y="340"/>
                </a:lnTo>
                <a:lnTo>
                  <a:pt x="424" y="446"/>
                </a:lnTo>
                <a:lnTo>
                  <a:pt x="322" y="563"/>
                </a:lnTo>
                <a:lnTo>
                  <a:pt x="238" y="677"/>
                </a:lnTo>
                <a:lnTo>
                  <a:pt x="160" y="784"/>
                </a:lnTo>
                <a:lnTo>
                  <a:pt x="96" y="885"/>
                </a:lnTo>
                <a:lnTo>
                  <a:pt x="49" y="978"/>
                </a:lnTo>
                <a:lnTo>
                  <a:pt x="15" y="1078"/>
                </a:lnTo>
                <a:lnTo>
                  <a:pt x="0" y="1211"/>
                </a:lnTo>
                <a:lnTo>
                  <a:pt x="0" y="1350"/>
                </a:lnTo>
                <a:lnTo>
                  <a:pt x="8" y="1481"/>
                </a:lnTo>
                <a:lnTo>
                  <a:pt x="25" y="1604"/>
                </a:lnTo>
                <a:lnTo>
                  <a:pt x="42" y="1742"/>
                </a:lnTo>
                <a:lnTo>
                  <a:pt x="64" y="1906"/>
                </a:lnTo>
                <a:lnTo>
                  <a:pt x="95" y="2070"/>
                </a:lnTo>
                <a:lnTo>
                  <a:pt x="130" y="2215"/>
                </a:lnTo>
                <a:lnTo>
                  <a:pt x="169" y="2319"/>
                </a:lnTo>
                <a:lnTo>
                  <a:pt x="216" y="2397"/>
                </a:lnTo>
                <a:lnTo>
                  <a:pt x="272" y="2469"/>
                </a:lnTo>
                <a:lnTo>
                  <a:pt x="333" y="2516"/>
                </a:lnTo>
                <a:lnTo>
                  <a:pt x="385" y="2519"/>
                </a:lnTo>
                <a:lnTo>
                  <a:pt x="490" y="2502"/>
                </a:lnTo>
                <a:lnTo>
                  <a:pt x="603" y="2462"/>
                </a:lnTo>
                <a:lnTo>
                  <a:pt x="707" y="2412"/>
                </a:lnTo>
                <a:lnTo>
                  <a:pt x="783" y="2353"/>
                </a:lnTo>
                <a:lnTo>
                  <a:pt x="878" y="2262"/>
                </a:lnTo>
                <a:lnTo>
                  <a:pt x="962" y="2151"/>
                </a:lnTo>
                <a:lnTo>
                  <a:pt x="1043" y="2004"/>
                </a:lnTo>
                <a:lnTo>
                  <a:pt x="1124" y="1847"/>
                </a:lnTo>
                <a:lnTo>
                  <a:pt x="1192" y="1707"/>
                </a:lnTo>
                <a:lnTo>
                  <a:pt x="1239" y="1585"/>
                </a:lnTo>
                <a:lnTo>
                  <a:pt x="1270" y="1486"/>
                </a:lnTo>
                <a:lnTo>
                  <a:pt x="1283" y="1403"/>
                </a:lnTo>
                <a:lnTo>
                  <a:pt x="1310" y="1617"/>
                </a:lnTo>
                <a:lnTo>
                  <a:pt x="1381" y="1859"/>
                </a:lnTo>
                <a:lnTo>
                  <a:pt x="1471" y="2129"/>
                </a:lnTo>
                <a:lnTo>
                  <a:pt x="1536" y="2255"/>
                </a:lnTo>
                <a:lnTo>
                  <a:pt x="1607" y="2364"/>
                </a:lnTo>
                <a:lnTo>
                  <a:pt x="1717" y="2464"/>
                </a:lnTo>
                <a:lnTo>
                  <a:pt x="1840" y="2519"/>
                </a:lnTo>
                <a:lnTo>
                  <a:pt x="1945" y="2528"/>
                </a:lnTo>
                <a:lnTo>
                  <a:pt x="2050" y="2509"/>
                </a:lnTo>
                <a:lnTo>
                  <a:pt x="2131" y="2452"/>
                </a:lnTo>
                <a:lnTo>
                  <a:pt x="2224" y="2341"/>
                </a:lnTo>
                <a:lnTo>
                  <a:pt x="2301" y="2184"/>
                </a:lnTo>
                <a:lnTo>
                  <a:pt x="2399" y="1934"/>
                </a:lnTo>
                <a:lnTo>
                  <a:pt x="2485" y="1686"/>
                </a:lnTo>
                <a:lnTo>
                  <a:pt x="2534" y="1439"/>
                </a:lnTo>
                <a:lnTo>
                  <a:pt x="2561" y="1667"/>
                </a:lnTo>
                <a:lnTo>
                  <a:pt x="2627" y="1887"/>
                </a:lnTo>
                <a:lnTo>
                  <a:pt x="2688" y="2058"/>
                </a:lnTo>
                <a:lnTo>
                  <a:pt x="2754" y="2205"/>
                </a:lnTo>
                <a:lnTo>
                  <a:pt x="2836" y="2331"/>
                </a:lnTo>
                <a:lnTo>
                  <a:pt x="2907" y="2428"/>
                </a:lnTo>
                <a:lnTo>
                  <a:pt x="3010" y="2492"/>
                </a:lnTo>
                <a:lnTo>
                  <a:pt x="3147" y="2514"/>
                </a:lnTo>
                <a:lnTo>
                  <a:pt x="3284" y="2502"/>
                </a:lnTo>
                <a:lnTo>
                  <a:pt x="3404" y="2462"/>
                </a:lnTo>
                <a:lnTo>
                  <a:pt x="3507" y="2397"/>
                </a:lnTo>
                <a:lnTo>
                  <a:pt x="3611" y="2302"/>
                </a:lnTo>
                <a:lnTo>
                  <a:pt x="3716" y="2165"/>
                </a:lnTo>
                <a:lnTo>
                  <a:pt x="3814" y="2023"/>
                </a:lnTo>
                <a:lnTo>
                  <a:pt x="3897" y="1885"/>
                </a:lnTo>
                <a:lnTo>
                  <a:pt x="3966" y="1757"/>
                </a:lnTo>
                <a:lnTo>
                  <a:pt x="4015" y="1636"/>
                </a:lnTo>
                <a:lnTo>
                  <a:pt x="4059" y="1479"/>
                </a:lnTo>
                <a:lnTo>
                  <a:pt x="4130" y="1642"/>
                </a:lnTo>
                <a:lnTo>
                  <a:pt x="4201" y="1807"/>
                </a:lnTo>
                <a:lnTo>
                  <a:pt x="4290" y="1968"/>
                </a:lnTo>
                <a:lnTo>
                  <a:pt x="4356" y="2087"/>
                </a:lnTo>
                <a:lnTo>
                  <a:pt x="4455" y="2219"/>
                </a:lnTo>
                <a:lnTo>
                  <a:pt x="4575" y="2340"/>
                </a:lnTo>
                <a:lnTo>
                  <a:pt x="4705" y="2435"/>
                </a:lnTo>
                <a:lnTo>
                  <a:pt x="4859" y="2490"/>
                </a:lnTo>
                <a:lnTo>
                  <a:pt x="5028" y="2519"/>
                </a:lnTo>
                <a:lnTo>
                  <a:pt x="5154" y="2480"/>
                </a:lnTo>
                <a:lnTo>
                  <a:pt x="5257" y="2407"/>
                </a:lnTo>
                <a:lnTo>
                  <a:pt x="5357" y="2267"/>
                </a:lnTo>
                <a:lnTo>
                  <a:pt x="5448" y="2117"/>
                </a:lnTo>
                <a:lnTo>
                  <a:pt x="5514" y="1951"/>
                </a:lnTo>
                <a:lnTo>
                  <a:pt x="5580" y="1754"/>
                </a:lnTo>
                <a:lnTo>
                  <a:pt x="5631" y="1578"/>
                </a:lnTo>
                <a:lnTo>
                  <a:pt x="5656" y="1426"/>
                </a:lnTo>
                <a:lnTo>
                  <a:pt x="5666" y="1246"/>
                </a:lnTo>
                <a:lnTo>
                  <a:pt x="5644" y="1113"/>
                </a:lnTo>
                <a:lnTo>
                  <a:pt x="5529" y="938"/>
                </a:lnTo>
                <a:lnTo>
                  <a:pt x="5365" y="778"/>
                </a:lnTo>
                <a:lnTo>
                  <a:pt x="5154" y="613"/>
                </a:lnTo>
                <a:lnTo>
                  <a:pt x="5001" y="506"/>
                </a:lnTo>
                <a:lnTo>
                  <a:pt x="5165" y="506"/>
                </a:lnTo>
                <a:lnTo>
                  <a:pt x="5062" y="408"/>
                </a:lnTo>
                <a:lnTo>
                  <a:pt x="4896" y="311"/>
                </a:lnTo>
                <a:lnTo>
                  <a:pt x="4685" y="223"/>
                </a:lnTo>
                <a:lnTo>
                  <a:pt x="4471" y="150"/>
                </a:lnTo>
                <a:lnTo>
                  <a:pt x="4265" y="95"/>
                </a:lnTo>
                <a:lnTo>
                  <a:pt x="4049" y="50"/>
                </a:lnTo>
                <a:lnTo>
                  <a:pt x="3838" y="16"/>
                </a:lnTo>
                <a:lnTo>
                  <a:pt x="3572" y="0"/>
                </a:lnTo>
                <a:lnTo>
                  <a:pt x="3338" y="0"/>
                </a:lnTo>
                <a:lnTo>
                  <a:pt x="3125" y="10"/>
                </a:lnTo>
                <a:lnTo>
                  <a:pt x="2978" y="50"/>
                </a:lnTo>
                <a:lnTo>
                  <a:pt x="2847" y="112"/>
                </a:lnTo>
                <a:lnTo>
                  <a:pt x="2732" y="194"/>
                </a:lnTo>
                <a:lnTo>
                  <a:pt x="2617" y="295"/>
                </a:lnTo>
                <a:lnTo>
                  <a:pt x="2551" y="385"/>
                </a:lnTo>
                <a:lnTo>
                  <a:pt x="2649" y="385"/>
                </a:lnTo>
                <a:lnTo>
                  <a:pt x="2578" y="458"/>
                </a:lnTo>
                <a:lnTo>
                  <a:pt x="2507" y="551"/>
                </a:lnTo>
                <a:lnTo>
                  <a:pt x="2433" y="665"/>
                </a:lnTo>
                <a:lnTo>
                  <a:pt x="2355" y="788"/>
                </a:lnTo>
                <a:lnTo>
                  <a:pt x="2289" y="933"/>
                </a:lnTo>
                <a:lnTo>
                  <a:pt x="2235" y="1121"/>
                </a:lnTo>
                <a:lnTo>
                  <a:pt x="2180" y="928"/>
                </a:lnTo>
                <a:lnTo>
                  <a:pt x="2121" y="788"/>
                </a:lnTo>
                <a:lnTo>
                  <a:pt x="2043" y="632"/>
                </a:lnTo>
                <a:lnTo>
                  <a:pt x="1967" y="501"/>
                </a:lnTo>
                <a:lnTo>
                  <a:pt x="1862" y="373"/>
                </a:lnTo>
                <a:lnTo>
                  <a:pt x="2142" y="373"/>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72" name="Line 67"/>
          <p:cNvSpPr>
            <a:spLocks noChangeShapeType="1"/>
          </p:cNvSpPr>
          <p:nvPr/>
        </p:nvSpPr>
        <p:spPr bwMode="auto">
          <a:xfrm>
            <a:off x="538163" y="5353050"/>
            <a:ext cx="68580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3" name="Line 68"/>
          <p:cNvSpPr>
            <a:spLocks noChangeShapeType="1"/>
          </p:cNvSpPr>
          <p:nvPr/>
        </p:nvSpPr>
        <p:spPr bwMode="auto">
          <a:xfrm>
            <a:off x="347663" y="4991100"/>
            <a:ext cx="12763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4" name="Line 69"/>
          <p:cNvSpPr>
            <a:spLocks noChangeShapeType="1"/>
          </p:cNvSpPr>
          <p:nvPr/>
        </p:nvSpPr>
        <p:spPr bwMode="auto">
          <a:xfrm>
            <a:off x="425450" y="5186363"/>
            <a:ext cx="101600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5" name="Line 70"/>
          <p:cNvSpPr>
            <a:spLocks noChangeShapeType="1"/>
          </p:cNvSpPr>
          <p:nvPr/>
        </p:nvSpPr>
        <p:spPr bwMode="auto">
          <a:xfrm>
            <a:off x="2543175" y="4991100"/>
            <a:ext cx="1243013"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6" name="Line 71"/>
          <p:cNvSpPr>
            <a:spLocks noChangeShapeType="1"/>
          </p:cNvSpPr>
          <p:nvPr/>
        </p:nvSpPr>
        <p:spPr bwMode="auto">
          <a:xfrm>
            <a:off x="2673350" y="5186363"/>
            <a:ext cx="1025525"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7" name="Line 72"/>
          <p:cNvSpPr>
            <a:spLocks noChangeShapeType="1"/>
          </p:cNvSpPr>
          <p:nvPr/>
        </p:nvSpPr>
        <p:spPr bwMode="auto">
          <a:xfrm>
            <a:off x="2813050" y="5353050"/>
            <a:ext cx="74612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8" name="Line 73"/>
          <p:cNvSpPr>
            <a:spLocks noChangeShapeType="1"/>
          </p:cNvSpPr>
          <p:nvPr/>
        </p:nvSpPr>
        <p:spPr bwMode="auto">
          <a:xfrm>
            <a:off x="4229100" y="3983038"/>
            <a:ext cx="231616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79" name="Line 74"/>
          <p:cNvSpPr>
            <a:spLocks noChangeShapeType="1"/>
          </p:cNvSpPr>
          <p:nvPr/>
        </p:nvSpPr>
        <p:spPr bwMode="auto">
          <a:xfrm>
            <a:off x="4252913" y="4240213"/>
            <a:ext cx="219551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80" name="Line 75"/>
          <p:cNvSpPr>
            <a:spLocks noChangeShapeType="1"/>
          </p:cNvSpPr>
          <p:nvPr/>
        </p:nvSpPr>
        <p:spPr bwMode="auto">
          <a:xfrm>
            <a:off x="4349750" y="4518025"/>
            <a:ext cx="19716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81" name="Line 76"/>
          <p:cNvSpPr>
            <a:spLocks noChangeShapeType="1"/>
          </p:cNvSpPr>
          <p:nvPr/>
        </p:nvSpPr>
        <p:spPr bwMode="auto">
          <a:xfrm>
            <a:off x="4456113" y="4768850"/>
            <a:ext cx="1720850"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82" name="Freeform 77"/>
          <p:cNvSpPr>
            <a:spLocks/>
          </p:cNvSpPr>
          <p:nvPr/>
        </p:nvSpPr>
        <p:spPr bwMode="auto">
          <a:xfrm>
            <a:off x="407988" y="1549400"/>
            <a:ext cx="1389062" cy="3892550"/>
          </a:xfrm>
          <a:custGeom>
            <a:avLst/>
            <a:gdLst>
              <a:gd name="T0" fmla="*/ 2147483647 w 875"/>
              <a:gd name="T1" fmla="*/ 0 h 2452"/>
              <a:gd name="T2" fmla="*/ 2147483647 w 875"/>
              <a:gd name="T3" fmla="*/ 2147483647 h 2452"/>
              <a:gd name="T4" fmla="*/ 2147483647 w 875"/>
              <a:gd name="T5" fmla="*/ 2147483647 h 2452"/>
              <a:gd name="T6" fmla="*/ 2147483647 w 875"/>
              <a:gd name="T7" fmla="*/ 2147483647 h 2452"/>
              <a:gd name="T8" fmla="*/ 2147483647 w 875"/>
              <a:gd name="T9" fmla="*/ 2147483647 h 2452"/>
              <a:gd name="T10" fmla="*/ 2147483647 w 875"/>
              <a:gd name="T11" fmla="*/ 2147483647 h 2452"/>
              <a:gd name="T12" fmla="*/ 2147483647 w 875"/>
              <a:gd name="T13" fmla="*/ 2147483647 h 2452"/>
              <a:gd name="T14" fmla="*/ 2147483647 w 875"/>
              <a:gd name="T15" fmla="*/ 2147483647 h 2452"/>
              <a:gd name="T16" fmla="*/ 2147483647 w 875"/>
              <a:gd name="T17" fmla="*/ 2147483647 h 2452"/>
              <a:gd name="T18" fmla="*/ 0 w 875"/>
              <a:gd name="T19" fmla="*/ 2147483647 h 2452"/>
              <a:gd name="T20" fmla="*/ 0 w 875"/>
              <a:gd name="T21" fmla="*/ 2147483647 h 2452"/>
              <a:gd name="T22" fmla="*/ 2147483647 w 875"/>
              <a:gd name="T23" fmla="*/ 2147483647 h 2452"/>
              <a:gd name="T24" fmla="*/ 2147483647 w 875"/>
              <a:gd name="T25" fmla="*/ 2147483647 h 2452"/>
              <a:gd name="T26" fmla="*/ 2147483647 w 875"/>
              <a:gd name="T27" fmla="*/ 2147483647 h 2452"/>
              <a:gd name="T28" fmla="*/ 2147483647 w 875"/>
              <a:gd name="T29" fmla="*/ 2147483647 h 2452"/>
              <a:gd name="T30" fmla="*/ 2147483647 w 875"/>
              <a:gd name="T31" fmla="*/ 2147483647 h 2452"/>
              <a:gd name="T32" fmla="*/ 2147483647 w 875"/>
              <a:gd name="T33" fmla="*/ 2147483647 h 2452"/>
              <a:gd name="T34" fmla="*/ 2147483647 w 875"/>
              <a:gd name="T35" fmla="*/ 2147483647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5"/>
              <a:gd name="T55" fmla="*/ 0 h 2452"/>
              <a:gd name="T56" fmla="*/ 875 w 875"/>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5" h="2452">
                <a:moveTo>
                  <a:pt x="874" y="0"/>
                </a:moveTo>
                <a:lnTo>
                  <a:pt x="764" y="62"/>
                </a:lnTo>
                <a:lnTo>
                  <a:pt x="606" y="166"/>
                </a:lnTo>
                <a:lnTo>
                  <a:pt x="474" y="285"/>
                </a:lnTo>
                <a:lnTo>
                  <a:pt x="364" y="420"/>
                </a:lnTo>
                <a:lnTo>
                  <a:pt x="260" y="573"/>
                </a:lnTo>
                <a:lnTo>
                  <a:pt x="154" y="744"/>
                </a:lnTo>
                <a:lnTo>
                  <a:pt x="81" y="895"/>
                </a:lnTo>
                <a:lnTo>
                  <a:pt x="17" y="1057"/>
                </a:lnTo>
                <a:lnTo>
                  <a:pt x="0" y="1200"/>
                </a:lnTo>
                <a:lnTo>
                  <a:pt x="0" y="1363"/>
                </a:lnTo>
                <a:lnTo>
                  <a:pt x="5" y="1513"/>
                </a:lnTo>
                <a:lnTo>
                  <a:pt x="17" y="1688"/>
                </a:lnTo>
                <a:lnTo>
                  <a:pt x="32" y="1864"/>
                </a:lnTo>
                <a:lnTo>
                  <a:pt x="49" y="2024"/>
                </a:lnTo>
                <a:lnTo>
                  <a:pt x="59" y="2161"/>
                </a:lnTo>
                <a:lnTo>
                  <a:pt x="81" y="2278"/>
                </a:lnTo>
                <a:lnTo>
                  <a:pt x="137" y="245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83" name="Freeform 78"/>
          <p:cNvSpPr>
            <a:spLocks/>
          </p:cNvSpPr>
          <p:nvPr/>
        </p:nvSpPr>
        <p:spPr bwMode="auto">
          <a:xfrm>
            <a:off x="6276975" y="1535113"/>
            <a:ext cx="1878013" cy="3948112"/>
          </a:xfrm>
          <a:custGeom>
            <a:avLst/>
            <a:gdLst>
              <a:gd name="T0" fmla="*/ 0 w 1183"/>
              <a:gd name="T1" fmla="*/ 0 h 2487"/>
              <a:gd name="T2" fmla="*/ 2147483647 w 1183"/>
              <a:gd name="T3" fmla="*/ 2147483647 h 2487"/>
              <a:gd name="T4" fmla="*/ 2147483647 w 1183"/>
              <a:gd name="T5" fmla="*/ 2147483647 h 2487"/>
              <a:gd name="T6" fmla="*/ 2147483647 w 1183"/>
              <a:gd name="T7" fmla="*/ 2147483647 h 2487"/>
              <a:gd name="T8" fmla="*/ 2147483647 w 1183"/>
              <a:gd name="T9" fmla="*/ 2147483647 h 2487"/>
              <a:gd name="T10" fmla="*/ 2147483647 w 1183"/>
              <a:gd name="T11" fmla="*/ 2147483647 h 2487"/>
              <a:gd name="T12" fmla="*/ 2147483647 w 1183"/>
              <a:gd name="T13" fmla="*/ 2147483647 h 2487"/>
              <a:gd name="T14" fmla="*/ 2147483647 w 1183"/>
              <a:gd name="T15" fmla="*/ 2147483647 h 2487"/>
              <a:gd name="T16" fmla="*/ 2147483647 w 1183"/>
              <a:gd name="T17" fmla="*/ 2147483647 h 2487"/>
              <a:gd name="T18" fmla="*/ 2147483647 w 1183"/>
              <a:gd name="T19" fmla="*/ 2147483647 h 2487"/>
              <a:gd name="T20" fmla="*/ 2147483647 w 1183"/>
              <a:gd name="T21" fmla="*/ 2147483647 h 2487"/>
              <a:gd name="T22" fmla="*/ 2147483647 w 1183"/>
              <a:gd name="T23" fmla="*/ 2147483647 h 2487"/>
              <a:gd name="T24" fmla="*/ 2147483647 w 1183"/>
              <a:gd name="T25" fmla="*/ 2147483647 h 2487"/>
              <a:gd name="T26" fmla="*/ 2147483647 w 1183"/>
              <a:gd name="T27" fmla="*/ 2147483647 h 2487"/>
              <a:gd name="T28" fmla="*/ 2147483647 w 1183"/>
              <a:gd name="T29" fmla="*/ 2147483647 h 2487"/>
              <a:gd name="T30" fmla="*/ 2147483647 w 1183"/>
              <a:gd name="T31" fmla="*/ 2147483647 h 2487"/>
              <a:gd name="T32" fmla="*/ 2147483647 w 1183"/>
              <a:gd name="T33" fmla="*/ 2147483647 h 2487"/>
              <a:gd name="T34" fmla="*/ 2147483647 w 1183"/>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3"/>
              <a:gd name="T55" fmla="*/ 0 h 2487"/>
              <a:gd name="T56" fmla="*/ 1183 w 1183"/>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3" h="2487">
                <a:moveTo>
                  <a:pt x="0" y="0"/>
                </a:moveTo>
                <a:lnTo>
                  <a:pt x="191" y="105"/>
                </a:lnTo>
                <a:lnTo>
                  <a:pt x="323" y="206"/>
                </a:lnTo>
                <a:lnTo>
                  <a:pt x="444" y="306"/>
                </a:lnTo>
                <a:lnTo>
                  <a:pt x="549" y="435"/>
                </a:lnTo>
                <a:lnTo>
                  <a:pt x="679" y="579"/>
                </a:lnTo>
                <a:lnTo>
                  <a:pt x="826" y="760"/>
                </a:lnTo>
                <a:lnTo>
                  <a:pt x="941" y="928"/>
                </a:lnTo>
                <a:lnTo>
                  <a:pt x="1001" y="1078"/>
                </a:lnTo>
                <a:lnTo>
                  <a:pt x="1017" y="1223"/>
                </a:lnTo>
                <a:lnTo>
                  <a:pt x="1011" y="1380"/>
                </a:lnTo>
                <a:lnTo>
                  <a:pt x="1023" y="1551"/>
                </a:lnTo>
                <a:lnTo>
                  <a:pt x="1038" y="1714"/>
                </a:lnTo>
                <a:lnTo>
                  <a:pt x="1050" y="1859"/>
                </a:lnTo>
                <a:lnTo>
                  <a:pt x="1072" y="2037"/>
                </a:lnTo>
                <a:lnTo>
                  <a:pt x="1089" y="2187"/>
                </a:lnTo>
                <a:lnTo>
                  <a:pt x="1126" y="2350"/>
                </a:lnTo>
                <a:lnTo>
                  <a:pt x="1182" y="248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84" name="Line 79"/>
          <p:cNvSpPr>
            <a:spLocks noChangeShapeType="1"/>
          </p:cNvSpPr>
          <p:nvPr/>
        </p:nvSpPr>
        <p:spPr bwMode="auto">
          <a:xfrm>
            <a:off x="4746625" y="1643063"/>
            <a:ext cx="1935163"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85" name="Freeform 80"/>
          <p:cNvSpPr>
            <a:spLocks/>
          </p:cNvSpPr>
          <p:nvPr/>
        </p:nvSpPr>
        <p:spPr bwMode="auto">
          <a:xfrm>
            <a:off x="5988050" y="1511300"/>
            <a:ext cx="2103438" cy="3990975"/>
          </a:xfrm>
          <a:custGeom>
            <a:avLst/>
            <a:gdLst>
              <a:gd name="T0" fmla="*/ 0 w 1325"/>
              <a:gd name="T1" fmla="*/ 0 h 2514"/>
              <a:gd name="T2" fmla="*/ 2147483647 w 1325"/>
              <a:gd name="T3" fmla="*/ 2147483647 h 2514"/>
              <a:gd name="T4" fmla="*/ 2147483647 w 1325"/>
              <a:gd name="T5" fmla="*/ 2147483647 h 2514"/>
              <a:gd name="T6" fmla="*/ 2147483647 w 1325"/>
              <a:gd name="T7" fmla="*/ 2147483647 h 2514"/>
              <a:gd name="T8" fmla="*/ 2147483647 w 1325"/>
              <a:gd name="T9" fmla="*/ 2147483647 h 2514"/>
              <a:gd name="T10" fmla="*/ 2147483647 w 1325"/>
              <a:gd name="T11" fmla="*/ 2147483647 h 2514"/>
              <a:gd name="T12" fmla="*/ 2147483647 w 1325"/>
              <a:gd name="T13" fmla="*/ 2147483647 h 2514"/>
              <a:gd name="T14" fmla="*/ 2147483647 w 1325"/>
              <a:gd name="T15" fmla="*/ 2147483647 h 2514"/>
              <a:gd name="T16" fmla="*/ 2147483647 w 1325"/>
              <a:gd name="T17" fmla="*/ 2147483647 h 2514"/>
              <a:gd name="T18" fmla="*/ 2147483647 w 1325"/>
              <a:gd name="T19" fmla="*/ 2147483647 h 2514"/>
              <a:gd name="T20" fmla="*/ 2147483647 w 1325"/>
              <a:gd name="T21" fmla="*/ 2147483647 h 2514"/>
              <a:gd name="T22" fmla="*/ 2147483647 w 1325"/>
              <a:gd name="T23" fmla="*/ 2147483647 h 2514"/>
              <a:gd name="T24" fmla="*/ 2147483647 w 1325"/>
              <a:gd name="T25" fmla="*/ 2147483647 h 2514"/>
              <a:gd name="T26" fmla="*/ 2147483647 w 1325"/>
              <a:gd name="T27" fmla="*/ 2147483647 h 2514"/>
              <a:gd name="T28" fmla="*/ 2147483647 w 1325"/>
              <a:gd name="T29" fmla="*/ 2147483647 h 2514"/>
              <a:gd name="T30" fmla="*/ 2147483647 w 1325"/>
              <a:gd name="T31" fmla="*/ 2147483647 h 2514"/>
              <a:gd name="T32" fmla="*/ 2147483647 w 1325"/>
              <a:gd name="T33" fmla="*/ 2147483647 h 2514"/>
              <a:gd name="T34" fmla="*/ 2147483647 w 1325"/>
              <a:gd name="T35" fmla="*/ 2147483647 h 2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5"/>
              <a:gd name="T55" fmla="*/ 0 h 2514"/>
              <a:gd name="T56" fmla="*/ 1325 w 1325"/>
              <a:gd name="T57" fmla="*/ 2514 h 2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5" h="2514">
                <a:moveTo>
                  <a:pt x="0" y="0"/>
                </a:moveTo>
                <a:lnTo>
                  <a:pt x="164" y="107"/>
                </a:lnTo>
                <a:lnTo>
                  <a:pt x="311" y="223"/>
                </a:lnTo>
                <a:lnTo>
                  <a:pt x="426" y="323"/>
                </a:lnTo>
                <a:lnTo>
                  <a:pt x="545" y="463"/>
                </a:lnTo>
                <a:lnTo>
                  <a:pt x="657" y="613"/>
                </a:lnTo>
                <a:lnTo>
                  <a:pt x="757" y="767"/>
                </a:lnTo>
                <a:lnTo>
                  <a:pt x="827" y="933"/>
                </a:lnTo>
                <a:lnTo>
                  <a:pt x="871" y="1090"/>
                </a:lnTo>
                <a:lnTo>
                  <a:pt x="887" y="1235"/>
                </a:lnTo>
                <a:lnTo>
                  <a:pt x="893" y="1397"/>
                </a:lnTo>
                <a:lnTo>
                  <a:pt x="920" y="1558"/>
                </a:lnTo>
                <a:lnTo>
                  <a:pt x="946" y="1715"/>
                </a:lnTo>
                <a:lnTo>
                  <a:pt x="985" y="1871"/>
                </a:lnTo>
                <a:lnTo>
                  <a:pt x="1034" y="2054"/>
                </a:lnTo>
                <a:lnTo>
                  <a:pt x="1094" y="2188"/>
                </a:lnTo>
                <a:lnTo>
                  <a:pt x="1192" y="2345"/>
                </a:lnTo>
                <a:lnTo>
                  <a:pt x="1324" y="2513"/>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86" name="Freeform 81"/>
          <p:cNvSpPr>
            <a:spLocks/>
          </p:cNvSpPr>
          <p:nvPr/>
        </p:nvSpPr>
        <p:spPr bwMode="auto">
          <a:xfrm>
            <a:off x="6135688" y="1535113"/>
            <a:ext cx="2006600" cy="3963987"/>
          </a:xfrm>
          <a:custGeom>
            <a:avLst/>
            <a:gdLst>
              <a:gd name="T0" fmla="*/ 0 w 1264"/>
              <a:gd name="T1" fmla="*/ 0 h 2497"/>
              <a:gd name="T2" fmla="*/ 2147483647 w 1264"/>
              <a:gd name="T3" fmla="*/ 2147483647 h 2497"/>
              <a:gd name="T4" fmla="*/ 2147483647 w 1264"/>
              <a:gd name="T5" fmla="*/ 2147483647 h 2497"/>
              <a:gd name="T6" fmla="*/ 2147483647 w 1264"/>
              <a:gd name="T7" fmla="*/ 2147483647 h 2497"/>
              <a:gd name="T8" fmla="*/ 2147483647 w 1264"/>
              <a:gd name="T9" fmla="*/ 2147483647 h 2497"/>
              <a:gd name="T10" fmla="*/ 2147483647 w 1264"/>
              <a:gd name="T11" fmla="*/ 2147483647 h 2497"/>
              <a:gd name="T12" fmla="*/ 2147483647 w 1264"/>
              <a:gd name="T13" fmla="*/ 2147483647 h 2497"/>
              <a:gd name="T14" fmla="*/ 2147483647 w 1264"/>
              <a:gd name="T15" fmla="*/ 2147483647 h 2497"/>
              <a:gd name="T16" fmla="*/ 2147483647 w 1264"/>
              <a:gd name="T17" fmla="*/ 2147483647 h 2497"/>
              <a:gd name="T18" fmla="*/ 2147483647 w 1264"/>
              <a:gd name="T19" fmla="*/ 2147483647 h 2497"/>
              <a:gd name="T20" fmla="*/ 2147483647 w 1264"/>
              <a:gd name="T21" fmla="*/ 2147483647 h 2497"/>
              <a:gd name="T22" fmla="*/ 2147483647 w 1264"/>
              <a:gd name="T23" fmla="*/ 2147483647 h 2497"/>
              <a:gd name="T24" fmla="*/ 2147483647 w 1264"/>
              <a:gd name="T25" fmla="*/ 2147483647 h 2497"/>
              <a:gd name="T26" fmla="*/ 2147483647 w 1264"/>
              <a:gd name="T27" fmla="*/ 2147483647 h 2497"/>
              <a:gd name="T28" fmla="*/ 2147483647 w 1264"/>
              <a:gd name="T29" fmla="*/ 2147483647 h 2497"/>
              <a:gd name="T30" fmla="*/ 2147483647 w 1264"/>
              <a:gd name="T31" fmla="*/ 2147483647 h 2497"/>
              <a:gd name="T32" fmla="*/ 2147483647 w 1264"/>
              <a:gd name="T33" fmla="*/ 2147483647 h 2497"/>
              <a:gd name="T34" fmla="*/ 2147483647 w 1264"/>
              <a:gd name="T35" fmla="*/ 2147483647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2497"/>
              <a:gd name="T56" fmla="*/ 1264 w 1264"/>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2497">
                <a:moveTo>
                  <a:pt x="0" y="0"/>
                </a:moveTo>
                <a:lnTo>
                  <a:pt x="191" y="117"/>
                </a:lnTo>
                <a:lnTo>
                  <a:pt x="338" y="221"/>
                </a:lnTo>
                <a:lnTo>
                  <a:pt x="447" y="323"/>
                </a:lnTo>
                <a:lnTo>
                  <a:pt x="549" y="440"/>
                </a:lnTo>
                <a:lnTo>
                  <a:pt x="657" y="579"/>
                </a:lnTo>
                <a:lnTo>
                  <a:pt x="789" y="760"/>
                </a:lnTo>
                <a:lnTo>
                  <a:pt x="880" y="921"/>
                </a:lnTo>
                <a:lnTo>
                  <a:pt x="940" y="1090"/>
                </a:lnTo>
                <a:lnTo>
                  <a:pt x="946" y="1238"/>
                </a:lnTo>
                <a:lnTo>
                  <a:pt x="952" y="1380"/>
                </a:lnTo>
                <a:lnTo>
                  <a:pt x="968" y="1518"/>
                </a:lnTo>
                <a:lnTo>
                  <a:pt x="984" y="1681"/>
                </a:lnTo>
                <a:lnTo>
                  <a:pt x="1016" y="1864"/>
                </a:lnTo>
                <a:lnTo>
                  <a:pt x="1050" y="2024"/>
                </a:lnTo>
                <a:lnTo>
                  <a:pt x="1082" y="2159"/>
                </a:lnTo>
                <a:lnTo>
                  <a:pt x="1138" y="2299"/>
                </a:lnTo>
                <a:lnTo>
                  <a:pt x="1263" y="2496"/>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87" name="Freeform 82"/>
          <p:cNvSpPr>
            <a:spLocks/>
          </p:cNvSpPr>
          <p:nvPr/>
        </p:nvSpPr>
        <p:spPr bwMode="auto">
          <a:xfrm>
            <a:off x="6443663" y="1557338"/>
            <a:ext cx="1730375" cy="3930650"/>
          </a:xfrm>
          <a:custGeom>
            <a:avLst/>
            <a:gdLst>
              <a:gd name="T0" fmla="*/ 0 w 1090"/>
              <a:gd name="T1" fmla="*/ 0 h 2476"/>
              <a:gd name="T2" fmla="*/ 2147483647 w 1090"/>
              <a:gd name="T3" fmla="*/ 2147483647 h 2476"/>
              <a:gd name="T4" fmla="*/ 2147483647 w 1090"/>
              <a:gd name="T5" fmla="*/ 2147483647 h 2476"/>
              <a:gd name="T6" fmla="*/ 2147483647 w 1090"/>
              <a:gd name="T7" fmla="*/ 2147483647 h 2476"/>
              <a:gd name="T8" fmla="*/ 2147483647 w 1090"/>
              <a:gd name="T9" fmla="*/ 2147483647 h 2476"/>
              <a:gd name="T10" fmla="*/ 2147483647 w 1090"/>
              <a:gd name="T11" fmla="*/ 2147483647 h 2476"/>
              <a:gd name="T12" fmla="*/ 2147483647 w 1090"/>
              <a:gd name="T13" fmla="*/ 2147483647 h 2476"/>
              <a:gd name="T14" fmla="*/ 2147483647 w 1090"/>
              <a:gd name="T15" fmla="*/ 2147483647 h 2476"/>
              <a:gd name="T16" fmla="*/ 2147483647 w 1090"/>
              <a:gd name="T17" fmla="*/ 2147483647 h 2476"/>
              <a:gd name="T18" fmla="*/ 2147483647 w 1090"/>
              <a:gd name="T19" fmla="*/ 2147483647 h 2476"/>
              <a:gd name="T20" fmla="*/ 2147483647 w 1090"/>
              <a:gd name="T21" fmla="*/ 2147483647 h 2476"/>
              <a:gd name="T22" fmla="*/ 2147483647 w 1090"/>
              <a:gd name="T23" fmla="*/ 2147483647 h 2476"/>
              <a:gd name="T24" fmla="*/ 2147483647 w 1090"/>
              <a:gd name="T25" fmla="*/ 2147483647 h 2476"/>
              <a:gd name="T26" fmla="*/ 2147483647 w 1090"/>
              <a:gd name="T27" fmla="*/ 2147483647 h 2476"/>
              <a:gd name="T28" fmla="*/ 2147483647 w 1090"/>
              <a:gd name="T29" fmla="*/ 2147483647 h 2476"/>
              <a:gd name="T30" fmla="*/ 2147483647 w 1090"/>
              <a:gd name="T31" fmla="*/ 2147483647 h 2476"/>
              <a:gd name="T32" fmla="*/ 2147483647 w 1090"/>
              <a:gd name="T33" fmla="*/ 2147483647 h 2476"/>
              <a:gd name="T34" fmla="*/ 2147483647 w 1090"/>
              <a:gd name="T35" fmla="*/ 2147483647 h 2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0"/>
              <a:gd name="T55" fmla="*/ 0 h 2476"/>
              <a:gd name="T56" fmla="*/ 1090 w 1090"/>
              <a:gd name="T57" fmla="*/ 2476 h 2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0" h="2476">
                <a:moveTo>
                  <a:pt x="0" y="0"/>
                </a:moveTo>
                <a:lnTo>
                  <a:pt x="154" y="85"/>
                </a:lnTo>
                <a:lnTo>
                  <a:pt x="268" y="161"/>
                </a:lnTo>
                <a:lnTo>
                  <a:pt x="390" y="268"/>
                </a:lnTo>
                <a:lnTo>
                  <a:pt x="532" y="402"/>
                </a:lnTo>
                <a:lnTo>
                  <a:pt x="696" y="575"/>
                </a:lnTo>
                <a:lnTo>
                  <a:pt x="854" y="739"/>
                </a:lnTo>
                <a:lnTo>
                  <a:pt x="974" y="900"/>
                </a:lnTo>
                <a:lnTo>
                  <a:pt x="1052" y="1067"/>
                </a:lnTo>
                <a:lnTo>
                  <a:pt x="1062" y="1212"/>
                </a:lnTo>
                <a:lnTo>
                  <a:pt x="1074" y="1370"/>
                </a:lnTo>
                <a:lnTo>
                  <a:pt x="1074" y="1518"/>
                </a:lnTo>
                <a:lnTo>
                  <a:pt x="1074" y="1693"/>
                </a:lnTo>
                <a:lnTo>
                  <a:pt x="1074" y="1853"/>
                </a:lnTo>
                <a:lnTo>
                  <a:pt x="1067" y="2019"/>
                </a:lnTo>
                <a:lnTo>
                  <a:pt x="1067" y="2161"/>
                </a:lnTo>
                <a:lnTo>
                  <a:pt x="1084" y="2333"/>
                </a:lnTo>
                <a:lnTo>
                  <a:pt x="1089" y="247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88" name="Line 83"/>
          <p:cNvSpPr>
            <a:spLocks noChangeShapeType="1"/>
          </p:cNvSpPr>
          <p:nvPr/>
        </p:nvSpPr>
        <p:spPr bwMode="auto">
          <a:xfrm>
            <a:off x="6678613" y="3979863"/>
            <a:ext cx="2414587"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89" name="Line 84"/>
          <p:cNvSpPr>
            <a:spLocks noChangeShapeType="1"/>
          </p:cNvSpPr>
          <p:nvPr/>
        </p:nvSpPr>
        <p:spPr bwMode="auto">
          <a:xfrm>
            <a:off x="6767513" y="4237038"/>
            <a:ext cx="2239962"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90" name="Line 85"/>
          <p:cNvSpPr>
            <a:spLocks noChangeShapeType="1"/>
          </p:cNvSpPr>
          <p:nvPr/>
        </p:nvSpPr>
        <p:spPr bwMode="auto">
          <a:xfrm>
            <a:off x="6905625" y="4511675"/>
            <a:ext cx="199707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91" name="Line 86"/>
          <p:cNvSpPr>
            <a:spLocks noChangeShapeType="1"/>
          </p:cNvSpPr>
          <p:nvPr/>
        </p:nvSpPr>
        <p:spPr bwMode="auto">
          <a:xfrm>
            <a:off x="7045325" y="4760913"/>
            <a:ext cx="1771650" cy="1587"/>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92" name="Line 87"/>
          <p:cNvSpPr>
            <a:spLocks noChangeShapeType="1"/>
          </p:cNvSpPr>
          <p:nvPr/>
        </p:nvSpPr>
        <p:spPr bwMode="auto">
          <a:xfrm>
            <a:off x="7216775" y="4997450"/>
            <a:ext cx="1493838"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93" name="Line 88"/>
          <p:cNvSpPr>
            <a:spLocks noChangeShapeType="1"/>
          </p:cNvSpPr>
          <p:nvPr/>
        </p:nvSpPr>
        <p:spPr bwMode="auto">
          <a:xfrm>
            <a:off x="7396163" y="5191125"/>
            <a:ext cx="1190625"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94" name="Line 89"/>
          <p:cNvSpPr>
            <a:spLocks noChangeShapeType="1"/>
          </p:cNvSpPr>
          <p:nvPr/>
        </p:nvSpPr>
        <p:spPr bwMode="auto">
          <a:xfrm>
            <a:off x="7621588" y="5359400"/>
            <a:ext cx="817562" cy="1588"/>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dirty="0">
              <a:solidFill>
                <a:srgbClr val="000000"/>
              </a:solidFill>
              <a:cs typeface="+mn-cs"/>
            </a:endParaRPr>
          </a:p>
        </p:txBody>
      </p:sp>
      <p:sp>
        <p:nvSpPr>
          <p:cNvPr id="21595" name="Freeform 90"/>
          <p:cNvSpPr>
            <a:spLocks/>
          </p:cNvSpPr>
          <p:nvPr/>
        </p:nvSpPr>
        <p:spPr bwMode="auto">
          <a:xfrm>
            <a:off x="5076825" y="2557463"/>
            <a:ext cx="41275" cy="42862"/>
          </a:xfrm>
          <a:custGeom>
            <a:avLst/>
            <a:gdLst>
              <a:gd name="T0" fmla="*/ 2147483647 w 26"/>
              <a:gd name="T1" fmla="*/ 2147483647 h 27"/>
              <a:gd name="T2" fmla="*/ 2147483647 w 26"/>
              <a:gd name="T3" fmla="*/ 2147483647 h 27"/>
              <a:gd name="T4" fmla="*/ 2147483647 w 26"/>
              <a:gd name="T5" fmla="*/ 2147483647 h 27"/>
              <a:gd name="T6" fmla="*/ 0 w 26"/>
              <a:gd name="T7" fmla="*/ 2147483647 h 27"/>
              <a:gd name="T8" fmla="*/ 2147483647 w 26"/>
              <a:gd name="T9" fmla="*/ 0 h 27"/>
              <a:gd name="T10" fmla="*/ 2147483647 w 26"/>
              <a:gd name="T11" fmla="*/ 2147483647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25" y="2"/>
                </a:moveTo>
                <a:lnTo>
                  <a:pt x="25" y="24"/>
                </a:lnTo>
                <a:lnTo>
                  <a:pt x="17" y="26"/>
                </a:lnTo>
                <a:lnTo>
                  <a:pt x="0" y="5"/>
                </a:lnTo>
                <a:lnTo>
                  <a:pt x="10" y="0"/>
                </a:lnTo>
                <a:lnTo>
                  <a:pt x="25" y="2"/>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596" name="Freeform 91"/>
          <p:cNvSpPr>
            <a:spLocks/>
          </p:cNvSpPr>
          <p:nvPr/>
        </p:nvSpPr>
        <p:spPr bwMode="auto">
          <a:xfrm>
            <a:off x="5065713" y="2547938"/>
            <a:ext cx="42862" cy="41275"/>
          </a:xfrm>
          <a:custGeom>
            <a:avLst/>
            <a:gdLst>
              <a:gd name="T0" fmla="*/ 2147483647 w 27"/>
              <a:gd name="T1" fmla="*/ 2147483647 h 26"/>
              <a:gd name="T2" fmla="*/ 2147483647 w 27"/>
              <a:gd name="T3" fmla="*/ 2147483647 h 26"/>
              <a:gd name="T4" fmla="*/ 2147483647 w 27"/>
              <a:gd name="T5" fmla="*/ 2147483647 h 26"/>
              <a:gd name="T6" fmla="*/ 0 w 27"/>
              <a:gd name="T7" fmla="*/ 2147483647 h 26"/>
              <a:gd name="T8" fmla="*/ 2147483647 w 27"/>
              <a:gd name="T9" fmla="*/ 0 h 26"/>
              <a:gd name="T10" fmla="*/ 2147483647 w 27"/>
              <a:gd name="T11" fmla="*/ 2147483647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26" y="2"/>
                </a:moveTo>
                <a:lnTo>
                  <a:pt x="26" y="23"/>
                </a:lnTo>
                <a:lnTo>
                  <a:pt x="17" y="25"/>
                </a:lnTo>
                <a:lnTo>
                  <a:pt x="0" y="5"/>
                </a:lnTo>
                <a:lnTo>
                  <a:pt x="10" y="0"/>
                </a:lnTo>
                <a:lnTo>
                  <a:pt x="26" y="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97" name="Freeform 92"/>
          <p:cNvSpPr>
            <a:spLocks/>
          </p:cNvSpPr>
          <p:nvPr/>
        </p:nvSpPr>
        <p:spPr bwMode="auto">
          <a:xfrm>
            <a:off x="5002213" y="2487613"/>
            <a:ext cx="36512" cy="61912"/>
          </a:xfrm>
          <a:custGeom>
            <a:avLst/>
            <a:gdLst>
              <a:gd name="T0" fmla="*/ 2147483647 w 23"/>
              <a:gd name="T1" fmla="*/ 0 h 39"/>
              <a:gd name="T2" fmla="*/ 0 w 23"/>
              <a:gd name="T3" fmla="*/ 2147483647 h 39"/>
              <a:gd name="T4" fmla="*/ 2147483647 w 23"/>
              <a:gd name="T5" fmla="*/ 2147483647 h 39"/>
              <a:gd name="T6" fmla="*/ 2147483647 w 23"/>
              <a:gd name="T7" fmla="*/ 2147483647 h 39"/>
              <a:gd name="T8" fmla="*/ 2147483647 w 23"/>
              <a:gd name="T9" fmla="*/ 0 h 39"/>
              <a:gd name="T10" fmla="*/ 0 60000 65536"/>
              <a:gd name="T11" fmla="*/ 0 60000 65536"/>
              <a:gd name="T12" fmla="*/ 0 60000 65536"/>
              <a:gd name="T13" fmla="*/ 0 60000 65536"/>
              <a:gd name="T14" fmla="*/ 0 60000 65536"/>
              <a:gd name="T15" fmla="*/ 0 w 23"/>
              <a:gd name="T16" fmla="*/ 0 h 39"/>
              <a:gd name="T17" fmla="*/ 23 w 23"/>
              <a:gd name="T18" fmla="*/ 39 h 39"/>
            </a:gdLst>
            <a:ahLst/>
            <a:cxnLst>
              <a:cxn ang="T10">
                <a:pos x="T0" y="T1"/>
              </a:cxn>
              <a:cxn ang="T11">
                <a:pos x="T2" y="T3"/>
              </a:cxn>
              <a:cxn ang="T12">
                <a:pos x="T4" y="T5"/>
              </a:cxn>
              <a:cxn ang="T13">
                <a:pos x="T6" y="T7"/>
              </a:cxn>
              <a:cxn ang="T14">
                <a:pos x="T8" y="T9"/>
              </a:cxn>
            </a:cxnLst>
            <a:rect l="T15" t="T16" r="T17" b="T18"/>
            <a:pathLst>
              <a:path w="23" h="39">
                <a:moveTo>
                  <a:pt x="22" y="0"/>
                </a:moveTo>
                <a:lnTo>
                  <a:pt x="0" y="7"/>
                </a:lnTo>
                <a:lnTo>
                  <a:pt x="3" y="38"/>
                </a:lnTo>
                <a:lnTo>
                  <a:pt x="19" y="35"/>
                </a:lnTo>
                <a:lnTo>
                  <a:pt x="22"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598" name="Freeform 93"/>
          <p:cNvSpPr>
            <a:spLocks/>
          </p:cNvSpPr>
          <p:nvPr/>
        </p:nvSpPr>
        <p:spPr bwMode="auto">
          <a:xfrm>
            <a:off x="4991100" y="2476500"/>
            <a:ext cx="36513" cy="61913"/>
          </a:xfrm>
          <a:custGeom>
            <a:avLst/>
            <a:gdLst>
              <a:gd name="T0" fmla="*/ 2147483647 w 23"/>
              <a:gd name="T1" fmla="*/ 0 h 39"/>
              <a:gd name="T2" fmla="*/ 0 w 23"/>
              <a:gd name="T3" fmla="*/ 2147483647 h 39"/>
              <a:gd name="T4" fmla="*/ 2147483647 w 23"/>
              <a:gd name="T5" fmla="*/ 2147483647 h 39"/>
              <a:gd name="T6" fmla="*/ 2147483647 w 23"/>
              <a:gd name="T7" fmla="*/ 2147483647 h 39"/>
              <a:gd name="T8" fmla="*/ 2147483647 w 23"/>
              <a:gd name="T9" fmla="*/ 0 h 39"/>
              <a:gd name="T10" fmla="*/ 0 60000 65536"/>
              <a:gd name="T11" fmla="*/ 0 60000 65536"/>
              <a:gd name="T12" fmla="*/ 0 60000 65536"/>
              <a:gd name="T13" fmla="*/ 0 60000 65536"/>
              <a:gd name="T14" fmla="*/ 0 60000 65536"/>
              <a:gd name="T15" fmla="*/ 0 w 23"/>
              <a:gd name="T16" fmla="*/ 0 h 39"/>
              <a:gd name="T17" fmla="*/ 23 w 23"/>
              <a:gd name="T18" fmla="*/ 39 h 39"/>
            </a:gdLst>
            <a:ahLst/>
            <a:cxnLst>
              <a:cxn ang="T10">
                <a:pos x="T0" y="T1"/>
              </a:cxn>
              <a:cxn ang="T11">
                <a:pos x="T2" y="T3"/>
              </a:cxn>
              <a:cxn ang="T12">
                <a:pos x="T4" y="T5"/>
              </a:cxn>
              <a:cxn ang="T13">
                <a:pos x="T6" y="T7"/>
              </a:cxn>
              <a:cxn ang="T14">
                <a:pos x="T8" y="T9"/>
              </a:cxn>
            </a:cxnLst>
            <a:rect l="T15" t="T16" r="T17" b="T18"/>
            <a:pathLst>
              <a:path w="23" h="39">
                <a:moveTo>
                  <a:pt x="22" y="0"/>
                </a:moveTo>
                <a:lnTo>
                  <a:pt x="0" y="7"/>
                </a:lnTo>
                <a:lnTo>
                  <a:pt x="3" y="38"/>
                </a:lnTo>
                <a:lnTo>
                  <a:pt x="19" y="35"/>
                </a:lnTo>
                <a:lnTo>
                  <a:pt x="2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599" name="Freeform 94"/>
          <p:cNvSpPr>
            <a:spLocks/>
          </p:cNvSpPr>
          <p:nvPr/>
        </p:nvSpPr>
        <p:spPr bwMode="auto">
          <a:xfrm>
            <a:off x="7448550" y="5141913"/>
            <a:ext cx="1025525" cy="365125"/>
          </a:xfrm>
          <a:custGeom>
            <a:avLst/>
            <a:gdLst>
              <a:gd name="T0" fmla="*/ 2147483647 w 646"/>
              <a:gd name="T1" fmla="*/ 2147483647 h 230"/>
              <a:gd name="T2" fmla="*/ 2147483647 w 646"/>
              <a:gd name="T3" fmla="*/ 2147483647 h 230"/>
              <a:gd name="T4" fmla="*/ 2147483647 w 646"/>
              <a:gd name="T5" fmla="*/ 2147483647 h 230"/>
              <a:gd name="T6" fmla="*/ 2147483647 w 646"/>
              <a:gd name="T7" fmla="*/ 2147483647 h 230"/>
              <a:gd name="T8" fmla="*/ 2147483647 w 646"/>
              <a:gd name="T9" fmla="*/ 2147483647 h 230"/>
              <a:gd name="T10" fmla="*/ 2147483647 w 646"/>
              <a:gd name="T11" fmla="*/ 0 h 230"/>
              <a:gd name="T12" fmla="*/ 2147483647 w 646"/>
              <a:gd name="T13" fmla="*/ 2147483647 h 230"/>
              <a:gd name="T14" fmla="*/ 2147483647 w 646"/>
              <a:gd name="T15" fmla="*/ 2147483647 h 230"/>
              <a:gd name="T16" fmla="*/ 2147483647 w 646"/>
              <a:gd name="T17" fmla="*/ 2147483647 h 230"/>
              <a:gd name="T18" fmla="*/ 2147483647 w 646"/>
              <a:gd name="T19" fmla="*/ 2147483647 h 230"/>
              <a:gd name="T20" fmla="*/ 2147483647 w 646"/>
              <a:gd name="T21" fmla="*/ 2147483647 h 230"/>
              <a:gd name="T22" fmla="*/ 2147483647 w 646"/>
              <a:gd name="T23" fmla="*/ 2147483647 h 230"/>
              <a:gd name="T24" fmla="*/ 2147483647 w 646"/>
              <a:gd name="T25" fmla="*/ 2147483647 h 230"/>
              <a:gd name="T26" fmla="*/ 2147483647 w 646"/>
              <a:gd name="T27" fmla="*/ 2147483647 h 230"/>
              <a:gd name="T28" fmla="*/ 2147483647 w 646"/>
              <a:gd name="T29" fmla="*/ 2147483647 h 230"/>
              <a:gd name="T30" fmla="*/ 2147483647 w 646"/>
              <a:gd name="T31" fmla="*/ 2147483647 h 230"/>
              <a:gd name="T32" fmla="*/ 2147483647 w 646"/>
              <a:gd name="T33" fmla="*/ 2147483647 h 230"/>
              <a:gd name="T34" fmla="*/ 2147483647 w 646"/>
              <a:gd name="T35" fmla="*/ 2147483647 h 230"/>
              <a:gd name="T36" fmla="*/ 2147483647 w 646"/>
              <a:gd name="T37" fmla="*/ 2147483647 h 230"/>
              <a:gd name="T38" fmla="*/ 2147483647 w 646"/>
              <a:gd name="T39" fmla="*/ 2147483647 h 230"/>
              <a:gd name="T40" fmla="*/ 2147483647 w 646"/>
              <a:gd name="T41" fmla="*/ 2147483647 h 230"/>
              <a:gd name="T42" fmla="*/ 2147483647 w 646"/>
              <a:gd name="T43" fmla="*/ 2147483647 h 230"/>
              <a:gd name="T44" fmla="*/ 2147483647 w 646"/>
              <a:gd name="T45" fmla="*/ 2147483647 h 230"/>
              <a:gd name="T46" fmla="*/ 2147483647 w 646"/>
              <a:gd name="T47" fmla="*/ 2147483647 h 230"/>
              <a:gd name="T48" fmla="*/ 2147483647 w 646"/>
              <a:gd name="T49" fmla="*/ 2147483647 h 230"/>
              <a:gd name="T50" fmla="*/ 2147483647 w 646"/>
              <a:gd name="T51" fmla="*/ 2147483647 h 230"/>
              <a:gd name="T52" fmla="*/ 2147483647 w 646"/>
              <a:gd name="T53" fmla="*/ 2147483647 h 230"/>
              <a:gd name="T54" fmla="*/ 2147483647 w 646"/>
              <a:gd name="T55" fmla="*/ 2147483647 h 230"/>
              <a:gd name="T56" fmla="*/ 2147483647 w 646"/>
              <a:gd name="T57" fmla="*/ 2147483647 h 230"/>
              <a:gd name="T58" fmla="*/ 2147483647 w 646"/>
              <a:gd name="T59" fmla="*/ 2147483647 h 230"/>
              <a:gd name="T60" fmla="*/ 2147483647 w 646"/>
              <a:gd name="T61" fmla="*/ 2147483647 h 230"/>
              <a:gd name="T62" fmla="*/ 2147483647 w 646"/>
              <a:gd name="T63" fmla="*/ 2147483647 h 230"/>
              <a:gd name="T64" fmla="*/ 2147483647 w 646"/>
              <a:gd name="T65" fmla="*/ 2147483647 h 230"/>
              <a:gd name="T66" fmla="*/ 2147483647 w 646"/>
              <a:gd name="T67" fmla="*/ 2147483647 h 230"/>
              <a:gd name="T68" fmla="*/ 2147483647 w 646"/>
              <a:gd name="T69" fmla="*/ 2147483647 h 230"/>
              <a:gd name="T70" fmla="*/ 2147483647 w 646"/>
              <a:gd name="T71" fmla="*/ 2147483647 h 230"/>
              <a:gd name="T72" fmla="*/ 2147483647 w 646"/>
              <a:gd name="T73" fmla="*/ 2147483647 h 230"/>
              <a:gd name="T74" fmla="*/ 2147483647 w 646"/>
              <a:gd name="T75" fmla="*/ 2147483647 h 230"/>
              <a:gd name="T76" fmla="*/ 2147483647 w 646"/>
              <a:gd name="T77" fmla="*/ 2147483647 h 230"/>
              <a:gd name="T78" fmla="*/ 2147483647 w 646"/>
              <a:gd name="T79" fmla="*/ 2147483647 h 230"/>
              <a:gd name="T80" fmla="*/ 2147483647 w 646"/>
              <a:gd name="T81" fmla="*/ 2147483647 h 230"/>
              <a:gd name="T82" fmla="*/ 2147483647 w 646"/>
              <a:gd name="T83" fmla="*/ 2147483647 h 230"/>
              <a:gd name="T84" fmla="*/ 2147483647 w 646"/>
              <a:gd name="T85" fmla="*/ 2147483647 h 230"/>
              <a:gd name="T86" fmla="*/ 2147483647 w 646"/>
              <a:gd name="T87" fmla="*/ 2147483647 h 230"/>
              <a:gd name="T88" fmla="*/ 2147483647 w 646"/>
              <a:gd name="T89" fmla="*/ 2147483647 h 230"/>
              <a:gd name="T90" fmla="*/ 2147483647 w 646"/>
              <a:gd name="T91" fmla="*/ 2147483647 h 230"/>
              <a:gd name="T92" fmla="*/ 2147483647 w 646"/>
              <a:gd name="T93" fmla="*/ 2147483647 h 230"/>
              <a:gd name="T94" fmla="*/ 2147483647 w 646"/>
              <a:gd name="T95" fmla="*/ 2147483647 h 230"/>
              <a:gd name="T96" fmla="*/ 2147483647 w 646"/>
              <a:gd name="T97" fmla="*/ 2147483647 h 230"/>
              <a:gd name="T98" fmla="*/ 2147483647 w 646"/>
              <a:gd name="T99" fmla="*/ 2147483647 h 230"/>
              <a:gd name="T100" fmla="*/ 2147483647 w 646"/>
              <a:gd name="T101" fmla="*/ 2147483647 h 230"/>
              <a:gd name="T102" fmla="*/ 2147483647 w 646"/>
              <a:gd name="T103" fmla="*/ 2147483647 h 230"/>
              <a:gd name="T104" fmla="*/ 2147483647 w 646"/>
              <a:gd name="T105" fmla="*/ 2147483647 h 230"/>
              <a:gd name="T106" fmla="*/ 2147483647 w 64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230"/>
              <a:gd name="T164" fmla="*/ 646 w 64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230">
                <a:moveTo>
                  <a:pt x="59" y="9"/>
                </a:moveTo>
                <a:lnTo>
                  <a:pt x="125" y="9"/>
                </a:lnTo>
                <a:lnTo>
                  <a:pt x="147" y="10"/>
                </a:lnTo>
                <a:lnTo>
                  <a:pt x="172" y="14"/>
                </a:lnTo>
                <a:lnTo>
                  <a:pt x="182" y="19"/>
                </a:lnTo>
                <a:lnTo>
                  <a:pt x="192" y="12"/>
                </a:lnTo>
                <a:lnTo>
                  <a:pt x="206" y="7"/>
                </a:lnTo>
                <a:lnTo>
                  <a:pt x="216" y="3"/>
                </a:lnTo>
                <a:lnTo>
                  <a:pt x="231" y="2"/>
                </a:lnTo>
                <a:lnTo>
                  <a:pt x="240" y="2"/>
                </a:lnTo>
                <a:lnTo>
                  <a:pt x="247" y="2"/>
                </a:lnTo>
                <a:lnTo>
                  <a:pt x="255" y="0"/>
                </a:lnTo>
                <a:lnTo>
                  <a:pt x="270" y="12"/>
                </a:lnTo>
                <a:lnTo>
                  <a:pt x="275" y="12"/>
                </a:lnTo>
                <a:lnTo>
                  <a:pt x="280" y="19"/>
                </a:lnTo>
                <a:lnTo>
                  <a:pt x="284" y="21"/>
                </a:lnTo>
                <a:lnTo>
                  <a:pt x="297" y="19"/>
                </a:lnTo>
                <a:lnTo>
                  <a:pt x="307" y="19"/>
                </a:lnTo>
                <a:lnTo>
                  <a:pt x="319" y="19"/>
                </a:lnTo>
                <a:lnTo>
                  <a:pt x="326" y="19"/>
                </a:lnTo>
                <a:lnTo>
                  <a:pt x="336" y="19"/>
                </a:lnTo>
                <a:lnTo>
                  <a:pt x="343" y="12"/>
                </a:lnTo>
                <a:lnTo>
                  <a:pt x="350" y="9"/>
                </a:lnTo>
                <a:lnTo>
                  <a:pt x="360" y="7"/>
                </a:lnTo>
                <a:lnTo>
                  <a:pt x="363" y="7"/>
                </a:lnTo>
                <a:lnTo>
                  <a:pt x="371" y="5"/>
                </a:lnTo>
                <a:lnTo>
                  <a:pt x="385" y="9"/>
                </a:lnTo>
                <a:lnTo>
                  <a:pt x="397" y="10"/>
                </a:lnTo>
                <a:lnTo>
                  <a:pt x="410" y="12"/>
                </a:lnTo>
                <a:lnTo>
                  <a:pt x="434" y="15"/>
                </a:lnTo>
                <a:lnTo>
                  <a:pt x="463" y="24"/>
                </a:lnTo>
                <a:lnTo>
                  <a:pt x="473" y="26"/>
                </a:lnTo>
                <a:lnTo>
                  <a:pt x="486" y="29"/>
                </a:lnTo>
                <a:lnTo>
                  <a:pt x="500" y="31"/>
                </a:lnTo>
                <a:lnTo>
                  <a:pt x="510" y="36"/>
                </a:lnTo>
                <a:lnTo>
                  <a:pt x="517" y="38"/>
                </a:lnTo>
                <a:lnTo>
                  <a:pt x="532" y="34"/>
                </a:lnTo>
                <a:lnTo>
                  <a:pt x="539" y="29"/>
                </a:lnTo>
                <a:lnTo>
                  <a:pt x="550" y="29"/>
                </a:lnTo>
                <a:lnTo>
                  <a:pt x="564" y="34"/>
                </a:lnTo>
                <a:lnTo>
                  <a:pt x="569" y="36"/>
                </a:lnTo>
                <a:lnTo>
                  <a:pt x="583" y="38"/>
                </a:lnTo>
                <a:lnTo>
                  <a:pt x="588" y="41"/>
                </a:lnTo>
                <a:lnTo>
                  <a:pt x="596" y="45"/>
                </a:lnTo>
                <a:lnTo>
                  <a:pt x="608" y="52"/>
                </a:lnTo>
                <a:lnTo>
                  <a:pt x="616" y="53"/>
                </a:lnTo>
                <a:lnTo>
                  <a:pt x="623" y="59"/>
                </a:lnTo>
                <a:lnTo>
                  <a:pt x="631" y="64"/>
                </a:lnTo>
                <a:lnTo>
                  <a:pt x="637" y="67"/>
                </a:lnTo>
                <a:lnTo>
                  <a:pt x="642" y="74"/>
                </a:lnTo>
                <a:lnTo>
                  <a:pt x="642" y="79"/>
                </a:lnTo>
                <a:lnTo>
                  <a:pt x="645" y="84"/>
                </a:lnTo>
                <a:lnTo>
                  <a:pt x="637" y="91"/>
                </a:lnTo>
                <a:lnTo>
                  <a:pt x="625" y="95"/>
                </a:lnTo>
                <a:lnTo>
                  <a:pt x="613" y="103"/>
                </a:lnTo>
                <a:lnTo>
                  <a:pt x="598" y="105"/>
                </a:lnTo>
                <a:lnTo>
                  <a:pt x="588" y="114"/>
                </a:lnTo>
                <a:lnTo>
                  <a:pt x="583" y="121"/>
                </a:lnTo>
                <a:lnTo>
                  <a:pt x="577" y="126"/>
                </a:lnTo>
                <a:lnTo>
                  <a:pt x="588" y="131"/>
                </a:lnTo>
                <a:lnTo>
                  <a:pt x="588" y="136"/>
                </a:lnTo>
                <a:lnTo>
                  <a:pt x="576" y="143"/>
                </a:lnTo>
                <a:lnTo>
                  <a:pt x="567" y="150"/>
                </a:lnTo>
                <a:lnTo>
                  <a:pt x="561" y="157"/>
                </a:lnTo>
                <a:lnTo>
                  <a:pt x="554" y="158"/>
                </a:lnTo>
                <a:lnTo>
                  <a:pt x="549" y="158"/>
                </a:lnTo>
                <a:lnTo>
                  <a:pt x="535" y="162"/>
                </a:lnTo>
                <a:lnTo>
                  <a:pt x="530" y="172"/>
                </a:lnTo>
                <a:lnTo>
                  <a:pt x="522" y="179"/>
                </a:lnTo>
                <a:lnTo>
                  <a:pt x="566" y="186"/>
                </a:lnTo>
                <a:lnTo>
                  <a:pt x="561" y="193"/>
                </a:lnTo>
                <a:lnTo>
                  <a:pt x="540" y="198"/>
                </a:lnTo>
                <a:lnTo>
                  <a:pt x="512" y="195"/>
                </a:lnTo>
                <a:lnTo>
                  <a:pt x="488" y="198"/>
                </a:lnTo>
                <a:lnTo>
                  <a:pt x="466" y="205"/>
                </a:lnTo>
                <a:lnTo>
                  <a:pt x="456" y="214"/>
                </a:lnTo>
                <a:lnTo>
                  <a:pt x="453" y="227"/>
                </a:lnTo>
                <a:lnTo>
                  <a:pt x="431" y="229"/>
                </a:lnTo>
                <a:lnTo>
                  <a:pt x="409" y="226"/>
                </a:lnTo>
                <a:lnTo>
                  <a:pt x="375" y="222"/>
                </a:lnTo>
                <a:lnTo>
                  <a:pt x="360" y="217"/>
                </a:lnTo>
                <a:lnTo>
                  <a:pt x="334" y="212"/>
                </a:lnTo>
                <a:lnTo>
                  <a:pt x="316" y="208"/>
                </a:lnTo>
                <a:lnTo>
                  <a:pt x="295" y="205"/>
                </a:lnTo>
                <a:lnTo>
                  <a:pt x="270" y="201"/>
                </a:lnTo>
                <a:lnTo>
                  <a:pt x="253" y="193"/>
                </a:lnTo>
                <a:lnTo>
                  <a:pt x="238" y="189"/>
                </a:lnTo>
                <a:lnTo>
                  <a:pt x="233" y="188"/>
                </a:lnTo>
                <a:lnTo>
                  <a:pt x="206" y="181"/>
                </a:lnTo>
                <a:lnTo>
                  <a:pt x="179" y="169"/>
                </a:lnTo>
                <a:lnTo>
                  <a:pt x="155" y="160"/>
                </a:lnTo>
                <a:lnTo>
                  <a:pt x="144" y="153"/>
                </a:lnTo>
                <a:lnTo>
                  <a:pt x="127" y="146"/>
                </a:lnTo>
                <a:lnTo>
                  <a:pt x="113" y="139"/>
                </a:lnTo>
                <a:lnTo>
                  <a:pt x="98" y="133"/>
                </a:lnTo>
                <a:lnTo>
                  <a:pt x="84" y="124"/>
                </a:lnTo>
                <a:lnTo>
                  <a:pt x="73" y="114"/>
                </a:lnTo>
                <a:lnTo>
                  <a:pt x="59" y="103"/>
                </a:lnTo>
                <a:lnTo>
                  <a:pt x="46" y="96"/>
                </a:lnTo>
                <a:lnTo>
                  <a:pt x="29" y="83"/>
                </a:lnTo>
                <a:lnTo>
                  <a:pt x="17" y="74"/>
                </a:lnTo>
                <a:lnTo>
                  <a:pt x="5" y="65"/>
                </a:lnTo>
                <a:lnTo>
                  <a:pt x="0" y="57"/>
                </a:lnTo>
                <a:lnTo>
                  <a:pt x="19" y="52"/>
                </a:lnTo>
                <a:lnTo>
                  <a:pt x="8" y="33"/>
                </a:lnTo>
                <a:lnTo>
                  <a:pt x="32" y="26"/>
                </a:lnTo>
                <a:lnTo>
                  <a:pt x="24" y="19"/>
                </a:lnTo>
                <a:lnTo>
                  <a:pt x="49" y="15"/>
                </a:lnTo>
                <a:lnTo>
                  <a:pt x="59" y="9"/>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00" name="Freeform 95"/>
          <p:cNvSpPr>
            <a:spLocks/>
          </p:cNvSpPr>
          <p:nvPr/>
        </p:nvSpPr>
        <p:spPr bwMode="auto">
          <a:xfrm>
            <a:off x="7437438" y="5130800"/>
            <a:ext cx="1025525" cy="365125"/>
          </a:xfrm>
          <a:custGeom>
            <a:avLst/>
            <a:gdLst>
              <a:gd name="T0" fmla="*/ 2147483647 w 646"/>
              <a:gd name="T1" fmla="*/ 2147483647 h 230"/>
              <a:gd name="T2" fmla="*/ 2147483647 w 646"/>
              <a:gd name="T3" fmla="*/ 2147483647 h 230"/>
              <a:gd name="T4" fmla="*/ 2147483647 w 646"/>
              <a:gd name="T5" fmla="*/ 2147483647 h 230"/>
              <a:gd name="T6" fmla="*/ 2147483647 w 646"/>
              <a:gd name="T7" fmla="*/ 2147483647 h 230"/>
              <a:gd name="T8" fmla="*/ 2147483647 w 646"/>
              <a:gd name="T9" fmla="*/ 2147483647 h 230"/>
              <a:gd name="T10" fmla="*/ 2147483647 w 646"/>
              <a:gd name="T11" fmla="*/ 0 h 230"/>
              <a:gd name="T12" fmla="*/ 2147483647 w 646"/>
              <a:gd name="T13" fmla="*/ 2147483647 h 230"/>
              <a:gd name="T14" fmla="*/ 2147483647 w 646"/>
              <a:gd name="T15" fmla="*/ 2147483647 h 230"/>
              <a:gd name="T16" fmla="*/ 2147483647 w 646"/>
              <a:gd name="T17" fmla="*/ 2147483647 h 230"/>
              <a:gd name="T18" fmla="*/ 2147483647 w 646"/>
              <a:gd name="T19" fmla="*/ 2147483647 h 230"/>
              <a:gd name="T20" fmla="*/ 2147483647 w 646"/>
              <a:gd name="T21" fmla="*/ 2147483647 h 230"/>
              <a:gd name="T22" fmla="*/ 2147483647 w 646"/>
              <a:gd name="T23" fmla="*/ 2147483647 h 230"/>
              <a:gd name="T24" fmla="*/ 2147483647 w 646"/>
              <a:gd name="T25" fmla="*/ 2147483647 h 230"/>
              <a:gd name="T26" fmla="*/ 2147483647 w 646"/>
              <a:gd name="T27" fmla="*/ 2147483647 h 230"/>
              <a:gd name="T28" fmla="*/ 2147483647 w 646"/>
              <a:gd name="T29" fmla="*/ 2147483647 h 230"/>
              <a:gd name="T30" fmla="*/ 2147483647 w 646"/>
              <a:gd name="T31" fmla="*/ 2147483647 h 230"/>
              <a:gd name="T32" fmla="*/ 2147483647 w 646"/>
              <a:gd name="T33" fmla="*/ 2147483647 h 230"/>
              <a:gd name="T34" fmla="*/ 2147483647 w 646"/>
              <a:gd name="T35" fmla="*/ 2147483647 h 230"/>
              <a:gd name="T36" fmla="*/ 2147483647 w 646"/>
              <a:gd name="T37" fmla="*/ 2147483647 h 230"/>
              <a:gd name="T38" fmla="*/ 2147483647 w 646"/>
              <a:gd name="T39" fmla="*/ 2147483647 h 230"/>
              <a:gd name="T40" fmla="*/ 2147483647 w 646"/>
              <a:gd name="T41" fmla="*/ 2147483647 h 230"/>
              <a:gd name="T42" fmla="*/ 2147483647 w 646"/>
              <a:gd name="T43" fmla="*/ 2147483647 h 230"/>
              <a:gd name="T44" fmla="*/ 2147483647 w 646"/>
              <a:gd name="T45" fmla="*/ 2147483647 h 230"/>
              <a:gd name="T46" fmla="*/ 2147483647 w 646"/>
              <a:gd name="T47" fmla="*/ 2147483647 h 230"/>
              <a:gd name="T48" fmla="*/ 2147483647 w 646"/>
              <a:gd name="T49" fmla="*/ 2147483647 h 230"/>
              <a:gd name="T50" fmla="*/ 2147483647 w 646"/>
              <a:gd name="T51" fmla="*/ 2147483647 h 230"/>
              <a:gd name="T52" fmla="*/ 2147483647 w 646"/>
              <a:gd name="T53" fmla="*/ 2147483647 h 230"/>
              <a:gd name="T54" fmla="*/ 2147483647 w 646"/>
              <a:gd name="T55" fmla="*/ 2147483647 h 230"/>
              <a:gd name="T56" fmla="*/ 2147483647 w 646"/>
              <a:gd name="T57" fmla="*/ 2147483647 h 230"/>
              <a:gd name="T58" fmla="*/ 2147483647 w 646"/>
              <a:gd name="T59" fmla="*/ 2147483647 h 230"/>
              <a:gd name="T60" fmla="*/ 2147483647 w 646"/>
              <a:gd name="T61" fmla="*/ 2147483647 h 230"/>
              <a:gd name="T62" fmla="*/ 2147483647 w 646"/>
              <a:gd name="T63" fmla="*/ 2147483647 h 230"/>
              <a:gd name="T64" fmla="*/ 2147483647 w 646"/>
              <a:gd name="T65" fmla="*/ 2147483647 h 230"/>
              <a:gd name="T66" fmla="*/ 2147483647 w 646"/>
              <a:gd name="T67" fmla="*/ 2147483647 h 230"/>
              <a:gd name="T68" fmla="*/ 2147483647 w 646"/>
              <a:gd name="T69" fmla="*/ 2147483647 h 230"/>
              <a:gd name="T70" fmla="*/ 2147483647 w 646"/>
              <a:gd name="T71" fmla="*/ 2147483647 h 230"/>
              <a:gd name="T72" fmla="*/ 2147483647 w 646"/>
              <a:gd name="T73" fmla="*/ 2147483647 h 230"/>
              <a:gd name="T74" fmla="*/ 2147483647 w 646"/>
              <a:gd name="T75" fmla="*/ 2147483647 h 230"/>
              <a:gd name="T76" fmla="*/ 2147483647 w 646"/>
              <a:gd name="T77" fmla="*/ 2147483647 h 230"/>
              <a:gd name="T78" fmla="*/ 2147483647 w 646"/>
              <a:gd name="T79" fmla="*/ 2147483647 h 230"/>
              <a:gd name="T80" fmla="*/ 2147483647 w 646"/>
              <a:gd name="T81" fmla="*/ 2147483647 h 230"/>
              <a:gd name="T82" fmla="*/ 2147483647 w 646"/>
              <a:gd name="T83" fmla="*/ 2147483647 h 230"/>
              <a:gd name="T84" fmla="*/ 2147483647 w 646"/>
              <a:gd name="T85" fmla="*/ 2147483647 h 230"/>
              <a:gd name="T86" fmla="*/ 2147483647 w 646"/>
              <a:gd name="T87" fmla="*/ 2147483647 h 230"/>
              <a:gd name="T88" fmla="*/ 2147483647 w 646"/>
              <a:gd name="T89" fmla="*/ 2147483647 h 230"/>
              <a:gd name="T90" fmla="*/ 2147483647 w 646"/>
              <a:gd name="T91" fmla="*/ 2147483647 h 230"/>
              <a:gd name="T92" fmla="*/ 2147483647 w 646"/>
              <a:gd name="T93" fmla="*/ 2147483647 h 230"/>
              <a:gd name="T94" fmla="*/ 2147483647 w 646"/>
              <a:gd name="T95" fmla="*/ 2147483647 h 230"/>
              <a:gd name="T96" fmla="*/ 2147483647 w 646"/>
              <a:gd name="T97" fmla="*/ 2147483647 h 230"/>
              <a:gd name="T98" fmla="*/ 2147483647 w 646"/>
              <a:gd name="T99" fmla="*/ 2147483647 h 230"/>
              <a:gd name="T100" fmla="*/ 2147483647 w 646"/>
              <a:gd name="T101" fmla="*/ 2147483647 h 230"/>
              <a:gd name="T102" fmla="*/ 2147483647 w 646"/>
              <a:gd name="T103" fmla="*/ 2147483647 h 230"/>
              <a:gd name="T104" fmla="*/ 2147483647 w 646"/>
              <a:gd name="T105" fmla="*/ 2147483647 h 230"/>
              <a:gd name="T106" fmla="*/ 2147483647 w 64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230"/>
              <a:gd name="T164" fmla="*/ 646 w 64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230">
                <a:moveTo>
                  <a:pt x="59" y="9"/>
                </a:moveTo>
                <a:lnTo>
                  <a:pt x="125" y="9"/>
                </a:lnTo>
                <a:lnTo>
                  <a:pt x="147" y="10"/>
                </a:lnTo>
                <a:lnTo>
                  <a:pt x="172" y="14"/>
                </a:lnTo>
                <a:lnTo>
                  <a:pt x="182" y="19"/>
                </a:lnTo>
                <a:lnTo>
                  <a:pt x="192" y="12"/>
                </a:lnTo>
                <a:lnTo>
                  <a:pt x="206" y="7"/>
                </a:lnTo>
                <a:lnTo>
                  <a:pt x="216" y="3"/>
                </a:lnTo>
                <a:lnTo>
                  <a:pt x="231" y="2"/>
                </a:lnTo>
                <a:lnTo>
                  <a:pt x="240" y="2"/>
                </a:lnTo>
                <a:lnTo>
                  <a:pt x="247" y="2"/>
                </a:lnTo>
                <a:lnTo>
                  <a:pt x="255" y="0"/>
                </a:lnTo>
                <a:lnTo>
                  <a:pt x="270" y="12"/>
                </a:lnTo>
                <a:lnTo>
                  <a:pt x="275" y="12"/>
                </a:lnTo>
                <a:lnTo>
                  <a:pt x="280" y="19"/>
                </a:lnTo>
                <a:lnTo>
                  <a:pt x="284" y="21"/>
                </a:lnTo>
                <a:lnTo>
                  <a:pt x="297" y="19"/>
                </a:lnTo>
                <a:lnTo>
                  <a:pt x="307" y="19"/>
                </a:lnTo>
                <a:lnTo>
                  <a:pt x="319" y="19"/>
                </a:lnTo>
                <a:lnTo>
                  <a:pt x="326" y="19"/>
                </a:lnTo>
                <a:lnTo>
                  <a:pt x="336" y="19"/>
                </a:lnTo>
                <a:lnTo>
                  <a:pt x="343" y="12"/>
                </a:lnTo>
                <a:lnTo>
                  <a:pt x="350" y="9"/>
                </a:lnTo>
                <a:lnTo>
                  <a:pt x="360" y="7"/>
                </a:lnTo>
                <a:lnTo>
                  <a:pt x="363" y="7"/>
                </a:lnTo>
                <a:lnTo>
                  <a:pt x="371" y="5"/>
                </a:lnTo>
                <a:lnTo>
                  <a:pt x="385" y="9"/>
                </a:lnTo>
                <a:lnTo>
                  <a:pt x="397" y="10"/>
                </a:lnTo>
                <a:lnTo>
                  <a:pt x="410" y="12"/>
                </a:lnTo>
                <a:lnTo>
                  <a:pt x="434" y="15"/>
                </a:lnTo>
                <a:lnTo>
                  <a:pt x="463" y="24"/>
                </a:lnTo>
                <a:lnTo>
                  <a:pt x="473" y="26"/>
                </a:lnTo>
                <a:lnTo>
                  <a:pt x="486" y="29"/>
                </a:lnTo>
                <a:lnTo>
                  <a:pt x="500" y="31"/>
                </a:lnTo>
                <a:lnTo>
                  <a:pt x="510" y="36"/>
                </a:lnTo>
                <a:lnTo>
                  <a:pt x="517" y="38"/>
                </a:lnTo>
                <a:lnTo>
                  <a:pt x="532" y="34"/>
                </a:lnTo>
                <a:lnTo>
                  <a:pt x="539" y="29"/>
                </a:lnTo>
                <a:lnTo>
                  <a:pt x="550" y="29"/>
                </a:lnTo>
                <a:lnTo>
                  <a:pt x="564" y="34"/>
                </a:lnTo>
                <a:lnTo>
                  <a:pt x="569" y="36"/>
                </a:lnTo>
                <a:lnTo>
                  <a:pt x="583" y="38"/>
                </a:lnTo>
                <a:lnTo>
                  <a:pt x="588" y="41"/>
                </a:lnTo>
                <a:lnTo>
                  <a:pt x="596" y="45"/>
                </a:lnTo>
                <a:lnTo>
                  <a:pt x="608" y="52"/>
                </a:lnTo>
                <a:lnTo>
                  <a:pt x="616" y="53"/>
                </a:lnTo>
                <a:lnTo>
                  <a:pt x="623" y="59"/>
                </a:lnTo>
                <a:lnTo>
                  <a:pt x="631" y="64"/>
                </a:lnTo>
                <a:lnTo>
                  <a:pt x="637" y="67"/>
                </a:lnTo>
                <a:lnTo>
                  <a:pt x="642" y="74"/>
                </a:lnTo>
                <a:lnTo>
                  <a:pt x="642" y="79"/>
                </a:lnTo>
                <a:lnTo>
                  <a:pt x="645" y="84"/>
                </a:lnTo>
                <a:lnTo>
                  <a:pt x="637" y="91"/>
                </a:lnTo>
                <a:lnTo>
                  <a:pt x="625" y="95"/>
                </a:lnTo>
                <a:lnTo>
                  <a:pt x="613" y="105"/>
                </a:lnTo>
                <a:lnTo>
                  <a:pt x="598" y="107"/>
                </a:lnTo>
                <a:lnTo>
                  <a:pt x="588" y="114"/>
                </a:lnTo>
                <a:lnTo>
                  <a:pt x="583" y="121"/>
                </a:lnTo>
                <a:lnTo>
                  <a:pt x="577" y="126"/>
                </a:lnTo>
                <a:lnTo>
                  <a:pt x="588" y="131"/>
                </a:lnTo>
                <a:lnTo>
                  <a:pt x="588" y="136"/>
                </a:lnTo>
                <a:lnTo>
                  <a:pt x="576" y="143"/>
                </a:lnTo>
                <a:lnTo>
                  <a:pt x="567" y="150"/>
                </a:lnTo>
                <a:lnTo>
                  <a:pt x="561" y="157"/>
                </a:lnTo>
                <a:lnTo>
                  <a:pt x="554" y="158"/>
                </a:lnTo>
                <a:lnTo>
                  <a:pt x="549" y="158"/>
                </a:lnTo>
                <a:lnTo>
                  <a:pt x="535" y="162"/>
                </a:lnTo>
                <a:lnTo>
                  <a:pt x="530" y="172"/>
                </a:lnTo>
                <a:lnTo>
                  <a:pt x="522" y="179"/>
                </a:lnTo>
                <a:lnTo>
                  <a:pt x="566" y="186"/>
                </a:lnTo>
                <a:lnTo>
                  <a:pt x="561" y="193"/>
                </a:lnTo>
                <a:lnTo>
                  <a:pt x="540" y="198"/>
                </a:lnTo>
                <a:lnTo>
                  <a:pt x="512" y="195"/>
                </a:lnTo>
                <a:lnTo>
                  <a:pt x="488" y="198"/>
                </a:lnTo>
                <a:lnTo>
                  <a:pt x="466" y="205"/>
                </a:lnTo>
                <a:lnTo>
                  <a:pt x="456" y="214"/>
                </a:lnTo>
                <a:lnTo>
                  <a:pt x="453" y="227"/>
                </a:lnTo>
                <a:lnTo>
                  <a:pt x="431" y="229"/>
                </a:lnTo>
                <a:lnTo>
                  <a:pt x="409" y="226"/>
                </a:lnTo>
                <a:lnTo>
                  <a:pt x="375" y="222"/>
                </a:lnTo>
                <a:lnTo>
                  <a:pt x="360" y="217"/>
                </a:lnTo>
                <a:lnTo>
                  <a:pt x="334" y="212"/>
                </a:lnTo>
                <a:lnTo>
                  <a:pt x="316" y="208"/>
                </a:lnTo>
                <a:lnTo>
                  <a:pt x="295" y="205"/>
                </a:lnTo>
                <a:lnTo>
                  <a:pt x="270" y="201"/>
                </a:lnTo>
                <a:lnTo>
                  <a:pt x="253" y="193"/>
                </a:lnTo>
                <a:lnTo>
                  <a:pt x="238" y="189"/>
                </a:lnTo>
                <a:lnTo>
                  <a:pt x="233" y="188"/>
                </a:lnTo>
                <a:lnTo>
                  <a:pt x="206" y="181"/>
                </a:lnTo>
                <a:lnTo>
                  <a:pt x="179" y="169"/>
                </a:lnTo>
                <a:lnTo>
                  <a:pt x="155" y="160"/>
                </a:lnTo>
                <a:lnTo>
                  <a:pt x="144" y="153"/>
                </a:lnTo>
                <a:lnTo>
                  <a:pt x="127" y="146"/>
                </a:lnTo>
                <a:lnTo>
                  <a:pt x="113" y="139"/>
                </a:lnTo>
                <a:lnTo>
                  <a:pt x="98" y="133"/>
                </a:lnTo>
                <a:lnTo>
                  <a:pt x="84" y="124"/>
                </a:lnTo>
                <a:lnTo>
                  <a:pt x="73" y="114"/>
                </a:lnTo>
                <a:lnTo>
                  <a:pt x="59" y="105"/>
                </a:lnTo>
                <a:lnTo>
                  <a:pt x="46" y="96"/>
                </a:lnTo>
                <a:lnTo>
                  <a:pt x="30" y="83"/>
                </a:lnTo>
                <a:lnTo>
                  <a:pt x="17" y="74"/>
                </a:lnTo>
                <a:lnTo>
                  <a:pt x="5" y="65"/>
                </a:lnTo>
                <a:lnTo>
                  <a:pt x="0" y="57"/>
                </a:lnTo>
                <a:lnTo>
                  <a:pt x="19" y="52"/>
                </a:lnTo>
                <a:lnTo>
                  <a:pt x="8" y="33"/>
                </a:lnTo>
                <a:lnTo>
                  <a:pt x="32" y="26"/>
                </a:lnTo>
                <a:lnTo>
                  <a:pt x="24" y="19"/>
                </a:lnTo>
                <a:lnTo>
                  <a:pt x="49" y="15"/>
                </a:lnTo>
                <a:lnTo>
                  <a:pt x="59" y="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01" name="Freeform 96"/>
          <p:cNvSpPr>
            <a:spLocks/>
          </p:cNvSpPr>
          <p:nvPr/>
        </p:nvSpPr>
        <p:spPr bwMode="auto">
          <a:xfrm>
            <a:off x="8778875" y="4346575"/>
            <a:ext cx="107950" cy="204788"/>
          </a:xfrm>
          <a:custGeom>
            <a:avLst/>
            <a:gdLst>
              <a:gd name="T0" fmla="*/ 2147483647 w 68"/>
              <a:gd name="T1" fmla="*/ 2147483647 h 129"/>
              <a:gd name="T2" fmla="*/ 2147483647 w 68"/>
              <a:gd name="T3" fmla="*/ 0 h 129"/>
              <a:gd name="T4" fmla="*/ 2147483647 w 68"/>
              <a:gd name="T5" fmla="*/ 2147483647 h 129"/>
              <a:gd name="T6" fmla="*/ 2147483647 w 68"/>
              <a:gd name="T7" fmla="*/ 2147483647 h 129"/>
              <a:gd name="T8" fmla="*/ 2147483647 w 68"/>
              <a:gd name="T9" fmla="*/ 2147483647 h 129"/>
              <a:gd name="T10" fmla="*/ 2147483647 w 68"/>
              <a:gd name="T11" fmla="*/ 2147483647 h 129"/>
              <a:gd name="T12" fmla="*/ 2147483647 w 68"/>
              <a:gd name="T13" fmla="*/ 2147483647 h 129"/>
              <a:gd name="T14" fmla="*/ 2147483647 w 68"/>
              <a:gd name="T15" fmla="*/ 2147483647 h 129"/>
              <a:gd name="T16" fmla="*/ 2147483647 w 68"/>
              <a:gd name="T17" fmla="*/ 2147483647 h 129"/>
              <a:gd name="T18" fmla="*/ 2147483647 w 68"/>
              <a:gd name="T19" fmla="*/ 2147483647 h 129"/>
              <a:gd name="T20" fmla="*/ 2147483647 w 68"/>
              <a:gd name="T21" fmla="*/ 2147483647 h 129"/>
              <a:gd name="T22" fmla="*/ 2147483647 w 68"/>
              <a:gd name="T23" fmla="*/ 2147483647 h 129"/>
              <a:gd name="T24" fmla="*/ 2147483647 w 68"/>
              <a:gd name="T25" fmla="*/ 2147483647 h 129"/>
              <a:gd name="T26" fmla="*/ 2147483647 w 68"/>
              <a:gd name="T27" fmla="*/ 2147483647 h 129"/>
              <a:gd name="T28" fmla="*/ 2147483647 w 68"/>
              <a:gd name="T29" fmla="*/ 2147483647 h 129"/>
              <a:gd name="T30" fmla="*/ 2147483647 w 68"/>
              <a:gd name="T31" fmla="*/ 2147483647 h 129"/>
              <a:gd name="T32" fmla="*/ 2147483647 w 68"/>
              <a:gd name="T33" fmla="*/ 2147483647 h 129"/>
              <a:gd name="T34" fmla="*/ 2147483647 w 68"/>
              <a:gd name="T35" fmla="*/ 2147483647 h 129"/>
              <a:gd name="T36" fmla="*/ 2147483647 w 68"/>
              <a:gd name="T37" fmla="*/ 2147483647 h 129"/>
              <a:gd name="T38" fmla="*/ 2147483647 w 68"/>
              <a:gd name="T39" fmla="*/ 2147483647 h 129"/>
              <a:gd name="T40" fmla="*/ 2147483647 w 68"/>
              <a:gd name="T41" fmla="*/ 2147483647 h 129"/>
              <a:gd name="T42" fmla="*/ 2147483647 w 68"/>
              <a:gd name="T43" fmla="*/ 2147483647 h 129"/>
              <a:gd name="T44" fmla="*/ 2147483647 w 68"/>
              <a:gd name="T45" fmla="*/ 2147483647 h 129"/>
              <a:gd name="T46" fmla="*/ 2147483647 w 68"/>
              <a:gd name="T47" fmla="*/ 2147483647 h 129"/>
              <a:gd name="T48" fmla="*/ 2147483647 w 68"/>
              <a:gd name="T49" fmla="*/ 2147483647 h 129"/>
              <a:gd name="T50" fmla="*/ 2147483647 w 68"/>
              <a:gd name="T51" fmla="*/ 2147483647 h 129"/>
              <a:gd name="T52" fmla="*/ 2147483647 w 68"/>
              <a:gd name="T53" fmla="*/ 2147483647 h 129"/>
              <a:gd name="T54" fmla="*/ 2147483647 w 68"/>
              <a:gd name="T55" fmla="*/ 2147483647 h 129"/>
              <a:gd name="T56" fmla="*/ 2147483647 w 68"/>
              <a:gd name="T57" fmla="*/ 2147483647 h 129"/>
              <a:gd name="T58" fmla="*/ 2147483647 w 68"/>
              <a:gd name="T59" fmla="*/ 2147483647 h 129"/>
              <a:gd name="T60" fmla="*/ 2147483647 w 68"/>
              <a:gd name="T61" fmla="*/ 2147483647 h 129"/>
              <a:gd name="T62" fmla="*/ 2147483647 w 68"/>
              <a:gd name="T63" fmla="*/ 2147483647 h 129"/>
              <a:gd name="T64" fmla="*/ 2147483647 w 68"/>
              <a:gd name="T65" fmla="*/ 2147483647 h 129"/>
              <a:gd name="T66" fmla="*/ 2147483647 w 68"/>
              <a:gd name="T67" fmla="*/ 2147483647 h 129"/>
              <a:gd name="T68" fmla="*/ 0 w 68"/>
              <a:gd name="T69" fmla="*/ 2147483647 h 129"/>
              <a:gd name="T70" fmla="*/ 2147483647 w 68"/>
              <a:gd name="T71" fmla="*/ 2147483647 h 129"/>
              <a:gd name="T72" fmla="*/ 2147483647 w 68"/>
              <a:gd name="T73" fmla="*/ 2147483647 h 129"/>
              <a:gd name="T74" fmla="*/ 2147483647 w 68"/>
              <a:gd name="T75" fmla="*/ 2147483647 h 129"/>
              <a:gd name="T76" fmla="*/ 2147483647 w 68"/>
              <a:gd name="T77" fmla="*/ 2147483647 h 129"/>
              <a:gd name="T78" fmla="*/ 2147483647 w 68"/>
              <a:gd name="T79" fmla="*/ 2147483647 h 129"/>
              <a:gd name="T80" fmla="*/ 2147483647 w 68"/>
              <a:gd name="T81" fmla="*/ 2147483647 h 129"/>
              <a:gd name="T82" fmla="*/ 2147483647 w 68"/>
              <a:gd name="T83" fmla="*/ 2147483647 h 129"/>
              <a:gd name="T84" fmla="*/ 2147483647 w 68"/>
              <a:gd name="T85" fmla="*/ 2147483647 h 129"/>
              <a:gd name="T86" fmla="*/ 2147483647 w 68"/>
              <a:gd name="T87" fmla="*/ 2147483647 h 129"/>
              <a:gd name="T88" fmla="*/ 2147483647 w 68"/>
              <a:gd name="T89" fmla="*/ 2147483647 h 129"/>
              <a:gd name="T90" fmla="*/ 2147483647 w 68"/>
              <a:gd name="T91" fmla="*/ 2147483647 h 129"/>
              <a:gd name="T92" fmla="*/ 2147483647 w 68"/>
              <a:gd name="T93" fmla="*/ 2147483647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29"/>
              <a:gd name="T143" fmla="*/ 68 w 68"/>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29">
                <a:moveTo>
                  <a:pt x="22" y="2"/>
                </a:moveTo>
                <a:lnTo>
                  <a:pt x="28" y="0"/>
                </a:lnTo>
                <a:lnTo>
                  <a:pt x="40" y="14"/>
                </a:lnTo>
                <a:lnTo>
                  <a:pt x="39" y="54"/>
                </a:lnTo>
                <a:lnTo>
                  <a:pt x="47" y="54"/>
                </a:lnTo>
                <a:lnTo>
                  <a:pt x="49" y="59"/>
                </a:lnTo>
                <a:lnTo>
                  <a:pt x="52" y="67"/>
                </a:lnTo>
                <a:lnTo>
                  <a:pt x="54" y="73"/>
                </a:lnTo>
                <a:lnTo>
                  <a:pt x="60" y="71"/>
                </a:lnTo>
                <a:lnTo>
                  <a:pt x="65" y="62"/>
                </a:lnTo>
                <a:lnTo>
                  <a:pt x="67" y="67"/>
                </a:lnTo>
                <a:lnTo>
                  <a:pt x="64" y="74"/>
                </a:lnTo>
                <a:lnTo>
                  <a:pt x="60" y="80"/>
                </a:lnTo>
                <a:lnTo>
                  <a:pt x="59" y="90"/>
                </a:lnTo>
                <a:lnTo>
                  <a:pt x="50" y="95"/>
                </a:lnTo>
                <a:lnTo>
                  <a:pt x="45" y="97"/>
                </a:lnTo>
                <a:lnTo>
                  <a:pt x="39" y="102"/>
                </a:lnTo>
                <a:lnTo>
                  <a:pt x="37" y="107"/>
                </a:lnTo>
                <a:lnTo>
                  <a:pt x="39" y="112"/>
                </a:lnTo>
                <a:lnTo>
                  <a:pt x="40" y="121"/>
                </a:lnTo>
                <a:lnTo>
                  <a:pt x="32" y="125"/>
                </a:lnTo>
                <a:lnTo>
                  <a:pt x="27" y="126"/>
                </a:lnTo>
                <a:lnTo>
                  <a:pt x="22" y="128"/>
                </a:lnTo>
                <a:lnTo>
                  <a:pt x="18" y="126"/>
                </a:lnTo>
                <a:lnTo>
                  <a:pt x="10" y="125"/>
                </a:lnTo>
                <a:lnTo>
                  <a:pt x="7" y="121"/>
                </a:lnTo>
                <a:lnTo>
                  <a:pt x="10" y="114"/>
                </a:lnTo>
                <a:lnTo>
                  <a:pt x="17" y="112"/>
                </a:lnTo>
                <a:lnTo>
                  <a:pt x="22" y="104"/>
                </a:lnTo>
                <a:lnTo>
                  <a:pt x="22" y="100"/>
                </a:lnTo>
                <a:lnTo>
                  <a:pt x="17" y="97"/>
                </a:lnTo>
                <a:lnTo>
                  <a:pt x="10" y="92"/>
                </a:lnTo>
                <a:lnTo>
                  <a:pt x="5" y="92"/>
                </a:lnTo>
                <a:lnTo>
                  <a:pt x="2" y="90"/>
                </a:lnTo>
                <a:lnTo>
                  <a:pt x="0" y="85"/>
                </a:lnTo>
                <a:lnTo>
                  <a:pt x="2" y="81"/>
                </a:lnTo>
                <a:lnTo>
                  <a:pt x="5" y="81"/>
                </a:lnTo>
                <a:lnTo>
                  <a:pt x="10" y="80"/>
                </a:lnTo>
                <a:lnTo>
                  <a:pt x="17" y="74"/>
                </a:lnTo>
                <a:lnTo>
                  <a:pt x="20" y="73"/>
                </a:lnTo>
                <a:lnTo>
                  <a:pt x="23" y="54"/>
                </a:lnTo>
                <a:lnTo>
                  <a:pt x="20" y="48"/>
                </a:lnTo>
                <a:lnTo>
                  <a:pt x="15" y="45"/>
                </a:lnTo>
                <a:lnTo>
                  <a:pt x="13" y="35"/>
                </a:lnTo>
                <a:lnTo>
                  <a:pt x="15" y="24"/>
                </a:lnTo>
                <a:lnTo>
                  <a:pt x="17" y="17"/>
                </a:lnTo>
                <a:lnTo>
                  <a:pt x="22" y="2"/>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02" name="Freeform 97"/>
          <p:cNvSpPr>
            <a:spLocks/>
          </p:cNvSpPr>
          <p:nvPr/>
        </p:nvSpPr>
        <p:spPr bwMode="auto">
          <a:xfrm>
            <a:off x="8767763" y="4335463"/>
            <a:ext cx="107950" cy="204787"/>
          </a:xfrm>
          <a:custGeom>
            <a:avLst/>
            <a:gdLst>
              <a:gd name="T0" fmla="*/ 2147483647 w 68"/>
              <a:gd name="T1" fmla="*/ 2147483647 h 129"/>
              <a:gd name="T2" fmla="*/ 2147483647 w 68"/>
              <a:gd name="T3" fmla="*/ 0 h 129"/>
              <a:gd name="T4" fmla="*/ 2147483647 w 68"/>
              <a:gd name="T5" fmla="*/ 2147483647 h 129"/>
              <a:gd name="T6" fmla="*/ 2147483647 w 68"/>
              <a:gd name="T7" fmla="*/ 2147483647 h 129"/>
              <a:gd name="T8" fmla="*/ 2147483647 w 68"/>
              <a:gd name="T9" fmla="*/ 2147483647 h 129"/>
              <a:gd name="T10" fmla="*/ 2147483647 w 68"/>
              <a:gd name="T11" fmla="*/ 2147483647 h 129"/>
              <a:gd name="T12" fmla="*/ 2147483647 w 68"/>
              <a:gd name="T13" fmla="*/ 2147483647 h 129"/>
              <a:gd name="T14" fmla="*/ 2147483647 w 68"/>
              <a:gd name="T15" fmla="*/ 2147483647 h 129"/>
              <a:gd name="T16" fmla="*/ 2147483647 w 68"/>
              <a:gd name="T17" fmla="*/ 2147483647 h 129"/>
              <a:gd name="T18" fmla="*/ 2147483647 w 68"/>
              <a:gd name="T19" fmla="*/ 2147483647 h 129"/>
              <a:gd name="T20" fmla="*/ 2147483647 w 68"/>
              <a:gd name="T21" fmla="*/ 2147483647 h 129"/>
              <a:gd name="T22" fmla="*/ 2147483647 w 68"/>
              <a:gd name="T23" fmla="*/ 2147483647 h 129"/>
              <a:gd name="T24" fmla="*/ 2147483647 w 68"/>
              <a:gd name="T25" fmla="*/ 2147483647 h 129"/>
              <a:gd name="T26" fmla="*/ 2147483647 w 68"/>
              <a:gd name="T27" fmla="*/ 2147483647 h 129"/>
              <a:gd name="T28" fmla="*/ 2147483647 w 68"/>
              <a:gd name="T29" fmla="*/ 2147483647 h 129"/>
              <a:gd name="T30" fmla="*/ 2147483647 w 68"/>
              <a:gd name="T31" fmla="*/ 2147483647 h 129"/>
              <a:gd name="T32" fmla="*/ 2147483647 w 68"/>
              <a:gd name="T33" fmla="*/ 2147483647 h 129"/>
              <a:gd name="T34" fmla="*/ 2147483647 w 68"/>
              <a:gd name="T35" fmla="*/ 2147483647 h 129"/>
              <a:gd name="T36" fmla="*/ 2147483647 w 68"/>
              <a:gd name="T37" fmla="*/ 2147483647 h 129"/>
              <a:gd name="T38" fmla="*/ 2147483647 w 68"/>
              <a:gd name="T39" fmla="*/ 2147483647 h 129"/>
              <a:gd name="T40" fmla="*/ 2147483647 w 68"/>
              <a:gd name="T41" fmla="*/ 2147483647 h 129"/>
              <a:gd name="T42" fmla="*/ 2147483647 w 68"/>
              <a:gd name="T43" fmla="*/ 2147483647 h 129"/>
              <a:gd name="T44" fmla="*/ 2147483647 w 68"/>
              <a:gd name="T45" fmla="*/ 2147483647 h 129"/>
              <a:gd name="T46" fmla="*/ 2147483647 w 68"/>
              <a:gd name="T47" fmla="*/ 2147483647 h 129"/>
              <a:gd name="T48" fmla="*/ 2147483647 w 68"/>
              <a:gd name="T49" fmla="*/ 2147483647 h 129"/>
              <a:gd name="T50" fmla="*/ 2147483647 w 68"/>
              <a:gd name="T51" fmla="*/ 2147483647 h 129"/>
              <a:gd name="T52" fmla="*/ 2147483647 w 68"/>
              <a:gd name="T53" fmla="*/ 2147483647 h 129"/>
              <a:gd name="T54" fmla="*/ 2147483647 w 68"/>
              <a:gd name="T55" fmla="*/ 2147483647 h 129"/>
              <a:gd name="T56" fmla="*/ 2147483647 w 68"/>
              <a:gd name="T57" fmla="*/ 2147483647 h 129"/>
              <a:gd name="T58" fmla="*/ 2147483647 w 68"/>
              <a:gd name="T59" fmla="*/ 2147483647 h 129"/>
              <a:gd name="T60" fmla="*/ 2147483647 w 68"/>
              <a:gd name="T61" fmla="*/ 2147483647 h 129"/>
              <a:gd name="T62" fmla="*/ 2147483647 w 68"/>
              <a:gd name="T63" fmla="*/ 2147483647 h 129"/>
              <a:gd name="T64" fmla="*/ 2147483647 w 68"/>
              <a:gd name="T65" fmla="*/ 2147483647 h 129"/>
              <a:gd name="T66" fmla="*/ 2147483647 w 68"/>
              <a:gd name="T67" fmla="*/ 2147483647 h 129"/>
              <a:gd name="T68" fmla="*/ 0 w 68"/>
              <a:gd name="T69" fmla="*/ 2147483647 h 129"/>
              <a:gd name="T70" fmla="*/ 2147483647 w 68"/>
              <a:gd name="T71" fmla="*/ 2147483647 h 129"/>
              <a:gd name="T72" fmla="*/ 2147483647 w 68"/>
              <a:gd name="T73" fmla="*/ 2147483647 h 129"/>
              <a:gd name="T74" fmla="*/ 2147483647 w 68"/>
              <a:gd name="T75" fmla="*/ 2147483647 h 129"/>
              <a:gd name="T76" fmla="*/ 2147483647 w 68"/>
              <a:gd name="T77" fmla="*/ 2147483647 h 129"/>
              <a:gd name="T78" fmla="*/ 2147483647 w 68"/>
              <a:gd name="T79" fmla="*/ 2147483647 h 129"/>
              <a:gd name="T80" fmla="*/ 2147483647 w 68"/>
              <a:gd name="T81" fmla="*/ 2147483647 h 129"/>
              <a:gd name="T82" fmla="*/ 2147483647 w 68"/>
              <a:gd name="T83" fmla="*/ 2147483647 h 129"/>
              <a:gd name="T84" fmla="*/ 2147483647 w 68"/>
              <a:gd name="T85" fmla="*/ 2147483647 h 129"/>
              <a:gd name="T86" fmla="*/ 2147483647 w 68"/>
              <a:gd name="T87" fmla="*/ 2147483647 h 129"/>
              <a:gd name="T88" fmla="*/ 2147483647 w 68"/>
              <a:gd name="T89" fmla="*/ 2147483647 h 129"/>
              <a:gd name="T90" fmla="*/ 2147483647 w 68"/>
              <a:gd name="T91" fmla="*/ 2147483647 h 129"/>
              <a:gd name="T92" fmla="*/ 2147483647 w 68"/>
              <a:gd name="T93" fmla="*/ 2147483647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29"/>
              <a:gd name="T143" fmla="*/ 68 w 68"/>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29">
                <a:moveTo>
                  <a:pt x="22" y="2"/>
                </a:moveTo>
                <a:lnTo>
                  <a:pt x="28" y="0"/>
                </a:lnTo>
                <a:lnTo>
                  <a:pt x="40" y="14"/>
                </a:lnTo>
                <a:lnTo>
                  <a:pt x="39" y="54"/>
                </a:lnTo>
                <a:lnTo>
                  <a:pt x="47" y="54"/>
                </a:lnTo>
                <a:lnTo>
                  <a:pt x="49" y="59"/>
                </a:lnTo>
                <a:lnTo>
                  <a:pt x="52" y="67"/>
                </a:lnTo>
                <a:lnTo>
                  <a:pt x="54" y="73"/>
                </a:lnTo>
                <a:lnTo>
                  <a:pt x="60" y="71"/>
                </a:lnTo>
                <a:lnTo>
                  <a:pt x="65" y="62"/>
                </a:lnTo>
                <a:lnTo>
                  <a:pt x="67" y="67"/>
                </a:lnTo>
                <a:lnTo>
                  <a:pt x="64" y="74"/>
                </a:lnTo>
                <a:lnTo>
                  <a:pt x="60" y="80"/>
                </a:lnTo>
                <a:lnTo>
                  <a:pt x="59" y="90"/>
                </a:lnTo>
                <a:lnTo>
                  <a:pt x="50" y="95"/>
                </a:lnTo>
                <a:lnTo>
                  <a:pt x="45" y="97"/>
                </a:lnTo>
                <a:lnTo>
                  <a:pt x="39" y="102"/>
                </a:lnTo>
                <a:lnTo>
                  <a:pt x="37" y="107"/>
                </a:lnTo>
                <a:lnTo>
                  <a:pt x="39" y="112"/>
                </a:lnTo>
                <a:lnTo>
                  <a:pt x="40" y="121"/>
                </a:lnTo>
                <a:lnTo>
                  <a:pt x="32" y="125"/>
                </a:lnTo>
                <a:lnTo>
                  <a:pt x="27" y="126"/>
                </a:lnTo>
                <a:lnTo>
                  <a:pt x="22" y="128"/>
                </a:lnTo>
                <a:lnTo>
                  <a:pt x="18" y="126"/>
                </a:lnTo>
                <a:lnTo>
                  <a:pt x="10" y="125"/>
                </a:lnTo>
                <a:lnTo>
                  <a:pt x="7" y="121"/>
                </a:lnTo>
                <a:lnTo>
                  <a:pt x="10" y="114"/>
                </a:lnTo>
                <a:lnTo>
                  <a:pt x="17" y="112"/>
                </a:lnTo>
                <a:lnTo>
                  <a:pt x="22" y="104"/>
                </a:lnTo>
                <a:lnTo>
                  <a:pt x="22" y="100"/>
                </a:lnTo>
                <a:lnTo>
                  <a:pt x="17" y="97"/>
                </a:lnTo>
                <a:lnTo>
                  <a:pt x="10" y="92"/>
                </a:lnTo>
                <a:lnTo>
                  <a:pt x="5" y="92"/>
                </a:lnTo>
                <a:lnTo>
                  <a:pt x="2" y="90"/>
                </a:lnTo>
                <a:lnTo>
                  <a:pt x="0" y="85"/>
                </a:lnTo>
                <a:lnTo>
                  <a:pt x="2" y="81"/>
                </a:lnTo>
                <a:lnTo>
                  <a:pt x="5" y="81"/>
                </a:lnTo>
                <a:lnTo>
                  <a:pt x="10" y="80"/>
                </a:lnTo>
                <a:lnTo>
                  <a:pt x="17" y="74"/>
                </a:lnTo>
                <a:lnTo>
                  <a:pt x="20" y="73"/>
                </a:lnTo>
                <a:lnTo>
                  <a:pt x="23" y="54"/>
                </a:lnTo>
                <a:lnTo>
                  <a:pt x="20" y="48"/>
                </a:lnTo>
                <a:lnTo>
                  <a:pt x="15" y="45"/>
                </a:lnTo>
                <a:lnTo>
                  <a:pt x="13" y="35"/>
                </a:lnTo>
                <a:lnTo>
                  <a:pt x="15" y="24"/>
                </a:lnTo>
                <a:lnTo>
                  <a:pt x="17" y="17"/>
                </a:lnTo>
                <a:lnTo>
                  <a:pt x="22" y="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03" name="Freeform 98"/>
          <p:cNvSpPr>
            <a:spLocks/>
          </p:cNvSpPr>
          <p:nvPr/>
        </p:nvSpPr>
        <p:spPr bwMode="auto">
          <a:xfrm>
            <a:off x="8574088" y="4505325"/>
            <a:ext cx="198437" cy="174625"/>
          </a:xfrm>
          <a:custGeom>
            <a:avLst/>
            <a:gdLst>
              <a:gd name="T0" fmla="*/ 2147483647 w 125"/>
              <a:gd name="T1" fmla="*/ 0 h 110"/>
              <a:gd name="T2" fmla="*/ 2147483647 w 125"/>
              <a:gd name="T3" fmla="*/ 0 h 110"/>
              <a:gd name="T4" fmla="*/ 2147483647 w 125"/>
              <a:gd name="T5" fmla="*/ 2147483647 h 110"/>
              <a:gd name="T6" fmla="*/ 2147483647 w 125"/>
              <a:gd name="T7" fmla="*/ 2147483647 h 110"/>
              <a:gd name="T8" fmla="*/ 2147483647 w 125"/>
              <a:gd name="T9" fmla="*/ 2147483647 h 110"/>
              <a:gd name="T10" fmla="*/ 2147483647 w 125"/>
              <a:gd name="T11" fmla="*/ 2147483647 h 110"/>
              <a:gd name="T12" fmla="*/ 2147483647 w 125"/>
              <a:gd name="T13" fmla="*/ 2147483647 h 110"/>
              <a:gd name="T14" fmla="*/ 2147483647 w 125"/>
              <a:gd name="T15" fmla="*/ 2147483647 h 110"/>
              <a:gd name="T16" fmla="*/ 2147483647 w 125"/>
              <a:gd name="T17" fmla="*/ 2147483647 h 110"/>
              <a:gd name="T18" fmla="*/ 2147483647 w 125"/>
              <a:gd name="T19" fmla="*/ 2147483647 h 110"/>
              <a:gd name="T20" fmla="*/ 2147483647 w 125"/>
              <a:gd name="T21" fmla="*/ 2147483647 h 110"/>
              <a:gd name="T22" fmla="*/ 2147483647 w 125"/>
              <a:gd name="T23" fmla="*/ 2147483647 h 110"/>
              <a:gd name="T24" fmla="*/ 2147483647 w 125"/>
              <a:gd name="T25" fmla="*/ 2147483647 h 110"/>
              <a:gd name="T26" fmla="*/ 0 w 125"/>
              <a:gd name="T27" fmla="*/ 2147483647 h 110"/>
              <a:gd name="T28" fmla="*/ 2147483647 w 125"/>
              <a:gd name="T29" fmla="*/ 2147483647 h 110"/>
              <a:gd name="T30" fmla="*/ 2147483647 w 125"/>
              <a:gd name="T31" fmla="*/ 2147483647 h 110"/>
              <a:gd name="T32" fmla="*/ 2147483647 w 125"/>
              <a:gd name="T33" fmla="*/ 2147483647 h 110"/>
              <a:gd name="T34" fmla="*/ 2147483647 w 125"/>
              <a:gd name="T35" fmla="*/ 2147483647 h 110"/>
              <a:gd name="T36" fmla="*/ 2147483647 w 125"/>
              <a:gd name="T37" fmla="*/ 2147483647 h 110"/>
              <a:gd name="T38" fmla="*/ 2147483647 w 125"/>
              <a:gd name="T39" fmla="*/ 2147483647 h 110"/>
              <a:gd name="T40" fmla="*/ 2147483647 w 125"/>
              <a:gd name="T41" fmla="*/ 2147483647 h 110"/>
              <a:gd name="T42" fmla="*/ 2147483647 w 125"/>
              <a:gd name="T43" fmla="*/ 2147483647 h 110"/>
              <a:gd name="T44" fmla="*/ 2147483647 w 125"/>
              <a:gd name="T45" fmla="*/ 2147483647 h 110"/>
              <a:gd name="T46" fmla="*/ 2147483647 w 125"/>
              <a:gd name="T47" fmla="*/ 2147483647 h 110"/>
              <a:gd name="T48" fmla="*/ 2147483647 w 125"/>
              <a:gd name="T49" fmla="*/ 2147483647 h 110"/>
              <a:gd name="T50" fmla="*/ 2147483647 w 125"/>
              <a:gd name="T51" fmla="*/ 2147483647 h 110"/>
              <a:gd name="T52" fmla="*/ 2147483647 w 125"/>
              <a:gd name="T53" fmla="*/ 2147483647 h 110"/>
              <a:gd name="T54" fmla="*/ 2147483647 w 125"/>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
              <a:gd name="T85" fmla="*/ 0 h 110"/>
              <a:gd name="T86" fmla="*/ 125 w 125"/>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 h="110">
                <a:moveTo>
                  <a:pt x="87" y="0"/>
                </a:moveTo>
                <a:lnTo>
                  <a:pt x="102" y="0"/>
                </a:lnTo>
                <a:lnTo>
                  <a:pt x="124" y="31"/>
                </a:lnTo>
                <a:lnTo>
                  <a:pt x="100" y="55"/>
                </a:lnTo>
                <a:lnTo>
                  <a:pt x="100" y="66"/>
                </a:lnTo>
                <a:lnTo>
                  <a:pt x="95" y="69"/>
                </a:lnTo>
                <a:lnTo>
                  <a:pt x="82" y="69"/>
                </a:lnTo>
                <a:lnTo>
                  <a:pt x="65" y="83"/>
                </a:lnTo>
                <a:lnTo>
                  <a:pt x="49" y="97"/>
                </a:lnTo>
                <a:lnTo>
                  <a:pt x="39" y="109"/>
                </a:lnTo>
                <a:lnTo>
                  <a:pt x="39" y="99"/>
                </a:lnTo>
                <a:lnTo>
                  <a:pt x="22" y="100"/>
                </a:lnTo>
                <a:lnTo>
                  <a:pt x="14" y="100"/>
                </a:lnTo>
                <a:lnTo>
                  <a:pt x="0" y="100"/>
                </a:lnTo>
                <a:lnTo>
                  <a:pt x="19" y="83"/>
                </a:lnTo>
                <a:lnTo>
                  <a:pt x="25" y="74"/>
                </a:lnTo>
                <a:lnTo>
                  <a:pt x="31" y="74"/>
                </a:lnTo>
                <a:lnTo>
                  <a:pt x="44" y="61"/>
                </a:lnTo>
                <a:lnTo>
                  <a:pt x="49" y="61"/>
                </a:lnTo>
                <a:lnTo>
                  <a:pt x="49" y="59"/>
                </a:lnTo>
                <a:lnTo>
                  <a:pt x="56" y="54"/>
                </a:lnTo>
                <a:lnTo>
                  <a:pt x="65" y="54"/>
                </a:lnTo>
                <a:lnTo>
                  <a:pt x="61" y="38"/>
                </a:lnTo>
                <a:lnTo>
                  <a:pt x="63" y="38"/>
                </a:lnTo>
                <a:lnTo>
                  <a:pt x="71" y="29"/>
                </a:lnTo>
                <a:lnTo>
                  <a:pt x="75" y="36"/>
                </a:lnTo>
                <a:lnTo>
                  <a:pt x="88" y="24"/>
                </a:lnTo>
                <a:lnTo>
                  <a:pt x="87"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04" name="Freeform 99"/>
          <p:cNvSpPr>
            <a:spLocks/>
          </p:cNvSpPr>
          <p:nvPr/>
        </p:nvSpPr>
        <p:spPr bwMode="auto">
          <a:xfrm>
            <a:off x="8564563" y="4494213"/>
            <a:ext cx="196850" cy="174625"/>
          </a:xfrm>
          <a:custGeom>
            <a:avLst/>
            <a:gdLst>
              <a:gd name="T0" fmla="*/ 2147483647 w 124"/>
              <a:gd name="T1" fmla="*/ 0 h 110"/>
              <a:gd name="T2" fmla="*/ 2147483647 w 124"/>
              <a:gd name="T3" fmla="*/ 0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2147483647 w 124"/>
              <a:gd name="T19" fmla="*/ 2147483647 h 110"/>
              <a:gd name="T20" fmla="*/ 2147483647 w 124"/>
              <a:gd name="T21" fmla="*/ 2147483647 h 110"/>
              <a:gd name="T22" fmla="*/ 2147483647 w 124"/>
              <a:gd name="T23" fmla="*/ 2147483647 h 110"/>
              <a:gd name="T24" fmla="*/ 2147483647 w 124"/>
              <a:gd name="T25" fmla="*/ 2147483647 h 110"/>
              <a:gd name="T26" fmla="*/ 0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110"/>
              <a:gd name="T86" fmla="*/ 124 w 124"/>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110">
                <a:moveTo>
                  <a:pt x="86" y="0"/>
                </a:moveTo>
                <a:lnTo>
                  <a:pt x="101" y="0"/>
                </a:lnTo>
                <a:lnTo>
                  <a:pt x="123" y="31"/>
                </a:lnTo>
                <a:lnTo>
                  <a:pt x="99" y="55"/>
                </a:lnTo>
                <a:lnTo>
                  <a:pt x="99" y="66"/>
                </a:lnTo>
                <a:lnTo>
                  <a:pt x="94" y="69"/>
                </a:lnTo>
                <a:lnTo>
                  <a:pt x="81" y="69"/>
                </a:lnTo>
                <a:lnTo>
                  <a:pt x="64" y="83"/>
                </a:lnTo>
                <a:lnTo>
                  <a:pt x="49" y="97"/>
                </a:lnTo>
                <a:lnTo>
                  <a:pt x="39" y="109"/>
                </a:lnTo>
                <a:lnTo>
                  <a:pt x="39" y="99"/>
                </a:lnTo>
                <a:lnTo>
                  <a:pt x="22" y="100"/>
                </a:lnTo>
                <a:lnTo>
                  <a:pt x="13" y="100"/>
                </a:lnTo>
                <a:lnTo>
                  <a:pt x="0" y="100"/>
                </a:lnTo>
                <a:lnTo>
                  <a:pt x="19" y="83"/>
                </a:lnTo>
                <a:lnTo>
                  <a:pt x="25" y="74"/>
                </a:lnTo>
                <a:lnTo>
                  <a:pt x="32" y="74"/>
                </a:lnTo>
                <a:lnTo>
                  <a:pt x="44" y="61"/>
                </a:lnTo>
                <a:lnTo>
                  <a:pt x="49" y="61"/>
                </a:lnTo>
                <a:lnTo>
                  <a:pt x="49" y="59"/>
                </a:lnTo>
                <a:lnTo>
                  <a:pt x="56" y="54"/>
                </a:lnTo>
                <a:lnTo>
                  <a:pt x="64" y="54"/>
                </a:lnTo>
                <a:lnTo>
                  <a:pt x="61" y="38"/>
                </a:lnTo>
                <a:lnTo>
                  <a:pt x="62" y="38"/>
                </a:lnTo>
                <a:lnTo>
                  <a:pt x="71" y="29"/>
                </a:lnTo>
                <a:lnTo>
                  <a:pt x="74" y="36"/>
                </a:lnTo>
                <a:lnTo>
                  <a:pt x="88" y="24"/>
                </a:lnTo>
                <a:lnTo>
                  <a:pt x="86"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05" name="Freeform 100"/>
          <p:cNvSpPr>
            <a:spLocks/>
          </p:cNvSpPr>
          <p:nvPr/>
        </p:nvSpPr>
        <p:spPr bwMode="auto">
          <a:xfrm>
            <a:off x="8210550" y="4516438"/>
            <a:ext cx="76200" cy="95250"/>
          </a:xfrm>
          <a:custGeom>
            <a:avLst/>
            <a:gdLst>
              <a:gd name="T0" fmla="*/ 0 w 48"/>
              <a:gd name="T1" fmla="*/ 0 h 60"/>
              <a:gd name="T2" fmla="*/ 2147483647 w 48"/>
              <a:gd name="T3" fmla="*/ 0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w 48"/>
              <a:gd name="T29" fmla="*/ 2147483647 h 60"/>
              <a:gd name="T30" fmla="*/ 0 w 4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0"/>
              <a:gd name="T50" fmla="*/ 48 w 4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0">
                <a:moveTo>
                  <a:pt x="0" y="0"/>
                </a:moveTo>
                <a:lnTo>
                  <a:pt x="10" y="0"/>
                </a:lnTo>
                <a:lnTo>
                  <a:pt x="22" y="7"/>
                </a:lnTo>
                <a:lnTo>
                  <a:pt x="47" y="7"/>
                </a:lnTo>
                <a:lnTo>
                  <a:pt x="44" y="19"/>
                </a:lnTo>
                <a:lnTo>
                  <a:pt x="47" y="29"/>
                </a:lnTo>
                <a:lnTo>
                  <a:pt x="39" y="29"/>
                </a:lnTo>
                <a:lnTo>
                  <a:pt x="37" y="31"/>
                </a:lnTo>
                <a:lnTo>
                  <a:pt x="32" y="33"/>
                </a:lnTo>
                <a:lnTo>
                  <a:pt x="37" y="59"/>
                </a:lnTo>
                <a:lnTo>
                  <a:pt x="22" y="57"/>
                </a:lnTo>
                <a:lnTo>
                  <a:pt x="8" y="49"/>
                </a:lnTo>
                <a:lnTo>
                  <a:pt x="8" y="31"/>
                </a:lnTo>
                <a:lnTo>
                  <a:pt x="8" y="24"/>
                </a:lnTo>
                <a:lnTo>
                  <a:pt x="0" y="19"/>
                </a:lnTo>
                <a:lnTo>
                  <a:pt x="0"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06" name="Freeform 101"/>
          <p:cNvSpPr>
            <a:spLocks/>
          </p:cNvSpPr>
          <p:nvPr/>
        </p:nvSpPr>
        <p:spPr bwMode="auto">
          <a:xfrm>
            <a:off x="8199438" y="4505325"/>
            <a:ext cx="76200" cy="95250"/>
          </a:xfrm>
          <a:custGeom>
            <a:avLst/>
            <a:gdLst>
              <a:gd name="T0" fmla="*/ 0 w 48"/>
              <a:gd name="T1" fmla="*/ 0 h 60"/>
              <a:gd name="T2" fmla="*/ 2147483647 w 48"/>
              <a:gd name="T3" fmla="*/ 0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w 48"/>
              <a:gd name="T29" fmla="*/ 2147483647 h 60"/>
              <a:gd name="T30" fmla="*/ 0 w 4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0"/>
              <a:gd name="T50" fmla="*/ 48 w 4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0">
                <a:moveTo>
                  <a:pt x="0" y="0"/>
                </a:moveTo>
                <a:lnTo>
                  <a:pt x="10" y="0"/>
                </a:lnTo>
                <a:lnTo>
                  <a:pt x="22" y="7"/>
                </a:lnTo>
                <a:lnTo>
                  <a:pt x="47" y="7"/>
                </a:lnTo>
                <a:lnTo>
                  <a:pt x="44" y="19"/>
                </a:lnTo>
                <a:lnTo>
                  <a:pt x="47" y="29"/>
                </a:lnTo>
                <a:lnTo>
                  <a:pt x="39" y="29"/>
                </a:lnTo>
                <a:lnTo>
                  <a:pt x="37" y="31"/>
                </a:lnTo>
                <a:lnTo>
                  <a:pt x="32" y="33"/>
                </a:lnTo>
                <a:lnTo>
                  <a:pt x="37" y="59"/>
                </a:lnTo>
                <a:lnTo>
                  <a:pt x="22" y="57"/>
                </a:lnTo>
                <a:lnTo>
                  <a:pt x="8" y="49"/>
                </a:lnTo>
                <a:lnTo>
                  <a:pt x="8" y="31"/>
                </a:lnTo>
                <a:lnTo>
                  <a:pt x="8" y="24"/>
                </a:lnTo>
                <a:lnTo>
                  <a:pt x="0" y="19"/>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07" name="Freeform 102"/>
          <p:cNvSpPr>
            <a:spLocks/>
          </p:cNvSpPr>
          <p:nvPr/>
        </p:nvSpPr>
        <p:spPr bwMode="auto">
          <a:xfrm>
            <a:off x="8347075" y="3573463"/>
            <a:ext cx="125413" cy="96837"/>
          </a:xfrm>
          <a:custGeom>
            <a:avLst/>
            <a:gdLst>
              <a:gd name="T0" fmla="*/ 2147483647 w 79"/>
              <a:gd name="T1" fmla="*/ 2147483647 h 61"/>
              <a:gd name="T2" fmla="*/ 0 w 79"/>
              <a:gd name="T3" fmla="*/ 2147483647 h 61"/>
              <a:gd name="T4" fmla="*/ 2147483647 w 79"/>
              <a:gd name="T5" fmla="*/ 2147483647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2147483647 w 79"/>
              <a:gd name="T21" fmla="*/ 0 h 61"/>
              <a:gd name="T22" fmla="*/ 2147483647 w 79"/>
              <a:gd name="T23" fmla="*/ 2147483647 h 61"/>
              <a:gd name="T24" fmla="*/ 2147483647 w 79"/>
              <a:gd name="T25" fmla="*/ 2147483647 h 61"/>
              <a:gd name="T26" fmla="*/ 2147483647 w 79"/>
              <a:gd name="T27" fmla="*/ 2147483647 h 61"/>
              <a:gd name="T28" fmla="*/ 2147483647 w 79"/>
              <a:gd name="T29" fmla="*/ 2147483647 h 61"/>
              <a:gd name="T30" fmla="*/ 2147483647 w 79"/>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1"/>
              <a:gd name="T50" fmla="*/ 79 w 7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1">
                <a:moveTo>
                  <a:pt x="14" y="22"/>
                </a:moveTo>
                <a:lnTo>
                  <a:pt x="0" y="48"/>
                </a:lnTo>
                <a:lnTo>
                  <a:pt x="5" y="58"/>
                </a:lnTo>
                <a:lnTo>
                  <a:pt x="27" y="60"/>
                </a:lnTo>
                <a:lnTo>
                  <a:pt x="46" y="60"/>
                </a:lnTo>
                <a:lnTo>
                  <a:pt x="53" y="50"/>
                </a:lnTo>
                <a:lnTo>
                  <a:pt x="58" y="39"/>
                </a:lnTo>
                <a:lnTo>
                  <a:pt x="78" y="39"/>
                </a:lnTo>
                <a:lnTo>
                  <a:pt x="75" y="24"/>
                </a:lnTo>
                <a:lnTo>
                  <a:pt x="75" y="9"/>
                </a:lnTo>
                <a:lnTo>
                  <a:pt x="54" y="0"/>
                </a:lnTo>
                <a:lnTo>
                  <a:pt x="51" y="17"/>
                </a:lnTo>
                <a:lnTo>
                  <a:pt x="64" y="27"/>
                </a:lnTo>
                <a:lnTo>
                  <a:pt x="44" y="27"/>
                </a:lnTo>
                <a:lnTo>
                  <a:pt x="37" y="34"/>
                </a:lnTo>
                <a:lnTo>
                  <a:pt x="14" y="22"/>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08" name="Freeform 103"/>
          <p:cNvSpPr>
            <a:spLocks/>
          </p:cNvSpPr>
          <p:nvPr/>
        </p:nvSpPr>
        <p:spPr bwMode="auto">
          <a:xfrm>
            <a:off x="8335963" y="3562350"/>
            <a:ext cx="125412" cy="96838"/>
          </a:xfrm>
          <a:custGeom>
            <a:avLst/>
            <a:gdLst>
              <a:gd name="T0" fmla="*/ 2147483647 w 79"/>
              <a:gd name="T1" fmla="*/ 2147483647 h 61"/>
              <a:gd name="T2" fmla="*/ 0 w 79"/>
              <a:gd name="T3" fmla="*/ 2147483647 h 61"/>
              <a:gd name="T4" fmla="*/ 2147483647 w 79"/>
              <a:gd name="T5" fmla="*/ 2147483647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2147483647 w 79"/>
              <a:gd name="T21" fmla="*/ 0 h 61"/>
              <a:gd name="T22" fmla="*/ 2147483647 w 79"/>
              <a:gd name="T23" fmla="*/ 2147483647 h 61"/>
              <a:gd name="T24" fmla="*/ 2147483647 w 79"/>
              <a:gd name="T25" fmla="*/ 2147483647 h 61"/>
              <a:gd name="T26" fmla="*/ 2147483647 w 79"/>
              <a:gd name="T27" fmla="*/ 2147483647 h 61"/>
              <a:gd name="T28" fmla="*/ 2147483647 w 79"/>
              <a:gd name="T29" fmla="*/ 2147483647 h 61"/>
              <a:gd name="T30" fmla="*/ 2147483647 w 79"/>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1"/>
              <a:gd name="T50" fmla="*/ 79 w 7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1">
                <a:moveTo>
                  <a:pt x="14" y="22"/>
                </a:moveTo>
                <a:lnTo>
                  <a:pt x="0" y="48"/>
                </a:lnTo>
                <a:lnTo>
                  <a:pt x="5" y="58"/>
                </a:lnTo>
                <a:lnTo>
                  <a:pt x="27" y="60"/>
                </a:lnTo>
                <a:lnTo>
                  <a:pt x="46" y="60"/>
                </a:lnTo>
                <a:lnTo>
                  <a:pt x="53" y="50"/>
                </a:lnTo>
                <a:lnTo>
                  <a:pt x="58" y="39"/>
                </a:lnTo>
                <a:lnTo>
                  <a:pt x="78" y="39"/>
                </a:lnTo>
                <a:lnTo>
                  <a:pt x="75" y="24"/>
                </a:lnTo>
                <a:lnTo>
                  <a:pt x="75" y="9"/>
                </a:lnTo>
                <a:lnTo>
                  <a:pt x="54" y="0"/>
                </a:lnTo>
                <a:lnTo>
                  <a:pt x="51" y="17"/>
                </a:lnTo>
                <a:lnTo>
                  <a:pt x="64" y="27"/>
                </a:lnTo>
                <a:lnTo>
                  <a:pt x="44" y="27"/>
                </a:lnTo>
                <a:lnTo>
                  <a:pt x="37" y="34"/>
                </a:lnTo>
                <a:lnTo>
                  <a:pt x="14"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09" name="Freeform 104"/>
          <p:cNvSpPr>
            <a:spLocks/>
          </p:cNvSpPr>
          <p:nvPr/>
        </p:nvSpPr>
        <p:spPr bwMode="auto">
          <a:xfrm>
            <a:off x="7237413" y="3000375"/>
            <a:ext cx="76200" cy="71438"/>
          </a:xfrm>
          <a:custGeom>
            <a:avLst/>
            <a:gdLst>
              <a:gd name="T0" fmla="*/ 0 w 48"/>
              <a:gd name="T1" fmla="*/ 2147483647 h 45"/>
              <a:gd name="T2" fmla="*/ 2147483647 w 48"/>
              <a:gd name="T3" fmla="*/ 2147483647 h 45"/>
              <a:gd name="T4" fmla="*/ 2147483647 w 48"/>
              <a:gd name="T5" fmla="*/ 2147483647 h 45"/>
              <a:gd name="T6" fmla="*/ 2147483647 w 48"/>
              <a:gd name="T7" fmla="*/ 2147483647 h 45"/>
              <a:gd name="T8" fmla="*/ 2147483647 w 48"/>
              <a:gd name="T9" fmla="*/ 2147483647 h 45"/>
              <a:gd name="T10" fmla="*/ 2147483647 w 48"/>
              <a:gd name="T11" fmla="*/ 2147483647 h 45"/>
              <a:gd name="T12" fmla="*/ 2147483647 w 48"/>
              <a:gd name="T13" fmla="*/ 2147483647 h 45"/>
              <a:gd name="T14" fmla="*/ 2147483647 w 48"/>
              <a:gd name="T15" fmla="*/ 2147483647 h 45"/>
              <a:gd name="T16" fmla="*/ 2147483647 w 48"/>
              <a:gd name="T17" fmla="*/ 2147483647 h 45"/>
              <a:gd name="T18" fmla="*/ 2147483647 w 48"/>
              <a:gd name="T19" fmla="*/ 0 h 45"/>
              <a:gd name="T20" fmla="*/ 2147483647 w 48"/>
              <a:gd name="T21" fmla="*/ 0 h 45"/>
              <a:gd name="T22" fmla="*/ 2147483647 w 48"/>
              <a:gd name="T23" fmla="*/ 2147483647 h 45"/>
              <a:gd name="T24" fmla="*/ 0 w 48"/>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5"/>
              <a:gd name="T41" fmla="*/ 48 w 48"/>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5">
                <a:moveTo>
                  <a:pt x="0" y="34"/>
                </a:moveTo>
                <a:lnTo>
                  <a:pt x="8" y="42"/>
                </a:lnTo>
                <a:lnTo>
                  <a:pt x="18" y="41"/>
                </a:lnTo>
                <a:lnTo>
                  <a:pt x="34" y="44"/>
                </a:lnTo>
                <a:lnTo>
                  <a:pt x="45" y="44"/>
                </a:lnTo>
                <a:lnTo>
                  <a:pt x="47" y="29"/>
                </a:lnTo>
                <a:lnTo>
                  <a:pt x="44" y="19"/>
                </a:lnTo>
                <a:lnTo>
                  <a:pt x="35" y="7"/>
                </a:lnTo>
                <a:lnTo>
                  <a:pt x="27" y="7"/>
                </a:lnTo>
                <a:lnTo>
                  <a:pt x="23" y="0"/>
                </a:lnTo>
                <a:lnTo>
                  <a:pt x="12" y="0"/>
                </a:lnTo>
                <a:lnTo>
                  <a:pt x="12" y="14"/>
                </a:lnTo>
                <a:lnTo>
                  <a:pt x="0" y="34"/>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10" name="Freeform 105"/>
          <p:cNvSpPr>
            <a:spLocks/>
          </p:cNvSpPr>
          <p:nvPr/>
        </p:nvSpPr>
        <p:spPr bwMode="auto">
          <a:xfrm>
            <a:off x="7226300" y="2989263"/>
            <a:ext cx="76200" cy="73025"/>
          </a:xfrm>
          <a:custGeom>
            <a:avLst/>
            <a:gdLst>
              <a:gd name="T0" fmla="*/ 0 w 48"/>
              <a:gd name="T1" fmla="*/ 2147483647 h 46"/>
              <a:gd name="T2" fmla="*/ 2147483647 w 48"/>
              <a:gd name="T3" fmla="*/ 2147483647 h 46"/>
              <a:gd name="T4" fmla="*/ 2147483647 w 48"/>
              <a:gd name="T5" fmla="*/ 2147483647 h 46"/>
              <a:gd name="T6" fmla="*/ 2147483647 w 48"/>
              <a:gd name="T7" fmla="*/ 2147483647 h 46"/>
              <a:gd name="T8" fmla="*/ 2147483647 w 48"/>
              <a:gd name="T9" fmla="*/ 2147483647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0 h 46"/>
              <a:gd name="T20" fmla="*/ 2147483647 w 48"/>
              <a:gd name="T21" fmla="*/ 0 h 46"/>
              <a:gd name="T22" fmla="*/ 2147483647 w 48"/>
              <a:gd name="T23" fmla="*/ 2147483647 h 46"/>
              <a:gd name="T24" fmla="*/ 0 w 4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35"/>
                </a:moveTo>
                <a:lnTo>
                  <a:pt x="8" y="43"/>
                </a:lnTo>
                <a:lnTo>
                  <a:pt x="18" y="42"/>
                </a:lnTo>
                <a:lnTo>
                  <a:pt x="34" y="45"/>
                </a:lnTo>
                <a:lnTo>
                  <a:pt x="45" y="45"/>
                </a:lnTo>
                <a:lnTo>
                  <a:pt x="47" y="29"/>
                </a:lnTo>
                <a:lnTo>
                  <a:pt x="44" y="19"/>
                </a:lnTo>
                <a:lnTo>
                  <a:pt x="35" y="7"/>
                </a:lnTo>
                <a:lnTo>
                  <a:pt x="27" y="7"/>
                </a:lnTo>
                <a:lnTo>
                  <a:pt x="23" y="0"/>
                </a:lnTo>
                <a:lnTo>
                  <a:pt x="12" y="0"/>
                </a:lnTo>
                <a:lnTo>
                  <a:pt x="12" y="14"/>
                </a:lnTo>
                <a:lnTo>
                  <a:pt x="0" y="35"/>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11" name="Freeform 106"/>
          <p:cNvSpPr>
            <a:spLocks/>
          </p:cNvSpPr>
          <p:nvPr/>
        </p:nvSpPr>
        <p:spPr bwMode="auto">
          <a:xfrm>
            <a:off x="7440613" y="2873375"/>
            <a:ext cx="71437" cy="92075"/>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2147483647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0 w 45"/>
              <a:gd name="T27" fmla="*/ 2147483647 h 58"/>
              <a:gd name="T28" fmla="*/ 2147483647 w 45"/>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8"/>
              <a:gd name="T47" fmla="*/ 45 w 4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8">
                <a:moveTo>
                  <a:pt x="10" y="0"/>
                </a:moveTo>
                <a:lnTo>
                  <a:pt x="29" y="2"/>
                </a:lnTo>
                <a:lnTo>
                  <a:pt x="36" y="17"/>
                </a:lnTo>
                <a:lnTo>
                  <a:pt x="44" y="26"/>
                </a:lnTo>
                <a:lnTo>
                  <a:pt x="37" y="33"/>
                </a:lnTo>
                <a:lnTo>
                  <a:pt x="44" y="41"/>
                </a:lnTo>
                <a:lnTo>
                  <a:pt x="41" y="52"/>
                </a:lnTo>
                <a:lnTo>
                  <a:pt x="34" y="57"/>
                </a:lnTo>
                <a:lnTo>
                  <a:pt x="22" y="55"/>
                </a:lnTo>
                <a:lnTo>
                  <a:pt x="14" y="55"/>
                </a:lnTo>
                <a:lnTo>
                  <a:pt x="8" y="48"/>
                </a:lnTo>
                <a:lnTo>
                  <a:pt x="3" y="40"/>
                </a:lnTo>
                <a:lnTo>
                  <a:pt x="3" y="31"/>
                </a:lnTo>
                <a:lnTo>
                  <a:pt x="0" y="19"/>
                </a:lnTo>
                <a:lnTo>
                  <a:pt x="10"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12" name="Freeform 107"/>
          <p:cNvSpPr>
            <a:spLocks/>
          </p:cNvSpPr>
          <p:nvPr/>
        </p:nvSpPr>
        <p:spPr bwMode="auto">
          <a:xfrm>
            <a:off x="7429500" y="2862263"/>
            <a:ext cx="71438" cy="92075"/>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2147483647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0 w 45"/>
              <a:gd name="T27" fmla="*/ 2147483647 h 58"/>
              <a:gd name="T28" fmla="*/ 2147483647 w 45"/>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8"/>
              <a:gd name="T47" fmla="*/ 45 w 4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8">
                <a:moveTo>
                  <a:pt x="10" y="0"/>
                </a:moveTo>
                <a:lnTo>
                  <a:pt x="30" y="2"/>
                </a:lnTo>
                <a:lnTo>
                  <a:pt x="36" y="17"/>
                </a:lnTo>
                <a:lnTo>
                  <a:pt x="44" y="26"/>
                </a:lnTo>
                <a:lnTo>
                  <a:pt x="37" y="33"/>
                </a:lnTo>
                <a:lnTo>
                  <a:pt x="44" y="41"/>
                </a:lnTo>
                <a:lnTo>
                  <a:pt x="41" y="52"/>
                </a:lnTo>
                <a:lnTo>
                  <a:pt x="36" y="57"/>
                </a:lnTo>
                <a:lnTo>
                  <a:pt x="22" y="55"/>
                </a:lnTo>
                <a:lnTo>
                  <a:pt x="14" y="55"/>
                </a:lnTo>
                <a:lnTo>
                  <a:pt x="8" y="48"/>
                </a:lnTo>
                <a:lnTo>
                  <a:pt x="3" y="40"/>
                </a:lnTo>
                <a:lnTo>
                  <a:pt x="3" y="31"/>
                </a:lnTo>
                <a:lnTo>
                  <a:pt x="0" y="19"/>
                </a:lnTo>
                <a:lnTo>
                  <a:pt x="1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13" name="Freeform 108"/>
          <p:cNvSpPr>
            <a:spLocks/>
          </p:cNvSpPr>
          <p:nvPr/>
        </p:nvSpPr>
        <p:spPr bwMode="auto">
          <a:xfrm>
            <a:off x="7427913" y="2363788"/>
            <a:ext cx="127000" cy="85725"/>
          </a:xfrm>
          <a:custGeom>
            <a:avLst/>
            <a:gdLst>
              <a:gd name="T0" fmla="*/ 2147483647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2147483647 w 80"/>
              <a:gd name="T11" fmla="*/ 2147483647 h 54"/>
              <a:gd name="T12" fmla="*/ 2147483647 w 80"/>
              <a:gd name="T13" fmla="*/ 2147483647 h 54"/>
              <a:gd name="T14" fmla="*/ 2147483647 w 80"/>
              <a:gd name="T15" fmla="*/ 2147483647 h 54"/>
              <a:gd name="T16" fmla="*/ 2147483647 w 80"/>
              <a:gd name="T17" fmla="*/ 2147483647 h 54"/>
              <a:gd name="T18" fmla="*/ 2147483647 w 80"/>
              <a:gd name="T19" fmla="*/ 2147483647 h 54"/>
              <a:gd name="T20" fmla="*/ 2147483647 w 80"/>
              <a:gd name="T21" fmla="*/ 2147483647 h 54"/>
              <a:gd name="T22" fmla="*/ 2147483647 w 80"/>
              <a:gd name="T23" fmla="*/ 2147483647 h 54"/>
              <a:gd name="T24" fmla="*/ 2147483647 w 80"/>
              <a:gd name="T25" fmla="*/ 2147483647 h 54"/>
              <a:gd name="T26" fmla="*/ 2147483647 w 80"/>
              <a:gd name="T27" fmla="*/ 2147483647 h 54"/>
              <a:gd name="T28" fmla="*/ 2147483647 w 80"/>
              <a:gd name="T29" fmla="*/ 2147483647 h 54"/>
              <a:gd name="T30" fmla="*/ 2147483647 w 80"/>
              <a:gd name="T31" fmla="*/ 2147483647 h 54"/>
              <a:gd name="T32" fmla="*/ 2147483647 w 80"/>
              <a:gd name="T33" fmla="*/ 2147483647 h 54"/>
              <a:gd name="T34" fmla="*/ 2147483647 w 80"/>
              <a:gd name="T35" fmla="*/ 2147483647 h 54"/>
              <a:gd name="T36" fmla="*/ 2147483647 w 80"/>
              <a:gd name="T37" fmla="*/ 2147483647 h 54"/>
              <a:gd name="T38" fmla="*/ 0 w 80"/>
              <a:gd name="T39" fmla="*/ 2147483647 h 54"/>
              <a:gd name="T40" fmla="*/ 2147483647 w 80"/>
              <a:gd name="T41" fmla="*/ 2147483647 h 54"/>
              <a:gd name="T42" fmla="*/ 2147483647 w 80"/>
              <a:gd name="T43" fmla="*/ 2147483647 h 54"/>
              <a:gd name="T44" fmla="*/ 2147483647 w 80"/>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54"/>
              <a:gd name="T71" fmla="*/ 80 w 8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54">
                <a:moveTo>
                  <a:pt x="12" y="0"/>
                </a:moveTo>
                <a:lnTo>
                  <a:pt x="22" y="9"/>
                </a:lnTo>
                <a:lnTo>
                  <a:pt x="32" y="7"/>
                </a:lnTo>
                <a:lnTo>
                  <a:pt x="45" y="9"/>
                </a:lnTo>
                <a:lnTo>
                  <a:pt x="59" y="9"/>
                </a:lnTo>
                <a:lnTo>
                  <a:pt x="66" y="14"/>
                </a:lnTo>
                <a:lnTo>
                  <a:pt x="74" y="26"/>
                </a:lnTo>
                <a:lnTo>
                  <a:pt x="79" y="31"/>
                </a:lnTo>
                <a:lnTo>
                  <a:pt x="61" y="34"/>
                </a:lnTo>
                <a:lnTo>
                  <a:pt x="55" y="38"/>
                </a:lnTo>
                <a:lnTo>
                  <a:pt x="61" y="44"/>
                </a:lnTo>
                <a:lnTo>
                  <a:pt x="61" y="51"/>
                </a:lnTo>
                <a:lnTo>
                  <a:pt x="42" y="44"/>
                </a:lnTo>
                <a:lnTo>
                  <a:pt x="29" y="39"/>
                </a:lnTo>
                <a:lnTo>
                  <a:pt x="22" y="41"/>
                </a:lnTo>
                <a:lnTo>
                  <a:pt x="22" y="51"/>
                </a:lnTo>
                <a:lnTo>
                  <a:pt x="12" y="53"/>
                </a:lnTo>
                <a:lnTo>
                  <a:pt x="7" y="44"/>
                </a:lnTo>
                <a:lnTo>
                  <a:pt x="5" y="34"/>
                </a:lnTo>
                <a:lnTo>
                  <a:pt x="0" y="32"/>
                </a:lnTo>
                <a:lnTo>
                  <a:pt x="5" y="22"/>
                </a:lnTo>
                <a:lnTo>
                  <a:pt x="13" y="19"/>
                </a:lnTo>
                <a:lnTo>
                  <a:pt x="12"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14" name="Freeform 109"/>
          <p:cNvSpPr>
            <a:spLocks/>
          </p:cNvSpPr>
          <p:nvPr/>
        </p:nvSpPr>
        <p:spPr bwMode="auto">
          <a:xfrm>
            <a:off x="7416800" y="2352675"/>
            <a:ext cx="127000" cy="85725"/>
          </a:xfrm>
          <a:custGeom>
            <a:avLst/>
            <a:gdLst>
              <a:gd name="T0" fmla="*/ 2147483647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2147483647 w 80"/>
              <a:gd name="T11" fmla="*/ 2147483647 h 54"/>
              <a:gd name="T12" fmla="*/ 2147483647 w 80"/>
              <a:gd name="T13" fmla="*/ 2147483647 h 54"/>
              <a:gd name="T14" fmla="*/ 2147483647 w 80"/>
              <a:gd name="T15" fmla="*/ 2147483647 h 54"/>
              <a:gd name="T16" fmla="*/ 2147483647 w 80"/>
              <a:gd name="T17" fmla="*/ 2147483647 h 54"/>
              <a:gd name="T18" fmla="*/ 2147483647 w 80"/>
              <a:gd name="T19" fmla="*/ 2147483647 h 54"/>
              <a:gd name="T20" fmla="*/ 2147483647 w 80"/>
              <a:gd name="T21" fmla="*/ 2147483647 h 54"/>
              <a:gd name="T22" fmla="*/ 2147483647 w 80"/>
              <a:gd name="T23" fmla="*/ 2147483647 h 54"/>
              <a:gd name="T24" fmla="*/ 2147483647 w 80"/>
              <a:gd name="T25" fmla="*/ 2147483647 h 54"/>
              <a:gd name="T26" fmla="*/ 2147483647 w 80"/>
              <a:gd name="T27" fmla="*/ 2147483647 h 54"/>
              <a:gd name="T28" fmla="*/ 2147483647 w 80"/>
              <a:gd name="T29" fmla="*/ 2147483647 h 54"/>
              <a:gd name="T30" fmla="*/ 2147483647 w 80"/>
              <a:gd name="T31" fmla="*/ 2147483647 h 54"/>
              <a:gd name="T32" fmla="*/ 2147483647 w 80"/>
              <a:gd name="T33" fmla="*/ 2147483647 h 54"/>
              <a:gd name="T34" fmla="*/ 2147483647 w 80"/>
              <a:gd name="T35" fmla="*/ 2147483647 h 54"/>
              <a:gd name="T36" fmla="*/ 2147483647 w 80"/>
              <a:gd name="T37" fmla="*/ 2147483647 h 54"/>
              <a:gd name="T38" fmla="*/ 0 w 80"/>
              <a:gd name="T39" fmla="*/ 2147483647 h 54"/>
              <a:gd name="T40" fmla="*/ 2147483647 w 80"/>
              <a:gd name="T41" fmla="*/ 2147483647 h 54"/>
              <a:gd name="T42" fmla="*/ 2147483647 w 80"/>
              <a:gd name="T43" fmla="*/ 2147483647 h 54"/>
              <a:gd name="T44" fmla="*/ 2147483647 w 80"/>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54"/>
              <a:gd name="T71" fmla="*/ 80 w 8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54">
                <a:moveTo>
                  <a:pt x="12" y="0"/>
                </a:moveTo>
                <a:lnTo>
                  <a:pt x="22" y="9"/>
                </a:lnTo>
                <a:lnTo>
                  <a:pt x="32" y="7"/>
                </a:lnTo>
                <a:lnTo>
                  <a:pt x="45" y="9"/>
                </a:lnTo>
                <a:lnTo>
                  <a:pt x="59" y="9"/>
                </a:lnTo>
                <a:lnTo>
                  <a:pt x="66" y="14"/>
                </a:lnTo>
                <a:lnTo>
                  <a:pt x="74" y="26"/>
                </a:lnTo>
                <a:lnTo>
                  <a:pt x="79" y="31"/>
                </a:lnTo>
                <a:lnTo>
                  <a:pt x="61" y="34"/>
                </a:lnTo>
                <a:lnTo>
                  <a:pt x="55" y="38"/>
                </a:lnTo>
                <a:lnTo>
                  <a:pt x="61" y="44"/>
                </a:lnTo>
                <a:lnTo>
                  <a:pt x="61" y="51"/>
                </a:lnTo>
                <a:lnTo>
                  <a:pt x="44" y="44"/>
                </a:lnTo>
                <a:lnTo>
                  <a:pt x="29" y="39"/>
                </a:lnTo>
                <a:lnTo>
                  <a:pt x="22" y="41"/>
                </a:lnTo>
                <a:lnTo>
                  <a:pt x="22" y="51"/>
                </a:lnTo>
                <a:lnTo>
                  <a:pt x="12" y="53"/>
                </a:lnTo>
                <a:lnTo>
                  <a:pt x="7" y="44"/>
                </a:lnTo>
                <a:lnTo>
                  <a:pt x="5" y="34"/>
                </a:lnTo>
                <a:lnTo>
                  <a:pt x="0" y="32"/>
                </a:lnTo>
                <a:lnTo>
                  <a:pt x="5" y="22"/>
                </a:lnTo>
                <a:lnTo>
                  <a:pt x="13" y="19"/>
                </a:lnTo>
                <a:lnTo>
                  <a:pt x="1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15" name="Freeform 110"/>
          <p:cNvSpPr>
            <a:spLocks/>
          </p:cNvSpPr>
          <p:nvPr/>
        </p:nvSpPr>
        <p:spPr bwMode="auto">
          <a:xfrm>
            <a:off x="7534275" y="3792538"/>
            <a:ext cx="904875" cy="684212"/>
          </a:xfrm>
          <a:custGeom>
            <a:avLst/>
            <a:gdLst>
              <a:gd name="T0" fmla="*/ 2147483647 w 570"/>
              <a:gd name="T1" fmla="*/ 2147483647 h 431"/>
              <a:gd name="T2" fmla="*/ 2147483647 w 570"/>
              <a:gd name="T3" fmla="*/ 2147483647 h 431"/>
              <a:gd name="T4" fmla="*/ 2147483647 w 570"/>
              <a:gd name="T5" fmla="*/ 2147483647 h 431"/>
              <a:gd name="T6" fmla="*/ 2147483647 w 570"/>
              <a:gd name="T7" fmla="*/ 2147483647 h 431"/>
              <a:gd name="T8" fmla="*/ 2147483647 w 570"/>
              <a:gd name="T9" fmla="*/ 2147483647 h 431"/>
              <a:gd name="T10" fmla="*/ 2147483647 w 570"/>
              <a:gd name="T11" fmla="*/ 2147483647 h 431"/>
              <a:gd name="T12" fmla="*/ 2147483647 w 570"/>
              <a:gd name="T13" fmla="*/ 2147483647 h 431"/>
              <a:gd name="T14" fmla="*/ 2147483647 w 570"/>
              <a:gd name="T15" fmla="*/ 2147483647 h 431"/>
              <a:gd name="T16" fmla="*/ 2147483647 w 570"/>
              <a:gd name="T17" fmla="*/ 2147483647 h 431"/>
              <a:gd name="T18" fmla="*/ 2147483647 w 570"/>
              <a:gd name="T19" fmla="*/ 2147483647 h 431"/>
              <a:gd name="T20" fmla="*/ 2147483647 w 570"/>
              <a:gd name="T21" fmla="*/ 2147483647 h 431"/>
              <a:gd name="T22" fmla="*/ 2147483647 w 570"/>
              <a:gd name="T23" fmla="*/ 2147483647 h 431"/>
              <a:gd name="T24" fmla="*/ 2147483647 w 570"/>
              <a:gd name="T25" fmla="*/ 2147483647 h 431"/>
              <a:gd name="T26" fmla="*/ 2147483647 w 570"/>
              <a:gd name="T27" fmla="*/ 2147483647 h 431"/>
              <a:gd name="T28" fmla="*/ 2147483647 w 570"/>
              <a:gd name="T29" fmla="*/ 2147483647 h 431"/>
              <a:gd name="T30" fmla="*/ 2147483647 w 570"/>
              <a:gd name="T31" fmla="*/ 2147483647 h 431"/>
              <a:gd name="T32" fmla="*/ 2147483647 w 570"/>
              <a:gd name="T33" fmla="*/ 2147483647 h 431"/>
              <a:gd name="T34" fmla="*/ 2147483647 w 570"/>
              <a:gd name="T35" fmla="*/ 2147483647 h 431"/>
              <a:gd name="T36" fmla="*/ 2147483647 w 570"/>
              <a:gd name="T37" fmla="*/ 2147483647 h 431"/>
              <a:gd name="T38" fmla="*/ 2147483647 w 570"/>
              <a:gd name="T39" fmla="*/ 2147483647 h 431"/>
              <a:gd name="T40" fmla="*/ 2147483647 w 570"/>
              <a:gd name="T41" fmla="*/ 2147483647 h 431"/>
              <a:gd name="T42" fmla="*/ 2147483647 w 570"/>
              <a:gd name="T43" fmla="*/ 2147483647 h 431"/>
              <a:gd name="T44" fmla="*/ 2147483647 w 570"/>
              <a:gd name="T45" fmla="*/ 2147483647 h 431"/>
              <a:gd name="T46" fmla="*/ 2147483647 w 570"/>
              <a:gd name="T47" fmla="*/ 2147483647 h 431"/>
              <a:gd name="T48" fmla="*/ 2147483647 w 570"/>
              <a:gd name="T49" fmla="*/ 2147483647 h 431"/>
              <a:gd name="T50" fmla="*/ 2147483647 w 570"/>
              <a:gd name="T51" fmla="*/ 2147483647 h 431"/>
              <a:gd name="T52" fmla="*/ 2147483647 w 570"/>
              <a:gd name="T53" fmla="*/ 2147483647 h 431"/>
              <a:gd name="T54" fmla="*/ 2147483647 w 570"/>
              <a:gd name="T55" fmla="*/ 2147483647 h 431"/>
              <a:gd name="T56" fmla="*/ 2147483647 w 570"/>
              <a:gd name="T57" fmla="*/ 2147483647 h 431"/>
              <a:gd name="T58" fmla="*/ 2147483647 w 570"/>
              <a:gd name="T59" fmla="*/ 2147483647 h 431"/>
              <a:gd name="T60" fmla="*/ 2147483647 w 570"/>
              <a:gd name="T61" fmla="*/ 2147483647 h 431"/>
              <a:gd name="T62" fmla="*/ 2147483647 w 570"/>
              <a:gd name="T63" fmla="*/ 2147483647 h 431"/>
              <a:gd name="T64" fmla="*/ 2147483647 w 570"/>
              <a:gd name="T65" fmla="*/ 2147483647 h 431"/>
              <a:gd name="T66" fmla="*/ 2147483647 w 570"/>
              <a:gd name="T67" fmla="*/ 2147483647 h 431"/>
              <a:gd name="T68" fmla="*/ 2147483647 w 570"/>
              <a:gd name="T69" fmla="*/ 2147483647 h 431"/>
              <a:gd name="T70" fmla="*/ 2147483647 w 570"/>
              <a:gd name="T71" fmla="*/ 2147483647 h 431"/>
              <a:gd name="T72" fmla="*/ 2147483647 w 570"/>
              <a:gd name="T73" fmla="*/ 2147483647 h 431"/>
              <a:gd name="T74" fmla="*/ 2147483647 w 570"/>
              <a:gd name="T75" fmla="*/ 2147483647 h 431"/>
              <a:gd name="T76" fmla="*/ 2147483647 w 570"/>
              <a:gd name="T77" fmla="*/ 2147483647 h 431"/>
              <a:gd name="T78" fmla="*/ 2147483647 w 570"/>
              <a:gd name="T79" fmla="*/ 2147483647 h 431"/>
              <a:gd name="T80" fmla="*/ 2147483647 w 570"/>
              <a:gd name="T81" fmla="*/ 2147483647 h 431"/>
              <a:gd name="T82" fmla="*/ 2147483647 w 570"/>
              <a:gd name="T83" fmla="*/ 2147483647 h 431"/>
              <a:gd name="T84" fmla="*/ 2147483647 w 570"/>
              <a:gd name="T85" fmla="*/ 2147483647 h 431"/>
              <a:gd name="T86" fmla="*/ 2147483647 w 570"/>
              <a:gd name="T87" fmla="*/ 2147483647 h 431"/>
              <a:gd name="T88" fmla="*/ 2147483647 w 570"/>
              <a:gd name="T89" fmla="*/ 2147483647 h 431"/>
              <a:gd name="T90" fmla="*/ 2147483647 w 570"/>
              <a:gd name="T91" fmla="*/ 2147483647 h 431"/>
              <a:gd name="T92" fmla="*/ 2147483647 w 570"/>
              <a:gd name="T93" fmla="*/ 2147483647 h 431"/>
              <a:gd name="T94" fmla="*/ 2147483647 w 570"/>
              <a:gd name="T95" fmla="*/ 2147483647 h 431"/>
              <a:gd name="T96" fmla="*/ 2147483647 w 570"/>
              <a:gd name="T97" fmla="*/ 0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31"/>
              <a:gd name="T149" fmla="*/ 570 w 57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31">
                <a:moveTo>
                  <a:pt x="409" y="0"/>
                </a:moveTo>
                <a:lnTo>
                  <a:pt x="439" y="0"/>
                </a:lnTo>
                <a:lnTo>
                  <a:pt x="439" y="35"/>
                </a:lnTo>
                <a:lnTo>
                  <a:pt x="451" y="45"/>
                </a:lnTo>
                <a:lnTo>
                  <a:pt x="454" y="50"/>
                </a:lnTo>
                <a:lnTo>
                  <a:pt x="461" y="50"/>
                </a:lnTo>
                <a:lnTo>
                  <a:pt x="464" y="57"/>
                </a:lnTo>
                <a:lnTo>
                  <a:pt x="468" y="92"/>
                </a:lnTo>
                <a:lnTo>
                  <a:pt x="485" y="114"/>
                </a:lnTo>
                <a:lnTo>
                  <a:pt x="510" y="147"/>
                </a:lnTo>
                <a:lnTo>
                  <a:pt x="510" y="152"/>
                </a:lnTo>
                <a:lnTo>
                  <a:pt x="537" y="180"/>
                </a:lnTo>
                <a:lnTo>
                  <a:pt x="537" y="185"/>
                </a:lnTo>
                <a:lnTo>
                  <a:pt x="564" y="207"/>
                </a:lnTo>
                <a:lnTo>
                  <a:pt x="569" y="247"/>
                </a:lnTo>
                <a:lnTo>
                  <a:pt x="564" y="283"/>
                </a:lnTo>
                <a:lnTo>
                  <a:pt x="555" y="300"/>
                </a:lnTo>
                <a:lnTo>
                  <a:pt x="545" y="309"/>
                </a:lnTo>
                <a:lnTo>
                  <a:pt x="542" y="325"/>
                </a:lnTo>
                <a:lnTo>
                  <a:pt x="532" y="340"/>
                </a:lnTo>
                <a:lnTo>
                  <a:pt x="523" y="347"/>
                </a:lnTo>
                <a:lnTo>
                  <a:pt x="525" y="352"/>
                </a:lnTo>
                <a:lnTo>
                  <a:pt x="515" y="363"/>
                </a:lnTo>
                <a:lnTo>
                  <a:pt x="510" y="385"/>
                </a:lnTo>
                <a:lnTo>
                  <a:pt x="508" y="397"/>
                </a:lnTo>
                <a:lnTo>
                  <a:pt x="498" y="402"/>
                </a:lnTo>
                <a:lnTo>
                  <a:pt x="496" y="408"/>
                </a:lnTo>
                <a:lnTo>
                  <a:pt x="490" y="418"/>
                </a:lnTo>
                <a:lnTo>
                  <a:pt x="478" y="420"/>
                </a:lnTo>
                <a:lnTo>
                  <a:pt x="469" y="423"/>
                </a:lnTo>
                <a:lnTo>
                  <a:pt x="458" y="430"/>
                </a:lnTo>
                <a:lnTo>
                  <a:pt x="442" y="416"/>
                </a:lnTo>
                <a:lnTo>
                  <a:pt x="425" y="418"/>
                </a:lnTo>
                <a:lnTo>
                  <a:pt x="420" y="418"/>
                </a:lnTo>
                <a:lnTo>
                  <a:pt x="397" y="421"/>
                </a:lnTo>
                <a:lnTo>
                  <a:pt x="382" y="408"/>
                </a:lnTo>
                <a:lnTo>
                  <a:pt x="371" y="394"/>
                </a:lnTo>
                <a:lnTo>
                  <a:pt x="365" y="395"/>
                </a:lnTo>
                <a:lnTo>
                  <a:pt x="358" y="383"/>
                </a:lnTo>
                <a:lnTo>
                  <a:pt x="355" y="373"/>
                </a:lnTo>
                <a:lnTo>
                  <a:pt x="351" y="370"/>
                </a:lnTo>
                <a:lnTo>
                  <a:pt x="351" y="352"/>
                </a:lnTo>
                <a:lnTo>
                  <a:pt x="353" y="342"/>
                </a:lnTo>
                <a:lnTo>
                  <a:pt x="350" y="335"/>
                </a:lnTo>
                <a:lnTo>
                  <a:pt x="336" y="338"/>
                </a:lnTo>
                <a:lnTo>
                  <a:pt x="329" y="340"/>
                </a:lnTo>
                <a:lnTo>
                  <a:pt x="317" y="340"/>
                </a:lnTo>
                <a:lnTo>
                  <a:pt x="312" y="340"/>
                </a:lnTo>
                <a:lnTo>
                  <a:pt x="307" y="340"/>
                </a:lnTo>
                <a:lnTo>
                  <a:pt x="299" y="330"/>
                </a:lnTo>
                <a:lnTo>
                  <a:pt x="290" y="316"/>
                </a:lnTo>
                <a:lnTo>
                  <a:pt x="289" y="318"/>
                </a:lnTo>
                <a:lnTo>
                  <a:pt x="274" y="318"/>
                </a:lnTo>
                <a:lnTo>
                  <a:pt x="272" y="313"/>
                </a:lnTo>
                <a:lnTo>
                  <a:pt x="263" y="318"/>
                </a:lnTo>
                <a:lnTo>
                  <a:pt x="255" y="316"/>
                </a:lnTo>
                <a:lnTo>
                  <a:pt x="241" y="316"/>
                </a:lnTo>
                <a:lnTo>
                  <a:pt x="233" y="313"/>
                </a:lnTo>
                <a:lnTo>
                  <a:pt x="230" y="318"/>
                </a:lnTo>
                <a:lnTo>
                  <a:pt x="216" y="319"/>
                </a:lnTo>
                <a:lnTo>
                  <a:pt x="213" y="316"/>
                </a:lnTo>
                <a:lnTo>
                  <a:pt x="204" y="325"/>
                </a:lnTo>
                <a:lnTo>
                  <a:pt x="194" y="333"/>
                </a:lnTo>
                <a:lnTo>
                  <a:pt x="187" y="333"/>
                </a:lnTo>
                <a:lnTo>
                  <a:pt x="177" y="344"/>
                </a:lnTo>
                <a:lnTo>
                  <a:pt x="162" y="344"/>
                </a:lnTo>
                <a:lnTo>
                  <a:pt x="150" y="347"/>
                </a:lnTo>
                <a:lnTo>
                  <a:pt x="137" y="352"/>
                </a:lnTo>
                <a:lnTo>
                  <a:pt x="130" y="359"/>
                </a:lnTo>
                <a:lnTo>
                  <a:pt x="125" y="357"/>
                </a:lnTo>
                <a:lnTo>
                  <a:pt x="120" y="364"/>
                </a:lnTo>
                <a:lnTo>
                  <a:pt x="113" y="366"/>
                </a:lnTo>
                <a:lnTo>
                  <a:pt x="105" y="375"/>
                </a:lnTo>
                <a:lnTo>
                  <a:pt x="78" y="375"/>
                </a:lnTo>
                <a:lnTo>
                  <a:pt x="66" y="363"/>
                </a:lnTo>
                <a:lnTo>
                  <a:pt x="64" y="357"/>
                </a:lnTo>
                <a:lnTo>
                  <a:pt x="61" y="363"/>
                </a:lnTo>
                <a:lnTo>
                  <a:pt x="56" y="354"/>
                </a:lnTo>
                <a:lnTo>
                  <a:pt x="57" y="332"/>
                </a:lnTo>
                <a:lnTo>
                  <a:pt x="61" y="318"/>
                </a:lnTo>
                <a:lnTo>
                  <a:pt x="56" y="309"/>
                </a:lnTo>
                <a:lnTo>
                  <a:pt x="51" y="299"/>
                </a:lnTo>
                <a:lnTo>
                  <a:pt x="49" y="287"/>
                </a:lnTo>
                <a:lnTo>
                  <a:pt x="41" y="281"/>
                </a:lnTo>
                <a:lnTo>
                  <a:pt x="39" y="280"/>
                </a:lnTo>
                <a:lnTo>
                  <a:pt x="37" y="275"/>
                </a:lnTo>
                <a:lnTo>
                  <a:pt x="25" y="259"/>
                </a:lnTo>
                <a:lnTo>
                  <a:pt x="10" y="221"/>
                </a:lnTo>
                <a:lnTo>
                  <a:pt x="5" y="195"/>
                </a:lnTo>
                <a:lnTo>
                  <a:pt x="5" y="180"/>
                </a:lnTo>
                <a:lnTo>
                  <a:pt x="0" y="174"/>
                </a:lnTo>
                <a:lnTo>
                  <a:pt x="2" y="161"/>
                </a:lnTo>
                <a:lnTo>
                  <a:pt x="7" y="154"/>
                </a:lnTo>
                <a:lnTo>
                  <a:pt x="25" y="135"/>
                </a:lnTo>
                <a:lnTo>
                  <a:pt x="44" y="136"/>
                </a:lnTo>
                <a:lnTo>
                  <a:pt x="47" y="140"/>
                </a:lnTo>
                <a:lnTo>
                  <a:pt x="71" y="140"/>
                </a:lnTo>
                <a:lnTo>
                  <a:pt x="73" y="135"/>
                </a:lnTo>
                <a:lnTo>
                  <a:pt x="78" y="136"/>
                </a:lnTo>
                <a:lnTo>
                  <a:pt x="84" y="131"/>
                </a:lnTo>
                <a:lnTo>
                  <a:pt x="89" y="133"/>
                </a:lnTo>
                <a:lnTo>
                  <a:pt x="95" y="130"/>
                </a:lnTo>
                <a:lnTo>
                  <a:pt x="93" y="124"/>
                </a:lnTo>
                <a:lnTo>
                  <a:pt x="98" y="112"/>
                </a:lnTo>
                <a:lnTo>
                  <a:pt x="105" y="107"/>
                </a:lnTo>
                <a:lnTo>
                  <a:pt x="101" y="104"/>
                </a:lnTo>
                <a:lnTo>
                  <a:pt x="105" y="100"/>
                </a:lnTo>
                <a:lnTo>
                  <a:pt x="101" y="95"/>
                </a:lnTo>
                <a:lnTo>
                  <a:pt x="111" y="86"/>
                </a:lnTo>
                <a:lnTo>
                  <a:pt x="127" y="85"/>
                </a:lnTo>
                <a:lnTo>
                  <a:pt x="142" y="64"/>
                </a:lnTo>
                <a:lnTo>
                  <a:pt x="160" y="47"/>
                </a:lnTo>
                <a:lnTo>
                  <a:pt x="169" y="45"/>
                </a:lnTo>
                <a:lnTo>
                  <a:pt x="174" y="40"/>
                </a:lnTo>
                <a:lnTo>
                  <a:pt x="182" y="40"/>
                </a:lnTo>
                <a:lnTo>
                  <a:pt x="198" y="55"/>
                </a:lnTo>
                <a:lnTo>
                  <a:pt x="203" y="57"/>
                </a:lnTo>
                <a:lnTo>
                  <a:pt x="208" y="50"/>
                </a:lnTo>
                <a:lnTo>
                  <a:pt x="218" y="40"/>
                </a:lnTo>
                <a:lnTo>
                  <a:pt x="225" y="38"/>
                </a:lnTo>
                <a:lnTo>
                  <a:pt x="231" y="24"/>
                </a:lnTo>
                <a:lnTo>
                  <a:pt x="238" y="22"/>
                </a:lnTo>
                <a:lnTo>
                  <a:pt x="247" y="17"/>
                </a:lnTo>
                <a:lnTo>
                  <a:pt x="255" y="12"/>
                </a:lnTo>
                <a:lnTo>
                  <a:pt x="263" y="12"/>
                </a:lnTo>
                <a:lnTo>
                  <a:pt x="270" y="5"/>
                </a:lnTo>
                <a:lnTo>
                  <a:pt x="280" y="5"/>
                </a:lnTo>
                <a:lnTo>
                  <a:pt x="292" y="5"/>
                </a:lnTo>
                <a:lnTo>
                  <a:pt x="307" y="9"/>
                </a:lnTo>
                <a:lnTo>
                  <a:pt x="317" y="16"/>
                </a:lnTo>
                <a:lnTo>
                  <a:pt x="319" y="21"/>
                </a:lnTo>
                <a:lnTo>
                  <a:pt x="321" y="24"/>
                </a:lnTo>
                <a:lnTo>
                  <a:pt x="322" y="33"/>
                </a:lnTo>
                <a:lnTo>
                  <a:pt x="321" y="36"/>
                </a:lnTo>
                <a:lnTo>
                  <a:pt x="321" y="45"/>
                </a:lnTo>
                <a:lnTo>
                  <a:pt x="319" y="50"/>
                </a:lnTo>
                <a:lnTo>
                  <a:pt x="344" y="69"/>
                </a:lnTo>
                <a:lnTo>
                  <a:pt x="353" y="79"/>
                </a:lnTo>
                <a:lnTo>
                  <a:pt x="363" y="83"/>
                </a:lnTo>
                <a:lnTo>
                  <a:pt x="373" y="88"/>
                </a:lnTo>
                <a:lnTo>
                  <a:pt x="380" y="90"/>
                </a:lnTo>
                <a:lnTo>
                  <a:pt x="390" y="85"/>
                </a:lnTo>
                <a:lnTo>
                  <a:pt x="398" y="69"/>
                </a:lnTo>
                <a:lnTo>
                  <a:pt x="402" y="57"/>
                </a:lnTo>
                <a:lnTo>
                  <a:pt x="405" y="33"/>
                </a:lnTo>
                <a:lnTo>
                  <a:pt x="409" y="22"/>
                </a:lnTo>
                <a:lnTo>
                  <a:pt x="409" y="0"/>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16" name="Freeform 111"/>
          <p:cNvSpPr>
            <a:spLocks/>
          </p:cNvSpPr>
          <p:nvPr/>
        </p:nvSpPr>
        <p:spPr bwMode="auto">
          <a:xfrm>
            <a:off x="7524750" y="3781425"/>
            <a:ext cx="904875" cy="684213"/>
          </a:xfrm>
          <a:custGeom>
            <a:avLst/>
            <a:gdLst>
              <a:gd name="T0" fmla="*/ 2147483647 w 570"/>
              <a:gd name="T1" fmla="*/ 2147483647 h 431"/>
              <a:gd name="T2" fmla="*/ 2147483647 w 570"/>
              <a:gd name="T3" fmla="*/ 2147483647 h 431"/>
              <a:gd name="T4" fmla="*/ 2147483647 w 570"/>
              <a:gd name="T5" fmla="*/ 2147483647 h 431"/>
              <a:gd name="T6" fmla="*/ 2147483647 w 570"/>
              <a:gd name="T7" fmla="*/ 2147483647 h 431"/>
              <a:gd name="T8" fmla="*/ 2147483647 w 570"/>
              <a:gd name="T9" fmla="*/ 2147483647 h 431"/>
              <a:gd name="T10" fmla="*/ 2147483647 w 570"/>
              <a:gd name="T11" fmla="*/ 2147483647 h 431"/>
              <a:gd name="T12" fmla="*/ 2147483647 w 570"/>
              <a:gd name="T13" fmla="*/ 2147483647 h 431"/>
              <a:gd name="T14" fmla="*/ 2147483647 w 570"/>
              <a:gd name="T15" fmla="*/ 2147483647 h 431"/>
              <a:gd name="T16" fmla="*/ 2147483647 w 570"/>
              <a:gd name="T17" fmla="*/ 2147483647 h 431"/>
              <a:gd name="T18" fmla="*/ 2147483647 w 570"/>
              <a:gd name="T19" fmla="*/ 2147483647 h 431"/>
              <a:gd name="T20" fmla="*/ 2147483647 w 570"/>
              <a:gd name="T21" fmla="*/ 2147483647 h 431"/>
              <a:gd name="T22" fmla="*/ 2147483647 w 570"/>
              <a:gd name="T23" fmla="*/ 2147483647 h 431"/>
              <a:gd name="T24" fmla="*/ 2147483647 w 570"/>
              <a:gd name="T25" fmla="*/ 2147483647 h 431"/>
              <a:gd name="T26" fmla="*/ 2147483647 w 570"/>
              <a:gd name="T27" fmla="*/ 2147483647 h 431"/>
              <a:gd name="T28" fmla="*/ 2147483647 w 570"/>
              <a:gd name="T29" fmla="*/ 2147483647 h 431"/>
              <a:gd name="T30" fmla="*/ 2147483647 w 570"/>
              <a:gd name="T31" fmla="*/ 2147483647 h 431"/>
              <a:gd name="T32" fmla="*/ 2147483647 w 570"/>
              <a:gd name="T33" fmla="*/ 2147483647 h 431"/>
              <a:gd name="T34" fmla="*/ 2147483647 w 570"/>
              <a:gd name="T35" fmla="*/ 2147483647 h 431"/>
              <a:gd name="T36" fmla="*/ 2147483647 w 570"/>
              <a:gd name="T37" fmla="*/ 2147483647 h 431"/>
              <a:gd name="T38" fmla="*/ 2147483647 w 570"/>
              <a:gd name="T39" fmla="*/ 2147483647 h 431"/>
              <a:gd name="T40" fmla="*/ 2147483647 w 570"/>
              <a:gd name="T41" fmla="*/ 2147483647 h 431"/>
              <a:gd name="T42" fmla="*/ 2147483647 w 570"/>
              <a:gd name="T43" fmla="*/ 2147483647 h 431"/>
              <a:gd name="T44" fmla="*/ 2147483647 w 570"/>
              <a:gd name="T45" fmla="*/ 2147483647 h 431"/>
              <a:gd name="T46" fmla="*/ 2147483647 w 570"/>
              <a:gd name="T47" fmla="*/ 2147483647 h 431"/>
              <a:gd name="T48" fmla="*/ 2147483647 w 570"/>
              <a:gd name="T49" fmla="*/ 2147483647 h 431"/>
              <a:gd name="T50" fmla="*/ 2147483647 w 570"/>
              <a:gd name="T51" fmla="*/ 2147483647 h 431"/>
              <a:gd name="T52" fmla="*/ 2147483647 w 570"/>
              <a:gd name="T53" fmla="*/ 2147483647 h 431"/>
              <a:gd name="T54" fmla="*/ 2147483647 w 570"/>
              <a:gd name="T55" fmla="*/ 2147483647 h 431"/>
              <a:gd name="T56" fmla="*/ 2147483647 w 570"/>
              <a:gd name="T57" fmla="*/ 2147483647 h 431"/>
              <a:gd name="T58" fmla="*/ 2147483647 w 570"/>
              <a:gd name="T59" fmla="*/ 2147483647 h 431"/>
              <a:gd name="T60" fmla="*/ 2147483647 w 570"/>
              <a:gd name="T61" fmla="*/ 2147483647 h 431"/>
              <a:gd name="T62" fmla="*/ 2147483647 w 570"/>
              <a:gd name="T63" fmla="*/ 2147483647 h 431"/>
              <a:gd name="T64" fmla="*/ 2147483647 w 570"/>
              <a:gd name="T65" fmla="*/ 2147483647 h 431"/>
              <a:gd name="T66" fmla="*/ 2147483647 w 570"/>
              <a:gd name="T67" fmla="*/ 2147483647 h 431"/>
              <a:gd name="T68" fmla="*/ 2147483647 w 570"/>
              <a:gd name="T69" fmla="*/ 2147483647 h 431"/>
              <a:gd name="T70" fmla="*/ 2147483647 w 570"/>
              <a:gd name="T71" fmla="*/ 2147483647 h 431"/>
              <a:gd name="T72" fmla="*/ 2147483647 w 570"/>
              <a:gd name="T73" fmla="*/ 2147483647 h 431"/>
              <a:gd name="T74" fmla="*/ 2147483647 w 570"/>
              <a:gd name="T75" fmla="*/ 2147483647 h 431"/>
              <a:gd name="T76" fmla="*/ 2147483647 w 570"/>
              <a:gd name="T77" fmla="*/ 2147483647 h 431"/>
              <a:gd name="T78" fmla="*/ 2147483647 w 570"/>
              <a:gd name="T79" fmla="*/ 2147483647 h 431"/>
              <a:gd name="T80" fmla="*/ 2147483647 w 570"/>
              <a:gd name="T81" fmla="*/ 2147483647 h 431"/>
              <a:gd name="T82" fmla="*/ 2147483647 w 570"/>
              <a:gd name="T83" fmla="*/ 2147483647 h 431"/>
              <a:gd name="T84" fmla="*/ 2147483647 w 570"/>
              <a:gd name="T85" fmla="*/ 2147483647 h 431"/>
              <a:gd name="T86" fmla="*/ 2147483647 w 570"/>
              <a:gd name="T87" fmla="*/ 2147483647 h 431"/>
              <a:gd name="T88" fmla="*/ 2147483647 w 570"/>
              <a:gd name="T89" fmla="*/ 2147483647 h 431"/>
              <a:gd name="T90" fmla="*/ 2147483647 w 570"/>
              <a:gd name="T91" fmla="*/ 2147483647 h 431"/>
              <a:gd name="T92" fmla="*/ 2147483647 w 570"/>
              <a:gd name="T93" fmla="*/ 2147483647 h 431"/>
              <a:gd name="T94" fmla="*/ 2147483647 w 570"/>
              <a:gd name="T95" fmla="*/ 2147483647 h 431"/>
              <a:gd name="T96" fmla="*/ 2147483647 w 570"/>
              <a:gd name="T97" fmla="*/ 0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31"/>
              <a:gd name="T149" fmla="*/ 570 w 57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31">
                <a:moveTo>
                  <a:pt x="409" y="0"/>
                </a:moveTo>
                <a:lnTo>
                  <a:pt x="439" y="0"/>
                </a:lnTo>
                <a:lnTo>
                  <a:pt x="439" y="35"/>
                </a:lnTo>
                <a:lnTo>
                  <a:pt x="451" y="45"/>
                </a:lnTo>
                <a:lnTo>
                  <a:pt x="454" y="50"/>
                </a:lnTo>
                <a:lnTo>
                  <a:pt x="461" y="50"/>
                </a:lnTo>
                <a:lnTo>
                  <a:pt x="464" y="57"/>
                </a:lnTo>
                <a:lnTo>
                  <a:pt x="468" y="92"/>
                </a:lnTo>
                <a:lnTo>
                  <a:pt x="485" y="114"/>
                </a:lnTo>
                <a:lnTo>
                  <a:pt x="510" y="147"/>
                </a:lnTo>
                <a:lnTo>
                  <a:pt x="510" y="152"/>
                </a:lnTo>
                <a:lnTo>
                  <a:pt x="537" y="180"/>
                </a:lnTo>
                <a:lnTo>
                  <a:pt x="537" y="185"/>
                </a:lnTo>
                <a:lnTo>
                  <a:pt x="564" y="207"/>
                </a:lnTo>
                <a:lnTo>
                  <a:pt x="569" y="247"/>
                </a:lnTo>
                <a:lnTo>
                  <a:pt x="564" y="283"/>
                </a:lnTo>
                <a:lnTo>
                  <a:pt x="555" y="300"/>
                </a:lnTo>
                <a:lnTo>
                  <a:pt x="545" y="309"/>
                </a:lnTo>
                <a:lnTo>
                  <a:pt x="542" y="325"/>
                </a:lnTo>
                <a:lnTo>
                  <a:pt x="532" y="340"/>
                </a:lnTo>
                <a:lnTo>
                  <a:pt x="523" y="347"/>
                </a:lnTo>
                <a:lnTo>
                  <a:pt x="525" y="352"/>
                </a:lnTo>
                <a:lnTo>
                  <a:pt x="515" y="363"/>
                </a:lnTo>
                <a:lnTo>
                  <a:pt x="510" y="385"/>
                </a:lnTo>
                <a:lnTo>
                  <a:pt x="508" y="397"/>
                </a:lnTo>
                <a:lnTo>
                  <a:pt x="498" y="402"/>
                </a:lnTo>
                <a:lnTo>
                  <a:pt x="496" y="408"/>
                </a:lnTo>
                <a:lnTo>
                  <a:pt x="490" y="418"/>
                </a:lnTo>
                <a:lnTo>
                  <a:pt x="478" y="420"/>
                </a:lnTo>
                <a:lnTo>
                  <a:pt x="469" y="423"/>
                </a:lnTo>
                <a:lnTo>
                  <a:pt x="458" y="430"/>
                </a:lnTo>
                <a:lnTo>
                  <a:pt x="442" y="416"/>
                </a:lnTo>
                <a:lnTo>
                  <a:pt x="425" y="418"/>
                </a:lnTo>
                <a:lnTo>
                  <a:pt x="420" y="418"/>
                </a:lnTo>
                <a:lnTo>
                  <a:pt x="397" y="421"/>
                </a:lnTo>
                <a:lnTo>
                  <a:pt x="382" y="408"/>
                </a:lnTo>
                <a:lnTo>
                  <a:pt x="371" y="394"/>
                </a:lnTo>
                <a:lnTo>
                  <a:pt x="365" y="395"/>
                </a:lnTo>
                <a:lnTo>
                  <a:pt x="358" y="383"/>
                </a:lnTo>
                <a:lnTo>
                  <a:pt x="355" y="373"/>
                </a:lnTo>
                <a:lnTo>
                  <a:pt x="351" y="370"/>
                </a:lnTo>
                <a:lnTo>
                  <a:pt x="351" y="352"/>
                </a:lnTo>
                <a:lnTo>
                  <a:pt x="353" y="342"/>
                </a:lnTo>
                <a:lnTo>
                  <a:pt x="350" y="335"/>
                </a:lnTo>
                <a:lnTo>
                  <a:pt x="336" y="338"/>
                </a:lnTo>
                <a:lnTo>
                  <a:pt x="329" y="340"/>
                </a:lnTo>
                <a:lnTo>
                  <a:pt x="317" y="340"/>
                </a:lnTo>
                <a:lnTo>
                  <a:pt x="312" y="340"/>
                </a:lnTo>
                <a:lnTo>
                  <a:pt x="307" y="340"/>
                </a:lnTo>
                <a:lnTo>
                  <a:pt x="299" y="330"/>
                </a:lnTo>
                <a:lnTo>
                  <a:pt x="290" y="318"/>
                </a:lnTo>
                <a:lnTo>
                  <a:pt x="289" y="319"/>
                </a:lnTo>
                <a:lnTo>
                  <a:pt x="274" y="319"/>
                </a:lnTo>
                <a:lnTo>
                  <a:pt x="272" y="314"/>
                </a:lnTo>
                <a:lnTo>
                  <a:pt x="263" y="319"/>
                </a:lnTo>
                <a:lnTo>
                  <a:pt x="255" y="318"/>
                </a:lnTo>
                <a:lnTo>
                  <a:pt x="241" y="318"/>
                </a:lnTo>
                <a:lnTo>
                  <a:pt x="233" y="314"/>
                </a:lnTo>
                <a:lnTo>
                  <a:pt x="230" y="319"/>
                </a:lnTo>
                <a:lnTo>
                  <a:pt x="216" y="319"/>
                </a:lnTo>
                <a:lnTo>
                  <a:pt x="213" y="318"/>
                </a:lnTo>
                <a:lnTo>
                  <a:pt x="204" y="325"/>
                </a:lnTo>
                <a:lnTo>
                  <a:pt x="194" y="333"/>
                </a:lnTo>
                <a:lnTo>
                  <a:pt x="187" y="333"/>
                </a:lnTo>
                <a:lnTo>
                  <a:pt x="177" y="344"/>
                </a:lnTo>
                <a:lnTo>
                  <a:pt x="162" y="344"/>
                </a:lnTo>
                <a:lnTo>
                  <a:pt x="150" y="347"/>
                </a:lnTo>
                <a:lnTo>
                  <a:pt x="137" y="352"/>
                </a:lnTo>
                <a:lnTo>
                  <a:pt x="130" y="359"/>
                </a:lnTo>
                <a:lnTo>
                  <a:pt x="125" y="357"/>
                </a:lnTo>
                <a:lnTo>
                  <a:pt x="120" y="364"/>
                </a:lnTo>
                <a:lnTo>
                  <a:pt x="113" y="366"/>
                </a:lnTo>
                <a:lnTo>
                  <a:pt x="105" y="375"/>
                </a:lnTo>
                <a:lnTo>
                  <a:pt x="78" y="375"/>
                </a:lnTo>
                <a:lnTo>
                  <a:pt x="66" y="363"/>
                </a:lnTo>
                <a:lnTo>
                  <a:pt x="64" y="357"/>
                </a:lnTo>
                <a:lnTo>
                  <a:pt x="61" y="363"/>
                </a:lnTo>
                <a:lnTo>
                  <a:pt x="56" y="354"/>
                </a:lnTo>
                <a:lnTo>
                  <a:pt x="57" y="332"/>
                </a:lnTo>
                <a:lnTo>
                  <a:pt x="61" y="319"/>
                </a:lnTo>
                <a:lnTo>
                  <a:pt x="56" y="309"/>
                </a:lnTo>
                <a:lnTo>
                  <a:pt x="51" y="299"/>
                </a:lnTo>
                <a:lnTo>
                  <a:pt x="49" y="287"/>
                </a:lnTo>
                <a:lnTo>
                  <a:pt x="41" y="281"/>
                </a:lnTo>
                <a:lnTo>
                  <a:pt x="39" y="280"/>
                </a:lnTo>
                <a:lnTo>
                  <a:pt x="37" y="275"/>
                </a:lnTo>
                <a:lnTo>
                  <a:pt x="25" y="259"/>
                </a:lnTo>
                <a:lnTo>
                  <a:pt x="10" y="221"/>
                </a:lnTo>
                <a:lnTo>
                  <a:pt x="5" y="195"/>
                </a:lnTo>
                <a:lnTo>
                  <a:pt x="5" y="180"/>
                </a:lnTo>
                <a:lnTo>
                  <a:pt x="0" y="174"/>
                </a:lnTo>
                <a:lnTo>
                  <a:pt x="2" y="161"/>
                </a:lnTo>
                <a:lnTo>
                  <a:pt x="7" y="154"/>
                </a:lnTo>
                <a:lnTo>
                  <a:pt x="25" y="135"/>
                </a:lnTo>
                <a:lnTo>
                  <a:pt x="44" y="136"/>
                </a:lnTo>
                <a:lnTo>
                  <a:pt x="47" y="140"/>
                </a:lnTo>
                <a:lnTo>
                  <a:pt x="71" y="140"/>
                </a:lnTo>
                <a:lnTo>
                  <a:pt x="73" y="135"/>
                </a:lnTo>
                <a:lnTo>
                  <a:pt x="78" y="136"/>
                </a:lnTo>
                <a:lnTo>
                  <a:pt x="84" y="131"/>
                </a:lnTo>
                <a:lnTo>
                  <a:pt x="89" y="133"/>
                </a:lnTo>
                <a:lnTo>
                  <a:pt x="95" y="130"/>
                </a:lnTo>
                <a:lnTo>
                  <a:pt x="93" y="124"/>
                </a:lnTo>
                <a:lnTo>
                  <a:pt x="98" y="112"/>
                </a:lnTo>
                <a:lnTo>
                  <a:pt x="105" y="107"/>
                </a:lnTo>
                <a:lnTo>
                  <a:pt x="101" y="104"/>
                </a:lnTo>
                <a:lnTo>
                  <a:pt x="105" y="100"/>
                </a:lnTo>
                <a:lnTo>
                  <a:pt x="101" y="95"/>
                </a:lnTo>
                <a:lnTo>
                  <a:pt x="111" y="86"/>
                </a:lnTo>
                <a:lnTo>
                  <a:pt x="127" y="85"/>
                </a:lnTo>
                <a:lnTo>
                  <a:pt x="142" y="64"/>
                </a:lnTo>
                <a:lnTo>
                  <a:pt x="160" y="47"/>
                </a:lnTo>
                <a:lnTo>
                  <a:pt x="169" y="45"/>
                </a:lnTo>
                <a:lnTo>
                  <a:pt x="174" y="40"/>
                </a:lnTo>
                <a:lnTo>
                  <a:pt x="182" y="40"/>
                </a:lnTo>
                <a:lnTo>
                  <a:pt x="198" y="55"/>
                </a:lnTo>
                <a:lnTo>
                  <a:pt x="203" y="57"/>
                </a:lnTo>
                <a:lnTo>
                  <a:pt x="208" y="50"/>
                </a:lnTo>
                <a:lnTo>
                  <a:pt x="218" y="40"/>
                </a:lnTo>
                <a:lnTo>
                  <a:pt x="225" y="38"/>
                </a:lnTo>
                <a:lnTo>
                  <a:pt x="231" y="24"/>
                </a:lnTo>
                <a:lnTo>
                  <a:pt x="238" y="22"/>
                </a:lnTo>
                <a:lnTo>
                  <a:pt x="247" y="17"/>
                </a:lnTo>
                <a:lnTo>
                  <a:pt x="255" y="12"/>
                </a:lnTo>
                <a:lnTo>
                  <a:pt x="263" y="12"/>
                </a:lnTo>
                <a:lnTo>
                  <a:pt x="270" y="5"/>
                </a:lnTo>
                <a:lnTo>
                  <a:pt x="280" y="5"/>
                </a:lnTo>
                <a:lnTo>
                  <a:pt x="292" y="5"/>
                </a:lnTo>
                <a:lnTo>
                  <a:pt x="307" y="9"/>
                </a:lnTo>
                <a:lnTo>
                  <a:pt x="317" y="16"/>
                </a:lnTo>
                <a:lnTo>
                  <a:pt x="319" y="21"/>
                </a:lnTo>
                <a:lnTo>
                  <a:pt x="321" y="24"/>
                </a:lnTo>
                <a:lnTo>
                  <a:pt x="322" y="33"/>
                </a:lnTo>
                <a:lnTo>
                  <a:pt x="321" y="36"/>
                </a:lnTo>
                <a:lnTo>
                  <a:pt x="321" y="45"/>
                </a:lnTo>
                <a:lnTo>
                  <a:pt x="319" y="50"/>
                </a:lnTo>
                <a:lnTo>
                  <a:pt x="344" y="69"/>
                </a:lnTo>
                <a:lnTo>
                  <a:pt x="353" y="79"/>
                </a:lnTo>
                <a:lnTo>
                  <a:pt x="363" y="83"/>
                </a:lnTo>
                <a:lnTo>
                  <a:pt x="373" y="88"/>
                </a:lnTo>
                <a:lnTo>
                  <a:pt x="380" y="90"/>
                </a:lnTo>
                <a:lnTo>
                  <a:pt x="390" y="85"/>
                </a:lnTo>
                <a:lnTo>
                  <a:pt x="398" y="69"/>
                </a:lnTo>
                <a:lnTo>
                  <a:pt x="402" y="57"/>
                </a:lnTo>
                <a:lnTo>
                  <a:pt x="405" y="33"/>
                </a:lnTo>
                <a:lnTo>
                  <a:pt x="409" y="22"/>
                </a:lnTo>
                <a:lnTo>
                  <a:pt x="409" y="0"/>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17" name="Freeform 112"/>
          <p:cNvSpPr>
            <a:spLocks/>
          </p:cNvSpPr>
          <p:nvPr/>
        </p:nvSpPr>
        <p:spPr bwMode="auto">
          <a:xfrm>
            <a:off x="7326313" y="3649663"/>
            <a:ext cx="496887" cy="95250"/>
          </a:xfrm>
          <a:custGeom>
            <a:avLst/>
            <a:gdLst>
              <a:gd name="T0" fmla="*/ 2147483647 w 313"/>
              <a:gd name="T1" fmla="*/ 2147483647 h 60"/>
              <a:gd name="T2" fmla="*/ 2147483647 w 313"/>
              <a:gd name="T3" fmla="*/ 2147483647 h 60"/>
              <a:gd name="T4" fmla="*/ 2147483647 w 313"/>
              <a:gd name="T5" fmla="*/ 2147483647 h 60"/>
              <a:gd name="T6" fmla="*/ 2147483647 w 313"/>
              <a:gd name="T7" fmla="*/ 2147483647 h 60"/>
              <a:gd name="T8" fmla="*/ 2147483647 w 313"/>
              <a:gd name="T9" fmla="*/ 2147483647 h 60"/>
              <a:gd name="T10" fmla="*/ 2147483647 w 313"/>
              <a:gd name="T11" fmla="*/ 2147483647 h 60"/>
              <a:gd name="T12" fmla="*/ 2147483647 w 313"/>
              <a:gd name="T13" fmla="*/ 2147483647 h 60"/>
              <a:gd name="T14" fmla="*/ 2147483647 w 313"/>
              <a:gd name="T15" fmla="*/ 2147483647 h 60"/>
              <a:gd name="T16" fmla="*/ 2147483647 w 313"/>
              <a:gd name="T17" fmla="*/ 2147483647 h 60"/>
              <a:gd name="T18" fmla="*/ 2147483647 w 313"/>
              <a:gd name="T19" fmla="*/ 2147483647 h 60"/>
              <a:gd name="T20" fmla="*/ 2147483647 w 313"/>
              <a:gd name="T21" fmla="*/ 2147483647 h 60"/>
              <a:gd name="T22" fmla="*/ 2147483647 w 313"/>
              <a:gd name="T23" fmla="*/ 2147483647 h 60"/>
              <a:gd name="T24" fmla="*/ 2147483647 w 313"/>
              <a:gd name="T25" fmla="*/ 2147483647 h 60"/>
              <a:gd name="T26" fmla="*/ 2147483647 w 313"/>
              <a:gd name="T27" fmla="*/ 2147483647 h 60"/>
              <a:gd name="T28" fmla="*/ 2147483647 w 313"/>
              <a:gd name="T29" fmla="*/ 2147483647 h 60"/>
              <a:gd name="T30" fmla="*/ 2147483647 w 313"/>
              <a:gd name="T31" fmla="*/ 2147483647 h 60"/>
              <a:gd name="T32" fmla="*/ 2147483647 w 313"/>
              <a:gd name="T33" fmla="*/ 2147483647 h 60"/>
              <a:gd name="T34" fmla="*/ 2147483647 w 313"/>
              <a:gd name="T35" fmla="*/ 2147483647 h 60"/>
              <a:gd name="T36" fmla="*/ 2147483647 w 313"/>
              <a:gd name="T37" fmla="*/ 2147483647 h 60"/>
              <a:gd name="T38" fmla="*/ 2147483647 w 313"/>
              <a:gd name="T39" fmla="*/ 2147483647 h 60"/>
              <a:gd name="T40" fmla="*/ 2147483647 w 313"/>
              <a:gd name="T41" fmla="*/ 2147483647 h 60"/>
              <a:gd name="T42" fmla="*/ 2147483647 w 313"/>
              <a:gd name="T43" fmla="*/ 2147483647 h 60"/>
              <a:gd name="T44" fmla="*/ 2147483647 w 313"/>
              <a:gd name="T45" fmla="*/ 2147483647 h 60"/>
              <a:gd name="T46" fmla="*/ 2147483647 w 313"/>
              <a:gd name="T47" fmla="*/ 2147483647 h 60"/>
              <a:gd name="T48" fmla="*/ 2147483647 w 313"/>
              <a:gd name="T49" fmla="*/ 2147483647 h 60"/>
              <a:gd name="T50" fmla="*/ 2147483647 w 313"/>
              <a:gd name="T51" fmla="*/ 2147483647 h 60"/>
              <a:gd name="T52" fmla="*/ 2147483647 w 313"/>
              <a:gd name="T53" fmla="*/ 2147483647 h 60"/>
              <a:gd name="T54" fmla="*/ 2147483647 w 313"/>
              <a:gd name="T55" fmla="*/ 2147483647 h 60"/>
              <a:gd name="T56" fmla="*/ 2147483647 w 313"/>
              <a:gd name="T57" fmla="*/ 2147483647 h 60"/>
              <a:gd name="T58" fmla="*/ 2147483647 w 313"/>
              <a:gd name="T59" fmla="*/ 2147483647 h 60"/>
              <a:gd name="T60" fmla="*/ 2147483647 w 313"/>
              <a:gd name="T61" fmla="*/ 2147483647 h 60"/>
              <a:gd name="T62" fmla="*/ 2147483647 w 313"/>
              <a:gd name="T63" fmla="*/ 2147483647 h 60"/>
              <a:gd name="T64" fmla="*/ 2147483647 w 313"/>
              <a:gd name="T65" fmla="*/ 2147483647 h 60"/>
              <a:gd name="T66" fmla="*/ 2147483647 w 313"/>
              <a:gd name="T67" fmla="*/ 2147483647 h 60"/>
              <a:gd name="T68" fmla="*/ 0 w 313"/>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60"/>
              <a:gd name="T107" fmla="*/ 313 w 313"/>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60">
                <a:moveTo>
                  <a:pt x="0" y="0"/>
                </a:moveTo>
                <a:lnTo>
                  <a:pt x="24" y="9"/>
                </a:lnTo>
                <a:lnTo>
                  <a:pt x="44" y="9"/>
                </a:lnTo>
                <a:lnTo>
                  <a:pt x="62" y="9"/>
                </a:lnTo>
                <a:lnTo>
                  <a:pt x="76" y="9"/>
                </a:lnTo>
                <a:lnTo>
                  <a:pt x="86" y="10"/>
                </a:lnTo>
                <a:lnTo>
                  <a:pt x="100" y="16"/>
                </a:lnTo>
                <a:lnTo>
                  <a:pt x="105" y="28"/>
                </a:lnTo>
                <a:lnTo>
                  <a:pt x="111" y="33"/>
                </a:lnTo>
                <a:lnTo>
                  <a:pt x="123" y="31"/>
                </a:lnTo>
                <a:lnTo>
                  <a:pt x="137" y="31"/>
                </a:lnTo>
                <a:lnTo>
                  <a:pt x="152" y="38"/>
                </a:lnTo>
                <a:lnTo>
                  <a:pt x="162" y="42"/>
                </a:lnTo>
                <a:lnTo>
                  <a:pt x="169" y="42"/>
                </a:lnTo>
                <a:lnTo>
                  <a:pt x="170" y="33"/>
                </a:lnTo>
                <a:lnTo>
                  <a:pt x="175" y="28"/>
                </a:lnTo>
                <a:lnTo>
                  <a:pt x="196" y="31"/>
                </a:lnTo>
                <a:lnTo>
                  <a:pt x="212" y="31"/>
                </a:lnTo>
                <a:lnTo>
                  <a:pt x="228" y="31"/>
                </a:lnTo>
                <a:lnTo>
                  <a:pt x="239" y="36"/>
                </a:lnTo>
                <a:lnTo>
                  <a:pt x="246" y="40"/>
                </a:lnTo>
                <a:lnTo>
                  <a:pt x="258" y="38"/>
                </a:lnTo>
                <a:lnTo>
                  <a:pt x="266" y="35"/>
                </a:lnTo>
                <a:lnTo>
                  <a:pt x="272" y="31"/>
                </a:lnTo>
                <a:lnTo>
                  <a:pt x="285" y="31"/>
                </a:lnTo>
                <a:lnTo>
                  <a:pt x="293" y="28"/>
                </a:lnTo>
                <a:lnTo>
                  <a:pt x="305" y="24"/>
                </a:lnTo>
                <a:lnTo>
                  <a:pt x="312" y="24"/>
                </a:lnTo>
                <a:lnTo>
                  <a:pt x="310" y="36"/>
                </a:lnTo>
                <a:lnTo>
                  <a:pt x="307" y="42"/>
                </a:lnTo>
                <a:lnTo>
                  <a:pt x="300" y="47"/>
                </a:lnTo>
                <a:lnTo>
                  <a:pt x="293" y="47"/>
                </a:lnTo>
                <a:lnTo>
                  <a:pt x="292" y="47"/>
                </a:lnTo>
                <a:lnTo>
                  <a:pt x="283" y="49"/>
                </a:lnTo>
                <a:lnTo>
                  <a:pt x="277" y="56"/>
                </a:lnTo>
                <a:lnTo>
                  <a:pt x="270" y="54"/>
                </a:lnTo>
                <a:lnTo>
                  <a:pt x="263" y="50"/>
                </a:lnTo>
                <a:lnTo>
                  <a:pt x="256" y="54"/>
                </a:lnTo>
                <a:lnTo>
                  <a:pt x="250" y="56"/>
                </a:lnTo>
                <a:lnTo>
                  <a:pt x="245" y="56"/>
                </a:lnTo>
                <a:lnTo>
                  <a:pt x="239" y="59"/>
                </a:lnTo>
                <a:lnTo>
                  <a:pt x="226" y="59"/>
                </a:lnTo>
                <a:lnTo>
                  <a:pt x="221" y="54"/>
                </a:lnTo>
                <a:lnTo>
                  <a:pt x="214" y="47"/>
                </a:lnTo>
                <a:lnTo>
                  <a:pt x="206" y="54"/>
                </a:lnTo>
                <a:lnTo>
                  <a:pt x="201" y="59"/>
                </a:lnTo>
                <a:lnTo>
                  <a:pt x="194" y="59"/>
                </a:lnTo>
                <a:lnTo>
                  <a:pt x="182" y="47"/>
                </a:lnTo>
                <a:lnTo>
                  <a:pt x="179" y="49"/>
                </a:lnTo>
                <a:lnTo>
                  <a:pt x="172" y="49"/>
                </a:lnTo>
                <a:lnTo>
                  <a:pt x="167" y="56"/>
                </a:lnTo>
                <a:lnTo>
                  <a:pt x="157" y="54"/>
                </a:lnTo>
                <a:lnTo>
                  <a:pt x="147" y="54"/>
                </a:lnTo>
                <a:lnTo>
                  <a:pt x="142" y="50"/>
                </a:lnTo>
                <a:lnTo>
                  <a:pt x="135" y="47"/>
                </a:lnTo>
                <a:lnTo>
                  <a:pt x="125" y="49"/>
                </a:lnTo>
                <a:lnTo>
                  <a:pt x="115" y="56"/>
                </a:lnTo>
                <a:lnTo>
                  <a:pt x="108" y="54"/>
                </a:lnTo>
                <a:lnTo>
                  <a:pt x="100" y="50"/>
                </a:lnTo>
                <a:lnTo>
                  <a:pt x="88" y="45"/>
                </a:lnTo>
                <a:lnTo>
                  <a:pt x="78" y="45"/>
                </a:lnTo>
                <a:lnTo>
                  <a:pt x="57" y="40"/>
                </a:lnTo>
                <a:lnTo>
                  <a:pt x="44" y="36"/>
                </a:lnTo>
                <a:lnTo>
                  <a:pt x="35" y="35"/>
                </a:lnTo>
                <a:lnTo>
                  <a:pt x="22" y="33"/>
                </a:lnTo>
                <a:lnTo>
                  <a:pt x="13" y="26"/>
                </a:lnTo>
                <a:lnTo>
                  <a:pt x="5" y="24"/>
                </a:lnTo>
                <a:lnTo>
                  <a:pt x="2" y="23"/>
                </a:lnTo>
                <a:lnTo>
                  <a:pt x="0" y="19"/>
                </a:lnTo>
                <a:lnTo>
                  <a:pt x="0"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18" name="Freeform 113"/>
          <p:cNvSpPr>
            <a:spLocks/>
          </p:cNvSpPr>
          <p:nvPr/>
        </p:nvSpPr>
        <p:spPr bwMode="auto">
          <a:xfrm>
            <a:off x="7315200" y="3638550"/>
            <a:ext cx="496888" cy="95250"/>
          </a:xfrm>
          <a:custGeom>
            <a:avLst/>
            <a:gdLst>
              <a:gd name="T0" fmla="*/ 2147483647 w 313"/>
              <a:gd name="T1" fmla="*/ 2147483647 h 60"/>
              <a:gd name="T2" fmla="*/ 2147483647 w 313"/>
              <a:gd name="T3" fmla="*/ 2147483647 h 60"/>
              <a:gd name="T4" fmla="*/ 2147483647 w 313"/>
              <a:gd name="T5" fmla="*/ 2147483647 h 60"/>
              <a:gd name="T6" fmla="*/ 2147483647 w 313"/>
              <a:gd name="T7" fmla="*/ 2147483647 h 60"/>
              <a:gd name="T8" fmla="*/ 2147483647 w 313"/>
              <a:gd name="T9" fmla="*/ 2147483647 h 60"/>
              <a:gd name="T10" fmla="*/ 2147483647 w 313"/>
              <a:gd name="T11" fmla="*/ 2147483647 h 60"/>
              <a:gd name="T12" fmla="*/ 2147483647 w 313"/>
              <a:gd name="T13" fmla="*/ 2147483647 h 60"/>
              <a:gd name="T14" fmla="*/ 2147483647 w 313"/>
              <a:gd name="T15" fmla="*/ 2147483647 h 60"/>
              <a:gd name="T16" fmla="*/ 2147483647 w 313"/>
              <a:gd name="T17" fmla="*/ 2147483647 h 60"/>
              <a:gd name="T18" fmla="*/ 2147483647 w 313"/>
              <a:gd name="T19" fmla="*/ 2147483647 h 60"/>
              <a:gd name="T20" fmla="*/ 2147483647 w 313"/>
              <a:gd name="T21" fmla="*/ 2147483647 h 60"/>
              <a:gd name="T22" fmla="*/ 2147483647 w 313"/>
              <a:gd name="T23" fmla="*/ 2147483647 h 60"/>
              <a:gd name="T24" fmla="*/ 2147483647 w 313"/>
              <a:gd name="T25" fmla="*/ 2147483647 h 60"/>
              <a:gd name="T26" fmla="*/ 2147483647 w 313"/>
              <a:gd name="T27" fmla="*/ 2147483647 h 60"/>
              <a:gd name="T28" fmla="*/ 2147483647 w 313"/>
              <a:gd name="T29" fmla="*/ 2147483647 h 60"/>
              <a:gd name="T30" fmla="*/ 2147483647 w 313"/>
              <a:gd name="T31" fmla="*/ 2147483647 h 60"/>
              <a:gd name="T32" fmla="*/ 2147483647 w 313"/>
              <a:gd name="T33" fmla="*/ 2147483647 h 60"/>
              <a:gd name="T34" fmla="*/ 2147483647 w 313"/>
              <a:gd name="T35" fmla="*/ 2147483647 h 60"/>
              <a:gd name="T36" fmla="*/ 2147483647 w 313"/>
              <a:gd name="T37" fmla="*/ 2147483647 h 60"/>
              <a:gd name="T38" fmla="*/ 2147483647 w 313"/>
              <a:gd name="T39" fmla="*/ 2147483647 h 60"/>
              <a:gd name="T40" fmla="*/ 2147483647 w 313"/>
              <a:gd name="T41" fmla="*/ 2147483647 h 60"/>
              <a:gd name="T42" fmla="*/ 2147483647 w 313"/>
              <a:gd name="T43" fmla="*/ 2147483647 h 60"/>
              <a:gd name="T44" fmla="*/ 2147483647 w 313"/>
              <a:gd name="T45" fmla="*/ 2147483647 h 60"/>
              <a:gd name="T46" fmla="*/ 2147483647 w 313"/>
              <a:gd name="T47" fmla="*/ 2147483647 h 60"/>
              <a:gd name="T48" fmla="*/ 2147483647 w 313"/>
              <a:gd name="T49" fmla="*/ 2147483647 h 60"/>
              <a:gd name="T50" fmla="*/ 2147483647 w 313"/>
              <a:gd name="T51" fmla="*/ 2147483647 h 60"/>
              <a:gd name="T52" fmla="*/ 2147483647 w 313"/>
              <a:gd name="T53" fmla="*/ 2147483647 h 60"/>
              <a:gd name="T54" fmla="*/ 2147483647 w 313"/>
              <a:gd name="T55" fmla="*/ 2147483647 h 60"/>
              <a:gd name="T56" fmla="*/ 2147483647 w 313"/>
              <a:gd name="T57" fmla="*/ 2147483647 h 60"/>
              <a:gd name="T58" fmla="*/ 2147483647 w 313"/>
              <a:gd name="T59" fmla="*/ 2147483647 h 60"/>
              <a:gd name="T60" fmla="*/ 2147483647 w 313"/>
              <a:gd name="T61" fmla="*/ 2147483647 h 60"/>
              <a:gd name="T62" fmla="*/ 2147483647 w 313"/>
              <a:gd name="T63" fmla="*/ 2147483647 h 60"/>
              <a:gd name="T64" fmla="*/ 2147483647 w 313"/>
              <a:gd name="T65" fmla="*/ 2147483647 h 60"/>
              <a:gd name="T66" fmla="*/ 2147483647 w 313"/>
              <a:gd name="T67" fmla="*/ 2147483647 h 60"/>
              <a:gd name="T68" fmla="*/ 0 w 313"/>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60"/>
              <a:gd name="T107" fmla="*/ 313 w 313"/>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60">
                <a:moveTo>
                  <a:pt x="0" y="0"/>
                </a:moveTo>
                <a:lnTo>
                  <a:pt x="24" y="9"/>
                </a:lnTo>
                <a:lnTo>
                  <a:pt x="44" y="9"/>
                </a:lnTo>
                <a:lnTo>
                  <a:pt x="62" y="9"/>
                </a:lnTo>
                <a:lnTo>
                  <a:pt x="76" y="9"/>
                </a:lnTo>
                <a:lnTo>
                  <a:pt x="86" y="10"/>
                </a:lnTo>
                <a:lnTo>
                  <a:pt x="100" y="16"/>
                </a:lnTo>
                <a:lnTo>
                  <a:pt x="106" y="28"/>
                </a:lnTo>
                <a:lnTo>
                  <a:pt x="111" y="33"/>
                </a:lnTo>
                <a:lnTo>
                  <a:pt x="123" y="31"/>
                </a:lnTo>
                <a:lnTo>
                  <a:pt x="137" y="31"/>
                </a:lnTo>
                <a:lnTo>
                  <a:pt x="152" y="38"/>
                </a:lnTo>
                <a:lnTo>
                  <a:pt x="162" y="42"/>
                </a:lnTo>
                <a:lnTo>
                  <a:pt x="169" y="42"/>
                </a:lnTo>
                <a:lnTo>
                  <a:pt x="170" y="33"/>
                </a:lnTo>
                <a:lnTo>
                  <a:pt x="175" y="28"/>
                </a:lnTo>
                <a:lnTo>
                  <a:pt x="196" y="31"/>
                </a:lnTo>
                <a:lnTo>
                  <a:pt x="212" y="31"/>
                </a:lnTo>
                <a:lnTo>
                  <a:pt x="228" y="31"/>
                </a:lnTo>
                <a:lnTo>
                  <a:pt x="239" y="36"/>
                </a:lnTo>
                <a:lnTo>
                  <a:pt x="246" y="40"/>
                </a:lnTo>
                <a:lnTo>
                  <a:pt x="258" y="38"/>
                </a:lnTo>
                <a:lnTo>
                  <a:pt x="266" y="35"/>
                </a:lnTo>
                <a:lnTo>
                  <a:pt x="272" y="31"/>
                </a:lnTo>
                <a:lnTo>
                  <a:pt x="285" y="31"/>
                </a:lnTo>
                <a:lnTo>
                  <a:pt x="293" y="28"/>
                </a:lnTo>
                <a:lnTo>
                  <a:pt x="305" y="24"/>
                </a:lnTo>
                <a:lnTo>
                  <a:pt x="312" y="24"/>
                </a:lnTo>
                <a:lnTo>
                  <a:pt x="310" y="36"/>
                </a:lnTo>
                <a:lnTo>
                  <a:pt x="307" y="42"/>
                </a:lnTo>
                <a:lnTo>
                  <a:pt x="300" y="47"/>
                </a:lnTo>
                <a:lnTo>
                  <a:pt x="293" y="47"/>
                </a:lnTo>
                <a:lnTo>
                  <a:pt x="292" y="47"/>
                </a:lnTo>
                <a:lnTo>
                  <a:pt x="283" y="49"/>
                </a:lnTo>
                <a:lnTo>
                  <a:pt x="277" y="56"/>
                </a:lnTo>
                <a:lnTo>
                  <a:pt x="270" y="54"/>
                </a:lnTo>
                <a:lnTo>
                  <a:pt x="263" y="50"/>
                </a:lnTo>
                <a:lnTo>
                  <a:pt x="256" y="54"/>
                </a:lnTo>
                <a:lnTo>
                  <a:pt x="250" y="56"/>
                </a:lnTo>
                <a:lnTo>
                  <a:pt x="245" y="56"/>
                </a:lnTo>
                <a:lnTo>
                  <a:pt x="239" y="59"/>
                </a:lnTo>
                <a:lnTo>
                  <a:pt x="226" y="59"/>
                </a:lnTo>
                <a:lnTo>
                  <a:pt x="221" y="54"/>
                </a:lnTo>
                <a:lnTo>
                  <a:pt x="214" y="47"/>
                </a:lnTo>
                <a:lnTo>
                  <a:pt x="206" y="54"/>
                </a:lnTo>
                <a:lnTo>
                  <a:pt x="201" y="59"/>
                </a:lnTo>
                <a:lnTo>
                  <a:pt x="194" y="59"/>
                </a:lnTo>
                <a:lnTo>
                  <a:pt x="182" y="47"/>
                </a:lnTo>
                <a:lnTo>
                  <a:pt x="179" y="49"/>
                </a:lnTo>
                <a:lnTo>
                  <a:pt x="172" y="49"/>
                </a:lnTo>
                <a:lnTo>
                  <a:pt x="167" y="56"/>
                </a:lnTo>
                <a:lnTo>
                  <a:pt x="157" y="54"/>
                </a:lnTo>
                <a:lnTo>
                  <a:pt x="147" y="54"/>
                </a:lnTo>
                <a:lnTo>
                  <a:pt x="142" y="50"/>
                </a:lnTo>
                <a:lnTo>
                  <a:pt x="135" y="47"/>
                </a:lnTo>
                <a:lnTo>
                  <a:pt x="125" y="49"/>
                </a:lnTo>
                <a:lnTo>
                  <a:pt x="115" y="56"/>
                </a:lnTo>
                <a:lnTo>
                  <a:pt x="108" y="54"/>
                </a:lnTo>
                <a:lnTo>
                  <a:pt x="100" y="50"/>
                </a:lnTo>
                <a:lnTo>
                  <a:pt x="88" y="45"/>
                </a:lnTo>
                <a:lnTo>
                  <a:pt x="78" y="45"/>
                </a:lnTo>
                <a:lnTo>
                  <a:pt x="57" y="40"/>
                </a:lnTo>
                <a:lnTo>
                  <a:pt x="44" y="36"/>
                </a:lnTo>
                <a:lnTo>
                  <a:pt x="35" y="35"/>
                </a:lnTo>
                <a:lnTo>
                  <a:pt x="22" y="33"/>
                </a:lnTo>
                <a:lnTo>
                  <a:pt x="13" y="26"/>
                </a:lnTo>
                <a:lnTo>
                  <a:pt x="5" y="24"/>
                </a:lnTo>
                <a:lnTo>
                  <a:pt x="2" y="23"/>
                </a:lnTo>
                <a:lnTo>
                  <a:pt x="0" y="19"/>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19" name="Freeform 114"/>
          <p:cNvSpPr>
            <a:spLocks/>
          </p:cNvSpPr>
          <p:nvPr/>
        </p:nvSpPr>
        <p:spPr bwMode="auto">
          <a:xfrm>
            <a:off x="7596188" y="3465513"/>
            <a:ext cx="227012" cy="180975"/>
          </a:xfrm>
          <a:custGeom>
            <a:avLst/>
            <a:gdLst>
              <a:gd name="T0" fmla="*/ 2147483647 w 143"/>
              <a:gd name="T1" fmla="*/ 2147483647 h 114"/>
              <a:gd name="T2" fmla="*/ 2147483647 w 143"/>
              <a:gd name="T3" fmla="*/ 0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14"/>
              <a:gd name="T116" fmla="*/ 143 w 1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14">
                <a:moveTo>
                  <a:pt x="35" y="0"/>
                </a:moveTo>
                <a:lnTo>
                  <a:pt x="69" y="2"/>
                </a:lnTo>
                <a:lnTo>
                  <a:pt x="101" y="2"/>
                </a:lnTo>
                <a:lnTo>
                  <a:pt x="118" y="0"/>
                </a:lnTo>
                <a:lnTo>
                  <a:pt x="142" y="10"/>
                </a:lnTo>
                <a:lnTo>
                  <a:pt x="127" y="14"/>
                </a:lnTo>
                <a:lnTo>
                  <a:pt x="118" y="19"/>
                </a:lnTo>
                <a:lnTo>
                  <a:pt x="113" y="23"/>
                </a:lnTo>
                <a:lnTo>
                  <a:pt x="110" y="26"/>
                </a:lnTo>
                <a:lnTo>
                  <a:pt x="110" y="30"/>
                </a:lnTo>
                <a:lnTo>
                  <a:pt x="110" y="35"/>
                </a:lnTo>
                <a:lnTo>
                  <a:pt x="100" y="38"/>
                </a:lnTo>
                <a:lnTo>
                  <a:pt x="91" y="38"/>
                </a:lnTo>
                <a:lnTo>
                  <a:pt x="88" y="40"/>
                </a:lnTo>
                <a:lnTo>
                  <a:pt x="79" y="40"/>
                </a:lnTo>
                <a:lnTo>
                  <a:pt x="76" y="35"/>
                </a:lnTo>
                <a:lnTo>
                  <a:pt x="69" y="28"/>
                </a:lnTo>
                <a:lnTo>
                  <a:pt x="63" y="23"/>
                </a:lnTo>
                <a:lnTo>
                  <a:pt x="49" y="23"/>
                </a:lnTo>
                <a:lnTo>
                  <a:pt x="46" y="23"/>
                </a:lnTo>
                <a:lnTo>
                  <a:pt x="42" y="31"/>
                </a:lnTo>
                <a:lnTo>
                  <a:pt x="44" y="40"/>
                </a:lnTo>
                <a:lnTo>
                  <a:pt x="44" y="45"/>
                </a:lnTo>
                <a:lnTo>
                  <a:pt x="46" y="50"/>
                </a:lnTo>
                <a:lnTo>
                  <a:pt x="52" y="49"/>
                </a:lnTo>
                <a:lnTo>
                  <a:pt x="63" y="43"/>
                </a:lnTo>
                <a:lnTo>
                  <a:pt x="69" y="43"/>
                </a:lnTo>
                <a:lnTo>
                  <a:pt x="74" y="47"/>
                </a:lnTo>
                <a:lnTo>
                  <a:pt x="74" y="50"/>
                </a:lnTo>
                <a:lnTo>
                  <a:pt x="71" y="57"/>
                </a:lnTo>
                <a:lnTo>
                  <a:pt x="69" y="61"/>
                </a:lnTo>
                <a:lnTo>
                  <a:pt x="69" y="64"/>
                </a:lnTo>
                <a:lnTo>
                  <a:pt x="68" y="70"/>
                </a:lnTo>
                <a:lnTo>
                  <a:pt x="71" y="75"/>
                </a:lnTo>
                <a:lnTo>
                  <a:pt x="78" y="82"/>
                </a:lnTo>
                <a:lnTo>
                  <a:pt x="79" y="80"/>
                </a:lnTo>
                <a:lnTo>
                  <a:pt x="79" y="87"/>
                </a:lnTo>
                <a:lnTo>
                  <a:pt x="76" y="92"/>
                </a:lnTo>
                <a:lnTo>
                  <a:pt x="73" y="97"/>
                </a:lnTo>
                <a:lnTo>
                  <a:pt x="71" y="106"/>
                </a:lnTo>
                <a:lnTo>
                  <a:pt x="64" y="110"/>
                </a:lnTo>
                <a:lnTo>
                  <a:pt x="59" y="110"/>
                </a:lnTo>
                <a:lnTo>
                  <a:pt x="54" y="110"/>
                </a:lnTo>
                <a:lnTo>
                  <a:pt x="54" y="103"/>
                </a:lnTo>
                <a:lnTo>
                  <a:pt x="52" y="90"/>
                </a:lnTo>
                <a:lnTo>
                  <a:pt x="47" y="87"/>
                </a:lnTo>
                <a:lnTo>
                  <a:pt x="46" y="82"/>
                </a:lnTo>
                <a:lnTo>
                  <a:pt x="47" y="71"/>
                </a:lnTo>
                <a:lnTo>
                  <a:pt x="42" y="68"/>
                </a:lnTo>
                <a:lnTo>
                  <a:pt x="30" y="71"/>
                </a:lnTo>
                <a:lnTo>
                  <a:pt x="25" y="68"/>
                </a:lnTo>
                <a:lnTo>
                  <a:pt x="20" y="73"/>
                </a:lnTo>
                <a:lnTo>
                  <a:pt x="25" y="76"/>
                </a:lnTo>
                <a:lnTo>
                  <a:pt x="34" y="80"/>
                </a:lnTo>
                <a:lnTo>
                  <a:pt x="35" y="83"/>
                </a:lnTo>
                <a:lnTo>
                  <a:pt x="41" y="90"/>
                </a:lnTo>
                <a:lnTo>
                  <a:pt x="41" y="96"/>
                </a:lnTo>
                <a:lnTo>
                  <a:pt x="35" y="104"/>
                </a:lnTo>
                <a:lnTo>
                  <a:pt x="29" y="111"/>
                </a:lnTo>
                <a:lnTo>
                  <a:pt x="25" y="113"/>
                </a:lnTo>
                <a:lnTo>
                  <a:pt x="25" y="108"/>
                </a:lnTo>
                <a:lnTo>
                  <a:pt x="25" y="103"/>
                </a:lnTo>
                <a:lnTo>
                  <a:pt x="27" y="96"/>
                </a:lnTo>
                <a:lnTo>
                  <a:pt x="19" y="90"/>
                </a:lnTo>
                <a:lnTo>
                  <a:pt x="10" y="85"/>
                </a:lnTo>
                <a:lnTo>
                  <a:pt x="8" y="80"/>
                </a:lnTo>
                <a:lnTo>
                  <a:pt x="0" y="76"/>
                </a:lnTo>
                <a:lnTo>
                  <a:pt x="2" y="68"/>
                </a:lnTo>
                <a:lnTo>
                  <a:pt x="8" y="63"/>
                </a:lnTo>
                <a:lnTo>
                  <a:pt x="14" y="54"/>
                </a:lnTo>
                <a:lnTo>
                  <a:pt x="19" y="45"/>
                </a:lnTo>
                <a:lnTo>
                  <a:pt x="20" y="37"/>
                </a:lnTo>
                <a:lnTo>
                  <a:pt x="19" y="28"/>
                </a:lnTo>
                <a:lnTo>
                  <a:pt x="22" y="24"/>
                </a:lnTo>
                <a:lnTo>
                  <a:pt x="25" y="21"/>
                </a:lnTo>
                <a:lnTo>
                  <a:pt x="20" y="14"/>
                </a:lnTo>
                <a:lnTo>
                  <a:pt x="35"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20" name="Freeform 115"/>
          <p:cNvSpPr>
            <a:spLocks/>
          </p:cNvSpPr>
          <p:nvPr/>
        </p:nvSpPr>
        <p:spPr bwMode="auto">
          <a:xfrm>
            <a:off x="7585075" y="3454400"/>
            <a:ext cx="227013" cy="180975"/>
          </a:xfrm>
          <a:custGeom>
            <a:avLst/>
            <a:gdLst>
              <a:gd name="T0" fmla="*/ 2147483647 w 143"/>
              <a:gd name="T1" fmla="*/ 2147483647 h 114"/>
              <a:gd name="T2" fmla="*/ 2147483647 w 143"/>
              <a:gd name="T3" fmla="*/ 0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14"/>
              <a:gd name="T116" fmla="*/ 143 w 1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14">
                <a:moveTo>
                  <a:pt x="35" y="0"/>
                </a:moveTo>
                <a:lnTo>
                  <a:pt x="69" y="2"/>
                </a:lnTo>
                <a:lnTo>
                  <a:pt x="101" y="2"/>
                </a:lnTo>
                <a:lnTo>
                  <a:pt x="118" y="0"/>
                </a:lnTo>
                <a:lnTo>
                  <a:pt x="142" y="10"/>
                </a:lnTo>
                <a:lnTo>
                  <a:pt x="127" y="14"/>
                </a:lnTo>
                <a:lnTo>
                  <a:pt x="118" y="19"/>
                </a:lnTo>
                <a:lnTo>
                  <a:pt x="113" y="23"/>
                </a:lnTo>
                <a:lnTo>
                  <a:pt x="110" y="26"/>
                </a:lnTo>
                <a:lnTo>
                  <a:pt x="110" y="30"/>
                </a:lnTo>
                <a:lnTo>
                  <a:pt x="110" y="35"/>
                </a:lnTo>
                <a:lnTo>
                  <a:pt x="100" y="38"/>
                </a:lnTo>
                <a:lnTo>
                  <a:pt x="91" y="38"/>
                </a:lnTo>
                <a:lnTo>
                  <a:pt x="88" y="40"/>
                </a:lnTo>
                <a:lnTo>
                  <a:pt x="79" y="40"/>
                </a:lnTo>
                <a:lnTo>
                  <a:pt x="76" y="35"/>
                </a:lnTo>
                <a:lnTo>
                  <a:pt x="69" y="28"/>
                </a:lnTo>
                <a:lnTo>
                  <a:pt x="63" y="23"/>
                </a:lnTo>
                <a:lnTo>
                  <a:pt x="49" y="23"/>
                </a:lnTo>
                <a:lnTo>
                  <a:pt x="46" y="23"/>
                </a:lnTo>
                <a:lnTo>
                  <a:pt x="42" y="31"/>
                </a:lnTo>
                <a:lnTo>
                  <a:pt x="44" y="40"/>
                </a:lnTo>
                <a:lnTo>
                  <a:pt x="44" y="45"/>
                </a:lnTo>
                <a:lnTo>
                  <a:pt x="46" y="50"/>
                </a:lnTo>
                <a:lnTo>
                  <a:pt x="52" y="49"/>
                </a:lnTo>
                <a:lnTo>
                  <a:pt x="63" y="43"/>
                </a:lnTo>
                <a:lnTo>
                  <a:pt x="69" y="43"/>
                </a:lnTo>
                <a:lnTo>
                  <a:pt x="74" y="47"/>
                </a:lnTo>
                <a:lnTo>
                  <a:pt x="74" y="50"/>
                </a:lnTo>
                <a:lnTo>
                  <a:pt x="71" y="57"/>
                </a:lnTo>
                <a:lnTo>
                  <a:pt x="69" y="61"/>
                </a:lnTo>
                <a:lnTo>
                  <a:pt x="69" y="64"/>
                </a:lnTo>
                <a:lnTo>
                  <a:pt x="68" y="70"/>
                </a:lnTo>
                <a:lnTo>
                  <a:pt x="71" y="75"/>
                </a:lnTo>
                <a:lnTo>
                  <a:pt x="78" y="82"/>
                </a:lnTo>
                <a:lnTo>
                  <a:pt x="79" y="80"/>
                </a:lnTo>
                <a:lnTo>
                  <a:pt x="79" y="87"/>
                </a:lnTo>
                <a:lnTo>
                  <a:pt x="76" y="92"/>
                </a:lnTo>
                <a:lnTo>
                  <a:pt x="73" y="97"/>
                </a:lnTo>
                <a:lnTo>
                  <a:pt x="71" y="106"/>
                </a:lnTo>
                <a:lnTo>
                  <a:pt x="64" y="110"/>
                </a:lnTo>
                <a:lnTo>
                  <a:pt x="59" y="110"/>
                </a:lnTo>
                <a:lnTo>
                  <a:pt x="54" y="110"/>
                </a:lnTo>
                <a:lnTo>
                  <a:pt x="54" y="103"/>
                </a:lnTo>
                <a:lnTo>
                  <a:pt x="52" y="90"/>
                </a:lnTo>
                <a:lnTo>
                  <a:pt x="47" y="87"/>
                </a:lnTo>
                <a:lnTo>
                  <a:pt x="46" y="82"/>
                </a:lnTo>
                <a:lnTo>
                  <a:pt x="47" y="71"/>
                </a:lnTo>
                <a:lnTo>
                  <a:pt x="42" y="68"/>
                </a:lnTo>
                <a:lnTo>
                  <a:pt x="30" y="71"/>
                </a:lnTo>
                <a:lnTo>
                  <a:pt x="25" y="68"/>
                </a:lnTo>
                <a:lnTo>
                  <a:pt x="20" y="73"/>
                </a:lnTo>
                <a:lnTo>
                  <a:pt x="25" y="76"/>
                </a:lnTo>
                <a:lnTo>
                  <a:pt x="34" y="80"/>
                </a:lnTo>
                <a:lnTo>
                  <a:pt x="35" y="83"/>
                </a:lnTo>
                <a:lnTo>
                  <a:pt x="41" y="90"/>
                </a:lnTo>
                <a:lnTo>
                  <a:pt x="41" y="96"/>
                </a:lnTo>
                <a:lnTo>
                  <a:pt x="35" y="104"/>
                </a:lnTo>
                <a:lnTo>
                  <a:pt x="29" y="111"/>
                </a:lnTo>
                <a:lnTo>
                  <a:pt x="25" y="113"/>
                </a:lnTo>
                <a:lnTo>
                  <a:pt x="25" y="108"/>
                </a:lnTo>
                <a:lnTo>
                  <a:pt x="25" y="103"/>
                </a:lnTo>
                <a:lnTo>
                  <a:pt x="27" y="96"/>
                </a:lnTo>
                <a:lnTo>
                  <a:pt x="19" y="90"/>
                </a:lnTo>
                <a:lnTo>
                  <a:pt x="10" y="85"/>
                </a:lnTo>
                <a:lnTo>
                  <a:pt x="8" y="80"/>
                </a:lnTo>
                <a:lnTo>
                  <a:pt x="0" y="76"/>
                </a:lnTo>
                <a:lnTo>
                  <a:pt x="2" y="68"/>
                </a:lnTo>
                <a:lnTo>
                  <a:pt x="8" y="63"/>
                </a:lnTo>
                <a:lnTo>
                  <a:pt x="14" y="54"/>
                </a:lnTo>
                <a:lnTo>
                  <a:pt x="19" y="45"/>
                </a:lnTo>
                <a:lnTo>
                  <a:pt x="20" y="37"/>
                </a:lnTo>
                <a:lnTo>
                  <a:pt x="19" y="28"/>
                </a:lnTo>
                <a:lnTo>
                  <a:pt x="22" y="24"/>
                </a:lnTo>
                <a:lnTo>
                  <a:pt x="25" y="21"/>
                </a:lnTo>
                <a:lnTo>
                  <a:pt x="20" y="14"/>
                </a:lnTo>
                <a:lnTo>
                  <a:pt x="35"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21" name="Freeform 116"/>
          <p:cNvSpPr>
            <a:spLocks/>
          </p:cNvSpPr>
          <p:nvPr/>
        </p:nvSpPr>
        <p:spPr bwMode="auto">
          <a:xfrm>
            <a:off x="7361238" y="3386138"/>
            <a:ext cx="247650" cy="249237"/>
          </a:xfrm>
          <a:custGeom>
            <a:avLst/>
            <a:gdLst>
              <a:gd name="T0" fmla="*/ 0 w 156"/>
              <a:gd name="T1" fmla="*/ 2147483647 h 157"/>
              <a:gd name="T2" fmla="*/ 2147483647 w 156"/>
              <a:gd name="T3" fmla="*/ 2147483647 h 157"/>
              <a:gd name="T4" fmla="*/ 2147483647 w 156"/>
              <a:gd name="T5" fmla="*/ 2147483647 h 157"/>
              <a:gd name="T6" fmla="*/ 2147483647 w 156"/>
              <a:gd name="T7" fmla="*/ 2147483647 h 157"/>
              <a:gd name="T8" fmla="*/ 2147483647 w 156"/>
              <a:gd name="T9" fmla="*/ 0 h 157"/>
              <a:gd name="T10" fmla="*/ 2147483647 w 156"/>
              <a:gd name="T11" fmla="*/ 2147483647 h 157"/>
              <a:gd name="T12" fmla="*/ 2147483647 w 156"/>
              <a:gd name="T13" fmla="*/ 2147483647 h 157"/>
              <a:gd name="T14" fmla="*/ 2147483647 w 156"/>
              <a:gd name="T15" fmla="*/ 2147483647 h 157"/>
              <a:gd name="T16" fmla="*/ 2147483647 w 156"/>
              <a:gd name="T17" fmla="*/ 0 h 157"/>
              <a:gd name="T18" fmla="*/ 2147483647 w 156"/>
              <a:gd name="T19" fmla="*/ 0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0 w 156"/>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7"/>
              <a:gd name="T116" fmla="*/ 156 w 15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7">
                <a:moveTo>
                  <a:pt x="0" y="52"/>
                </a:moveTo>
                <a:lnTo>
                  <a:pt x="32" y="28"/>
                </a:lnTo>
                <a:lnTo>
                  <a:pt x="49" y="17"/>
                </a:lnTo>
                <a:lnTo>
                  <a:pt x="57" y="9"/>
                </a:lnTo>
                <a:lnTo>
                  <a:pt x="81" y="0"/>
                </a:lnTo>
                <a:lnTo>
                  <a:pt x="94" y="19"/>
                </a:lnTo>
                <a:lnTo>
                  <a:pt x="108" y="10"/>
                </a:lnTo>
                <a:lnTo>
                  <a:pt x="113" y="5"/>
                </a:lnTo>
                <a:lnTo>
                  <a:pt x="125" y="0"/>
                </a:lnTo>
                <a:lnTo>
                  <a:pt x="131" y="0"/>
                </a:lnTo>
                <a:lnTo>
                  <a:pt x="133" y="7"/>
                </a:lnTo>
                <a:lnTo>
                  <a:pt x="133" y="12"/>
                </a:lnTo>
                <a:lnTo>
                  <a:pt x="126" y="21"/>
                </a:lnTo>
                <a:lnTo>
                  <a:pt x="126" y="26"/>
                </a:lnTo>
                <a:lnTo>
                  <a:pt x="145" y="49"/>
                </a:lnTo>
                <a:lnTo>
                  <a:pt x="148" y="62"/>
                </a:lnTo>
                <a:lnTo>
                  <a:pt x="153" y="62"/>
                </a:lnTo>
                <a:lnTo>
                  <a:pt x="155" y="69"/>
                </a:lnTo>
                <a:lnTo>
                  <a:pt x="148" y="76"/>
                </a:lnTo>
                <a:lnTo>
                  <a:pt x="143" y="73"/>
                </a:lnTo>
                <a:lnTo>
                  <a:pt x="131" y="78"/>
                </a:lnTo>
                <a:lnTo>
                  <a:pt x="133" y="92"/>
                </a:lnTo>
                <a:lnTo>
                  <a:pt x="120" y="101"/>
                </a:lnTo>
                <a:lnTo>
                  <a:pt x="120" y="123"/>
                </a:lnTo>
                <a:lnTo>
                  <a:pt x="120" y="139"/>
                </a:lnTo>
                <a:lnTo>
                  <a:pt x="113" y="146"/>
                </a:lnTo>
                <a:lnTo>
                  <a:pt x="108" y="156"/>
                </a:lnTo>
                <a:lnTo>
                  <a:pt x="101" y="154"/>
                </a:lnTo>
                <a:lnTo>
                  <a:pt x="91" y="149"/>
                </a:lnTo>
                <a:lnTo>
                  <a:pt x="83" y="144"/>
                </a:lnTo>
                <a:lnTo>
                  <a:pt x="77" y="135"/>
                </a:lnTo>
                <a:lnTo>
                  <a:pt x="54" y="137"/>
                </a:lnTo>
                <a:lnTo>
                  <a:pt x="34" y="132"/>
                </a:lnTo>
                <a:lnTo>
                  <a:pt x="20" y="118"/>
                </a:lnTo>
                <a:lnTo>
                  <a:pt x="12" y="107"/>
                </a:lnTo>
                <a:lnTo>
                  <a:pt x="5" y="99"/>
                </a:lnTo>
                <a:lnTo>
                  <a:pt x="5" y="81"/>
                </a:lnTo>
                <a:lnTo>
                  <a:pt x="0" y="52"/>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22" name="Freeform 117"/>
          <p:cNvSpPr>
            <a:spLocks/>
          </p:cNvSpPr>
          <p:nvPr/>
        </p:nvSpPr>
        <p:spPr bwMode="auto">
          <a:xfrm>
            <a:off x="7350125" y="3375025"/>
            <a:ext cx="247650" cy="249238"/>
          </a:xfrm>
          <a:custGeom>
            <a:avLst/>
            <a:gdLst>
              <a:gd name="T0" fmla="*/ 0 w 156"/>
              <a:gd name="T1" fmla="*/ 2147483647 h 157"/>
              <a:gd name="T2" fmla="*/ 2147483647 w 156"/>
              <a:gd name="T3" fmla="*/ 2147483647 h 157"/>
              <a:gd name="T4" fmla="*/ 2147483647 w 156"/>
              <a:gd name="T5" fmla="*/ 2147483647 h 157"/>
              <a:gd name="T6" fmla="*/ 2147483647 w 156"/>
              <a:gd name="T7" fmla="*/ 2147483647 h 157"/>
              <a:gd name="T8" fmla="*/ 2147483647 w 156"/>
              <a:gd name="T9" fmla="*/ 0 h 157"/>
              <a:gd name="T10" fmla="*/ 2147483647 w 156"/>
              <a:gd name="T11" fmla="*/ 2147483647 h 157"/>
              <a:gd name="T12" fmla="*/ 2147483647 w 156"/>
              <a:gd name="T13" fmla="*/ 2147483647 h 157"/>
              <a:gd name="T14" fmla="*/ 2147483647 w 156"/>
              <a:gd name="T15" fmla="*/ 2147483647 h 157"/>
              <a:gd name="T16" fmla="*/ 2147483647 w 156"/>
              <a:gd name="T17" fmla="*/ 0 h 157"/>
              <a:gd name="T18" fmla="*/ 2147483647 w 156"/>
              <a:gd name="T19" fmla="*/ 0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0 w 156"/>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7"/>
              <a:gd name="T116" fmla="*/ 156 w 15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7">
                <a:moveTo>
                  <a:pt x="0" y="52"/>
                </a:moveTo>
                <a:lnTo>
                  <a:pt x="32" y="28"/>
                </a:lnTo>
                <a:lnTo>
                  <a:pt x="49" y="17"/>
                </a:lnTo>
                <a:lnTo>
                  <a:pt x="57" y="9"/>
                </a:lnTo>
                <a:lnTo>
                  <a:pt x="83" y="0"/>
                </a:lnTo>
                <a:lnTo>
                  <a:pt x="94" y="19"/>
                </a:lnTo>
                <a:lnTo>
                  <a:pt x="108" y="10"/>
                </a:lnTo>
                <a:lnTo>
                  <a:pt x="113" y="5"/>
                </a:lnTo>
                <a:lnTo>
                  <a:pt x="125" y="0"/>
                </a:lnTo>
                <a:lnTo>
                  <a:pt x="131" y="0"/>
                </a:lnTo>
                <a:lnTo>
                  <a:pt x="133" y="7"/>
                </a:lnTo>
                <a:lnTo>
                  <a:pt x="133" y="12"/>
                </a:lnTo>
                <a:lnTo>
                  <a:pt x="126" y="21"/>
                </a:lnTo>
                <a:lnTo>
                  <a:pt x="126" y="26"/>
                </a:lnTo>
                <a:lnTo>
                  <a:pt x="145" y="49"/>
                </a:lnTo>
                <a:lnTo>
                  <a:pt x="148" y="62"/>
                </a:lnTo>
                <a:lnTo>
                  <a:pt x="153" y="62"/>
                </a:lnTo>
                <a:lnTo>
                  <a:pt x="155" y="69"/>
                </a:lnTo>
                <a:lnTo>
                  <a:pt x="148" y="76"/>
                </a:lnTo>
                <a:lnTo>
                  <a:pt x="143" y="73"/>
                </a:lnTo>
                <a:lnTo>
                  <a:pt x="131" y="78"/>
                </a:lnTo>
                <a:lnTo>
                  <a:pt x="133" y="92"/>
                </a:lnTo>
                <a:lnTo>
                  <a:pt x="120" y="101"/>
                </a:lnTo>
                <a:lnTo>
                  <a:pt x="120" y="123"/>
                </a:lnTo>
                <a:lnTo>
                  <a:pt x="120" y="139"/>
                </a:lnTo>
                <a:lnTo>
                  <a:pt x="113" y="146"/>
                </a:lnTo>
                <a:lnTo>
                  <a:pt x="108" y="156"/>
                </a:lnTo>
                <a:lnTo>
                  <a:pt x="101" y="154"/>
                </a:lnTo>
                <a:lnTo>
                  <a:pt x="91" y="149"/>
                </a:lnTo>
                <a:lnTo>
                  <a:pt x="84" y="144"/>
                </a:lnTo>
                <a:lnTo>
                  <a:pt x="77" y="135"/>
                </a:lnTo>
                <a:lnTo>
                  <a:pt x="54" y="137"/>
                </a:lnTo>
                <a:lnTo>
                  <a:pt x="34" y="132"/>
                </a:lnTo>
                <a:lnTo>
                  <a:pt x="20" y="118"/>
                </a:lnTo>
                <a:lnTo>
                  <a:pt x="12" y="107"/>
                </a:lnTo>
                <a:lnTo>
                  <a:pt x="5" y="99"/>
                </a:lnTo>
                <a:lnTo>
                  <a:pt x="5" y="81"/>
                </a:lnTo>
                <a:lnTo>
                  <a:pt x="0" y="5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23" name="Freeform 118"/>
          <p:cNvSpPr>
            <a:spLocks/>
          </p:cNvSpPr>
          <p:nvPr/>
        </p:nvSpPr>
        <p:spPr bwMode="auto">
          <a:xfrm>
            <a:off x="7888288" y="3525838"/>
            <a:ext cx="479425" cy="23177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2147483647 w 302"/>
              <a:gd name="T15" fmla="*/ 2147483647 h 146"/>
              <a:gd name="T16" fmla="*/ 2147483647 w 302"/>
              <a:gd name="T17" fmla="*/ 2147483647 h 146"/>
              <a:gd name="T18" fmla="*/ 2147483647 w 302"/>
              <a:gd name="T19" fmla="*/ 2147483647 h 146"/>
              <a:gd name="T20" fmla="*/ 2147483647 w 302"/>
              <a:gd name="T21" fmla="*/ 2147483647 h 146"/>
              <a:gd name="T22" fmla="*/ 2147483647 w 302"/>
              <a:gd name="T23" fmla="*/ 2147483647 h 146"/>
              <a:gd name="T24" fmla="*/ 2147483647 w 302"/>
              <a:gd name="T25" fmla="*/ 2147483647 h 146"/>
              <a:gd name="T26" fmla="*/ 2147483647 w 302"/>
              <a:gd name="T27" fmla="*/ 2147483647 h 146"/>
              <a:gd name="T28" fmla="*/ 2147483647 w 302"/>
              <a:gd name="T29" fmla="*/ 2147483647 h 146"/>
              <a:gd name="T30" fmla="*/ 2147483647 w 302"/>
              <a:gd name="T31" fmla="*/ 2147483647 h 146"/>
              <a:gd name="T32" fmla="*/ 2147483647 w 302"/>
              <a:gd name="T33" fmla="*/ 2147483647 h 146"/>
              <a:gd name="T34" fmla="*/ 2147483647 w 302"/>
              <a:gd name="T35" fmla="*/ 2147483647 h 146"/>
              <a:gd name="T36" fmla="*/ 2147483647 w 302"/>
              <a:gd name="T37" fmla="*/ 2147483647 h 146"/>
              <a:gd name="T38" fmla="*/ 2147483647 w 302"/>
              <a:gd name="T39" fmla="*/ 2147483647 h 146"/>
              <a:gd name="T40" fmla="*/ 2147483647 w 302"/>
              <a:gd name="T41" fmla="*/ 2147483647 h 146"/>
              <a:gd name="T42" fmla="*/ 2147483647 w 302"/>
              <a:gd name="T43" fmla="*/ 2147483647 h 146"/>
              <a:gd name="T44" fmla="*/ 2147483647 w 302"/>
              <a:gd name="T45" fmla="*/ 2147483647 h 146"/>
              <a:gd name="T46" fmla="*/ 2147483647 w 302"/>
              <a:gd name="T47" fmla="*/ 2147483647 h 146"/>
              <a:gd name="T48" fmla="*/ 2147483647 w 302"/>
              <a:gd name="T49" fmla="*/ 2147483647 h 146"/>
              <a:gd name="T50" fmla="*/ 2147483647 w 302"/>
              <a:gd name="T51" fmla="*/ 2147483647 h 146"/>
              <a:gd name="T52" fmla="*/ 2147483647 w 302"/>
              <a:gd name="T53" fmla="*/ 2147483647 h 146"/>
              <a:gd name="T54" fmla="*/ 2147483647 w 302"/>
              <a:gd name="T55" fmla="*/ 2147483647 h 146"/>
              <a:gd name="T56" fmla="*/ 2147483647 w 302"/>
              <a:gd name="T57" fmla="*/ 2147483647 h 146"/>
              <a:gd name="T58" fmla="*/ 2147483647 w 302"/>
              <a:gd name="T59" fmla="*/ 2147483647 h 146"/>
              <a:gd name="T60" fmla="*/ 2147483647 w 302"/>
              <a:gd name="T61" fmla="*/ 2147483647 h 146"/>
              <a:gd name="T62" fmla="*/ 2147483647 w 302"/>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46"/>
              <a:gd name="T98" fmla="*/ 302 w 30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46">
                <a:moveTo>
                  <a:pt x="0" y="0"/>
                </a:moveTo>
                <a:lnTo>
                  <a:pt x="27" y="2"/>
                </a:lnTo>
                <a:lnTo>
                  <a:pt x="49" y="3"/>
                </a:lnTo>
                <a:lnTo>
                  <a:pt x="59" y="24"/>
                </a:lnTo>
                <a:lnTo>
                  <a:pt x="61" y="31"/>
                </a:lnTo>
                <a:lnTo>
                  <a:pt x="64" y="35"/>
                </a:lnTo>
                <a:lnTo>
                  <a:pt x="71" y="29"/>
                </a:lnTo>
                <a:lnTo>
                  <a:pt x="83" y="29"/>
                </a:lnTo>
                <a:lnTo>
                  <a:pt x="90" y="35"/>
                </a:lnTo>
                <a:lnTo>
                  <a:pt x="93" y="33"/>
                </a:lnTo>
                <a:lnTo>
                  <a:pt x="103" y="24"/>
                </a:lnTo>
                <a:lnTo>
                  <a:pt x="105" y="24"/>
                </a:lnTo>
                <a:lnTo>
                  <a:pt x="113" y="19"/>
                </a:lnTo>
                <a:lnTo>
                  <a:pt x="122" y="19"/>
                </a:lnTo>
                <a:lnTo>
                  <a:pt x="149" y="29"/>
                </a:lnTo>
                <a:lnTo>
                  <a:pt x="161" y="29"/>
                </a:lnTo>
                <a:lnTo>
                  <a:pt x="172" y="38"/>
                </a:lnTo>
                <a:lnTo>
                  <a:pt x="184" y="41"/>
                </a:lnTo>
                <a:lnTo>
                  <a:pt x="194" y="48"/>
                </a:lnTo>
                <a:lnTo>
                  <a:pt x="203" y="50"/>
                </a:lnTo>
                <a:lnTo>
                  <a:pt x="225" y="57"/>
                </a:lnTo>
                <a:lnTo>
                  <a:pt x="235" y="69"/>
                </a:lnTo>
                <a:lnTo>
                  <a:pt x="240" y="76"/>
                </a:lnTo>
                <a:lnTo>
                  <a:pt x="238" y="79"/>
                </a:lnTo>
                <a:lnTo>
                  <a:pt x="247" y="86"/>
                </a:lnTo>
                <a:lnTo>
                  <a:pt x="254" y="88"/>
                </a:lnTo>
                <a:lnTo>
                  <a:pt x="257" y="90"/>
                </a:lnTo>
                <a:lnTo>
                  <a:pt x="265" y="91"/>
                </a:lnTo>
                <a:lnTo>
                  <a:pt x="279" y="102"/>
                </a:lnTo>
                <a:lnTo>
                  <a:pt x="279" y="109"/>
                </a:lnTo>
                <a:lnTo>
                  <a:pt x="287" y="116"/>
                </a:lnTo>
                <a:lnTo>
                  <a:pt x="289" y="119"/>
                </a:lnTo>
                <a:lnTo>
                  <a:pt x="301" y="133"/>
                </a:lnTo>
                <a:lnTo>
                  <a:pt x="291" y="145"/>
                </a:lnTo>
                <a:lnTo>
                  <a:pt x="287" y="145"/>
                </a:lnTo>
                <a:lnTo>
                  <a:pt x="277" y="145"/>
                </a:lnTo>
                <a:lnTo>
                  <a:pt x="274" y="140"/>
                </a:lnTo>
                <a:lnTo>
                  <a:pt x="269" y="140"/>
                </a:lnTo>
                <a:lnTo>
                  <a:pt x="264" y="142"/>
                </a:lnTo>
                <a:lnTo>
                  <a:pt x="238" y="114"/>
                </a:lnTo>
                <a:lnTo>
                  <a:pt x="223" y="116"/>
                </a:lnTo>
                <a:lnTo>
                  <a:pt x="208" y="114"/>
                </a:lnTo>
                <a:lnTo>
                  <a:pt x="203" y="117"/>
                </a:lnTo>
                <a:lnTo>
                  <a:pt x="198" y="123"/>
                </a:lnTo>
                <a:lnTo>
                  <a:pt x="196" y="119"/>
                </a:lnTo>
                <a:lnTo>
                  <a:pt x="189" y="128"/>
                </a:lnTo>
                <a:lnTo>
                  <a:pt x="179" y="140"/>
                </a:lnTo>
                <a:lnTo>
                  <a:pt x="171" y="135"/>
                </a:lnTo>
                <a:lnTo>
                  <a:pt x="161" y="131"/>
                </a:lnTo>
                <a:lnTo>
                  <a:pt x="154" y="131"/>
                </a:lnTo>
                <a:lnTo>
                  <a:pt x="144" y="128"/>
                </a:lnTo>
                <a:lnTo>
                  <a:pt x="139" y="131"/>
                </a:lnTo>
                <a:lnTo>
                  <a:pt x="132" y="114"/>
                </a:lnTo>
                <a:lnTo>
                  <a:pt x="120" y="98"/>
                </a:lnTo>
                <a:lnTo>
                  <a:pt x="108" y="79"/>
                </a:lnTo>
                <a:lnTo>
                  <a:pt x="98" y="69"/>
                </a:lnTo>
                <a:lnTo>
                  <a:pt x="90" y="59"/>
                </a:lnTo>
                <a:lnTo>
                  <a:pt x="71" y="59"/>
                </a:lnTo>
                <a:lnTo>
                  <a:pt x="54" y="64"/>
                </a:lnTo>
                <a:lnTo>
                  <a:pt x="46" y="57"/>
                </a:lnTo>
                <a:lnTo>
                  <a:pt x="29" y="52"/>
                </a:lnTo>
                <a:lnTo>
                  <a:pt x="20" y="47"/>
                </a:lnTo>
                <a:lnTo>
                  <a:pt x="20" y="26"/>
                </a:lnTo>
                <a:lnTo>
                  <a:pt x="22" y="16"/>
                </a:lnTo>
                <a:lnTo>
                  <a:pt x="0" y="0"/>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24" name="Freeform 119"/>
          <p:cNvSpPr>
            <a:spLocks/>
          </p:cNvSpPr>
          <p:nvPr/>
        </p:nvSpPr>
        <p:spPr bwMode="auto">
          <a:xfrm>
            <a:off x="7877175" y="3514725"/>
            <a:ext cx="479425" cy="23177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2147483647 w 302"/>
              <a:gd name="T15" fmla="*/ 2147483647 h 146"/>
              <a:gd name="T16" fmla="*/ 2147483647 w 302"/>
              <a:gd name="T17" fmla="*/ 2147483647 h 146"/>
              <a:gd name="T18" fmla="*/ 2147483647 w 302"/>
              <a:gd name="T19" fmla="*/ 2147483647 h 146"/>
              <a:gd name="T20" fmla="*/ 2147483647 w 302"/>
              <a:gd name="T21" fmla="*/ 2147483647 h 146"/>
              <a:gd name="T22" fmla="*/ 2147483647 w 302"/>
              <a:gd name="T23" fmla="*/ 2147483647 h 146"/>
              <a:gd name="T24" fmla="*/ 2147483647 w 302"/>
              <a:gd name="T25" fmla="*/ 2147483647 h 146"/>
              <a:gd name="T26" fmla="*/ 2147483647 w 302"/>
              <a:gd name="T27" fmla="*/ 2147483647 h 146"/>
              <a:gd name="T28" fmla="*/ 2147483647 w 302"/>
              <a:gd name="T29" fmla="*/ 2147483647 h 146"/>
              <a:gd name="T30" fmla="*/ 2147483647 w 302"/>
              <a:gd name="T31" fmla="*/ 2147483647 h 146"/>
              <a:gd name="T32" fmla="*/ 2147483647 w 302"/>
              <a:gd name="T33" fmla="*/ 2147483647 h 146"/>
              <a:gd name="T34" fmla="*/ 2147483647 w 302"/>
              <a:gd name="T35" fmla="*/ 2147483647 h 146"/>
              <a:gd name="T36" fmla="*/ 2147483647 w 302"/>
              <a:gd name="T37" fmla="*/ 2147483647 h 146"/>
              <a:gd name="T38" fmla="*/ 2147483647 w 302"/>
              <a:gd name="T39" fmla="*/ 2147483647 h 146"/>
              <a:gd name="T40" fmla="*/ 2147483647 w 302"/>
              <a:gd name="T41" fmla="*/ 2147483647 h 146"/>
              <a:gd name="T42" fmla="*/ 2147483647 w 302"/>
              <a:gd name="T43" fmla="*/ 2147483647 h 146"/>
              <a:gd name="T44" fmla="*/ 2147483647 w 302"/>
              <a:gd name="T45" fmla="*/ 2147483647 h 146"/>
              <a:gd name="T46" fmla="*/ 2147483647 w 302"/>
              <a:gd name="T47" fmla="*/ 2147483647 h 146"/>
              <a:gd name="T48" fmla="*/ 2147483647 w 302"/>
              <a:gd name="T49" fmla="*/ 2147483647 h 146"/>
              <a:gd name="T50" fmla="*/ 2147483647 w 302"/>
              <a:gd name="T51" fmla="*/ 2147483647 h 146"/>
              <a:gd name="T52" fmla="*/ 2147483647 w 302"/>
              <a:gd name="T53" fmla="*/ 2147483647 h 146"/>
              <a:gd name="T54" fmla="*/ 2147483647 w 302"/>
              <a:gd name="T55" fmla="*/ 2147483647 h 146"/>
              <a:gd name="T56" fmla="*/ 2147483647 w 302"/>
              <a:gd name="T57" fmla="*/ 2147483647 h 146"/>
              <a:gd name="T58" fmla="*/ 2147483647 w 302"/>
              <a:gd name="T59" fmla="*/ 2147483647 h 146"/>
              <a:gd name="T60" fmla="*/ 2147483647 w 302"/>
              <a:gd name="T61" fmla="*/ 2147483647 h 146"/>
              <a:gd name="T62" fmla="*/ 2147483647 w 302"/>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46"/>
              <a:gd name="T98" fmla="*/ 302 w 30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46">
                <a:moveTo>
                  <a:pt x="0" y="0"/>
                </a:moveTo>
                <a:lnTo>
                  <a:pt x="27" y="2"/>
                </a:lnTo>
                <a:lnTo>
                  <a:pt x="49" y="3"/>
                </a:lnTo>
                <a:lnTo>
                  <a:pt x="59" y="24"/>
                </a:lnTo>
                <a:lnTo>
                  <a:pt x="61" y="31"/>
                </a:lnTo>
                <a:lnTo>
                  <a:pt x="64" y="35"/>
                </a:lnTo>
                <a:lnTo>
                  <a:pt x="71" y="29"/>
                </a:lnTo>
                <a:lnTo>
                  <a:pt x="83" y="29"/>
                </a:lnTo>
                <a:lnTo>
                  <a:pt x="90" y="35"/>
                </a:lnTo>
                <a:lnTo>
                  <a:pt x="93" y="33"/>
                </a:lnTo>
                <a:lnTo>
                  <a:pt x="103" y="24"/>
                </a:lnTo>
                <a:lnTo>
                  <a:pt x="105" y="24"/>
                </a:lnTo>
                <a:lnTo>
                  <a:pt x="113" y="19"/>
                </a:lnTo>
                <a:lnTo>
                  <a:pt x="122" y="19"/>
                </a:lnTo>
                <a:lnTo>
                  <a:pt x="149" y="29"/>
                </a:lnTo>
                <a:lnTo>
                  <a:pt x="161" y="29"/>
                </a:lnTo>
                <a:lnTo>
                  <a:pt x="172" y="38"/>
                </a:lnTo>
                <a:lnTo>
                  <a:pt x="184" y="41"/>
                </a:lnTo>
                <a:lnTo>
                  <a:pt x="194" y="48"/>
                </a:lnTo>
                <a:lnTo>
                  <a:pt x="203" y="50"/>
                </a:lnTo>
                <a:lnTo>
                  <a:pt x="225" y="57"/>
                </a:lnTo>
                <a:lnTo>
                  <a:pt x="235" y="69"/>
                </a:lnTo>
                <a:lnTo>
                  <a:pt x="240" y="76"/>
                </a:lnTo>
                <a:lnTo>
                  <a:pt x="238" y="79"/>
                </a:lnTo>
                <a:lnTo>
                  <a:pt x="247" y="86"/>
                </a:lnTo>
                <a:lnTo>
                  <a:pt x="254" y="88"/>
                </a:lnTo>
                <a:lnTo>
                  <a:pt x="257" y="90"/>
                </a:lnTo>
                <a:lnTo>
                  <a:pt x="265" y="91"/>
                </a:lnTo>
                <a:lnTo>
                  <a:pt x="279" y="102"/>
                </a:lnTo>
                <a:lnTo>
                  <a:pt x="279" y="109"/>
                </a:lnTo>
                <a:lnTo>
                  <a:pt x="287" y="116"/>
                </a:lnTo>
                <a:lnTo>
                  <a:pt x="289" y="119"/>
                </a:lnTo>
                <a:lnTo>
                  <a:pt x="301" y="133"/>
                </a:lnTo>
                <a:lnTo>
                  <a:pt x="291" y="145"/>
                </a:lnTo>
                <a:lnTo>
                  <a:pt x="287" y="145"/>
                </a:lnTo>
                <a:lnTo>
                  <a:pt x="277" y="145"/>
                </a:lnTo>
                <a:lnTo>
                  <a:pt x="274" y="140"/>
                </a:lnTo>
                <a:lnTo>
                  <a:pt x="269" y="140"/>
                </a:lnTo>
                <a:lnTo>
                  <a:pt x="264" y="142"/>
                </a:lnTo>
                <a:lnTo>
                  <a:pt x="238" y="114"/>
                </a:lnTo>
                <a:lnTo>
                  <a:pt x="223" y="116"/>
                </a:lnTo>
                <a:lnTo>
                  <a:pt x="208" y="114"/>
                </a:lnTo>
                <a:lnTo>
                  <a:pt x="203" y="117"/>
                </a:lnTo>
                <a:lnTo>
                  <a:pt x="198" y="123"/>
                </a:lnTo>
                <a:lnTo>
                  <a:pt x="196" y="119"/>
                </a:lnTo>
                <a:lnTo>
                  <a:pt x="189" y="128"/>
                </a:lnTo>
                <a:lnTo>
                  <a:pt x="179" y="140"/>
                </a:lnTo>
                <a:lnTo>
                  <a:pt x="171" y="135"/>
                </a:lnTo>
                <a:lnTo>
                  <a:pt x="161" y="131"/>
                </a:lnTo>
                <a:lnTo>
                  <a:pt x="154" y="131"/>
                </a:lnTo>
                <a:lnTo>
                  <a:pt x="144" y="128"/>
                </a:lnTo>
                <a:lnTo>
                  <a:pt x="139" y="131"/>
                </a:lnTo>
                <a:lnTo>
                  <a:pt x="132" y="114"/>
                </a:lnTo>
                <a:lnTo>
                  <a:pt x="120" y="98"/>
                </a:lnTo>
                <a:lnTo>
                  <a:pt x="108" y="79"/>
                </a:lnTo>
                <a:lnTo>
                  <a:pt x="98" y="69"/>
                </a:lnTo>
                <a:lnTo>
                  <a:pt x="90" y="59"/>
                </a:lnTo>
                <a:lnTo>
                  <a:pt x="71" y="59"/>
                </a:lnTo>
                <a:lnTo>
                  <a:pt x="54" y="64"/>
                </a:lnTo>
                <a:lnTo>
                  <a:pt x="46" y="57"/>
                </a:lnTo>
                <a:lnTo>
                  <a:pt x="29" y="52"/>
                </a:lnTo>
                <a:lnTo>
                  <a:pt x="20" y="47"/>
                </a:lnTo>
                <a:lnTo>
                  <a:pt x="20" y="26"/>
                </a:lnTo>
                <a:lnTo>
                  <a:pt x="22" y="16"/>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25" name="Freeform 120"/>
          <p:cNvSpPr>
            <a:spLocks/>
          </p:cNvSpPr>
          <p:nvPr/>
        </p:nvSpPr>
        <p:spPr bwMode="auto">
          <a:xfrm>
            <a:off x="7007225" y="3362325"/>
            <a:ext cx="290513" cy="304800"/>
          </a:xfrm>
          <a:custGeom>
            <a:avLst/>
            <a:gdLst>
              <a:gd name="T0" fmla="*/ 0 w 183"/>
              <a:gd name="T1" fmla="*/ 2147483647 h 192"/>
              <a:gd name="T2" fmla="*/ 2147483647 w 183"/>
              <a:gd name="T3" fmla="*/ 0 h 192"/>
              <a:gd name="T4" fmla="*/ 2147483647 w 183"/>
              <a:gd name="T5" fmla="*/ 2147483647 h 192"/>
              <a:gd name="T6" fmla="*/ 2147483647 w 183"/>
              <a:gd name="T7" fmla="*/ 2147483647 h 192"/>
              <a:gd name="T8" fmla="*/ 2147483647 w 183"/>
              <a:gd name="T9" fmla="*/ 2147483647 h 192"/>
              <a:gd name="T10" fmla="*/ 2147483647 w 183"/>
              <a:gd name="T11" fmla="*/ 2147483647 h 192"/>
              <a:gd name="T12" fmla="*/ 2147483647 w 183"/>
              <a:gd name="T13" fmla="*/ 2147483647 h 192"/>
              <a:gd name="T14" fmla="*/ 2147483647 w 183"/>
              <a:gd name="T15" fmla="*/ 2147483647 h 192"/>
              <a:gd name="T16" fmla="*/ 2147483647 w 183"/>
              <a:gd name="T17" fmla="*/ 2147483647 h 192"/>
              <a:gd name="T18" fmla="*/ 2147483647 w 183"/>
              <a:gd name="T19" fmla="*/ 2147483647 h 192"/>
              <a:gd name="T20" fmla="*/ 2147483647 w 183"/>
              <a:gd name="T21" fmla="*/ 2147483647 h 192"/>
              <a:gd name="T22" fmla="*/ 2147483647 w 183"/>
              <a:gd name="T23" fmla="*/ 2147483647 h 192"/>
              <a:gd name="T24" fmla="*/ 2147483647 w 183"/>
              <a:gd name="T25" fmla="*/ 2147483647 h 192"/>
              <a:gd name="T26" fmla="*/ 2147483647 w 183"/>
              <a:gd name="T27" fmla="*/ 2147483647 h 192"/>
              <a:gd name="T28" fmla="*/ 2147483647 w 183"/>
              <a:gd name="T29" fmla="*/ 2147483647 h 192"/>
              <a:gd name="T30" fmla="*/ 2147483647 w 183"/>
              <a:gd name="T31" fmla="*/ 2147483647 h 192"/>
              <a:gd name="T32" fmla="*/ 2147483647 w 183"/>
              <a:gd name="T33" fmla="*/ 2147483647 h 192"/>
              <a:gd name="T34" fmla="*/ 2147483647 w 183"/>
              <a:gd name="T35" fmla="*/ 2147483647 h 192"/>
              <a:gd name="T36" fmla="*/ 2147483647 w 183"/>
              <a:gd name="T37" fmla="*/ 2147483647 h 192"/>
              <a:gd name="T38" fmla="*/ 2147483647 w 183"/>
              <a:gd name="T39" fmla="*/ 2147483647 h 192"/>
              <a:gd name="T40" fmla="*/ 2147483647 w 183"/>
              <a:gd name="T41" fmla="*/ 2147483647 h 192"/>
              <a:gd name="T42" fmla="*/ 2147483647 w 183"/>
              <a:gd name="T43" fmla="*/ 2147483647 h 192"/>
              <a:gd name="T44" fmla="*/ 2147483647 w 183"/>
              <a:gd name="T45" fmla="*/ 2147483647 h 192"/>
              <a:gd name="T46" fmla="*/ 2147483647 w 183"/>
              <a:gd name="T47" fmla="*/ 2147483647 h 192"/>
              <a:gd name="T48" fmla="*/ 2147483647 w 183"/>
              <a:gd name="T49" fmla="*/ 2147483647 h 192"/>
              <a:gd name="T50" fmla="*/ 2147483647 w 183"/>
              <a:gd name="T51" fmla="*/ 2147483647 h 192"/>
              <a:gd name="T52" fmla="*/ 2147483647 w 183"/>
              <a:gd name="T53" fmla="*/ 2147483647 h 192"/>
              <a:gd name="T54" fmla="*/ 2147483647 w 183"/>
              <a:gd name="T55" fmla="*/ 2147483647 h 192"/>
              <a:gd name="T56" fmla="*/ 2147483647 w 183"/>
              <a:gd name="T57" fmla="*/ 2147483647 h 192"/>
              <a:gd name="T58" fmla="*/ 2147483647 w 183"/>
              <a:gd name="T59" fmla="*/ 2147483647 h 192"/>
              <a:gd name="T60" fmla="*/ 2147483647 w 183"/>
              <a:gd name="T61" fmla="*/ 2147483647 h 192"/>
              <a:gd name="T62" fmla="*/ 2147483647 w 183"/>
              <a:gd name="T63" fmla="*/ 2147483647 h 192"/>
              <a:gd name="T64" fmla="*/ 2147483647 w 183"/>
              <a:gd name="T65" fmla="*/ 2147483647 h 192"/>
              <a:gd name="T66" fmla="*/ 2147483647 w 183"/>
              <a:gd name="T67" fmla="*/ 2147483647 h 192"/>
              <a:gd name="T68" fmla="*/ 2147483647 w 183"/>
              <a:gd name="T69" fmla="*/ 2147483647 h 192"/>
              <a:gd name="T70" fmla="*/ 2147483647 w 183"/>
              <a:gd name="T71" fmla="*/ 2147483647 h 192"/>
              <a:gd name="T72" fmla="*/ 2147483647 w 183"/>
              <a:gd name="T73" fmla="*/ 2147483647 h 192"/>
              <a:gd name="T74" fmla="*/ 2147483647 w 183"/>
              <a:gd name="T75" fmla="*/ 2147483647 h 192"/>
              <a:gd name="T76" fmla="*/ 0 w 183"/>
              <a:gd name="T77" fmla="*/ 2147483647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192"/>
              <a:gd name="T119" fmla="*/ 183 w 183"/>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192">
                <a:moveTo>
                  <a:pt x="0" y="5"/>
                </a:moveTo>
                <a:lnTo>
                  <a:pt x="19" y="0"/>
                </a:lnTo>
                <a:lnTo>
                  <a:pt x="40" y="9"/>
                </a:lnTo>
                <a:lnTo>
                  <a:pt x="44" y="17"/>
                </a:lnTo>
                <a:lnTo>
                  <a:pt x="44" y="21"/>
                </a:lnTo>
                <a:lnTo>
                  <a:pt x="49" y="22"/>
                </a:lnTo>
                <a:lnTo>
                  <a:pt x="49" y="26"/>
                </a:lnTo>
                <a:lnTo>
                  <a:pt x="56" y="28"/>
                </a:lnTo>
                <a:lnTo>
                  <a:pt x="56" y="34"/>
                </a:lnTo>
                <a:lnTo>
                  <a:pt x="78" y="55"/>
                </a:lnTo>
                <a:lnTo>
                  <a:pt x="81" y="55"/>
                </a:lnTo>
                <a:lnTo>
                  <a:pt x="84" y="60"/>
                </a:lnTo>
                <a:lnTo>
                  <a:pt x="88" y="65"/>
                </a:lnTo>
                <a:lnTo>
                  <a:pt x="91" y="65"/>
                </a:lnTo>
                <a:lnTo>
                  <a:pt x="106" y="72"/>
                </a:lnTo>
                <a:lnTo>
                  <a:pt x="135" y="76"/>
                </a:lnTo>
                <a:lnTo>
                  <a:pt x="136" y="100"/>
                </a:lnTo>
                <a:lnTo>
                  <a:pt x="143" y="103"/>
                </a:lnTo>
                <a:lnTo>
                  <a:pt x="142" y="112"/>
                </a:lnTo>
                <a:lnTo>
                  <a:pt x="158" y="124"/>
                </a:lnTo>
                <a:lnTo>
                  <a:pt x="174" y="129"/>
                </a:lnTo>
                <a:lnTo>
                  <a:pt x="174" y="169"/>
                </a:lnTo>
                <a:lnTo>
                  <a:pt x="182" y="184"/>
                </a:lnTo>
                <a:lnTo>
                  <a:pt x="177" y="189"/>
                </a:lnTo>
                <a:lnTo>
                  <a:pt x="167" y="191"/>
                </a:lnTo>
                <a:lnTo>
                  <a:pt x="165" y="177"/>
                </a:lnTo>
                <a:lnTo>
                  <a:pt x="148" y="191"/>
                </a:lnTo>
                <a:lnTo>
                  <a:pt x="136" y="170"/>
                </a:lnTo>
                <a:lnTo>
                  <a:pt x="130" y="157"/>
                </a:lnTo>
                <a:lnTo>
                  <a:pt x="110" y="138"/>
                </a:lnTo>
                <a:lnTo>
                  <a:pt x="104" y="138"/>
                </a:lnTo>
                <a:lnTo>
                  <a:pt x="86" y="127"/>
                </a:lnTo>
                <a:lnTo>
                  <a:pt x="83" y="117"/>
                </a:lnTo>
                <a:lnTo>
                  <a:pt x="83" y="110"/>
                </a:lnTo>
                <a:lnTo>
                  <a:pt x="67" y="83"/>
                </a:lnTo>
                <a:lnTo>
                  <a:pt x="61" y="65"/>
                </a:lnTo>
                <a:lnTo>
                  <a:pt x="42" y="50"/>
                </a:lnTo>
                <a:lnTo>
                  <a:pt x="17" y="26"/>
                </a:lnTo>
                <a:lnTo>
                  <a:pt x="0" y="5"/>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26" name="Freeform 121"/>
          <p:cNvSpPr>
            <a:spLocks/>
          </p:cNvSpPr>
          <p:nvPr/>
        </p:nvSpPr>
        <p:spPr bwMode="auto">
          <a:xfrm>
            <a:off x="6996113" y="3351213"/>
            <a:ext cx="290512" cy="304800"/>
          </a:xfrm>
          <a:custGeom>
            <a:avLst/>
            <a:gdLst>
              <a:gd name="T0" fmla="*/ 0 w 183"/>
              <a:gd name="T1" fmla="*/ 2147483647 h 192"/>
              <a:gd name="T2" fmla="*/ 2147483647 w 183"/>
              <a:gd name="T3" fmla="*/ 0 h 192"/>
              <a:gd name="T4" fmla="*/ 2147483647 w 183"/>
              <a:gd name="T5" fmla="*/ 2147483647 h 192"/>
              <a:gd name="T6" fmla="*/ 2147483647 w 183"/>
              <a:gd name="T7" fmla="*/ 2147483647 h 192"/>
              <a:gd name="T8" fmla="*/ 2147483647 w 183"/>
              <a:gd name="T9" fmla="*/ 2147483647 h 192"/>
              <a:gd name="T10" fmla="*/ 2147483647 w 183"/>
              <a:gd name="T11" fmla="*/ 2147483647 h 192"/>
              <a:gd name="T12" fmla="*/ 2147483647 w 183"/>
              <a:gd name="T13" fmla="*/ 2147483647 h 192"/>
              <a:gd name="T14" fmla="*/ 2147483647 w 183"/>
              <a:gd name="T15" fmla="*/ 2147483647 h 192"/>
              <a:gd name="T16" fmla="*/ 2147483647 w 183"/>
              <a:gd name="T17" fmla="*/ 2147483647 h 192"/>
              <a:gd name="T18" fmla="*/ 2147483647 w 183"/>
              <a:gd name="T19" fmla="*/ 2147483647 h 192"/>
              <a:gd name="T20" fmla="*/ 2147483647 w 183"/>
              <a:gd name="T21" fmla="*/ 2147483647 h 192"/>
              <a:gd name="T22" fmla="*/ 2147483647 w 183"/>
              <a:gd name="T23" fmla="*/ 2147483647 h 192"/>
              <a:gd name="T24" fmla="*/ 2147483647 w 183"/>
              <a:gd name="T25" fmla="*/ 2147483647 h 192"/>
              <a:gd name="T26" fmla="*/ 2147483647 w 183"/>
              <a:gd name="T27" fmla="*/ 2147483647 h 192"/>
              <a:gd name="T28" fmla="*/ 2147483647 w 183"/>
              <a:gd name="T29" fmla="*/ 2147483647 h 192"/>
              <a:gd name="T30" fmla="*/ 2147483647 w 183"/>
              <a:gd name="T31" fmla="*/ 2147483647 h 192"/>
              <a:gd name="T32" fmla="*/ 2147483647 w 183"/>
              <a:gd name="T33" fmla="*/ 2147483647 h 192"/>
              <a:gd name="T34" fmla="*/ 2147483647 w 183"/>
              <a:gd name="T35" fmla="*/ 2147483647 h 192"/>
              <a:gd name="T36" fmla="*/ 2147483647 w 183"/>
              <a:gd name="T37" fmla="*/ 2147483647 h 192"/>
              <a:gd name="T38" fmla="*/ 2147483647 w 183"/>
              <a:gd name="T39" fmla="*/ 2147483647 h 192"/>
              <a:gd name="T40" fmla="*/ 2147483647 w 183"/>
              <a:gd name="T41" fmla="*/ 2147483647 h 192"/>
              <a:gd name="T42" fmla="*/ 2147483647 w 183"/>
              <a:gd name="T43" fmla="*/ 2147483647 h 192"/>
              <a:gd name="T44" fmla="*/ 2147483647 w 183"/>
              <a:gd name="T45" fmla="*/ 2147483647 h 192"/>
              <a:gd name="T46" fmla="*/ 2147483647 w 183"/>
              <a:gd name="T47" fmla="*/ 2147483647 h 192"/>
              <a:gd name="T48" fmla="*/ 2147483647 w 183"/>
              <a:gd name="T49" fmla="*/ 2147483647 h 192"/>
              <a:gd name="T50" fmla="*/ 2147483647 w 183"/>
              <a:gd name="T51" fmla="*/ 2147483647 h 192"/>
              <a:gd name="T52" fmla="*/ 2147483647 w 183"/>
              <a:gd name="T53" fmla="*/ 2147483647 h 192"/>
              <a:gd name="T54" fmla="*/ 2147483647 w 183"/>
              <a:gd name="T55" fmla="*/ 2147483647 h 192"/>
              <a:gd name="T56" fmla="*/ 2147483647 w 183"/>
              <a:gd name="T57" fmla="*/ 2147483647 h 192"/>
              <a:gd name="T58" fmla="*/ 2147483647 w 183"/>
              <a:gd name="T59" fmla="*/ 2147483647 h 192"/>
              <a:gd name="T60" fmla="*/ 2147483647 w 183"/>
              <a:gd name="T61" fmla="*/ 2147483647 h 192"/>
              <a:gd name="T62" fmla="*/ 2147483647 w 183"/>
              <a:gd name="T63" fmla="*/ 2147483647 h 192"/>
              <a:gd name="T64" fmla="*/ 2147483647 w 183"/>
              <a:gd name="T65" fmla="*/ 2147483647 h 192"/>
              <a:gd name="T66" fmla="*/ 2147483647 w 183"/>
              <a:gd name="T67" fmla="*/ 2147483647 h 192"/>
              <a:gd name="T68" fmla="*/ 2147483647 w 183"/>
              <a:gd name="T69" fmla="*/ 2147483647 h 192"/>
              <a:gd name="T70" fmla="*/ 2147483647 w 183"/>
              <a:gd name="T71" fmla="*/ 2147483647 h 192"/>
              <a:gd name="T72" fmla="*/ 2147483647 w 183"/>
              <a:gd name="T73" fmla="*/ 2147483647 h 192"/>
              <a:gd name="T74" fmla="*/ 2147483647 w 183"/>
              <a:gd name="T75" fmla="*/ 2147483647 h 192"/>
              <a:gd name="T76" fmla="*/ 0 w 183"/>
              <a:gd name="T77" fmla="*/ 2147483647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192"/>
              <a:gd name="T119" fmla="*/ 183 w 183"/>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192">
                <a:moveTo>
                  <a:pt x="0" y="5"/>
                </a:moveTo>
                <a:lnTo>
                  <a:pt x="19" y="0"/>
                </a:lnTo>
                <a:lnTo>
                  <a:pt x="40" y="9"/>
                </a:lnTo>
                <a:lnTo>
                  <a:pt x="44" y="17"/>
                </a:lnTo>
                <a:lnTo>
                  <a:pt x="44" y="21"/>
                </a:lnTo>
                <a:lnTo>
                  <a:pt x="49" y="22"/>
                </a:lnTo>
                <a:lnTo>
                  <a:pt x="49" y="26"/>
                </a:lnTo>
                <a:lnTo>
                  <a:pt x="56" y="28"/>
                </a:lnTo>
                <a:lnTo>
                  <a:pt x="56" y="34"/>
                </a:lnTo>
                <a:lnTo>
                  <a:pt x="78" y="55"/>
                </a:lnTo>
                <a:lnTo>
                  <a:pt x="81" y="55"/>
                </a:lnTo>
                <a:lnTo>
                  <a:pt x="84" y="60"/>
                </a:lnTo>
                <a:lnTo>
                  <a:pt x="88" y="65"/>
                </a:lnTo>
                <a:lnTo>
                  <a:pt x="91" y="65"/>
                </a:lnTo>
                <a:lnTo>
                  <a:pt x="106" y="72"/>
                </a:lnTo>
                <a:lnTo>
                  <a:pt x="135" y="76"/>
                </a:lnTo>
                <a:lnTo>
                  <a:pt x="136" y="100"/>
                </a:lnTo>
                <a:lnTo>
                  <a:pt x="143" y="103"/>
                </a:lnTo>
                <a:lnTo>
                  <a:pt x="142" y="112"/>
                </a:lnTo>
                <a:lnTo>
                  <a:pt x="158" y="124"/>
                </a:lnTo>
                <a:lnTo>
                  <a:pt x="174" y="129"/>
                </a:lnTo>
                <a:lnTo>
                  <a:pt x="174" y="169"/>
                </a:lnTo>
                <a:lnTo>
                  <a:pt x="182" y="184"/>
                </a:lnTo>
                <a:lnTo>
                  <a:pt x="177" y="189"/>
                </a:lnTo>
                <a:lnTo>
                  <a:pt x="167" y="191"/>
                </a:lnTo>
                <a:lnTo>
                  <a:pt x="165" y="177"/>
                </a:lnTo>
                <a:lnTo>
                  <a:pt x="148" y="191"/>
                </a:lnTo>
                <a:lnTo>
                  <a:pt x="136" y="170"/>
                </a:lnTo>
                <a:lnTo>
                  <a:pt x="130" y="157"/>
                </a:lnTo>
                <a:lnTo>
                  <a:pt x="110" y="138"/>
                </a:lnTo>
                <a:lnTo>
                  <a:pt x="104" y="138"/>
                </a:lnTo>
                <a:lnTo>
                  <a:pt x="86" y="127"/>
                </a:lnTo>
                <a:lnTo>
                  <a:pt x="83" y="117"/>
                </a:lnTo>
                <a:lnTo>
                  <a:pt x="83" y="110"/>
                </a:lnTo>
                <a:lnTo>
                  <a:pt x="67" y="83"/>
                </a:lnTo>
                <a:lnTo>
                  <a:pt x="61" y="65"/>
                </a:lnTo>
                <a:lnTo>
                  <a:pt x="42" y="50"/>
                </a:lnTo>
                <a:lnTo>
                  <a:pt x="17" y="26"/>
                </a:lnTo>
                <a:lnTo>
                  <a:pt x="0" y="5"/>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27" name="Freeform 122"/>
          <p:cNvSpPr>
            <a:spLocks/>
          </p:cNvSpPr>
          <p:nvPr/>
        </p:nvSpPr>
        <p:spPr bwMode="auto">
          <a:xfrm>
            <a:off x="7518400" y="3035300"/>
            <a:ext cx="280988" cy="336550"/>
          </a:xfrm>
          <a:custGeom>
            <a:avLst/>
            <a:gdLst>
              <a:gd name="T0" fmla="*/ 2147483647 w 177"/>
              <a:gd name="T1" fmla="*/ 0 h 212"/>
              <a:gd name="T2" fmla="*/ 2147483647 w 177"/>
              <a:gd name="T3" fmla="*/ 0 h 212"/>
              <a:gd name="T4" fmla="*/ 2147483647 w 177"/>
              <a:gd name="T5" fmla="*/ 2147483647 h 212"/>
              <a:gd name="T6" fmla="*/ 2147483647 w 177"/>
              <a:gd name="T7" fmla="*/ 2147483647 h 212"/>
              <a:gd name="T8" fmla="*/ 2147483647 w 177"/>
              <a:gd name="T9" fmla="*/ 2147483647 h 212"/>
              <a:gd name="T10" fmla="*/ 2147483647 w 177"/>
              <a:gd name="T11" fmla="*/ 2147483647 h 212"/>
              <a:gd name="T12" fmla="*/ 2147483647 w 177"/>
              <a:gd name="T13" fmla="*/ 2147483647 h 212"/>
              <a:gd name="T14" fmla="*/ 2147483647 w 177"/>
              <a:gd name="T15" fmla="*/ 2147483647 h 212"/>
              <a:gd name="T16" fmla="*/ 2147483647 w 177"/>
              <a:gd name="T17" fmla="*/ 2147483647 h 212"/>
              <a:gd name="T18" fmla="*/ 2147483647 w 177"/>
              <a:gd name="T19" fmla="*/ 2147483647 h 212"/>
              <a:gd name="T20" fmla="*/ 2147483647 w 177"/>
              <a:gd name="T21" fmla="*/ 2147483647 h 212"/>
              <a:gd name="T22" fmla="*/ 2147483647 w 177"/>
              <a:gd name="T23" fmla="*/ 2147483647 h 212"/>
              <a:gd name="T24" fmla="*/ 2147483647 w 177"/>
              <a:gd name="T25" fmla="*/ 2147483647 h 212"/>
              <a:gd name="T26" fmla="*/ 2147483647 w 177"/>
              <a:gd name="T27" fmla="*/ 2147483647 h 212"/>
              <a:gd name="T28" fmla="*/ 2147483647 w 177"/>
              <a:gd name="T29" fmla="*/ 2147483647 h 212"/>
              <a:gd name="T30" fmla="*/ 2147483647 w 177"/>
              <a:gd name="T31" fmla="*/ 2147483647 h 212"/>
              <a:gd name="T32" fmla="*/ 2147483647 w 177"/>
              <a:gd name="T33" fmla="*/ 2147483647 h 212"/>
              <a:gd name="T34" fmla="*/ 2147483647 w 177"/>
              <a:gd name="T35" fmla="*/ 2147483647 h 212"/>
              <a:gd name="T36" fmla="*/ 2147483647 w 177"/>
              <a:gd name="T37" fmla="*/ 2147483647 h 212"/>
              <a:gd name="T38" fmla="*/ 2147483647 w 177"/>
              <a:gd name="T39" fmla="*/ 2147483647 h 212"/>
              <a:gd name="T40" fmla="*/ 2147483647 w 177"/>
              <a:gd name="T41" fmla="*/ 2147483647 h 212"/>
              <a:gd name="T42" fmla="*/ 2147483647 w 177"/>
              <a:gd name="T43" fmla="*/ 2147483647 h 212"/>
              <a:gd name="T44" fmla="*/ 2147483647 w 177"/>
              <a:gd name="T45" fmla="*/ 2147483647 h 212"/>
              <a:gd name="T46" fmla="*/ 2147483647 w 177"/>
              <a:gd name="T47" fmla="*/ 2147483647 h 212"/>
              <a:gd name="T48" fmla="*/ 2147483647 w 177"/>
              <a:gd name="T49" fmla="*/ 2147483647 h 212"/>
              <a:gd name="T50" fmla="*/ 2147483647 w 177"/>
              <a:gd name="T51" fmla="*/ 2147483647 h 212"/>
              <a:gd name="T52" fmla="*/ 2147483647 w 177"/>
              <a:gd name="T53" fmla="*/ 2147483647 h 212"/>
              <a:gd name="T54" fmla="*/ 2147483647 w 177"/>
              <a:gd name="T55" fmla="*/ 2147483647 h 212"/>
              <a:gd name="T56" fmla="*/ 2147483647 w 177"/>
              <a:gd name="T57" fmla="*/ 2147483647 h 212"/>
              <a:gd name="T58" fmla="*/ 2147483647 w 177"/>
              <a:gd name="T59" fmla="*/ 2147483647 h 212"/>
              <a:gd name="T60" fmla="*/ 2147483647 w 177"/>
              <a:gd name="T61" fmla="*/ 2147483647 h 212"/>
              <a:gd name="T62" fmla="*/ 2147483647 w 177"/>
              <a:gd name="T63" fmla="*/ 2147483647 h 212"/>
              <a:gd name="T64" fmla="*/ 2147483647 w 177"/>
              <a:gd name="T65" fmla="*/ 2147483647 h 212"/>
              <a:gd name="T66" fmla="*/ 2147483647 w 177"/>
              <a:gd name="T67" fmla="*/ 2147483647 h 212"/>
              <a:gd name="T68" fmla="*/ 2147483647 w 177"/>
              <a:gd name="T69" fmla="*/ 2147483647 h 212"/>
              <a:gd name="T70" fmla="*/ 2147483647 w 177"/>
              <a:gd name="T71" fmla="*/ 2147483647 h 212"/>
              <a:gd name="T72" fmla="*/ 2147483647 w 177"/>
              <a:gd name="T73" fmla="*/ 2147483647 h 212"/>
              <a:gd name="T74" fmla="*/ 2147483647 w 177"/>
              <a:gd name="T75" fmla="*/ 2147483647 h 212"/>
              <a:gd name="T76" fmla="*/ 2147483647 w 177"/>
              <a:gd name="T77" fmla="*/ 2147483647 h 212"/>
              <a:gd name="T78" fmla="*/ 2147483647 w 177"/>
              <a:gd name="T79" fmla="*/ 2147483647 h 212"/>
              <a:gd name="T80" fmla="*/ 2147483647 w 177"/>
              <a:gd name="T81" fmla="*/ 2147483647 h 212"/>
              <a:gd name="T82" fmla="*/ 2147483647 w 177"/>
              <a:gd name="T83" fmla="*/ 2147483647 h 212"/>
              <a:gd name="T84" fmla="*/ 2147483647 w 177"/>
              <a:gd name="T85" fmla="*/ 2147483647 h 212"/>
              <a:gd name="T86" fmla="*/ 2147483647 w 177"/>
              <a:gd name="T87" fmla="*/ 2147483647 h 212"/>
              <a:gd name="T88" fmla="*/ 2147483647 w 177"/>
              <a:gd name="T89" fmla="*/ 2147483647 h 212"/>
              <a:gd name="T90" fmla="*/ 2147483647 w 177"/>
              <a:gd name="T91" fmla="*/ 2147483647 h 212"/>
              <a:gd name="T92" fmla="*/ 2147483647 w 177"/>
              <a:gd name="T93" fmla="*/ 2147483647 h 212"/>
              <a:gd name="T94" fmla="*/ 2147483647 w 177"/>
              <a:gd name="T95" fmla="*/ 2147483647 h 212"/>
              <a:gd name="T96" fmla="*/ 0 w 177"/>
              <a:gd name="T97" fmla="*/ 2147483647 h 212"/>
              <a:gd name="T98" fmla="*/ 2147483647 w 177"/>
              <a:gd name="T99" fmla="*/ 2147483647 h 212"/>
              <a:gd name="T100" fmla="*/ 2147483647 w 177"/>
              <a:gd name="T101" fmla="*/ 2147483647 h 212"/>
              <a:gd name="T102" fmla="*/ 2147483647 w 177"/>
              <a:gd name="T103" fmla="*/ 2147483647 h 212"/>
              <a:gd name="T104" fmla="*/ 2147483647 w 177"/>
              <a:gd name="T105" fmla="*/ 2147483647 h 212"/>
              <a:gd name="T106" fmla="*/ 2147483647 w 177"/>
              <a:gd name="T107" fmla="*/ 0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12"/>
              <a:gd name="T164" fmla="*/ 177 w 177"/>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12">
                <a:moveTo>
                  <a:pt x="12" y="0"/>
                </a:moveTo>
                <a:lnTo>
                  <a:pt x="27" y="0"/>
                </a:lnTo>
                <a:lnTo>
                  <a:pt x="44" y="22"/>
                </a:lnTo>
                <a:lnTo>
                  <a:pt x="41" y="43"/>
                </a:lnTo>
                <a:lnTo>
                  <a:pt x="51" y="50"/>
                </a:lnTo>
                <a:lnTo>
                  <a:pt x="56" y="64"/>
                </a:lnTo>
                <a:lnTo>
                  <a:pt x="68" y="71"/>
                </a:lnTo>
                <a:lnTo>
                  <a:pt x="81" y="73"/>
                </a:lnTo>
                <a:lnTo>
                  <a:pt x="102" y="83"/>
                </a:lnTo>
                <a:lnTo>
                  <a:pt x="115" y="97"/>
                </a:lnTo>
                <a:lnTo>
                  <a:pt x="118" y="97"/>
                </a:lnTo>
                <a:lnTo>
                  <a:pt x="135" y="107"/>
                </a:lnTo>
                <a:lnTo>
                  <a:pt x="135" y="133"/>
                </a:lnTo>
                <a:lnTo>
                  <a:pt x="140" y="145"/>
                </a:lnTo>
                <a:lnTo>
                  <a:pt x="146" y="150"/>
                </a:lnTo>
                <a:lnTo>
                  <a:pt x="152" y="157"/>
                </a:lnTo>
                <a:lnTo>
                  <a:pt x="159" y="166"/>
                </a:lnTo>
                <a:lnTo>
                  <a:pt x="162" y="176"/>
                </a:lnTo>
                <a:lnTo>
                  <a:pt x="176" y="185"/>
                </a:lnTo>
                <a:lnTo>
                  <a:pt x="174" y="195"/>
                </a:lnTo>
                <a:lnTo>
                  <a:pt x="161" y="197"/>
                </a:lnTo>
                <a:lnTo>
                  <a:pt x="156" y="189"/>
                </a:lnTo>
                <a:lnTo>
                  <a:pt x="146" y="189"/>
                </a:lnTo>
                <a:lnTo>
                  <a:pt x="146" y="211"/>
                </a:lnTo>
                <a:lnTo>
                  <a:pt x="137" y="211"/>
                </a:lnTo>
                <a:lnTo>
                  <a:pt x="127" y="201"/>
                </a:lnTo>
                <a:lnTo>
                  <a:pt x="120" y="195"/>
                </a:lnTo>
                <a:lnTo>
                  <a:pt x="120" y="183"/>
                </a:lnTo>
                <a:lnTo>
                  <a:pt x="105" y="183"/>
                </a:lnTo>
                <a:lnTo>
                  <a:pt x="100" y="195"/>
                </a:lnTo>
                <a:lnTo>
                  <a:pt x="95" y="183"/>
                </a:lnTo>
                <a:lnTo>
                  <a:pt x="93" y="171"/>
                </a:lnTo>
                <a:lnTo>
                  <a:pt x="112" y="166"/>
                </a:lnTo>
                <a:lnTo>
                  <a:pt x="122" y="169"/>
                </a:lnTo>
                <a:lnTo>
                  <a:pt x="124" y="149"/>
                </a:lnTo>
                <a:lnTo>
                  <a:pt x="113" y="144"/>
                </a:lnTo>
                <a:lnTo>
                  <a:pt x="107" y="126"/>
                </a:lnTo>
                <a:lnTo>
                  <a:pt x="102" y="105"/>
                </a:lnTo>
                <a:lnTo>
                  <a:pt x="83" y="99"/>
                </a:lnTo>
                <a:lnTo>
                  <a:pt x="74" y="88"/>
                </a:lnTo>
                <a:lnTo>
                  <a:pt x="59" y="83"/>
                </a:lnTo>
                <a:lnTo>
                  <a:pt x="68" y="104"/>
                </a:lnTo>
                <a:lnTo>
                  <a:pt x="51" y="112"/>
                </a:lnTo>
                <a:lnTo>
                  <a:pt x="41" y="90"/>
                </a:lnTo>
                <a:lnTo>
                  <a:pt x="32" y="85"/>
                </a:lnTo>
                <a:lnTo>
                  <a:pt x="32" y="73"/>
                </a:lnTo>
                <a:lnTo>
                  <a:pt x="20" y="59"/>
                </a:lnTo>
                <a:lnTo>
                  <a:pt x="7" y="50"/>
                </a:lnTo>
                <a:lnTo>
                  <a:pt x="0" y="42"/>
                </a:lnTo>
                <a:lnTo>
                  <a:pt x="3" y="35"/>
                </a:lnTo>
                <a:lnTo>
                  <a:pt x="14" y="38"/>
                </a:lnTo>
                <a:lnTo>
                  <a:pt x="17" y="29"/>
                </a:lnTo>
                <a:lnTo>
                  <a:pt x="14" y="17"/>
                </a:lnTo>
                <a:lnTo>
                  <a:pt x="12"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28" name="Freeform 123"/>
          <p:cNvSpPr>
            <a:spLocks/>
          </p:cNvSpPr>
          <p:nvPr/>
        </p:nvSpPr>
        <p:spPr bwMode="auto">
          <a:xfrm>
            <a:off x="7507288" y="3024188"/>
            <a:ext cx="280987" cy="336550"/>
          </a:xfrm>
          <a:custGeom>
            <a:avLst/>
            <a:gdLst>
              <a:gd name="T0" fmla="*/ 2147483647 w 177"/>
              <a:gd name="T1" fmla="*/ 0 h 212"/>
              <a:gd name="T2" fmla="*/ 2147483647 w 177"/>
              <a:gd name="T3" fmla="*/ 0 h 212"/>
              <a:gd name="T4" fmla="*/ 2147483647 w 177"/>
              <a:gd name="T5" fmla="*/ 2147483647 h 212"/>
              <a:gd name="T6" fmla="*/ 2147483647 w 177"/>
              <a:gd name="T7" fmla="*/ 2147483647 h 212"/>
              <a:gd name="T8" fmla="*/ 2147483647 w 177"/>
              <a:gd name="T9" fmla="*/ 2147483647 h 212"/>
              <a:gd name="T10" fmla="*/ 2147483647 w 177"/>
              <a:gd name="T11" fmla="*/ 2147483647 h 212"/>
              <a:gd name="T12" fmla="*/ 2147483647 w 177"/>
              <a:gd name="T13" fmla="*/ 2147483647 h 212"/>
              <a:gd name="T14" fmla="*/ 2147483647 w 177"/>
              <a:gd name="T15" fmla="*/ 2147483647 h 212"/>
              <a:gd name="T16" fmla="*/ 2147483647 w 177"/>
              <a:gd name="T17" fmla="*/ 2147483647 h 212"/>
              <a:gd name="T18" fmla="*/ 2147483647 w 177"/>
              <a:gd name="T19" fmla="*/ 2147483647 h 212"/>
              <a:gd name="T20" fmla="*/ 2147483647 w 177"/>
              <a:gd name="T21" fmla="*/ 2147483647 h 212"/>
              <a:gd name="T22" fmla="*/ 2147483647 w 177"/>
              <a:gd name="T23" fmla="*/ 2147483647 h 212"/>
              <a:gd name="T24" fmla="*/ 2147483647 w 177"/>
              <a:gd name="T25" fmla="*/ 2147483647 h 212"/>
              <a:gd name="T26" fmla="*/ 2147483647 w 177"/>
              <a:gd name="T27" fmla="*/ 2147483647 h 212"/>
              <a:gd name="T28" fmla="*/ 2147483647 w 177"/>
              <a:gd name="T29" fmla="*/ 2147483647 h 212"/>
              <a:gd name="T30" fmla="*/ 2147483647 w 177"/>
              <a:gd name="T31" fmla="*/ 2147483647 h 212"/>
              <a:gd name="T32" fmla="*/ 2147483647 w 177"/>
              <a:gd name="T33" fmla="*/ 2147483647 h 212"/>
              <a:gd name="T34" fmla="*/ 2147483647 w 177"/>
              <a:gd name="T35" fmla="*/ 2147483647 h 212"/>
              <a:gd name="T36" fmla="*/ 2147483647 w 177"/>
              <a:gd name="T37" fmla="*/ 2147483647 h 212"/>
              <a:gd name="T38" fmla="*/ 2147483647 w 177"/>
              <a:gd name="T39" fmla="*/ 2147483647 h 212"/>
              <a:gd name="T40" fmla="*/ 2147483647 w 177"/>
              <a:gd name="T41" fmla="*/ 2147483647 h 212"/>
              <a:gd name="T42" fmla="*/ 2147483647 w 177"/>
              <a:gd name="T43" fmla="*/ 2147483647 h 212"/>
              <a:gd name="T44" fmla="*/ 2147483647 w 177"/>
              <a:gd name="T45" fmla="*/ 2147483647 h 212"/>
              <a:gd name="T46" fmla="*/ 2147483647 w 177"/>
              <a:gd name="T47" fmla="*/ 2147483647 h 212"/>
              <a:gd name="T48" fmla="*/ 2147483647 w 177"/>
              <a:gd name="T49" fmla="*/ 2147483647 h 212"/>
              <a:gd name="T50" fmla="*/ 2147483647 w 177"/>
              <a:gd name="T51" fmla="*/ 2147483647 h 212"/>
              <a:gd name="T52" fmla="*/ 2147483647 w 177"/>
              <a:gd name="T53" fmla="*/ 2147483647 h 212"/>
              <a:gd name="T54" fmla="*/ 2147483647 w 177"/>
              <a:gd name="T55" fmla="*/ 2147483647 h 212"/>
              <a:gd name="T56" fmla="*/ 2147483647 w 177"/>
              <a:gd name="T57" fmla="*/ 2147483647 h 212"/>
              <a:gd name="T58" fmla="*/ 2147483647 w 177"/>
              <a:gd name="T59" fmla="*/ 2147483647 h 212"/>
              <a:gd name="T60" fmla="*/ 2147483647 w 177"/>
              <a:gd name="T61" fmla="*/ 2147483647 h 212"/>
              <a:gd name="T62" fmla="*/ 2147483647 w 177"/>
              <a:gd name="T63" fmla="*/ 2147483647 h 212"/>
              <a:gd name="T64" fmla="*/ 2147483647 w 177"/>
              <a:gd name="T65" fmla="*/ 2147483647 h 212"/>
              <a:gd name="T66" fmla="*/ 2147483647 w 177"/>
              <a:gd name="T67" fmla="*/ 2147483647 h 212"/>
              <a:gd name="T68" fmla="*/ 2147483647 w 177"/>
              <a:gd name="T69" fmla="*/ 2147483647 h 212"/>
              <a:gd name="T70" fmla="*/ 2147483647 w 177"/>
              <a:gd name="T71" fmla="*/ 2147483647 h 212"/>
              <a:gd name="T72" fmla="*/ 2147483647 w 177"/>
              <a:gd name="T73" fmla="*/ 2147483647 h 212"/>
              <a:gd name="T74" fmla="*/ 2147483647 w 177"/>
              <a:gd name="T75" fmla="*/ 2147483647 h 212"/>
              <a:gd name="T76" fmla="*/ 2147483647 w 177"/>
              <a:gd name="T77" fmla="*/ 2147483647 h 212"/>
              <a:gd name="T78" fmla="*/ 2147483647 w 177"/>
              <a:gd name="T79" fmla="*/ 2147483647 h 212"/>
              <a:gd name="T80" fmla="*/ 2147483647 w 177"/>
              <a:gd name="T81" fmla="*/ 2147483647 h 212"/>
              <a:gd name="T82" fmla="*/ 2147483647 w 177"/>
              <a:gd name="T83" fmla="*/ 2147483647 h 212"/>
              <a:gd name="T84" fmla="*/ 2147483647 w 177"/>
              <a:gd name="T85" fmla="*/ 2147483647 h 212"/>
              <a:gd name="T86" fmla="*/ 2147483647 w 177"/>
              <a:gd name="T87" fmla="*/ 2147483647 h 212"/>
              <a:gd name="T88" fmla="*/ 2147483647 w 177"/>
              <a:gd name="T89" fmla="*/ 2147483647 h 212"/>
              <a:gd name="T90" fmla="*/ 2147483647 w 177"/>
              <a:gd name="T91" fmla="*/ 2147483647 h 212"/>
              <a:gd name="T92" fmla="*/ 2147483647 w 177"/>
              <a:gd name="T93" fmla="*/ 2147483647 h 212"/>
              <a:gd name="T94" fmla="*/ 2147483647 w 177"/>
              <a:gd name="T95" fmla="*/ 2147483647 h 212"/>
              <a:gd name="T96" fmla="*/ 0 w 177"/>
              <a:gd name="T97" fmla="*/ 2147483647 h 212"/>
              <a:gd name="T98" fmla="*/ 2147483647 w 177"/>
              <a:gd name="T99" fmla="*/ 2147483647 h 212"/>
              <a:gd name="T100" fmla="*/ 2147483647 w 177"/>
              <a:gd name="T101" fmla="*/ 2147483647 h 212"/>
              <a:gd name="T102" fmla="*/ 2147483647 w 177"/>
              <a:gd name="T103" fmla="*/ 2147483647 h 212"/>
              <a:gd name="T104" fmla="*/ 2147483647 w 177"/>
              <a:gd name="T105" fmla="*/ 2147483647 h 212"/>
              <a:gd name="T106" fmla="*/ 2147483647 w 177"/>
              <a:gd name="T107" fmla="*/ 0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12"/>
              <a:gd name="T164" fmla="*/ 177 w 177"/>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12">
                <a:moveTo>
                  <a:pt x="12" y="0"/>
                </a:moveTo>
                <a:lnTo>
                  <a:pt x="27" y="0"/>
                </a:lnTo>
                <a:lnTo>
                  <a:pt x="44" y="22"/>
                </a:lnTo>
                <a:lnTo>
                  <a:pt x="41" y="43"/>
                </a:lnTo>
                <a:lnTo>
                  <a:pt x="51" y="50"/>
                </a:lnTo>
                <a:lnTo>
                  <a:pt x="56" y="64"/>
                </a:lnTo>
                <a:lnTo>
                  <a:pt x="68" y="71"/>
                </a:lnTo>
                <a:lnTo>
                  <a:pt x="81" y="73"/>
                </a:lnTo>
                <a:lnTo>
                  <a:pt x="102" y="83"/>
                </a:lnTo>
                <a:lnTo>
                  <a:pt x="115" y="97"/>
                </a:lnTo>
                <a:lnTo>
                  <a:pt x="118" y="97"/>
                </a:lnTo>
                <a:lnTo>
                  <a:pt x="135" y="107"/>
                </a:lnTo>
                <a:lnTo>
                  <a:pt x="135" y="133"/>
                </a:lnTo>
                <a:lnTo>
                  <a:pt x="140" y="145"/>
                </a:lnTo>
                <a:lnTo>
                  <a:pt x="146" y="152"/>
                </a:lnTo>
                <a:lnTo>
                  <a:pt x="152" y="157"/>
                </a:lnTo>
                <a:lnTo>
                  <a:pt x="159" y="166"/>
                </a:lnTo>
                <a:lnTo>
                  <a:pt x="162" y="176"/>
                </a:lnTo>
                <a:lnTo>
                  <a:pt x="176" y="185"/>
                </a:lnTo>
                <a:lnTo>
                  <a:pt x="174" y="195"/>
                </a:lnTo>
                <a:lnTo>
                  <a:pt x="161" y="197"/>
                </a:lnTo>
                <a:lnTo>
                  <a:pt x="156" y="189"/>
                </a:lnTo>
                <a:lnTo>
                  <a:pt x="146" y="189"/>
                </a:lnTo>
                <a:lnTo>
                  <a:pt x="146" y="211"/>
                </a:lnTo>
                <a:lnTo>
                  <a:pt x="137" y="211"/>
                </a:lnTo>
                <a:lnTo>
                  <a:pt x="127" y="201"/>
                </a:lnTo>
                <a:lnTo>
                  <a:pt x="120" y="195"/>
                </a:lnTo>
                <a:lnTo>
                  <a:pt x="120" y="183"/>
                </a:lnTo>
                <a:lnTo>
                  <a:pt x="105" y="183"/>
                </a:lnTo>
                <a:lnTo>
                  <a:pt x="100" y="195"/>
                </a:lnTo>
                <a:lnTo>
                  <a:pt x="95" y="183"/>
                </a:lnTo>
                <a:lnTo>
                  <a:pt x="93" y="171"/>
                </a:lnTo>
                <a:lnTo>
                  <a:pt x="112" y="166"/>
                </a:lnTo>
                <a:lnTo>
                  <a:pt x="122" y="169"/>
                </a:lnTo>
                <a:lnTo>
                  <a:pt x="124" y="150"/>
                </a:lnTo>
                <a:lnTo>
                  <a:pt x="113" y="144"/>
                </a:lnTo>
                <a:lnTo>
                  <a:pt x="107" y="126"/>
                </a:lnTo>
                <a:lnTo>
                  <a:pt x="102" y="105"/>
                </a:lnTo>
                <a:lnTo>
                  <a:pt x="83" y="99"/>
                </a:lnTo>
                <a:lnTo>
                  <a:pt x="74" y="88"/>
                </a:lnTo>
                <a:lnTo>
                  <a:pt x="59" y="83"/>
                </a:lnTo>
                <a:lnTo>
                  <a:pt x="68" y="104"/>
                </a:lnTo>
                <a:lnTo>
                  <a:pt x="51" y="112"/>
                </a:lnTo>
                <a:lnTo>
                  <a:pt x="41" y="90"/>
                </a:lnTo>
                <a:lnTo>
                  <a:pt x="32" y="85"/>
                </a:lnTo>
                <a:lnTo>
                  <a:pt x="32" y="73"/>
                </a:lnTo>
                <a:lnTo>
                  <a:pt x="20" y="59"/>
                </a:lnTo>
                <a:lnTo>
                  <a:pt x="7" y="50"/>
                </a:lnTo>
                <a:lnTo>
                  <a:pt x="0" y="42"/>
                </a:lnTo>
                <a:lnTo>
                  <a:pt x="3" y="35"/>
                </a:lnTo>
                <a:lnTo>
                  <a:pt x="14" y="38"/>
                </a:lnTo>
                <a:lnTo>
                  <a:pt x="17" y="29"/>
                </a:lnTo>
                <a:lnTo>
                  <a:pt x="14" y="17"/>
                </a:lnTo>
                <a:lnTo>
                  <a:pt x="1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29" name="Freeform 124"/>
          <p:cNvSpPr>
            <a:spLocks/>
          </p:cNvSpPr>
          <p:nvPr/>
        </p:nvSpPr>
        <p:spPr bwMode="auto">
          <a:xfrm>
            <a:off x="7456488" y="2465388"/>
            <a:ext cx="206375" cy="288925"/>
          </a:xfrm>
          <a:custGeom>
            <a:avLst/>
            <a:gdLst>
              <a:gd name="T0" fmla="*/ 2147483647 w 130"/>
              <a:gd name="T1" fmla="*/ 0 h 182"/>
              <a:gd name="T2" fmla="*/ 2147483647 w 130"/>
              <a:gd name="T3" fmla="*/ 2147483647 h 182"/>
              <a:gd name="T4" fmla="*/ 2147483647 w 130"/>
              <a:gd name="T5" fmla="*/ 2147483647 h 182"/>
              <a:gd name="T6" fmla="*/ 2147483647 w 130"/>
              <a:gd name="T7" fmla="*/ 2147483647 h 182"/>
              <a:gd name="T8" fmla="*/ 2147483647 w 130"/>
              <a:gd name="T9" fmla="*/ 2147483647 h 182"/>
              <a:gd name="T10" fmla="*/ 2147483647 w 130"/>
              <a:gd name="T11" fmla="*/ 2147483647 h 182"/>
              <a:gd name="T12" fmla="*/ 2147483647 w 130"/>
              <a:gd name="T13" fmla="*/ 2147483647 h 182"/>
              <a:gd name="T14" fmla="*/ 2147483647 w 130"/>
              <a:gd name="T15" fmla="*/ 2147483647 h 182"/>
              <a:gd name="T16" fmla="*/ 2147483647 w 130"/>
              <a:gd name="T17" fmla="*/ 2147483647 h 182"/>
              <a:gd name="T18" fmla="*/ 2147483647 w 130"/>
              <a:gd name="T19" fmla="*/ 2147483647 h 182"/>
              <a:gd name="T20" fmla="*/ 2147483647 w 130"/>
              <a:gd name="T21" fmla="*/ 2147483647 h 182"/>
              <a:gd name="T22" fmla="*/ 2147483647 w 130"/>
              <a:gd name="T23" fmla="*/ 2147483647 h 182"/>
              <a:gd name="T24" fmla="*/ 2147483647 w 130"/>
              <a:gd name="T25" fmla="*/ 2147483647 h 182"/>
              <a:gd name="T26" fmla="*/ 2147483647 w 130"/>
              <a:gd name="T27" fmla="*/ 2147483647 h 182"/>
              <a:gd name="T28" fmla="*/ 2147483647 w 130"/>
              <a:gd name="T29" fmla="*/ 2147483647 h 182"/>
              <a:gd name="T30" fmla="*/ 2147483647 w 130"/>
              <a:gd name="T31" fmla="*/ 2147483647 h 182"/>
              <a:gd name="T32" fmla="*/ 2147483647 w 130"/>
              <a:gd name="T33" fmla="*/ 2147483647 h 182"/>
              <a:gd name="T34" fmla="*/ 2147483647 w 130"/>
              <a:gd name="T35" fmla="*/ 2147483647 h 182"/>
              <a:gd name="T36" fmla="*/ 2147483647 w 130"/>
              <a:gd name="T37" fmla="*/ 2147483647 h 182"/>
              <a:gd name="T38" fmla="*/ 2147483647 w 130"/>
              <a:gd name="T39" fmla="*/ 2147483647 h 182"/>
              <a:gd name="T40" fmla="*/ 2147483647 w 130"/>
              <a:gd name="T41" fmla="*/ 2147483647 h 182"/>
              <a:gd name="T42" fmla="*/ 2147483647 w 130"/>
              <a:gd name="T43" fmla="*/ 2147483647 h 182"/>
              <a:gd name="T44" fmla="*/ 2147483647 w 130"/>
              <a:gd name="T45" fmla="*/ 2147483647 h 182"/>
              <a:gd name="T46" fmla="*/ 2147483647 w 130"/>
              <a:gd name="T47" fmla="*/ 2147483647 h 182"/>
              <a:gd name="T48" fmla="*/ 2147483647 w 130"/>
              <a:gd name="T49" fmla="*/ 2147483647 h 182"/>
              <a:gd name="T50" fmla="*/ 2147483647 w 130"/>
              <a:gd name="T51" fmla="*/ 2147483647 h 182"/>
              <a:gd name="T52" fmla="*/ 2147483647 w 130"/>
              <a:gd name="T53" fmla="*/ 2147483647 h 182"/>
              <a:gd name="T54" fmla="*/ 2147483647 w 130"/>
              <a:gd name="T55" fmla="*/ 2147483647 h 182"/>
              <a:gd name="T56" fmla="*/ 2147483647 w 130"/>
              <a:gd name="T57" fmla="*/ 2147483647 h 182"/>
              <a:gd name="T58" fmla="*/ 2147483647 w 130"/>
              <a:gd name="T59" fmla="*/ 2147483647 h 182"/>
              <a:gd name="T60" fmla="*/ 2147483647 w 130"/>
              <a:gd name="T61" fmla="*/ 2147483647 h 182"/>
              <a:gd name="T62" fmla="*/ 2147483647 w 130"/>
              <a:gd name="T63" fmla="*/ 2147483647 h 182"/>
              <a:gd name="T64" fmla="*/ 2147483647 w 130"/>
              <a:gd name="T65" fmla="*/ 2147483647 h 182"/>
              <a:gd name="T66" fmla="*/ 2147483647 w 130"/>
              <a:gd name="T67" fmla="*/ 2147483647 h 182"/>
              <a:gd name="T68" fmla="*/ 2147483647 w 130"/>
              <a:gd name="T69" fmla="*/ 2147483647 h 182"/>
              <a:gd name="T70" fmla="*/ 2147483647 w 130"/>
              <a:gd name="T71" fmla="*/ 2147483647 h 182"/>
              <a:gd name="T72" fmla="*/ 2147483647 w 130"/>
              <a:gd name="T73" fmla="*/ 2147483647 h 182"/>
              <a:gd name="T74" fmla="*/ 2147483647 w 130"/>
              <a:gd name="T75" fmla="*/ 2147483647 h 182"/>
              <a:gd name="T76" fmla="*/ 2147483647 w 130"/>
              <a:gd name="T77" fmla="*/ 2147483647 h 182"/>
              <a:gd name="T78" fmla="*/ 0 w 130"/>
              <a:gd name="T79" fmla="*/ 2147483647 h 182"/>
              <a:gd name="T80" fmla="*/ 2147483647 w 130"/>
              <a:gd name="T81" fmla="*/ 2147483647 h 182"/>
              <a:gd name="T82" fmla="*/ 2147483647 w 130"/>
              <a:gd name="T83" fmla="*/ 2147483647 h 182"/>
              <a:gd name="T84" fmla="*/ 2147483647 w 130"/>
              <a:gd name="T85" fmla="*/ 2147483647 h 182"/>
              <a:gd name="T86" fmla="*/ 2147483647 w 130"/>
              <a:gd name="T87" fmla="*/ 2147483647 h 182"/>
              <a:gd name="T88" fmla="*/ 2147483647 w 130"/>
              <a:gd name="T89" fmla="*/ 2147483647 h 182"/>
              <a:gd name="T90" fmla="*/ 2147483647 w 130"/>
              <a:gd name="T91" fmla="*/ 2147483647 h 182"/>
              <a:gd name="T92" fmla="*/ 2147483647 w 130"/>
              <a:gd name="T93" fmla="*/ 2147483647 h 182"/>
              <a:gd name="T94" fmla="*/ 2147483647 w 130"/>
              <a:gd name="T95" fmla="*/ 2147483647 h 182"/>
              <a:gd name="T96" fmla="*/ 2147483647 w 130"/>
              <a:gd name="T97" fmla="*/ 2147483647 h 182"/>
              <a:gd name="T98" fmla="*/ 2147483647 w 130"/>
              <a:gd name="T99" fmla="*/ 2147483647 h 182"/>
              <a:gd name="T100" fmla="*/ 2147483647 w 130"/>
              <a:gd name="T101" fmla="*/ 2147483647 h 182"/>
              <a:gd name="T102" fmla="*/ 2147483647 w 130"/>
              <a:gd name="T103" fmla="*/ 2147483647 h 182"/>
              <a:gd name="T104" fmla="*/ 2147483647 w 130"/>
              <a:gd name="T105" fmla="*/ 2147483647 h 182"/>
              <a:gd name="T106" fmla="*/ 2147483647 w 130"/>
              <a:gd name="T107" fmla="*/ 2147483647 h 182"/>
              <a:gd name="T108" fmla="*/ 2147483647 w 130"/>
              <a:gd name="T109" fmla="*/ 2147483647 h 182"/>
              <a:gd name="T110" fmla="*/ 2147483647 w 130"/>
              <a:gd name="T111" fmla="*/ 2147483647 h 182"/>
              <a:gd name="T112" fmla="*/ 2147483647 w 130"/>
              <a:gd name="T113" fmla="*/ 2147483647 h 182"/>
              <a:gd name="T114" fmla="*/ 2147483647 w 130"/>
              <a:gd name="T115" fmla="*/ 2147483647 h 182"/>
              <a:gd name="T116" fmla="*/ 2147483647 w 130"/>
              <a:gd name="T117" fmla="*/ 2147483647 h 182"/>
              <a:gd name="T118" fmla="*/ 2147483647 w 130"/>
              <a:gd name="T119" fmla="*/ 2147483647 h 182"/>
              <a:gd name="T120" fmla="*/ 2147483647 w 130"/>
              <a:gd name="T121" fmla="*/ 0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82"/>
              <a:gd name="T185" fmla="*/ 130 w 130"/>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82">
                <a:moveTo>
                  <a:pt x="25" y="0"/>
                </a:moveTo>
                <a:lnTo>
                  <a:pt x="51" y="12"/>
                </a:lnTo>
                <a:lnTo>
                  <a:pt x="66" y="26"/>
                </a:lnTo>
                <a:lnTo>
                  <a:pt x="76" y="41"/>
                </a:lnTo>
                <a:lnTo>
                  <a:pt x="85" y="41"/>
                </a:lnTo>
                <a:lnTo>
                  <a:pt x="83" y="52"/>
                </a:lnTo>
                <a:lnTo>
                  <a:pt x="93" y="59"/>
                </a:lnTo>
                <a:lnTo>
                  <a:pt x="100" y="69"/>
                </a:lnTo>
                <a:lnTo>
                  <a:pt x="117" y="90"/>
                </a:lnTo>
                <a:lnTo>
                  <a:pt x="129" y="114"/>
                </a:lnTo>
                <a:lnTo>
                  <a:pt x="107" y="112"/>
                </a:lnTo>
                <a:lnTo>
                  <a:pt x="90" y="109"/>
                </a:lnTo>
                <a:lnTo>
                  <a:pt x="102" y="126"/>
                </a:lnTo>
                <a:lnTo>
                  <a:pt x="102" y="136"/>
                </a:lnTo>
                <a:lnTo>
                  <a:pt x="102" y="147"/>
                </a:lnTo>
                <a:lnTo>
                  <a:pt x="95" y="141"/>
                </a:lnTo>
                <a:lnTo>
                  <a:pt x="87" y="133"/>
                </a:lnTo>
                <a:lnTo>
                  <a:pt x="71" y="122"/>
                </a:lnTo>
                <a:lnTo>
                  <a:pt x="63" y="117"/>
                </a:lnTo>
                <a:lnTo>
                  <a:pt x="49" y="122"/>
                </a:lnTo>
                <a:lnTo>
                  <a:pt x="41" y="126"/>
                </a:lnTo>
                <a:lnTo>
                  <a:pt x="46" y="134"/>
                </a:lnTo>
                <a:lnTo>
                  <a:pt x="59" y="141"/>
                </a:lnTo>
                <a:lnTo>
                  <a:pt x="73" y="148"/>
                </a:lnTo>
                <a:lnTo>
                  <a:pt x="78" y="160"/>
                </a:lnTo>
                <a:lnTo>
                  <a:pt x="76" y="176"/>
                </a:lnTo>
                <a:lnTo>
                  <a:pt x="76" y="181"/>
                </a:lnTo>
                <a:lnTo>
                  <a:pt x="71" y="181"/>
                </a:lnTo>
                <a:lnTo>
                  <a:pt x="63" y="176"/>
                </a:lnTo>
                <a:lnTo>
                  <a:pt x="59" y="174"/>
                </a:lnTo>
                <a:lnTo>
                  <a:pt x="54" y="171"/>
                </a:lnTo>
                <a:lnTo>
                  <a:pt x="49" y="179"/>
                </a:lnTo>
                <a:lnTo>
                  <a:pt x="41" y="181"/>
                </a:lnTo>
                <a:lnTo>
                  <a:pt x="34" y="174"/>
                </a:lnTo>
                <a:lnTo>
                  <a:pt x="34" y="159"/>
                </a:lnTo>
                <a:lnTo>
                  <a:pt x="32" y="150"/>
                </a:lnTo>
                <a:lnTo>
                  <a:pt x="24" y="145"/>
                </a:lnTo>
                <a:lnTo>
                  <a:pt x="17" y="153"/>
                </a:lnTo>
                <a:lnTo>
                  <a:pt x="3" y="153"/>
                </a:lnTo>
                <a:lnTo>
                  <a:pt x="0" y="147"/>
                </a:lnTo>
                <a:lnTo>
                  <a:pt x="3" y="129"/>
                </a:lnTo>
                <a:lnTo>
                  <a:pt x="14" y="119"/>
                </a:lnTo>
                <a:lnTo>
                  <a:pt x="12" y="91"/>
                </a:lnTo>
                <a:lnTo>
                  <a:pt x="12" y="84"/>
                </a:lnTo>
                <a:lnTo>
                  <a:pt x="20" y="83"/>
                </a:lnTo>
                <a:lnTo>
                  <a:pt x="29" y="90"/>
                </a:lnTo>
                <a:lnTo>
                  <a:pt x="44" y="93"/>
                </a:lnTo>
                <a:lnTo>
                  <a:pt x="44" y="81"/>
                </a:lnTo>
                <a:lnTo>
                  <a:pt x="37" y="74"/>
                </a:lnTo>
                <a:lnTo>
                  <a:pt x="34" y="69"/>
                </a:lnTo>
                <a:lnTo>
                  <a:pt x="39" y="69"/>
                </a:lnTo>
                <a:lnTo>
                  <a:pt x="42" y="69"/>
                </a:lnTo>
                <a:lnTo>
                  <a:pt x="46" y="69"/>
                </a:lnTo>
                <a:lnTo>
                  <a:pt x="49" y="69"/>
                </a:lnTo>
                <a:lnTo>
                  <a:pt x="54" y="64"/>
                </a:lnTo>
                <a:lnTo>
                  <a:pt x="53" y="59"/>
                </a:lnTo>
                <a:lnTo>
                  <a:pt x="48" y="47"/>
                </a:lnTo>
                <a:lnTo>
                  <a:pt x="37" y="34"/>
                </a:lnTo>
                <a:lnTo>
                  <a:pt x="24" y="28"/>
                </a:lnTo>
                <a:lnTo>
                  <a:pt x="19" y="17"/>
                </a:lnTo>
                <a:lnTo>
                  <a:pt x="25"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30" name="Freeform 125"/>
          <p:cNvSpPr>
            <a:spLocks/>
          </p:cNvSpPr>
          <p:nvPr/>
        </p:nvSpPr>
        <p:spPr bwMode="auto">
          <a:xfrm>
            <a:off x="7446963" y="2454275"/>
            <a:ext cx="204787" cy="288925"/>
          </a:xfrm>
          <a:custGeom>
            <a:avLst/>
            <a:gdLst>
              <a:gd name="T0" fmla="*/ 2147483647 w 129"/>
              <a:gd name="T1" fmla="*/ 0 h 182"/>
              <a:gd name="T2" fmla="*/ 2147483647 w 129"/>
              <a:gd name="T3" fmla="*/ 2147483647 h 182"/>
              <a:gd name="T4" fmla="*/ 2147483647 w 129"/>
              <a:gd name="T5" fmla="*/ 2147483647 h 182"/>
              <a:gd name="T6" fmla="*/ 2147483647 w 129"/>
              <a:gd name="T7" fmla="*/ 2147483647 h 182"/>
              <a:gd name="T8" fmla="*/ 2147483647 w 129"/>
              <a:gd name="T9" fmla="*/ 2147483647 h 182"/>
              <a:gd name="T10" fmla="*/ 2147483647 w 129"/>
              <a:gd name="T11" fmla="*/ 2147483647 h 182"/>
              <a:gd name="T12" fmla="*/ 2147483647 w 129"/>
              <a:gd name="T13" fmla="*/ 2147483647 h 182"/>
              <a:gd name="T14" fmla="*/ 2147483647 w 129"/>
              <a:gd name="T15" fmla="*/ 2147483647 h 182"/>
              <a:gd name="T16" fmla="*/ 2147483647 w 129"/>
              <a:gd name="T17" fmla="*/ 2147483647 h 182"/>
              <a:gd name="T18" fmla="*/ 2147483647 w 129"/>
              <a:gd name="T19" fmla="*/ 2147483647 h 182"/>
              <a:gd name="T20" fmla="*/ 2147483647 w 129"/>
              <a:gd name="T21" fmla="*/ 2147483647 h 182"/>
              <a:gd name="T22" fmla="*/ 2147483647 w 129"/>
              <a:gd name="T23" fmla="*/ 2147483647 h 182"/>
              <a:gd name="T24" fmla="*/ 2147483647 w 129"/>
              <a:gd name="T25" fmla="*/ 2147483647 h 182"/>
              <a:gd name="T26" fmla="*/ 2147483647 w 129"/>
              <a:gd name="T27" fmla="*/ 2147483647 h 182"/>
              <a:gd name="T28" fmla="*/ 2147483647 w 129"/>
              <a:gd name="T29" fmla="*/ 2147483647 h 182"/>
              <a:gd name="T30" fmla="*/ 2147483647 w 129"/>
              <a:gd name="T31" fmla="*/ 2147483647 h 182"/>
              <a:gd name="T32" fmla="*/ 2147483647 w 129"/>
              <a:gd name="T33" fmla="*/ 2147483647 h 182"/>
              <a:gd name="T34" fmla="*/ 2147483647 w 129"/>
              <a:gd name="T35" fmla="*/ 2147483647 h 182"/>
              <a:gd name="T36" fmla="*/ 2147483647 w 129"/>
              <a:gd name="T37" fmla="*/ 2147483647 h 182"/>
              <a:gd name="T38" fmla="*/ 2147483647 w 129"/>
              <a:gd name="T39" fmla="*/ 2147483647 h 182"/>
              <a:gd name="T40" fmla="*/ 2147483647 w 129"/>
              <a:gd name="T41" fmla="*/ 2147483647 h 182"/>
              <a:gd name="T42" fmla="*/ 2147483647 w 129"/>
              <a:gd name="T43" fmla="*/ 2147483647 h 182"/>
              <a:gd name="T44" fmla="*/ 2147483647 w 129"/>
              <a:gd name="T45" fmla="*/ 2147483647 h 182"/>
              <a:gd name="T46" fmla="*/ 2147483647 w 129"/>
              <a:gd name="T47" fmla="*/ 2147483647 h 182"/>
              <a:gd name="T48" fmla="*/ 2147483647 w 129"/>
              <a:gd name="T49" fmla="*/ 2147483647 h 182"/>
              <a:gd name="T50" fmla="*/ 2147483647 w 129"/>
              <a:gd name="T51" fmla="*/ 2147483647 h 182"/>
              <a:gd name="T52" fmla="*/ 2147483647 w 129"/>
              <a:gd name="T53" fmla="*/ 2147483647 h 182"/>
              <a:gd name="T54" fmla="*/ 2147483647 w 129"/>
              <a:gd name="T55" fmla="*/ 2147483647 h 182"/>
              <a:gd name="T56" fmla="*/ 2147483647 w 129"/>
              <a:gd name="T57" fmla="*/ 2147483647 h 182"/>
              <a:gd name="T58" fmla="*/ 2147483647 w 129"/>
              <a:gd name="T59" fmla="*/ 2147483647 h 182"/>
              <a:gd name="T60" fmla="*/ 2147483647 w 129"/>
              <a:gd name="T61" fmla="*/ 2147483647 h 182"/>
              <a:gd name="T62" fmla="*/ 2147483647 w 129"/>
              <a:gd name="T63" fmla="*/ 2147483647 h 182"/>
              <a:gd name="T64" fmla="*/ 2147483647 w 129"/>
              <a:gd name="T65" fmla="*/ 2147483647 h 182"/>
              <a:gd name="T66" fmla="*/ 2147483647 w 129"/>
              <a:gd name="T67" fmla="*/ 2147483647 h 182"/>
              <a:gd name="T68" fmla="*/ 2147483647 w 129"/>
              <a:gd name="T69" fmla="*/ 2147483647 h 182"/>
              <a:gd name="T70" fmla="*/ 2147483647 w 129"/>
              <a:gd name="T71" fmla="*/ 2147483647 h 182"/>
              <a:gd name="T72" fmla="*/ 2147483647 w 129"/>
              <a:gd name="T73" fmla="*/ 2147483647 h 182"/>
              <a:gd name="T74" fmla="*/ 2147483647 w 129"/>
              <a:gd name="T75" fmla="*/ 2147483647 h 182"/>
              <a:gd name="T76" fmla="*/ 2147483647 w 129"/>
              <a:gd name="T77" fmla="*/ 2147483647 h 182"/>
              <a:gd name="T78" fmla="*/ 0 w 129"/>
              <a:gd name="T79" fmla="*/ 2147483647 h 182"/>
              <a:gd name="T80" fmla="*/ 2147483647 w 129"/>
              <a:gd name="T81" fmla="*/ 2147483647 h 182"/>
              <a:gd name="T82" fmla="*/ 2147483647 w 129"/>
              <a:gd name="T83" fmla="*/ 2147483647 h 182"/>
              <a:gd name="T84" fmla="*/ 2147483647 w 129"/>
              <a:gd name="T85" fmla="*/ 2147483647 h 182"/>
              <a:gd name="T86" fmla="*/ 2147483647 w 129"/>
              <a:gd name="T87" fmla="*/ 2147483647 h 182"/>
              <a:gd name="T88" fmla="*/ 2147483647 w 129"/>
              <a:gd name="T89" fmla="*/ 2147483647 h 182"/>
              <a:gd name="T90" fmla="*/ 2147483647 w 129"/>
              <a:gd name="T91" fmla="*/ 2147483647 h 182"/>
              <a:gd name="T92" fmla="*/ 2147483647 w 129"/>
              <a:gd name="T93" fmla="*/ 2147483647 h 182"/>
              <a:gd name="T94" fmla="*/ 2147483647 w 129"/>
              <a:gd name="T95" fmla="*/ 2147483647 h 182"/>
              <a:gd name="T96" fmla="*/ 2147483647 w 129"/>
              <a:gd name="T97" fmla="*/ 2147483647 h 182"/>
              <a:gd name="T98" fmla="*/ 2147483647 w 129"/>
              <a:gd name="T99" fmla="*/ 2147483647 h 182"/>
              <a:gd name="T100" fmla="*/ 2147483647 w 129"/>
              <a:gd name="T101" fmla="*/ 2147483647 h 182"/>
              <a:gd name="T102" fmla="*/ 2147483647 w 129"/>
              <a:gd name="T103" fmla="*/ 2147483647 h 182"/>
              <a:gd name="T104" fmla="*/ 2147483647 w 129"/>
              <a:gd name="T105" fmla="*/ 2147483647 h 182"/>
              <a:gd name="T106" fmla="*/ 2147483647 w 129"/>
              <a:gd name="T107" fmla="*/ 2147483647 h 182"/>
              <a:gd name="T108" fmla="*/ 2147483647 w 129"/>
              <a:gd name="T109" fmla="*/ 2147483647 h 182"/>
              <a:gd name="T110" fmla="*/ 2147483647 w 129"/>
              <a:gd name="T111" fmla="*/ 2147483647 h 182"/>
              <a:gd name="T112" fmla="*/ 2147483647 w 129"/>
              <a:gd name="T113" fmla="*/ 2147483647 h 182"/>
              <a:gd name="T114" fmla="*/ 2147483647 w 129"/>
              <a:gd name="T115" fmla="*/ 2147483647 h 182"/>
              <a:gd name="T116" fmla="*/ 2147483647 w 129"/>
              <a:gd name="T117" fmla="*/ 2147483647 h 182"/>
              <a:gd name="T118" fmla="*/ 2147483647 w 129"/>
              <a:gd name="T119" fmla="*/ 2147483647 h 182"/>
              <a:gd name="T120" fmla="*/ 2147483647 w 129"/>
              <a:gd name="T121" fmla="*/ 0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
              <a:gd name="T184" fmla="*/ 0 h 182"/>
              <a:gd name="T185" fmla="*/ 129 w 129"/>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 h="182">
                <a:moveTo>
                  <a:pt x="25" y="0"/>
                </a:moveTo>
                <a:lnTo>
                  <a:pt x="51" y="12"/>
                </a:lnTo>
                <a:lnTo>
                  <a:pt x="66" y="26"/>
                </a:lnTo>
                <a:lnTo>
                  <a:pt x="76" y="41"/>
                </a:lnTo>
                <a:lnTo>
                  <a:pt x="84" y="41"/>
                </a:lnTo>
                <a:lnTo>
                  <a:pt x="83" y="52"/>
                </a:lnTo>
                <a:lnTo>
                  <a:pt x="93" y="59"/>
                </a:lnTo>
                <a:lnTo>
                  <a:pt x="99" y="69"/>
                </a:lnTo>
                <a:lnTo>
                  <a:pt x="116" y="90"/>
                </a:lnTo>
                <a:lnTo>
                  <a:pt x="128" y="114"/>
                </a:lnTo>
                <a:lnTo>
                  <a:pt x="106" y="112"/>
                </a:lnTo>
                <a:lnTo>
                  <a:pt x="89" y="109"/>
                </a:lnTo>
                <a:lnTo>
                  <a:pt x="101" y="126"/>
                </a:lnTo>
                <a:lnTo>
                  <a:pt x="101" y="136"/>
                </a:lnTo>
                <a:lnTo>
                  <a:pt x="101" y="147"/>
                </a:lnTo>
                <a:lnTo>
                  <a:pt x="94" y="141"/>
                </a:lnTo>
                <a:lnTo>
                  <a:pt x="86" y="133"/>
                </a:lnTo>
                <a:lnTo>
                  <a:pt x="71" y="122"/>
                </a:lnTo>
                <a:lnTo>
                  <a:pt x="62" y="117"/>
                </a:lnTo>
                <a:lnTo>
                  <a:pt x="49" y="122"/>
                </a:lnTo>
                <a:lnTo>
                  <a:pt x="40" y="126"/>
                </a:lnTo>
                <a:lnTo>
                  <a:pt x="45" y="134"/>
                </a:lnTo>
                <a:lnTo>
                  <a:pt x="59" y="141"/>
                </a:lnTo>
                <a:lnTo>
                  <a:pt x="72" y="148"/>
                </a:lnTo>
                <a:lnTo>
                  <a:pt x="77" y="160"/>
                </a:lnTo>
                <a:lnTo>
                  <a:pt x="76" y="176"/>
                </a:lnTo>
                <a:lnTo>
                  <a:pt x="76" y="181"/>
                </a:lnTo>
                <a:lnTo>
                  <a:pt x="71" y="181"/>
                </a:lnTo>
                <a:lnTo>
                  <a:pt x="62" y="176"/>
                </a:lnTo>
                <a:lnTo>
                  <a:pt x="59" y="174"/>
                </a:lnTo>
                <a:lnTo>
                  <a:pt x="54" y="171"/>
                </a:lnTo>
                <a:lnTo>
                  <a:pt x="49" y="179"/>
                </a:lnTo>
                <a:lnTo>
                  <a:pt x="40" y="181"/>
                </a:lnTo>
                <a:lnTo>
                  <a:pt x="34" y="174"/>
                </a:lnTo>
                <a:lnTo>
                  <a:pt x="34" y="159"/>
                </a:lnTo>
                <a:lnTo>
                  <a:pt x="32" y="150"/>
                </a:lnTo>
                <a:lnTo>
                  <a:pt x="25" y="145"/>
                </a:lnTo>
                <a:lnTo>
                  <a:pt x="17" y="153"/>
                </a:lnTo>
                <a:lnTo>
                  <a:pt x="3" y="153"/>
                </a:lnTo>
                <a:lnTo>
                  <a:pt x="0" y="147"/>
                </a:lnTo>
                <a:lnTo>
                  <a:pt x="3" y="129"/>
                </a:lnTo>
                <a:lnTo>
                  <a:pt x="13" y="119"/>
                </a:lnTo>
                <a:lnTo>
                  <a:pt x="12" y="91"/>
                </a:lnTo>
                <a:lnTo>
                  <a:pt x="12" y="84"/>
                </a:lnTo>
                <a:lnTo>
                  <a:pt x="22" y="83"/>
                </a:lnTo>
                <a:lnTo>
                  <a:pt x="29" y="90"/>
                </a:lnTo>
                <a:lnTo>
                  <a:pt x="44" y="93"/>
                </a:lnTo>
                <a:lnTo>
                  <a:pt x="44" y="81"/>
                </a:lnTo>
                <a:lnTo>
                  <a:pt x="37" y="74"/>
                </a:lnTo>
                <a:lnTo>
                  <a:pt x="34" y="69"/>
                </a:lnTo>
                <a:lnTo>
                  <a:pt x="39" y="69"/>
                </a:lnTo>
                <a:lnTo>
                  <a:pt x="42" y="69"/>
                </a:lnTo>
                <a:lnTo>
                  <a:pt x="45" y="69"/>
                </a:lnTo>
                <a:lnTo>
                  <a:pt x="49" y="69"/>
                </a:lnTo>
                <a:lnTo>
                  <a:pt x="54" y="64"/>
                </a:lnTo>
                <a:lnTo>
                  <a:pt x="52" y="59"/>
                </a:lnTo>
                <a:lnTo>
                  <a:pt x="47" y="47"/>
                </a:lnTo>
                <a:lnTo>
                  <a:pt x="37" y="34"/>
                </a:lnTo>
                <a:lnTo>
                  <a:pt x="25" y="28"/>
                </a:lnTo>
                <a:lnTo>
                  <a:pt x="20" y="17"/>
                </a:lnTo>
                <a:lnTo>
                  <a:pt x="25"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31" name="Freeform 126"/>
          <p:cNvSpPr>
            <a:spLocks/>
          </p:cNvSpPr>
          <p:nvPr/>
        </p:nvSpPr>
        <p:spPr bwMode="auto">
          <a:xfrm>
            <a:off x="7221538" y="2125663"/>
            <a:ext cx="227012" cy="231775"/>
          </a:xfrm>
          <a:custGeom>
            <a:avLst/>
            <a:gdLst>
              <a:gd name="T0" fmla="*/ 0 w 143"/>
              <a:gd name="T1" fmla="*/ 0 h 146"/>
              <a:gd name="T2" fmla="*/ 2147483647 w 143"/>
              <a:gd name="T3" fmla="*/ 0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2147483647 h 146"/>
              <a:gd name="T20" fmla="*/ 2147483647 w 143"/>
              <a:gd name="T21" fmla="*/ 2147483647 h 146"/>
              <a:gd name="T22" fmla="*/ 2147483647 w 143"/>
              <a:gd name="T23" fmla="*/ 2147483647 h 146"/>
              <a:gd name="T24" fmla="*/ 2147483647 w 143"/>
              <a:gd name="T25" fmla="*/ 2147483647 h 146"/>
              <a:gd name="T26" fmla="*/ 2147483647 w 143"/>
              <a:gd name="T27" fmla="*/ 2147483647 h 146"/>
              <a:gd name="T28" fmla="*/ 2147483647 w 143"/>
              <a:gd name="T29" fmla="*/ 2147483647 h 146"/>
              <a:gd name="T30" fmla="*/ 2147483647 w 143"/>
              <a:gd name="T31" fmla="*/ 2147483647 h 146"/>
              <a:gd name="T32" fmla="*/ 2147483647 w 143"/>
              <a:gd name="T33" fmla="*/ 2147483647 h 146"/>
              <a:gd name="T34" fmla="*/ 2147483647 w 143"/>
              <a:gd name="T35" fmla="*/ 2147483647 h 146"/>
              <a:gd name="T36" fmla="*/ 2147483647 w 143"/>
              <a:gd name="T37" fmla="*/ 2147483647 h 146"/>
              <a:gd name="T38" fmla="*/ 2147483647 w 143"/>
              <a:gd name="T39" fmla="*/ 2147483647 h 146"/>
              <a:gd name="T40" fmla="*/ 2147483647 w 143"/>
              <a:gd name="T41" fmla="*/ 2147483647 h 146"/>
              <a:gd name="T42" fmla="*/ 2147483647 w 143"/>
              <a:gd name="T43" fmla="*/ 2147483647 h 146"/>
              <a:gd name="T44" fmla="*/ 2147483647 w 143"/>
              <a:gd name="T45" fmla="*/ 2147483647 h 146"/>
              <a:gd name="T46" fmla="*/ 2147483647 w 143"/>
              <a:gd name="T47" fmla="*/ 2147483647 h 146"/>
              <a:gd name="T48" fmla="*/ 2147483647 w 143"/>
              <a:gd name="T49" fmla="*/ 2147483647 h 146"/>
              <a:gd name="T50" fmla="*/ 2147483647 w 143"/>
              <a:gd name="T51" fmla="*/ 2147483647 h 146"/>
              <a:gd name="T52" fmla="*/ 2147483647 w 143"/>
              <a:gd name="T53" fmla="*/ 2147483647 h 146"/>
              <a:gd name="T54" fmla="*/ 2147483647 w 143"/>
              <a:gd name="T55" fmla="*/ 2147483647 h 146"/>
              <a:gd name="T56" fmla="*/ 2147483647 w 143"/>
              <a:gd name="T57" fmla="*/ 2147483647 h 146"/>
              <a:gd name="T58" fmla="*/ 2147483647 w 143"/>
              <a:gd name="T59" fmla="*/ 2147483647 h 146"/>
              <a:gd name="T60" fmla="*/ 2147483647 w 143"/>
              <a:gd name="T61" fmla="*/ 2147483647 h 146"/>
              <a:gd name="T62" fmla="*/ 2147483647 w 143"/>
              <a:gd name="T63" fmla="*/ 2147483647 h 146"/>
              <a:gd name="T64" fmla="*/ 2147483647 w 143"/>
              <a:gd name="T65" fmla="*/ 2147483647 h 146"/>
              <a:gd name="T66" fmla="*/ 2147483647 w 143"/>
              <a:gd name="T67" fmla="*/ 2147483647 h 146"/>
              <a:gd name="T68" fmla="*/ 0 w 143"/>
              <a:gd name="T69" fmla="*/ 0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6"/>
              <a:gd name="T107" fmla="*/ 143 w 14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6">
                <a:moveTo>
                  <a:pt x="0" y="0"/>
                </a:moveTo>
                <a:lnTo>
                  <a:pt x="14" y="0"/>
                </a:lnTo>
                <a:lnTo>
                  <a:pt x="19" y="10"/>
                </a:lnTo>
                <a:lnTo>
                  <a:pt x="37" y="26"/>
                </a:lnTo>
                <a:lnTo>
                  <a:pt x="46" y="43"/>
                </a:lnTo>
                <a:lnTo>
                  <a:pt x="59" y="45"/>
                </a:lnTo>
                <a:lnTo>
                  <a:pt x="69" y="48"/>
                </a:lnTo>
                <a:lnTo>
                  <a:pt x="78" y="55"/>
                </a:lnTo>
                <a:lnTo>
                  <a:pt x="88" y="55"/>
                </a:lnTo>
                <a:lnTo>
                  <a:pt x="100" y="66"/>
                </a:lnTo>
                <a:lnTo>
                  <a:pt x="110" y="74"/>
                </a:lnTo>
                <a:lnTo>
                  <a:pt x="122" y="79"/>
                </a:lnTo>
                <a:lnTo>
                  <a:pt x="120" y="83"/>
                </a:lnTo>
                <a:lnTo>
                  <a:pt x="113" y="86"/>
                </a:lnTo>
                <a:lnTo>
                  <a:pt x="106" y="86"/>
                </a:lnTo>
                <a:lnTo>
                  <a:pt x="103" y="91"/>
                </a:lnTo>
                <a:lnTo>
                  <a:pt x="117" y="102"/>
                </a:lnTo>
                <a:lnTo>
                  <a:pt x="127" y="112"/>
                </a:lnTo>
                <a:lnTo>
                  <a:pt x="142" y="123"/>
                </a:lnTo>
                <a:lnTo>
                  <a:pt x="132" y="135"/>
                </a:lnTo>
                <a:lnTo>
                  <a:pt x="123" y="138"/>
                </a:lnTo>
                <a:lnTo>
                  <a:pt x="125" y="145"/>
                </a:lnTo>
                <a:lnTo>
                  <a:pt x="110" y="145"/>
                </a:lnTo>
                <a:lnTo>
                  <a:pt x="105" y="140"/>
                </a:lnTo>
                <a:lnTo>
                  <a:pt x="93" y="126"/>
                </a:lnTo>
                <a:lnTo>
                  <a:pt x="85" y="114"/>
                </a:lnTo>
                <a:lnTo>
                  <a:pt x="71" y="93"/>
                </a:lnTo>
                <a:lnTo>
                  <a:pt x="56" y="79"/>
                </a:lnTo>
                <a:lnTo>
                  <a:pt x="39" y="57"/>
                </a:lnTo>
                <a:lnTo>
                  <a:pt x="29" y="50"/>
                </a:lnTo>
                <a:lnTo>
                  <a:pt x="20" y="45"/>
                </a:lnTo>
                <a:lnTo>
                  <a:pt x="17" y="33"/>
                </a:lnTo>
                <a:lnTo>
                  <a:pt x="2" y="22"/>
                </a:lnTo>
                <a:lnTo>
                  <a:pt x="2" y="16"/>
                </a:lnTo>
                <a:lnTo>
                  <a:pt x="0"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32" name="Freeform 127"/>
          <p:cNvSpPr>
            <a:spLocks/>
          </p:cNvSpPr>
          <p:nvPr/>
        </p:nvSpPr>
        <p:spPr bwMode="auto">
          <a:xfrm>
            <a:off x="7210425" y="2114550"/>
            <a:ext cx="227013" cy="231775"/>
          </a:xfrm>
          <a:custGeom>
            <a:avLst/>
            <a:gdLst>
              <a:gd name="T0" fmla="*/ 0 w 143"/>
              <a:gd name="T1" fmla="*/ 0 h 146"/>
              <a:gd name="T2" fmla="*/ 2147483647 w 143"/>
              <a:gd name="T3" fmla="*/ 0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2147483647 h 146"/>
              <a:gd name="T20" fmla="*/ 2147483647 w 143"/>
              <a:gd name="T21" fmla="*/ 2147483647 h 146"/>
              <a:gd name="T22" fmla="*/ 2147483647 w 143"/>
              <a:gd name="T23" fmla="*/ 2147483647 h 146"/>
              <a:gd name="T24" fmla="*/ 2147483647 w 143"/>
              <a:gd name="T25" fmla="*/ 2147483647 h 146"/>
              <a:gd name="T26" fmla="*/ 2147483647 w 143"/>
              <a:gd name="T27" fmla="*/ 2147483647 h 146"/>
              <a:gd name="T28" fmla="*/ 2147483647 w 143"/>
              <a:gd name="T29" fmla="*/ 2147483647 h 146"/>
              <a:gd name="T30" fmla="*/ 2147483647 w 143"/>
              <a:gd name="T31" fmla="*/ 2147483647 h 146"/>
              <a:gd name="T32" fmla="*/ 2147483647 w 143"/>
              <a:gd name="T33" fmla="*/ 2147483647 h 146"/>
              <a:gd name="T34" fmla="*/ 2147483647 w 143"/>
              <a:gd name="T35" fmla="*/ 2147483647 h 146"/>
              <a:gd name="T36" fmla="*/ 2147483647 w 143"/>
              <a:gd name="T37" fmla="*/ 2147483647 h 146"/>
              <a:gd name="T38" fmla="*/ 2147483647 w 143"/>
              <a:gd name="T39" fmla="*/ 2147483647 h 146"/>
              <a:gd name="T40" fmla="*/ 2147483647 w 143"/>
              <a:gd name="T41" fmla="*/ 2147483647 h 146"/>
              <a:gd name="T42" fmla="*/ 2147483647 w 143"/>
              <a:gd name="T43" fmla="*/ 2147483647 h 146"/>
              <a:gd name="T44" fmla="*/ 2147483647 w 143"/>
              <a:gd name="T45" fmla="*/ 2147483647 h 146"/>
              <a:gd name="T46" fmla="*/ 2147483647 w 143"/>
              <a:gd name="T47" fmla="*/ 2147483647 h 146"/>
              <a:gd name="T48" fmla="*/ 2147483647 w 143"/>
              <a:gd name="T49" fmla="*/ 2147483647 h 146"/>
              <a:gd name="T50" fmla="*/ 2147483647 w 143"/>
              <a:gd name="T51" fmla="*/ 2147483647 h 146"/>
              <a:gd name="T52" fmla="*/ 2147483647 w 143"/>
              <a:gd name="T53" fmla="*/ 2147483647 h 146"/>
              <a:gd name="T54" fmla="*/ 2147483647 w 143"/>
              <a:gd name="T55" fmla="*/ 2147483647 h 146"/>
              <a:gd name="T56" fmla="*/ 2147483647 w 143"/>
              <a:gd name="T57" fmla="*/ 2147483647 h 146"/>
              <a:gd name="T58" fmla="*/ 2147483647 w 143"/>
              <a:gd name="T59" fmla="*/ 2147483647 h 146"/>
              <a:gd name="T60" fmla="*/ 2147483647 w 143"/>
              <a:gd name="T61" fmla="*/ 2147483647 h 146"/>
              <a:gd name="T62" fmla="*/ 2147483647 w 143"/>
              <a:gd name="T63" fmla="*/ 2147483647 h 146"/>
              <a:gd name="T64" fmla="*/ 2147483647 w 143"/>
              <a:gd name="T65" fmla="*/ 2147483647 h 146"/>
              <a:gd name="T66" fmla="*/ 2147483647 w 143"/>
              <a:gd name="T67" fmla="*/ 2147483647 h 146"/>
              <a:gd name="T68" fmla="*/ 0 w 143"/>
              <a:gd name="T69" fmla="*/ 0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6"/>
              <a:gd name="T107" fmla="*/ 143 w 14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6">
                <a:moveTo>
                  <a:pt x="0" y="0"/>
                </a:moveTo>
                <a:lnTo>
                  <a:pt x="14" y="0"/>
                </a:lnTo>
                <a:lnTo>
                  <a:pt x="19" y="10"/>
                </a:lnTo>
                <a:lnTo>
                  <a:pt x="37" y="26"/>
                </a:lnTo>
                <a:lnTo>
                  <a:pt x="46" y="43"/>
                </a:lnTo>
                <a:lnTo>
                  <a:pt x="59" y="45"/>
                </a:lnTo>
                <a:lnTo>
                  <a:pt x="69" y="48"/>
                </a:lnTo>
                <a:lnTo>
                  <a:pt x="78" y="55"/>
                </a:lnTo>
                <a:lnTo>
                  <a:pt x="88" y="55"/>
                </a:lnTo>
                <a:lnTo>
                  <a:pt x="100" y="66"/>
                </a:lnTo>
                <a:lnTo>
                  <a:pt x="110" y="74"/>
                </a:lnTo>
                <a:lnTo>
                  <a:pt x="122" y="79"/>
                </a:lnTo>
                <a:lnTo>
                  <a:pt x="120" y="85"/>
                </a:lnTo>
                <a:lnTo>
                  <a:pt x="113" y="86"/>
                </a:lnTo>
                <a:lnTo>
                  <a:pt x="106" y="86"/>
                </a:lnTo>
                <a:lnTo>
                  <a:pt x="103" y="91"/>
                </a:lnTo>
                <a:lnTo>
                  <a:pt x="117" y="102"/>
                </a:lnTo>
                <a:lnTo>
                  <a:pt x="127" y="112"/>
                </a:lnTo>
                <a:lnTo>
                  <a:pt x="142" y="123"/>
                </a:lnTo>
                <a:lnTo>
                  <a:pt x="132" y="135"/>
                </a:lnTo>
                <a:lnTo>
                  <a:pt x="123" y="138"/>
                </a:lnTo>
                <a:lnTo>
                  <a:pt x="125" y="145"/>
                </a:lnTo>
                <a:lnTo>
                  <a:pt x="110" y="145"/>
                </a:lnTo>
                <a:lnTo>
                  <a:pt x="105" y="140"/>
                </a:lnTo>
                <a:lnTo>
                  <a:pt x="93" y="126"/>
                </a:lnTo>
                <a:lnTo>
                  <a:pt x="85" y="114"/>
                </a:lnTo>
                <a:lnTo>
                  <a:pt x="71" y="93"/>
                </a:lnTo>
                <a:lnTo>
                  <a:pt x="56" y="79"/>
                </a:lnTo>
                <a:lnTo>
                  <a:pt x="39" y="57"/>
                </a:lnTo>
                <a:lnTo>
                  <a:pt x="29" y="50"/>
                </a:lnTo>
                <a:lnTo>
                  <a:pt x="20" y="45"/>
                </a:lnTo>
                <a:lnTo>
                  <a:pt x="17" y="33"/>
                </a:lnTo>
                <a:lnTo>
                  <a:pt x="2" y="22"/>
                </a:lnTo>
                <a:lnTo>
                  <a:pt x="2" y="16"/>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33" name="Freeform 128"/>
          <p:cNvSpPr>
            <a:spLocks/>
          </p:cNvSpPr>
          <p:nvPr/>
        </p:nvSpPr>
        <p:spPr bwMode="auto">
          <a:xfrm>
            <a:off x="4275138" y="2601913"/>
            <a:ext cx="1636712" cy="1762125"/>
          </a:xfrm>
          <a:custGeom>
            <a:avLst/>
            <a:gdLst>
              <a:gd name="T0" fmla="*/ 2147483647 w 1031"/>
              <a:gd name="T1" fmla="*/ 2147483647 h 1110"/>
              <a:gd name="T2" fmla="*/ 2147483647 w 1031"/>
              <a:gd name="T3" fmla="*/ 2147483647 h 1110"/>
              <a:gd name="T4" fmla="*/ 2147483647 w 1031"/>
              <a:gd name="T5" fmla="*/ 2147483647 h 1110"/>
              <a:gd name="T6" fmla="*/ 2147483647 w 1031"/>
              <a:gd name="T7" fmla="*/ 2147483647 h 1110"/>
              <a:gd name="T8" fmla="*/ 2147483647 w 1031"/>
              <a:gd name="T9" fmla="*/ 2147483647 h 1110"/>
              <a:gd name="T10" fmla="*/ 2147483647 w 1031"/>
              <a:gd name="T11" fmla="*/ 2147483647 h 1110"/>
              <a:gd name="T12" fmla="*/ 2147483647 w 1031"/>
              <a:gd name="T13" fmla="*/ 2147483647 h 1110"/>
              <a:gd name="T14" fmla="*/ 2147483647 w 1031"/>
              <a:gd name="T15" fmla="*/ 2147483647 h 1110"/>
              <a:gd name="T16" fmla="*/ 2147483647 w 1031"/>
              <a:gd name="T17" fmla="*/ 2147483647 h 1110"/>
              <a:gd name="T18" fmla="*/ 2147483647 w 1031"/>
              <a:gd name="T19" fmla="*/ 2147483647 h 1110"/>
              <a:gd name="T20" fmla="*/ 2147483647 w 1031"/>
              <a:gd name="T21" fmla="*/ 2147483647 h 1110"/>
              <a:gd name="T22" fmla="*/ 2147483647 w 1031"/>
              <a:gd name="T23" fmla="*/ 2147483647 h 1110"/>
              <a:gd name="T24" fmla="*/ 2147483647 w 1031"/>
              <a:gd name="T25" fmla="*/ 2147483647 h 1110"/>
              <a:gd name="T26" fmla="*/ 2147483647 w 1031"/>
              <a:gd name="T27" fmla="*/ 2147483647 h 1110"/>
              <a:gd name="T28" fmla="*/ 2147483647 w 1031"/>
              <a:gd name="T29" fmla="*/ 2147483647 h 1110"/>
              <a:gd name="T30" fmla="*/ 2147483647 w 1031"/>
              <a:gd name="T31" fmla="*/ 2147483647 h 1110"/>
              <a:gd name="T32" fmla="*/ 2147483647 w 1031"/>
              <a:gd name="T33" fmla="*/ 2147483647 h 1110"/>
              <a:gd name="T34" fmla="*/ 2147483647 w 1031"/>
              <a:gd name="T35" fmla="*/ 2147483647 h 1110"/>
              <a:gd name="T36" fmla="*/ 2147483647 w 1031"/>
              <a:gd name="T37" fmla="*/ 2147483647 h 1110"/>
              <a:gd name="T38" fmla="*/ 2147483647 w 1031"/>
              <a:gd name="T39" fmla="*/ 2147483647 h 1110"/>
              <a:gd name="T40" fmla="*/ 2147483647 w 1031"/>
              <a:gd name="T41" fmla="*/ 2147483647 h 1110"/>
              <a:gd name="T42" fmla="*/ 2147483647 w 1031"/>
              <a:gd name="T43" fmla="*/ 2147483647 h 1110"/>
              <a:gd name="T44" fmla="*/ 2147483647 w 1031"/>
              <a:gd name="T45" fmla="*/ 2147483647 h 1110"/>
              <a:gd name="T46" fmla="*/ 2147483647 w 1031"/>
              <a:gd name="T47" fmla="*/ 2147483647 h 1110"/>
              <a:gd name="T48" fmla="*/ 2147483647 w 1031"/>
              <a:gd name="T49" fmla="*/ 2147483647 h 1110"/>
              <a:gd name="T50" fmla="*/ 2147483647 w 1031"/>
              <a:gd name="T51" fmla="*/ 2147483647 h 1110"/>
              <a:gd name="T52" fmla="*/ 2147483647 w 1031"/>
              <a:gd name="T53" fmla="*/ 2147483647 h 1110"/>
              <a:gd name="T54" fmla="*/ 2147483647 w 1031"/>
              <a:gd name="T55" fmla="*/ 2147483647 h 1110"/>
              <a:gd name="T56" fmla="*/ 2147483647 w 1031"/>
              <a:gd name="T57" fmla="*/ 2147483647 h 1110"/>
              <a:gd name="T58" fmla="*/ 2147483647 w 1031"/>
              <a:gd name="T59" fmla="*/ 2147483647 h 1110"/>
              <a:gd name="T60" fmla="*/ 2147483647 w 1031"/>
              <a:gd name="T61" fmla="*/ 2147483647 h 1110"/>
              <a:gd name="T62" fmla="*/ 2147483647 w 1031"/>
              <a:gd name="T63" fmla="*/ 2147483647 h 1110"/>
              <a:gd name="T64" fmla="*/ 2147483647 w 1031"/>
              <a:gd name="T65" fmla="*/ 2147483647 h 1110"/>
              <a:gd name="T66" fmla="*/ 2147483647 w 1031"/>
              <a:gd name="T67" fmla="*/ 2147483647 h 1110"/>
              <a:gd name="T68" fmla="*/ 2147483647 w 1031"/>
              <a:gd name="T69" fmla="*/ 2147483647 h 1110"/>
              <a:gd name="T70" fmla="*/ 2147483647 w 1031"/>
              <a:gd name="T71" fmla="*/ 2147483647 h 1110"/>
              <a:gd name="T72" fmla="*/ 2147483647 w 1031"/>
              <a:gd name="T73" fmla="*/ 2147483647 h 1110"/>
              <a:gd name="T74" fmla="*/ 2147483647 w 1031"/>
              <a:gd name="T75" fmla="*/ 2147483647 h 1110"/>
              <a:gd name="T76" fmla="*/ 2147483647 w 1031"/>
              <a:gd name="T77" fmla="*/ 2147483647 h 1110"/>
              <a:gd name="T78" fmla="*/ 2147483647 w 1031"/>
              <a:gd name="T79" fmla="*/ 2147483647 h 1110"/>
              <a:gd name="T80" fmla="*/ 2147483647 w 1031"/>
              <a:gd name="T81" fmla="*/ 2147483647 h 1110"/>
              <a:gd name="T82" fmla="*/ 2147483647 w 1031"/>
              <a:gd name="T83" fmla="*/ 2147483647 h 1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1"/>
              <a:gd name="T127" fmla="*/ 0 h 1110"/>
              <a:gd name="T128" fmla="*/ 1031 w 1031"/>
              <a:gd name="T129" fmla="*/ 1110 h 1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1" h="1110">
                <a:moveTo>
                  <a:pt x="770" y="131"/>
                </a:moveTo>
                <a:lnTo>
                  <a:pt x="787" y="178"/>
                </a:lnTo>
                <a:lnTo>
                  <a:pt x="819" y="249"/>
                </a:lnTo>
                <a:lnTo>
                  <a:pt x="883" y="363"/>
                </a:lnTo>
                <a:lnTo>
                  <a:pt x="907" y="378"/>
                </a:lnTo>
                <a:lnTo>
                  <a:pt x="922" y="411"/>
                </a:lnTo>
                <a:lnTo>
                  <a:pt x="973" y="409"/>
                </a:lnTo>
                <a:lnTo>
                  <a:pt x="1006" y="399"/>
                </a:lnTo>
                <a:lnTo>
                  <a:pt x="1030" y="399"/>
                </a:lnTo>
                <a:lnTo>
                  <a:pt x="1028" y="442"/>
                </a:lnTo>
                <a:lnTo>
                  <a:pt x="1020" y="466"/>
                </a:lnTo>
                <a:lnTo>
                  <a:pt x="927" y="567"/>
                </a:lnTo>
                <a:lnTo>
                  <a:pt x="843" y="670"/>
                </a:lnTo>
                <a:lnTo>
                  <a:pt x="844" y="710"/>
                </a:lnTo>
                <a:lnTo>
                  <a:pt x="868" y="739"/>
                </a:lnTo>
                <a:lnTo>
                  <a:pt x="856" y="760"/>
                </a:lnTo>
                <a:lnTo>
                  <a:pt x="863" y="791"/>
                </a:lnTo>
                <a:lnTo>
                  <a:pt x="856" y="814"/>
                </a:lnTo>
                <a:lnTo>
                  <a:pt x="836" y="833"/>
                </a:lnTo>
                <a:lnTo>
                  <a:pt x="819" y="833"/>
                </a:lnTo>
                <a:lnTo>
                  <a:pt x="790" y="865"/>
                </a:lnTo>
                <a:lnTo>
                  <a:pt x="765" y="903"/>
                </a:lnTo>
                <a:lnTo>
                  <a:pt x="770" y="945"/>
                </a:lnTo>
                <a:lnTo>
                  <a:pt x="745" y="964"/>
                </a:lnTo>
                <a:lnTo>
                  <a:pt x="721" y="1007"/>
                </a:lnTo>
                <a:lnTo>
                  <a:pt x="692" y="1047"/>
                </a:lnTo>
                <a:lnTo>
                  <a:pt x="677" y="1062"/>
                </a:lnTo>
                <a:lnTo>
                  <a:pt x="664" y="1064"/>
                </a:lnTo>
                <a:lnTo>
                  <a:pt x="640" y="1090"/>
                </a:lnTo>
                <a:lnTo>
                  <a:pt x="601" y="1106"/>
                </a:lnTo>
                <a:lnTo>
                  <a:pt x="554" y="1109"/>
                </a:lnTo>
                <a:lnTo>
                  <a:pt x="527" y="1092"/>
                </a:lnTo>
                <a:lnTo>
                  <a:pt x="523" y="1074"/>
                </a:lnTo>
                <a:lnTo>
                  <a:pt x="518" y="1054"/>
                </a:lnTo>
                <a:lnTo>
                  <a:pt x="500" y="1042"/>
                </a:lnTo>
                <a:lnTo>
                  <a:pt x="485" y="998"/>
                </a:lnTo>
                <a:lnTo>
                  <a:pt x="480" y="978"/>
                </a:lnTo>
                <a:lnTo>
                  <a:pt x="478" y="952"/>
                </a:lnTo>
                <a:lnTo>
                  <a:pt x="469" y="933"/>
                </a:lnTo>
                <a:lnTo>
                  <a:pt x="468" y="921"/>
                </a:lnTo>
                <a:lnTo>
                  <a:pt x="453" y="902"/>
                </a:lnTo>
                <a:lnTo>
                  <a:pt x="436" y="886"/>
                </a:lnTo>
                <a:lnTo>
                  <a:pt x="424" y="860"/>
                </a:lnTo>
                <a:lnTo>
                  <a:pt x="415" y="841"/>
                </a:lnTo>
                <a:lnTo>
                  <a:pt x="419" y="810"/>
                </a:lnTo>
                <a:lnTo>
                  <a:pt x="444" y="764"/>
                </a:lnTo>
                <a:lnTo>
                  <a:pt x="449" y="715"/>
                </a:lnTo>
                <a:lnTo>
                  <a:pt x="431" y="658"/>
                </a:lnTo>
                <a:lnTo>
                  <a:pt x="404" y="636"/>
                </a:lnTo>
                <a:lnTo>
                  <a:pt x="385" y="605"/>
                </a:lnTo>
                <a:lnTo>
                  <a:pt x="392" y="556"/>
                </a:lnTo>
                <a:lnTo>
                  <a:pt x="378" y="520"/>
                </a:lnTo>
                <a:lnTo>
                  <a:pt x="346" y="516"/>
                </a:lnTo>
                <a:lnTo>
                  <a:pt x="312" y="489"/>
                </a:lnTo>
                <a:lnTo>
                  <a:pt x="270" y="473"/>
                </a:lnTo>
                <a:lnTo>
                  <a:pt x="226" y="497"/>
                </a:lnTo>
                <a:lnTo>
                  <a:pt x="111" y="491"/>
                </a:lnTo>
                <a:lnTo>
                  <a:pt x="49" y="430"/>
                </a:lnTo>
                <a:lnTo>
                  <a:pt x="0" y="349"/>
                </a:lnTo>
                <a:lnTo>
                  <a:pt x="8" y="321"/>
                </a:lnTo>
                <a:lnTo>
                  <a:pt x="30" y="301"/>
                </a:lnTo>
                <a:lnTo>
                  <a:pt x="41" y="244"/>
                </a:lnTo>
                <a:lnTo>
                  <a:pt x="56" y="202"/>
                </a:lnTo>
                <a:lnTo>
                  <a:pt x="100" y="159"/>
                </a:lnTo>
                <a:lnTo>
                  <a:pt x="145" y="140"/>
                </a:lnTo>
                <a:lnTo>
                  <a:pt x="187" y="97"/>
                </a:lnTo>
                <a:lnTo>
                  <a:pt x="198" y="78"/>
                </a:lnTo>
                <a:lnTo>
                  <a:pt x="253" y="29"/>
                </a:lnTo>
                <a:lnTo>
                  <a:pt x="289" y="48"/>
                </a:lnTo>
                <a:lnTo>
                  <a:pt x="314" y="47"/>
                </a:lnTo>
                <a:lnTo>
                  <a:pt x="344" y="21"/>
                </a:lnTo>
                <a:lnTo>
                  <a:pt x="380" y="17"/>
                </a:lnTo>
                <a:lnTo>
                  <a:pt x="404" y="24"/>
                </a:lnTo>
                <a:lnTo>
                  <a:pt x="426" y="3"/>
                </a:lnTo>
                <a:lnTo>
                  <a:pt x="454" y="0"/>
                </a:lnTo>
                <a:lnTo>
                  <a:pt x="461" y="38"/>
                </a:lnTo>
                <a:lnTo>
                  <a:pt x="480" y="66"/>
                </a:lnTo>
                <a:lnTo>
                  <a:pt x="532" y="93"/>
                </a:lnTo>
                <a:lnTo>
                  <a:pt x="576" y="98"/>
                </a:lnTo>
                <a:lnTo>
                  <a:pt x="581" y="67"/>
                </a:lnTo>
                <a:lnTo>
                  <a:pt x="613" y="67"/>
                </a:lnTo>
                <a:lnTo>
                  <a:pt x="653" y="86"/>
                </a:lnTo>
                <a:lnTo>
                  <a:pt x="697" y="97"/>
                </a:lnTo>
                <a:lnTo>
                  <a:pt x="736" y="85"/>
                </a:lnTo>
                <a:lnTo>
                  <a:pt x="770" y="131"/>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34" name="Freeform 129"/>
          <p:cNvSpPr>
            <a:spLocks/>
          </p:cNvSpPr>
          <p:nvPr/>
        </p:nvSpPr>
        <p:spPr bwMode="auto">
          <a:xfrm>
            <a:off x="4264025" y="2590800"/>
            <a:ext cx="1636713" cy="1762125"/>
          </a:xfrm>
          <a:custGeom>
            <a:avLst/>
            <a:gdLst>
              <a:gd name="T0" fmla="*/ 2147483647 w 1031"/>
              <a:gd name="T1" fmla="*/ 2147483647 h 1110"/>
              <a:gd name="T2" fmla="*/ 2147483647 w 1031"/>
              <a:gd name="T3" fmla="*/ 2147483647 h 1110"/>
              <a:gd name="T4" fmla="*/ 2147483647 w 1031"/>
              <a:gd name="T5" fmla="*/ 2147483647 h 1110"/>
              <a:gd name="T6" fmla="*/ 2147483647 w 1031"/>
              <a:gd name="T7" fmla="*/ 2147483647 h 1110"/>
              <a:gd name="T8" fmla="*/ 2147483647 w 1031"/>
              <a:gd name="T9" fmla="*/ 2147483647 h 1110"/>
              <a:gd name="T10" fmla="*/ 2147483647 w 1031"/>
              <a:gd name="T11" fmla="*/ 2147483647 h 1110"/>
              <a:gd name="T12" fmla="*/ 2147483647 w 1031"/>
              <a:gd name="T13" fmla="*/ 2147483647 h 1110"/>
              <a:gd name="T14" fmla="*/ 2147483647 w 1031"/>
              <a:gd name="T15" fmla="*/ 2147483647 h 1110"/>
              <a:gd name="T16" fmla="*/ 2147483647 w 1031"/>
              <a:gd name="T17" fmla="*/ 2147483647 h 1110"/>
              <a:gd name="T18" fmla="*/ 2147483647 w 1031"/>
              <a:gd name="T19" fmla="*/ 2147483647 h 1110"/>
              <a:gd name="T20" fmla="*/ 2147483647 w 1031"/>
              <a:gd name="T21" fmla="*/ 2147483647 h 1110"/>
              <a:gd name="T22" fmla="*/ 2147483647 w 1031"/>
              <a:gd name="T23" fmla="*/ 2147483647 h 1110"/>
              <a:gd name="T24" fmla="*/ 2147483647 w 1031"/>
              <a:gd name="T25" fmla="*/ 2147483647 h 1110"/>
              <a:gd name="T26" fmla="*/ 2147483647 w 1031"/>
              <a:gd name="T27" fmla="*/ 2147483647 h 1110"/>
              <a:gd name="T28" fmla="*/ 2147483647 w 1031"/>
              <a:gd name="T29" fmla="*/ 2147483647 h 1110"/>
              <a:gd name="T30" fmla="*/ 2147483647 w 1031"/>
              <a:gd name="T31" fmla="*/ 2147483647 h 1110"/>
              <a:gd name="T32" fmla="*/ 2147483647 w 1031"/>
              <a:gd name="T33" fmla="*/ 2147483647 h 1110"/>
              <a:gd name="T34" fmla="*/ 2147483647 w 1031"/>
              <a:gd name="T35" fmla="*/ 2147483647 h 1110"/>
              <a:gd name="T36" fmla="*/ 2147483647 w 1031"/>
              <a:gd name="T37" fmla="*/ 2147483647 h 1110"/>
              <a:gd name="T38" fmla="*/ 2147483647 w 1031"/>
              <a:gd name="T39" fmla="*/ 2147483647 h 1110"/>
              <a:gd name="T40" fmla="*/ 2147483647 w 1031"/>
              <a:gd name="T41" fmla="*/ 2147483647 h 1110"/>
              <a:gd name="T42" fmla="*/ 2147483647 w 1031"/>
              <a:gd name="T43" fmla="*/ 2147483647 h 1110"/>
              <a:gd name="T44" fmla="*/ 2147483647 w 1031"/>
              <a:gd name="T45" fmla="*/ 2147483647 h 1110"/>
              <a:gd name="T46" fmla="*/ 2147483647 w 1031"/>
              <a:gd name="T47" fmla="*/ 2147483647 h 1110"/>
              <a:gd name="T48" fmla="*/ 2147483647 w 1031"/>
              <a:gd name="T49" fmla="*/ 2147483647 h 1110"/>
              <a:gd name="T50" fmla="*/ 2147483647 w 1031"/>
              <a:gd name="T51" fmla="*/ 2147483647 h 1110"/>
              <a:gd name="T52" fmla="*/ 2147483647 w 1031"/>
              <a:gd name="T53" fmla="*/ 2147483647 h 1110"/>
              <a:gd name="T54" fmla="*/ 2147483647 w 1031"/>
              <a:gd name="T55" fmla="*/ 2147483647 h 1110"/>
              <a:gd name="T56" fmla="*/ 2147483647 w 1031"/>
              <a:gd name="T57" fmla="*/ 2147483647 h 1110"/>
              <a:gd name="T58" fmla="*/ 2147483647 w 1031"/>
              <a:gd name="T59" fmla="*/ 2147483647 h 1110"/>
              <a:gd name="T60" fmla="*/ 2147483647 w 1031"/>
              <a:gd name="T61" fmla="*/ 2147483647 h 1110"/>
              <a:gd name="T62" fmla="*/ 2147483647 w 1031"/>
              <a:gd name="T63" fmla="*/ 2147483647 h 1110"/>
              <a:gd name="T64" fmla="*/ 2147483647 w 1031"/>
              <a:gd name="T65" fmla="*/ 2147483647 h 1110"/>
              <a:gd name="T66" fmla="*/ 2147483647 w 1031"/>
              <a:gd name="T67" fmla="*/ 2147483647 h 1110"/>
              <a:gd name="T68" fmla="*/ 2147483647 w 1031"/>
              <a:gd name="T69" fmla="*/ 2147483647 h 1110"/>
              <a:gd name="T70" fmla="*/ 2147483647 w 1031"/>
              <a:gd name="T71" fmla="*/ 2147483647 h 1110"/>
              <a:gd name="T72" fmla="*/ 2147483647 w 1031"/>
              <a:gd name="T73" fmla="*/ 2147483647 h 1110"/>
              <a:gd name="T74" fmla="*/ 2147483647 w 1031"/>
              <a:gd name="T75" fmla="*/ 2147483647 h 1110"/>
              <a:gd name="T76" fmla="*/ 2147483647 w 1031"/>
              <a:gd name="T77" fmla="*/ 2147483647 h 1110"/>
              <a:gd name="T78" fmla="*/ 2147483647 w 1031"/>
              <a:gd name="T79" fmla="*/ 2147483647 h 1110"/>
              <a:gd name="T80" fmla="*/ 2147483647 w 1031"/>
              <a:gd name="T81" fmla="*/ 2147483647 h 1110"/>
              <a:gd name="T82" fmla="*/ 2147483647 w 1031"/>
              <a:gd name="T83" fmla="*/ 2147483647 h 1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1"/>
              <a:gd name="T127" fmla="*/ 0 h 1110"/>
              <a:gd name="T128" fmla="*/ 1031 w 1031"/>
              <a:gd name="T129" fmla="*/ 1110 h 1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1" h="1110">
                <a:moveTo>
                  <a:pt x="770" y="131"/>
                </a:moveTo>
                <a:lnTo>
                  <a:pt x="787" y="178"/>
                </a:lnTo>
                <a:lnTo>
                  <a:pt x="819" y="249"/>
                </a:lnTo>
                <a:lnTo>
                  <a:pt x="883" y="363"/>
                </a:lnTo>
                <a:lnTo>
                  <a:pt x="907" y="378"/>
                </a:lnTo>
                <a:lnTo>
                  <a:pt x="922" y="411"/>
                </a:lnTo>
                <a:lnTo>
                  <a:pt x="973" y="409"/>
                </a:lnTo>
                <a:lnTo>
                  <a:pt x="1006" y="399"/>
                </a:lnTo>
                <a:lnTo>
                  <a:pt x="1030" y="399"/>
                </a:lnTo>
                <a:lnTo>
                  <a:pt x="1028" y="442"/>
                </a:lnTo>
                <a:lnTo>
                  <a:pt x="1020" y="466"/>
                </a:lnTo>
                <a:lnTo>
                  <a:pt x="927" y="567"/>
                </a:lnTo>
                <a:lnTo>
                  <a:pt x="843" y="670"/>
                </a:lnTo>
                <a:lnTo>
                  <a:pt x="844" y="710"/>
                </a:lnTo>
                <a:lnTo>
                  <a:pt x="868" y="739"/>
                </a:lnTo>
                <a:lnTo>
                  <a:pt x="856" y="760"/>
                </a:lnTo>
                <a:lnTo>
                  <a:pt x="863" y="791"/>
                </a:lnTo>
                <a:lnTo>
                  <a:pt x="856" y="814"/>
                </a:lnTo>
                <a:lnTo>
                  <a:pt x="836" y="833"/>
                </a:lnTo>
                <a:lnTo>
                  <a:pt x="819" y="833"/>
                </a:lnTo>
                <a:lnTo>
                  <a:pt x="790" y="865"/>
                </a:lnTo>
                <a:lnTo>
                  <a:pt x="765" y="903"/>
                </a:lnTo>
                <a:lnTo>
                  <a:pt x="770" y="945"/>
                </a:lnTo>
                <a:lnTo>
                  <a:pt x="745" y="964"/>
                </a:lnTo>
                <a:lnTo>
                  <a:pt x="721" y="1007"/>
                </a:lnTo>
                <a:lnTo>
                  <a:pt x="692" y="1047"/>
                </a:lnTo>
                <a:lnTo>
                  <a:pt x="677" y="1062"/>
                </a:lnTo>
                <a:lnTo>
                  <a:pt x="664" y="1066"/>
                </a:lnTo>
                <a:lnTo>
                  <a:pt x="640" y="1090"/>
                </a:lnTo>
                <a:lnTo>
                  <a:pt x="603" y="1106"/>
                </a:lnTo>
                <a:lnTo>
                  <a:pt x="554" y="1109"/>
                </a:lnTo>
                <a:lnTo>
                  <a:pt x="527" y="1092"/>
                </a:lnTo>
                <a:lnTo>
                  <a:pt x="523" y="1074"/>
                </a:lnTo>
                <a:lnTo>
                  <a:pt x="518" y="1054"/>
                </a:lnTo>
                <a:lnTo>
                  <a:pt x="500" y="1042"/>
                </a:lnTo>
                <a:lnTo>
                  <a:pt x="485" y="998"/>
                </a:lnTo>
                <a:lnTo>
                  <a:pt x="480" y="978"/>
                </a:lnTo>
                <a:lnTo>
                  <a:pt x="478" y="952"/>
                </a:lnTo>
                <a:lnTo>
                  <a:pt x="469" y="933"/>
                </a:lnTo>
                <a:lnTo>
                  <a:pt x="468" y="921"/>
                </a:lnTo>
                <a:lnTo>
                  <a:pt x="453" y="902"/>
                </a:lnTo>
                <a:lnTo>
                  <a:pt x="436" y="886"/>
                </a:lnTo>
                <a:lnTo>
                  <a:pt x="424" y="860"/>
                </a:lnTo>
                <a:lnTo>
                  <a:pt x="415" y="841"/>
                </a:lnTo>
                <a:lnTo>
                  <a:pt x="419" y="810"/>
                </a:lnTo>
                <a:lnTo>
                  <a:pt x="444" y="764"/>
                </a:lnTo>
                <a:lnTo>
                  <a:pt x="449" y="715"/>
                </a:lnTo>
                <a:lnTo>
                  <a:pt x="431" y="658"/>
                </a:lnTo>
                <a:lnTo>
                  <a:pt x="404" y="636"/>
                </a:lnTo>
                <a:lnTo>
                  <a:pt x="385" y="605"/>
                </a:lnTo>
                <a:lnTo>
                  <a:pt x="392" y="556"/>
                </a:lnTo>
                <a:lnTo>
                  <a:pt x="378" y="520"/>
                </a:lnTo>
                <a:lnTo>
                  <a:pt x="346" y="516"/>
                </a:lnTo>
                <a:lnTo>
                  <a:pt x="312" y="489"/>
                </a:lnTo>
                <a:lnTo>
                  <a:pt x="270" y="473"/>
                </a:lnTo>
                <a:lnTo>
                  <a:pt x="226" y="497"/>
                </a:lnTo>
                <a:lnTo>
                  <a:pt x="111" y="491"/>
                </a:lnTo>
                <a:lnTo>
                  <a:pt x="49" y="430"/>
                </a:lnTo>
                <a:lnTo>
                  <a:pt x="0" y="349"/>
                </a:lnTo>
                <a:lnTo>
                  <a:pt x="8" y="321"/>
                </a:lnTo>
                <a:lnTo>
                  <a:pt x="30" y="301"/>
                </a:lnTo>
                <a:lnTo>
                  <a:pt x="41" y="244"/>
                </a:lnTo>
                <a:lnTo>
                  <a:pt x="56" y="202"/>
                </a:lnTo>
                <a:lnTo>
                  <a:pt x="100" y="159"/>
                </a:lnTo>
                <a:lnTo>
                  <a:pt x="145" y="140"/>
                </a:lnTo>
                <a:lnTo>
                  <a:pt x="187" y="97"/>
                </a:lnTo>
                <a:lnTo>
                  <a:pt x="198" y="78"/>
                </a:lnTo>
                <a:lnTo>
                  <a:pt x="253" y="29"/>
                </a:lnTo>
                <a:lnTo>
                  <a:pt x="289" y="48"/>
                </a:lnTo>
                <a:lnTo>
                  <a:pt x="314" y="47"/>
                </a:lnTo>
                <a:lnTo>
                  <a:pt x="344" y="21"/>
                </a:lnTo>
                <a:lnTo>
                  <a:pt x="380" y="17"/>
                </a:lnTo>
                <a:lnTo>
                  <a:pt x="404" y="24"/>
                </a:lnTo>
                <a:lnTo>
                  <a:pt x="426" y="3"/>
                </a:lnTo>
                <a:lnTo>
                  <a:pt x="454" y="0"/>
                </a:lnTo>
                <a:lnTo>
                  <a:pt x="461" y="38"/>
                </a:lnTo>
                <a:lnTo>
                  <a:pt x="480" y="66"/>
                </a:lnTo>
                <a:lnTo>
                  <a:pt x="532" y="93"/>
                </a:lnTo>
                <a:lnTo>
                  <a:pt x="576" y="98"/>
                </a:lnTo>
                <a:lnTo>
                  <a:pt x="581" y="67"/>
                </a:lnTo>
                <a:lnTo>
                  <a:pt x="613" y="67"/>
                </a:lnTo>
                <a:lnTo>
                  <a:pt x="653" y="86"/>
                </a:lnTo>
                <a:lnTo>
                  <a:pt x="697" y="97"/>
                </a:lnTo>
                <a:lnTo>
                  <a:pt x="736" y="85"/>
                </a:lnTo>
                <a:lnTo>
                  <a:pt x="770" y="131"/>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35" name="Freeform 130"/>
          <p:cNvSpPr>
            <a:spLocks/>
          </p:cNvSpPr>
          <p:nvPr/>
        </p:nvSpPr>
        <p:spPr bwMode="auto">
          <a:xfrm>
            <a:off x="4675188" y="2111375"/>
            <a:ext cx="106362" cy="127000"/>
          </a:xfrm>
          <a:custGeom>
            <a:avLst/>
            <a:gdLst>
              <a:gd name="T0" fmla="*/ 2147483647 w 67"/>
              <a:gd name="T1" fmla="*/ 2147483647 h 80"/>
              <a:gd name="T2" fmla="*/ 2147483647 w 67"/>
              <a:gd name="T3" fmla="*/ 2147483647 h 80"/>
              <a:gd name="T4" fmla="*/ 2147483647 w 67"/>
              <a:gd name="T5" fmla="*/ 2147483647 h 80"/>
              <a:gd name="T6" fmla="*/ 2147483647 w 67"/>
              <a:gd name="T7" fmla="*/ 0 h 80"/>
              <a:gd name="T8" fmla="*/ 2147483647 w 67"/>
              <a:gd name="T9" fmla="*/ 2147483647 h 80"/>
              <a:gd name="T10" fmla="*/ 2147483647 w 67"/>
              <a:gd name="T11" fmla="*/ 2147483647 h 80"/>
              <a:gd name="T12" fmla="*/ 2147483647 w 67"/>
              <a:gd name="T13" fmla="*/ 2147483647 h 80"/>
              <a:gd name="T14" fmla="*/ 2147483647 w 67"/>
              <a:gd name="T15" fmla="*/ 2147483647 h 80"/>
              <a:gd name="T16" fmla="*/ 2147483647 w 67"/>
              <a:gd name="T17" fmla="*/ 2147483647 h 80"/>
              <a:gd name="T18" fmla="*/ 2147483647 w 67"/>
              <a:gd name="T19" fmla="*/ 2147483647 h 80"/>
              <a:gd name="T20" fmla="*/ 2147483647 w 67"/>
              <a:gd name="T21" fmla="*/ 2147483647 h 80"/>
              <a:gd name="T22" fmla="*/ 2147483647 w 67"/>
              <a:gd name="T23" fmla="*/ 2147483647 h 80"/>
              <a:gd name="T24" fmla="*/ 2147483647 w 67"/>
              <a:gd name="T25" fmla="*/ 2147483647 h 80"/>
              <a:gd name="T26" fmla="*/ 2147483647 w 67"/>
              <a:gd name="T27" fmla="*/ 2147483647 h 80"/>
              <a:gd name="T28" fmla="*/ 2147483647 w 67"/>
              <a:gd name="T29" fmla="*/ 2147483647 h 80"/>
              <a:gd name="T30" fmla="*/ 2147483647 w 67"/>
              <a:gd name="T31" fmla="*/ 2147483647 h 80"/>
              <a:gd name="T32" fmla="*/ 2147483647 w 67"/>
              <a:gd name="T33" fmla="*/ 2147483647 h 80"/>
              <a:gd name="T34" fmla="*/ 2147483647 w 67"/>
              <a:gd name="T35" fmla="*/ 2147483647 h 80"/>
              <a:gd name="T36" fmla="*/ 2147483647 w 67"/>
              <a:gd name="T37" fmla="*/ 2147483647 h 80"/>
              <a:gd name="T38" fmla="*/ 2147483647 w 67"/>
              <a:gd name="T39" fmla="*/ 2147483647 h 80"/>
              <a:gd name="T40" fmla="*/ 2147483647 w 67"/>
              <a:gd name="T41" fmla="*/ 2147483647 h 80"/>
              <a:gd name="T42" fmla="*/ 2147483647 w 67"/>
              <a:gd name="T43" fmla="*/ 2147483647 h 80"/>
              <a:gd name="T44" fmla="*/ 2147483647 w 67"/>
              <a:gd name="T45" fmla="*/ 2147483647 h 80"/>
              <a:gd name="T46" fmla="*/ 2147483647 w 67"/>
              <a:gd name="T47" fmla="*/ 2147483647 h 80"/>
              <a:gd name="T48" fmla="*/ 2147483647 w 67"/>
              <a:gd name="T49" fmla="*/ 2147483647 h 80"/>
              <a:gd name="T50" fmla="*/ 2147483647 w 67"/>
              <a:gd name="T51" fmla="*/ 2147483647 h 80"/>
              <a:gd name="T52" fmla="*/ 0 w 67"/>
              <a:gd name="T53" fmla="*/ 2147483647 h 80"/>
              <a:gd name="T54" fmla="*/ 0 w 67"/>
              <a:gd name="T55" fmla="*/ 2147483647 h 80"/>
              <a:gd name="T56" fmla="*/ 2147483647 w 67"/>
              <a:gd name="T57" fmla="*/ 2147483647 h 80"/>
              <a:gd name="T58" fmla="*/ 2147483647 w 67"/>
              <a:gd name="T59" fmla="*/ 2147483647 h 80"/>
              <a:gd name="T60" fmla="*/ 2147483647 w 67"/>
              <a:gd name="T61" fmla="*/ 2147483647 h 80"/>
              <a:gd name="T62" fmla="*/ 2147483647 w 67"/>
              <a:gd name="T63" fmla="*/ 2147483647 h 80"/>
              <a:gd name="T64" fmla="*/ 2147483647 w 67"/>
              <a:gd name="T65" fmla="*/ 2147483647 h 80"/>
              <a:gd name="T66" fmla="*/ 2147483647 w 67"/>
              <a:gd name="T67" fmla="*/ 2147483647 h 80"/>
              <a:gd name="T68" fmla="*/ 2147483647 w 67"/>
              <a:gd name="T69" fmla="*/ 2147483647 h 80"/>
              <a:gd name="T70" fmla="*/ 2147483647 w 67"/>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80"/>
              <a:gd name="T110" fmla="*/ 67 w 67"/>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80">
                <a:moveTo>
                  <a:pt x="15" y="24"/>
                </a:moveTo>
                <a:lnTo>
                  <a:pt x="20" y="15"/>
                </a:lnTo>
                <a:lnTo>
                  <a:pt x="32" y="15"/>
                </a:lnTo>
                <a:lnTo>
                  <a:pt x="49" y="0"/>
                </a:lnTo>
                <a:lnTo>
                  <a:pt x="54" y="10"/>
                </a:lnTo>
                <a:lnTo>
                  <a:pt x="63" y="10"/>
                </a:lnTo>
                <a:lnTo>
                  <a:pt x="66" y="15"/>
                </a:lnTo>
                <a:lnTo>
                  <a:pt x="61" y="24"/>
                </a:lnTo>
                <a:lnTo>
                  <a:pt x="54" y="27"/>
                </a:lnTo>
                <a:lnTo>
                  <a:pt x="54" y="34"/>
                </a:lnTo>
                <a:lnTo>
                  <a:pt x="52" y="38"/>
                </a:lnTo>
                <a:lnTo>
                  <a:pt x="51" y="43"/>
                </a:lnTo>
                <a:lnTo>
                  <a:pt x="54" y="50"/>
                </a:lnTo>
                <a:lnTo>
                  <a:pt x="49" y="57"/>
                </a:lnTo>
                <a:lnTo>
                  <a:pt x="44" y="60"/>
                </a:lnTo>
                <a:lnTo>
                  <a:pt x="39" y="60"/>
                </a:lnTo>
                <a:lnTo>
                  <a:pt x="37" y="62"/>
                </a:lnTo>
                <a:lnTo>
                  <a:pt x="36" y="67"/>
                </a:lnTo>
                <a:lnTo>
                  <a:pt x="27" y="69"/>
                </a:lnTo>
                <a:lnTo>
                  <a:pt x="25" y="67"/>
                </a:lnTo>
                <a:lnTo>
                  <a:pt x="19" y="72"/>
                </a:lnTo>
                <a:lnTo>
                  <a:pt x="17" y="74"/>
                </a:lnTo>
                <a:lnTo>
                  <a:pt x="8" y="79"/>
                </a:lnTo>
                <a:lnTo>
                  <a:pt x="5" y="79"/>
                </a:lnTo>
                <a:lnTo>
                  <a:pt x="3" y="76"/>
                </a:lnTo>
                <a:lnTo>
                  <a:pt x="2" y="67"/>
                </a:lnTo>
                <a:lnTo>
                  <a:pt x="0" y="65"/>
                </a:lnTo>
                <a:lnTo>
                  <a:pt x="0" y="58"/>
                </a:lnTo>
                <a:lnTo>
                  <a:pt x="5" y="55"/>
                </a:lnTo>
                <a:lnTo>
                  <a:pt x="10" y="52"/>
                </a:lnTo>
                <a:lnTo>
                  <a:pt x="14" y="45"/>
                </a:lnTo>
                <a:lnTo>
                  <a:pt x="19" y="45"/>
                </a:lnTo>
                <a:lnTo>
                  <a:pt x="22" y="46"/>
                </a:lnTo>
                <a:lnTo>
                  <a:pt x="27" y="45"/>
                </a:lnTo>
                <a:lnTo>
                  <a:pt x="22" y="43"/>
                </a:lnTo>
                <a:lnTo>
                  <a:pt x="15" y="24"/>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36" name="Freeform 131"/>
          <p:cNvSpPr>
            <a:spLocks/>
          </p:cNvSpPr>
          <p:nvPr/>
        </p:nvSpPr>
        <p:spPr bwMode="auto">
          <a:xfrm>
            <a:off x="4664075" y="2100263"/>
            <a:ext cx="106363" cy="127000"/>
          </a:xfrm>
          <a:custGeom>
            <a:avLst/>
            <a:gdLst>
              <a:gd name="T0" fmla="*/ 2147483647 w 67"/>
              <a:gd name="T1" fmla="*/ 2147483647 h 80"/>
              <a:gd name="T2" fmla="*/ 2147483647 w 67"/>
              <a:gd name="T3" fmla="*/ 2147483647 h 80"/>
              <a:gd name="T4" fmla="*/ 2147483647 w 67"/>
              <a:gd name="T5" fmla="*/ 2147483647 h 80"/>
              <a:gd name="T6" fmla="*/ 2147483647 w 67"/>
              <a:gd name="T7" fmla="*/ 0 h 80"/>
              <a:gd name="T8" fmla="*/ 2147483647 w 67"/>
              <a:gd name="T9" fmla="*/ 2147483647 h 80"/>
              <a:gd name="T10" fmla="*/ 2147483647 w 67"/>
              <a:gd name="T11" fmla="*/ 2147483647 h 80"/>
              <a:gd name="T12" fmla="*/ 2147483647 w 67"/>
              <a:gd name="T13" fmla="*/ 2147483647 h 80"/>
              <a:gd name="T14" fmla="*/ 2147483647 w 67"/>
              <a:gd name="T15" fmla="*/ 2147483647 h 80"/>
              <a:gd name="T16" fmla="*/ 2147483647 w 67"/>
              <a:gd name="T17" fmla="*/ 2147483647 h 80"/>
              <a:gd name="T18" fmla="*/ 2147483647 w 67"/>
              <a:gd name="T19" fmla="*/ 2147483647 h 80"/>
              <a:gd name="T20" fmla="*/ 2147483647 w 67"/>
              <a:gd name="T21" fmla="*/ 2147483647 h 80"/>
              <a:gd name="T22" fmla="*/ 2147483647 w 67"/>
              <a:gd name="T23" fmla="*/ 2147483647 h 80"/>
              <a:gd name="T24" fmla="*/ 2147483647 w 67"/>
              <a:gd name="T25" fmla="*/ 2147483647 h 80"/>
              <a:gd name="T26" fmla="*/ 2147483647 w 67"/>
              <a:gd name="T27" fmla="*/ 2147483647 h 80"/>
              <a:gd name="T28" fmla="*/ 2147483647 w 67"/>
              <a:gd name="T29" fmla="*/ 2147483647 h 80"/>
              <a:gd name="T30" fmla="*/ 2147483647 w 67"/>
              <a:gd name="T31" fmla="*/ 2147483647 h 80"/>
              <a:gd name="T32" fmla="*/ 2147483647 w 67"/>
              <a:gd name="T33" fmla="*/ 2147483647 h 80"/>
              <a:gd name="T34" fmla="*/ 2147483647 w 67"/>
              <a:gd name="T35" fmla="*/ 2147483647 h 80"/>
              <a:gd name="T36" fmla="*/ 2147483647 w 67"/>
              <a:gd name="T37" fmla="*/ 2147483647 h 80"/>
              <a:gd name="T38" fmla="*/ 2147483647 w 67"/>
              <a:gd name="T39" fmla="*/ 2147483647 h 80"/>
              <a:gd name="T40" fmla="*/ 2147483647 w 67"/>
              <a:gd name="T41" fmla="*/ 2147483647 h 80"/>
              <a:gd name="T42" fmla="*/ 2147483647 w 67"/>
              <a:gd name="T43" fmla="*/ 2147483647 h 80"/>
              <a:gd name="T44" fmla="*/ 2147483647 w 67"/>
              <a:gd name="T45" fmla="*/ 2147483647 h 80"/>
              <a:gd name="T46" fmla="*/ 2147483647 w 67"/>
              <a:gd name="T47" fmla="*/ 2147483647 h 80"/>
              <a:gd name="T48" fmla="*/ 2147483647 w 67"/>
              <a:gd name="T49" fmla="*/ 2147483647 h 80"/>
              <a:gd name="T50" fmla="*/ 2147483647 w 67"/>
              <a:gd name="T51" fmla="*/ 2147483647 h 80"/>
              <a:gd name="T52" fmla="*/ 0 w 67"/>
              <a:gd name="T53" fmla="*/ 2147483647 h 80"/>
              <a:gd name="T54" fmla="*/ 0 w 67"/>
              <a:gd name="T55" fmla="*/ 2147483647 h 80"/>
              <a:gd name="T56" fmla="*/ 2147483647 w 67"/>
              <a:gd name="T57" fmla="*/ 2147483647 h 80"/>
              <a:gd name="T58" fmla="*/ 2147483647 w 67"/>
              <a:gd name="T59" fmla="*/ 2147483647 h 80"/>
              <a:gd name="T60" fmla="*/ 2147483647 w 67"/>
              <a:gd name="T61" fmla="*/ 2147483647 h 80"/>
              <a:gd name="T62" fmla="*/ 2147483647 w 67"/>
              <a:gd name="T63" fmla="*/ 2147483647 h 80"/>
              <a:gd name="T64" fmla="*/ 2147483647 w 67"/>
              <a:gd name="T65" fmla="*/ 2147483647 h 80"/>
              <a:gd name="T66" fmla="*/ 2147483647 w 67"/>
              <a:gd name="T67" fmla="*/ 2147483647 h 80"/>
              <a:gd name="T68" fmla="*/ 2147483647 w 67"/>
              <a:gd name="T69" fmla="*/ 2147483647 h 80"/>
              <a:gd name="T70" fmla="*/ 2147483647 w 67"/>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80"/>
              <a:gd name="T110" fmla="*/ 67 w 67"/>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80">
                <a:moveTo>
                  <a:pt x="15" y="24"/>
                </a:moveTo>
                <a:lnTo>
                  <a:pt x="20" y="15"/>
                </a:lnTo>
                <a:lnTo>
                  <a:pt x="32" y="15"/>
                </a:lnTo>
                <a:lnTo>
                  <a:pt x="49" y="0"/>
                </a:lnTo>
                <a:lnTo>
                  <a:pt x="54" y="10"/>
                </a:lnTo>
                <a:lnTo>
                  <a:pt x="63" y="10"/>
                </a:lnTo>
                <a:lnTo>
                  <a:pt x="66" y="15"/>
                </a:lnTo>
                <a:lnTo>
                  <a:pt x="61" y="24"/>
                </a:lnTo>
                <a:lnTo>
                  <a:pt x="54" y="27"/>
                </a:lnTo>
                <a:lnTo>
                  <a:pt x="54" y="34"/>
                </a:lnTo>
                <a:lnTo>
                  <a:pt x="52" y="38"/>
                </a:lnTo>
                <a:lnTo>
                  <a:pt x="51" y="43"/>
                </a:lnTo>
                <a:lnTo>
                  <a:pt x="54" y="50"/>
                </a:lnTo>
                <a:lnTo>
                  <a:pt x="49" y="57"/>
                </a:lnTo>
                <a:lnTo>
                  <a:pt x="44" y="60"/>
                </a:lnTo>
                <a:lnTo>
                  <a:pt x="39" y="60"/>
                </a:lnTo>
                <a:lnTo>
                  <a:pt x="37" y="62"/>
                </a:lnTo>
                <a:lnTo>
                  <a:pt x="36" y="67"/>
                </a:lnTo>
                <a:lnTo>
                  <a:pt x="27" y="69"/>
                </a:lnTo>
                <a:lnTo>
                  <a:pt x="25" y="67"/>
                </a:lnTo>
                <a:lnTo>
                  <a:pt x="19" y="72"/>
                </a:lnTo>
                <a:lnTo>
                  <a:pt x="17" y="74"/>
                </a:lnTo>
                <a:lnTo>
                  <a:pt x="8" y="79"/>
                </a:lnTo>
                <a:lnTo>
                  <a:pt x="5" y="79"/>
                </a:lnTo>
                <a:lnTo>
                  <a:pt x="3" y="76"/>
                </a:lnTo>
                <a:lnTo>
                  <a:pt x="2" y="67"/>
                </a:lnTo>
                <a:lnTo>
                  <a:pt x="0" y="65"/>
                </a:lnTo>
                <a:lnTo>
                  <a:pt x="0" y="58"/>
                </a:lnTo>
                <a:lnTo>
                  <a:pt x="5" y="55"/>
                </a:lnTo>
                <a:lnTo>
                  <a:pt x="10" y="52"/>
                </a:lnTo>
                <a:lnTo>
                  <a:pt x="14" y="45"/>
                </a:lnTo>
                <a:lnTo>
                  <a:pt x="19" y="45"/>
                </a:lnTo>
                <a:lnTo>
                  <a:pt x="22" y="46"/>
                </a:lnTo>
                <a:lnTo>
                  <a:pt x="27" y="45"/>
                </a:lnTo>
                <a:lnTo>
                  <a:pt x="22" y="43"/>
                </a:lnTo>
                <a:lnTo>
                  <a:pt x="15" y="24"/>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37" name="Freeform 132"/>
          <p:cNvSpPr>
            <a:spLocks/>
          </p:cNvSpPr>
          <p:nvPr/>
        </p:nvSpPr>
        <p:spPr bwMode="auto">
          <a:xfrm>
            <a:off x="4772025" y="2025650"/>
            <a:ext cx="127000" cy="227013"/>
          </a:xfrm>
          <a:custGeom>
            <a:avLst/>
            <a:gdLst>
              <a:gd name="T0" fmla="*/ 2147483647 w 80"/>
              <a:gd name="T1" fmla="*/ 2147483647 h 143"/>
              <a:gd name="T2" fmla="*/ 2147483647 w 80"/>
              <a:gd name="T3" fmla="*/ 2147483647 h 143"/>
              <a:gd name="T4" fmla="*/ 2147483647 w 80"/>
              <a:gd name="T5" fmla="*/ 2147483647 h 143"/>
              <a:gd name="T6" fmla="*/ 2147483647 w 80"/>
              <a:gd name="T7" fmla="*/ 2147483647 h 143"/>
              <a:gd name="T8" fmla="*/ 2147483647 w 80"/>
              <a:gd name="T9" fmla="*/ 2147483647 h 143"/>
              <a:gd name="T10" fmla="*/ 2147483647 w 80"/>
              <a:gd name="T11" fmla="*/ 2147483647 h 143"/>
              <a:gd name="T12" fmla="*/ 2147483647 w 80"/>
              <a:gd name="T13" fmla="*/ 2147483647 h 143"/>
              <a:gd name="T14" fmla="*/ 2147483647 w 80"/>
              <a:gd name="T15" fmla="*/ 2147483647 h 143"/>
              <a:gd name="T16" fmla="*/ 2147483647 w 80"/>
              <a:gd name="T17" fmla="*/ 2147483647 h 143"/>
              <a:gd name="T18" fmla="*/ 2147483647 w 80"/>
              <a:gd name="T19" fmla="*/ 2147483647 h 143"/>
              <a:gd name="T20" fmla="*/ 2147483647 w 80"/>
              <a:gd name="T21" fmla="*/ 2147483647 h 143"/>
              <a:gd name="T22" fmla="*/ 2147483647 w 80"/>
              <a:gd name="T23" fmla="*/ 2147483647 h 143"/>
              <a:gd name="T24" fmla="*/ 2147483647 w 80"/>
              <a:gd name="T25" fmla="*/ 2147483647 h 143"/>
              <a:gd name="T26" fmla="*/ 2147483647 w 80"/>
              <a:gd name="T27" fmla="*/ 2147483647 h 143"/>
              <a:gd name="T28" fmla="*/ 2147483647 w 80"/>
              <a:gd name="T29" fmla="*/ 2147483647 h 143"/>
              <a:gd name="T30" fmla="*/ 2147483647 w 80"/>
              <a:gd name="T31" fmla="*/ 2147483647 h 143"/>
              <a:gd name="T32" fmla="*/ 2147483647 w 80"/>
              <a:gd name="T33" fmla="*/ 2147483647 h 143"/>
              <a:gd name="T34" fmla="*/ 2147483647 w 80"/>
              <a:gd name="T35" fmla="*/ 2147483647 h 143"/>
              <a:gd name="T36" fmla="*/ 2147483647 w 80"/>
              <a:gd name="T37" fmla="*/ 2147483647 h 143"/>
              <a:gd name="T38" fmla="*/ 2147483647 w 80"/>
              <a:gd name="T39" fmla="*/ 2147483647 h 143"/>
              <a:gd name="T40" fmla="*/ 2147483647 w 80"/>
              <a:gd name="T41" fmla="*/ 2147483647 h 143"/>
              <a:gd name="T42" fmla="*/ 2147483647 w 80"/>
              <a:gd name="T43" fmla="*/ 2147483647 h 143"/>
              <a:gd name="T44" fmla="*/ 2147483647 w 80"/>
              <a:gd name="T45" fmla="*/ 2147483647 h 143"/>
              <a:gd name="T46" fmla="*/ 2147483647 w 80"/>
              <a:gd name="T47" fmla="*/ 2147483647 h 143"/>
              <a:gd name="T48" fmla="*/ 2147483647 w 80"/>
              <a:gd name="T49" fmla="*/ 2147483647 h 143"/>
              <a:gd name="T50" fmla="*/ 0 w 80"/>
              <a:gd name="T51" fmla="*/ 2147483647 h 143"/>
              <a:gd name="T52" fmla="*/ 2147483647 w 80"/>
              <a:gd name="T53" fmla="*/ 2147483647 h 143"/>
              <a:gd name="T54" fmla="*/ 2147483647 w 80"/>
              <a:gd name="T55" fmla="*/ 2147483647 h 143"/>
              <a:gd name="T56" fmla="*/ 2147483647 w 80"/>
              <a:gd name="T57" fmla="*/ 2147483647 h 143"/>
              <a:gd name="T58" fmla="*/ 2147483647 w 80"/>
              <a:gd name="T59" fmla="*/ 2147483647 h 143"/>
              <a:gd name="T60" fmla="*/ 2147483647 w 80"/>
              <a:gd name="T61" fmla="*/ 2147483647 h 143"/>
              <a:gd name="T62" fmla="*/ 2147483647 w 80"/>
              <a:gd name="T63" fmla="*/ 2147483647 h 143"/>
              <a:gd name="T64" fmla="*/ 2147483647 w 80"/>
              <a:gd name="T65" fmla="*/ 2147483647 h 143"/>
              <a:gd name="T66" fmla="*/ 2147483647 w 80"/>
              <a:gd name="T67" fmla="*/ 2147483647 h 143"/>
              <a:gd name="T68" fmla="*/ 2147483647 w 80"/>
              <a:gd name="T69" fmla="*/ 2147483647 h 143"/>
              <a:gd name="T70" fmla="*/ 2147483647 w 80"/>
              <a:gd name="T71" fmla="*/ 2147483647 h 143"/>
              <a:gd name="T72" fmla="*/ 2147483647 w 80"/>
              <a:gd name="T73" fmla="*/ 2147483647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3"/>
              <a:gd name="T113" fmla="*/ 80 w 80"/>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3">
                <a:moveTo>
                  <a:pt x="25" y="21"/>
                </a:moveTo>
                <a:lnTo>
                  <a:pt x="30" y="16"/>
                </a:lnTo>
                <a:lnTo>
                  <a:pt x="45" y="17"/>
                </a:lnTo>
                <a:lnTo>
                  <a:pt x="49" y="14"/>
                </a:lnTo>
                <a:lnTo>
                  <a:pt x="52" y="9"/>
                </a:lnTo>
                <a:lnTo>
                  <a:pt x="55" y="9"/>
                </a:lnTo>
                <a:lnTo>
                  <a:pt x="59" y="7"/>
                </a:lnTo>
                <a:lnTo>
                  <a:pt x="64" y="3"/>
                </a:lnTo>
                <a:lnTo>
                  <a:pt x="71" y="0"/>
                </a:lnTo>
                <a:lnTo>
                  <a:pt x="79" y="2"/>
                </a:lnTo>
                <a:lnTo>
                  <a:pt x="77" y="9"/>
                </a:lnTo>
                <a:lnTo>
                  <a:pt x="74" y="14"/>
                </a:lnTo>
                <a:lnTo>
                  <a:pt x="71" y="16"/>
                </a:lnTo>
                <a:lnTo>
                  <a:pt x="67" y="17"/>
                </a:lnTo>
                <a:lnTo>
                  <a:pt x="57" y="21"/>
                </a:lnTo>
                <a:lnTo>
                  <a:pt x="57" y="28"/>
                </a:lnTo>
                <a:lnTo>
                  <a:pt x="59" y="31"/>
                </a:lnTo>
                <a:lnTo>
                  <a:pt x="69" y="28"/>
                </a:lnTo>
                <a:lnTo>
                  <a:pt x="77" y="24"/>
                </a:lnTo>
                <a:lnTo>
                  <a:pt x="79" y="28"/>
                </a:lnTo>
                <a:lnTo>
                  <a:pt x="79" y="38"/>
                </a:lnTo>
                <a:lnTo>
                  <a:pt x="72" y="40"/>
                </a:lnTo>
                <a:lnTo>
                  <a:pt x="66" y="40"/>
                </a:lnTo>
                <a:lnTo>
                  <a:pt x="61" y="45"/>
                </a:lnTo>
                <a:lnTo>
                  <a:pt x="59" y="48"/>
                </a:lnTo>
                <a:lnTo>
                  <a:pt x="59" y="54"/>
                </a:lnTo>
                <a:lnTo>
                  <a:pt x="64" y="61"/>
                </a:lnTo>
                <a:lnTo>
                  <a:pt x="69" y="66"/>
                </a:lnTo>
                <a:lnTo>
                  <a:pt x="72" y="71"/>
                </a:lnTo>
                <a:lnTo>
                  <a:pt x="74" y="78"/>
                </a:lnTo>
                <a:lnTo>
                  <a:pt x="76" y="85"/>
                </a:lnTo>
                <a:lnTo>
                  <a:pt x="79" y="94"/>
                </a:lnTo>
                <a:lnTo>
                  <a:pt x="79" y="106"/>
                </a:lnTo>
                <a:lnTo>
                  <a:pt x="76" y="113"/>
                </a:lnTo>
                <a:lnTo>
                  <a:pt x="69" y="118"/>
                </a:lnTo>
                <a:lnTo>
                  <a:pt x="67" y="121"/>
                </a:lnTo>
                <a:lnTo>
                  <a:pt x="71" y="128"/>
                </a:lnTo>
                <a:lnTo>
                  <a:pt x="74" y="135"/>
                </a:lnTo>
                <a:lnTo>
                  <a:pt x="64" y="135"/>
                </a:lnTo>
                <a:lnTo>
                  <a:pt x="55" y="135"/>
                </a:lnTo>
                <a:lnTo>
                  <a:pt x="52" y="133"/>
                </a:lnTo>
                <a:lnTo>
                  <a:pt x="45" y="133"/>
                </a:lnTo>
                <a:lnTo>
                  <a:pt x="37" y="135"/>
                </a:lnTo>
                <a:lnTo>
                  <a:pt x="30" y="139"/>
                </a:lnTo>
                <a:lnTo>
                  <a:pt x="25" y="139"/>
                </a:lnTo>
                <a:lnTo>
                  <a:pt x="22" y="140"/>
                </a:lnTo>
                <a:lnTo>
                  <a:pt x="13" y="142"/>
                </a:lnTo>
                <a:lnTo>
                  <a:pt x="12" y="142"/>
                </a:lnTo>
                <a:lnTo>
                  <a:pt x="8" y="139"/>
                </a:lnTo>
                <a:lnTo>
                  <a:pt x="3" y="137"/>
                </a:lnTo>
                <a:lnTo>
                  <a:pt x="0" y="135"/>
                </a:lnTo>
                <a:lnTo>
                  <a:pt x="0" y="128"/>
                </a:lnTo>
                <a:lnTo>
                  <a:pt x="3" y="119"/>
                </a:lnTo>
                <a:lnTo>
                  <a:pt x="8" y="119"/>
                </a:lnTo>
                <a:lnTo>
                  <a:pt x="13" y="118"/>
                </a:lnTo>
                <a:lnTo>
                  <a:pt x="20" y="118"/>
                </a:lnTo>
                <a:lnTo>
                  <a:pt x="20" y="116"/>
                </a:lnTo>
                <a:lnTo>
                  <a:pt x="13" y="113"/>
                </a:lnTo>
                <a:lnTo>
                  <a:pt x="13" y="107"/>
                </a:lnTo>
                <a:lnTo>
                  <a:pt x="13" y="104"/>
                </a:lnTo>
                <a:lnTo>
                  <a:pt x="20" y="100"/>
                </a:lnTo>
                <a:lnTo>
                  <a:pt x="24" y="99"/>
                </a:lnTo>
                <a:lnTo>
                  <a:pt x="27" y="97"/>
                </a:lnTo>
                <a:lnTo>
                  <a:pt x="32" y="97"/>
                </a:lnTo>
                <a:lnTo>
                  <a:pt x="35" y="95"/>
                </a:lnTo>
                <a:lnTo>
                  <a:pt x="37" y="81"/>
                </a:lnTo>
                <a:lnTo>
                  <a:pt x="42" y="71"/>
                </a:lnTo>
                <a:lnTo>
                  <a:pt x="42" y="66"/>
                </a:lnTo>
                <a:lnTo>
                  <a:pt x="30" y="64"/>
                </a:lnTo>
                <a:lnTo>
                  <a:pt x="34" y="55"/>
                </a:lnTo>
                <a:lnTo>
                  <a:pt x="25" y="50"/>
                </a:lnTo>
                <a:lnTo>
                  <a:pt x="17" y="52"/>
                </a:lnTo>
                <a:lnTo>
                  <a:pt x="27" y="40"/>
                </a:lnTo>
                <a:lnTo>
                  <a:pt x="25" y="21"/>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38" name="Freeform 133"/>
          <p:cNvSpPr>
            <a:spLocks/>
          </p:cNvSpPr>
          <p:nvPr/>
        </p:nvSpPr>
        <p:spPr bwMode="auto">
          <a:xfrm>
            <a:off x="4760913" y="2014538"/>
            <a:ext cx="127000" cy="230187"/>
          </a:xfrm>
          <a:custGeom>
            <a:avLst/>
            <a:gdLst>
              <a:gd name="T0" fmla="*/ 2147483647 w 80"/>
              <a:gd name="T1" fmla="*/ 2147483647 h 145"/>
              <a:gd name="T2" fmla="*/ 2147483647 w 80"/>
              <a:gd name="T3" fmla="*/ 2147483647 h 145"/>
              <a:gd name="T4" fmla="*/ 2147483647 w 80"/>
              <a:gd name="T5" fmla="*/ 2147483647 h 145"/>
              <a:gd name="T6" fmla="*/ 2147483647 w 80"/>
              <a:gd name="T7" fmla="*/ 2147483647 h 145"/>
              <a:gd name="T8" fmla="*/ 2147483647 w 80"/>
              <a:gd name="T9" fmla="*/ 2147483647 h 145"/>
              <a:gd name="T10" fmla="*/ 2147483647 w 80"/>
              <a:gd name="T11" fmla="*/ 2147483647 h 145"/>
              <a:gd name="T12" fmla="*/ 2147483647 w 80"/>
              <a:gd name="T13" fmla="*/ 2147483647 h 145"/>
              <a:gd name="T14" fmla="*/ 2147483647 w 80"/>
              <a:gd name="T15" fmla="*/ 2147483647 h 145"/>
              <a:gd name="T16" fmla="*/ 2147483647 w 80"/>
              <a:gd name="T17" fmla="*/ 2147483647 h 145"/>
              <a:gd name="T18" fmla="*/ 2147483647 w 80"/>
              <a:gd name="T19" fmla="*/ 2147483647 h 145"/>
              <a:gd name="T20" fmla="*/ 2147483647 w 80"/>
              <a:gd name="T21" fmla="*/ 2147483647 h 145"/>
              <a:gd name="T22" fmla="*/ 2147483647 w 80"/>
              <a:gd name="T23" fmla="*/ 2147483647 h 145"/>
              <a:gd name="T24" fmla="*/ 2147483647 w 80"/>
              <a:gd name="T25" fmla="*/ 2147483647 h 145"/>
              <a:gd name="T26" fmla="*/ 2147483647 w 80"/>
              <a:gd name="T27" fmla="*/ 2147483647 h 145"/>
              <a:gd name="T28" fmla="*/ 2147483647 w 80"/>
              <a:gd name="T29" fmla="*/ 2147483647 h 145"/>
              <a:gd name="T30" fmla="*/ 2147483647 w 80"/>
              <a:gd name="T31" fmla="*/ 2147483647 h 145"/>
              <a:gd name="T32" fmla="*/ 2147483647 w 80"/>
              <a:gd name="T33" fmla="*/ 2147483647 h 145"/>
              <a:gd name="T34" fmla="*/ 2147483647 w 80"/>
              <a:gd name="T35" fmla="*/ 2147483647 h 145"/>
              <a:gd name="T36" fmla="*/ 2147483647 w 80"/>
              <a:gd name="T37" fmla="*/ 2147483647 h 145"/>
              <a:gd name="T38" fmla="*/ 2147483647 w 80"/>
              <a:gd name="T39" fmla="*/ 2147483647 h 145"/>
              <a:gd name="T40" fmla="*/ 2147483647 w 80"/>
              <a:gd name="T41" fmla="*/ 2147483647 h 145"/>
              <a:gd name="T42" fmla="*/ 2147483647 w 80"/>
              <a:gd name="T43" fmla="*/ 2147483647 h 145"/>
              <a:gd name="T44" fmla="*/ 2147483647 w 80"/>
              <a:gd name="T45" fmla="*/ 2147483647 h 145"/>
              <a:gd name="T46" fmla="*/ 2147483647 w 80"/>
              <a:gd name="T47" fmla="*/ 2147483647 h 145"/>
              <a:gd name="T48" fmla="*/ 2147483647 w 80"/>
              <a:gd name="T49" fmla="*/ 2147483647 h 145"/>
              <a:gd name="T50" fmla="*/ 0 w 80"/>
              <a:gd name="T51" fmla="*/ 2147483647 h 145"/>
              <a:gd name="T52" fmla="*/ 2147483647 w 80"/>
              <a:gd name="T53" fmla="*/ 2147483647 h 145"/>
              <a:gd name="T54" fmla="*/ 2147483647 w 80"/>
              <a:gd name="T55" fmla="*/ 2147483647 h 145"/>
              <a:gd name="T56" fmla="*/ 2147483647 w 80"/>
              <a:gd name="T57" fmla="*/ 2147483647 h 145"/>
              <a:gd name="T58" fmla="*/ 2147483647 w 80"/>
              <a:gd name="T59" fmla="*/ 2147483647 h 145"/>
              <a:gd name="T60" fmla="*/ 2147483647 w 80"/>
              <a:gd name="T61" fmla="*/ 2147483647 h 145"/>
              <a:gd name="T62" fmla="*/ 2147483647 w 80"/>
              <a:gd name="T63" fmla="*/ 2147483647 h 145"/>
              <a:gd name="T64" fmla="*/ 2147483647 w 80"/>
              <a:gd name="T65" fmla="*/ 2147483647 h 145"/>
              <a:gd name="T66" fmla="*/ 2147483647 w 80"/>
              <a:gd name="T67" fmla="*/ 2147483647 h 145"/>
              <a:gd name="T68" fmla="*/ 2147483647 w 80"/>
              <a:gd name="T69" fmla="*/ 2147483647 h 145"/>
              <a:gd name="T70" fmla="*/ 2147483647 w 80"/>
              <a:gd name="T71" fmla="*/ 2147483647 h 145"/>
              <a:gd name="T72" fmla="*/ 2147483647 w 80"/>
              <a:gd name="T73" fmla="*/ 2147483647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5"/>
              <a:gd name="T113" fmla="*/ 80 w 80"/>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5">
                <a:moveTo>
                  <a:pt x="25" y="21"/>
                </a:moveTo>
                <a:lnTo>
                  <a:pt x="30" y="16"/>
                </a:lnTo>
                <a:lnTo>
                  <a:pt x="45" y="17"/>
                </a:lnTo>
                <a:lnTo>
                  <a:pt x="49" y="14"/>
                </a:lnTo>
                <a:lnTo>
                  <a:pt x="52" y="9"/>
                </a:lnTo>
                <a:lnTo>
                  <a:pt x="55" y="9"/>
                </a:lnTo>
                <a:lnTo>
                  <a:pt x="59" y="7"/>
                </a:lnTo>
                <a:lnTo>
                  <a:pt x="64" y="3"/>
                </a:lnTo>
                <a:lnTo>
                  <a:pt x="71" y="0"/>
                </a:lnTo>
                <a:lnTo>
                  <a:pt x="79" y="2"/>
                </a:lnTo>
                <a:lnTo>
                  <a:pt x="77" y="9"/>
                </a:lnTo>
                <a:lnTo>
                  <a:pt x="74" y="14"/>
                </a:lnTo>
                <a:lnTo>
                  <a:pt x="71" y="16"/>
                </a:lnTo>
                <a:lnTo>
                  <a:pt x="67" y="17"/>
                </a:lnTo>
                <a:lnTo>
                  <a:pt x="57" y="21"/>
                </a:lnTo>
                <a:lnTo>
                  <a:pt x="57" y="28"/>
                </a:lnTo>
                <a:lnTo>
                  <a:pt x="59" y="31"/>
                </a:lnTo>
                <a:lnTo>
                  <a:pt x="69" y="28"/>
                </a:lnTo>
                <a:lnTo>
                  <a:pt x="77" y="24"/>
                </a:lnTo>
                <a:lnTo>
                  <a:pt x="79" y="28"/>
                </a:lnTo>
                <a:lnTo>
                  <a:pt x="79" y="38"/>
                </a:lnTo>
                <a:lnTo>
                  <a:pt x="72" y="40"/>
                </a:lnTo>
                <a:lnTo>
                  <a:pt x="66" y="40"/>
                </a:lnTo>
                <a:lnTo>
                  <a:pt x="61" y="45"/>
                </a:lnTo>
                <a:lnTo>
                  <a:pt x="59" y="49"/>
                </a:lnTo>
                <a:lnTo>
                  <a:pt x="59" y="54"/>
                </a:lnTo>
                <a:lnTo>
                  <a:pt x="64" y="61"/>
                </a:lnTo>
                <a:lnTo>
                  <a:pt x="69" y="66"/>
                </a:lnTo>
                <a:lnTo>
                  <a:pt x="72" y="71"/>
                </a:lnTo>
                <a:lnTo>
                  <a:pt x="74" y="78"/>
                </a:lnTo>
                <a:lnTo>
                  <a:pt x="76" y="85"/>
                </a:lnTo>
                <a:lnTo>
                  <a:pt x="79" y="94"/>
                </a:lnTo>
                <a:lnTo>
                  <a:pt x="79" y="106"/>
                </a:lnTo>
                <a:lnTo>
                  <a:pt x="76" y="113"/>
                </a:lnTo>
                <a:lnTo>
                  <a:pt x="69" y="118"/>
                </a:lnTo>
                <a:lnTo>
                  <a:pt x="67" y="121"/>
                </a:lnTo>
                <a:lnTo>
                  <a:pt x="71" y="128"/>
                </a:lnTo>
                <a:lnTo>
                  <a:pt x="74" y="135"/>
                </a:lnTo>
                <a:lnTo>
                  <a:pt x="64" y="135"/>
                </a:lnTo>
                <a:lnTo>
                  <a:pt x="55" y="135"/>
                </a:lnTo>
                <a:lnTo>
                  <a:pt x="52" y="134"/>
                </a:lnTo>
                <a:lnTo>
                  <a:pt x="45" y="134"/>
                </a:lnTo>
                <a:lnTo>
                  <a:pt x="37" y="135"/>
                </a:lnTo>
                <a:lnTo>
                  <a:pt x="30" y="139"/>
                </a:lnTo>
                <a:lnTo>
                  <a:pt x="25" y="139"/>
                </a:lnTo>
                <a:lnTo>
                  <a:pt x="22" y="141"/>
                </a:lnTo>
                <a:lnTo>
                  <a:pt x="13" y="144"/>
                </a:lnTo>
                <a:lnTo>
                  <a:pt x="12" y="142"/>
                </a:lnTo>
                <a:lnTo>
                  <a:pt x="8" y="139"/>
                </a:lnTo>
                <a:lnTo>
                  <a:pt x="3" y="137"/>
                </a:lnTo>
                <a:lnTo>
                  <a:pt x="0" y="135"/>
                </a:lnTo>
                <a:lnTo>
                  <a:pt x="0" y="128"/>
                </a:lnTo>
                <a:lnTo>
                  <a:pt x="3" y="120"/>
                </a:lnTo>
                <a:lnTo>
                  <a:pt x="8" y="120"/>
                </a:lnTo>
                <a:lnTo>
                  <a:pt x="13" y="118"/>
                </a:lnTo>
                <a:lnTo>
                  <a:pt x="20" y="118"/>
                </a:lnTo>
                <a:lnTo>
                  <a:pt x="20" y="116"/>
                </a:lnTo>
                <a:lnTo>
                  <a:pt x="13" y="113"/>
                </a:lnTo>
                <a:lnTo>
                  <a:pt x="13" y="108"/>
                </a:lnTo>
                <a:lnTo>
                  <a:pt x="13" y="104"/>
                </a:lnTo>
                <a:lnTo>
                  <a:pt x="20" y="101"/>
                </a:lnTo>
                <a:lnTo>
                  <a:pt x="24" y="99"/>
                </a:lnTo>
                <a:lnTo>
                  <a:pt x="27" y="97"/>
                </a:lnTo>
                <a:lnTo>
                  <a:pt x="32" y="97"/>
                </a:lnTo>
                <a:lnTo>
                  <a:pt x="35" y="95"/>
                </a:lnTo>
                <a:lnTo>
                  <a:pt x="37" y="82"/>
                </a:lnTo>
                <a:lnTo>
                  <a:pt x="42" y="71"/>
                </a:lnTo>
                <a:lnTo>
                  <a:pt x="42" y="66"/>
                </a:lnTo>
                <a:lnTo>
                  <a:pt x="30" y="64"/>
                </a:lnTo>
                <a:lnTo>
                  <a:pt x="34" y="56"/>
                </a:lnTo>
                <a:lnTo>
                  <a:pt x="25" y="50"/>
                </a:lnTo>
                <a:lnTo>
                  <a:pt x="17" y="52"/>
                </a:lnTo>
                <a:lnTo>
                  <a:pt x="27" y="40"/>
                </a:lnTo>
                <a:lnTo>
                  <a:pt x="25" y="21"/>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39" name="Freeform 134"/>
          <p:cNvSpPr>
            <a:spLocks/>
          </p:cNvSpPr>
          <p:nvPr/>
        </p:nvSpPr>
        <p:spPr bwMode="auto">
          <a:xfrm>
            <a:off x="4384675" y="1647825"/>
            <a:ext cx="725488" cy="382588"/>
          </a:xfrm>
          <a:custGeom>
            <a:avLst/>
            <a:gdLst>
              <a:gd name="T0" fmla="*/ 2147483647 w 457"/>
              <a:gd name="T1" fmla="*/ 2147483647 h 241"/>
              <a:gd name="T2" fmla="*/ 2147483647 w 457"/>
              <a:gd name="T3" fmla="*/ 2147483647 h 241"/>
              <a:gd name="T4" fmla="*/ 2147483647 w 457"/>
              <a:gd name="T5" fmla="*/ 2147483647 h 241"/>
              <a:gd name="T6" fmla="*/ 2147483647 w 457"/>
              <a:gd name="T7" fmla="*/ 2147483647 h 241"/>
              <a:gd name="T8" fmla="*/ 2147483647 w 457"/>
              <a:gd name="T9" fmla="*/ 2147483647 h 241"/>
              <a:gd name="T10" fmla="*/ 2147483647 w 457"/>
              <a:gd name="T11" fmla="*/ 2147483647 h 241"/>
              <a:gd name="T12" fmla="*/ 2147483647 w 457"/>
              <a:gd name="T13" fmla="*/ 2147483647 h 241"/>
              <a:gd name="T14" fmla="*/ 2147483647 w 457"/>
              <a:gd name="T15" fmla="*/ 2147483647 h 241"/>
              <a:gd name="T16" fmla="*/ 2147483647 w 457"/>
              <a:gd name="T17" fmla="*/ 2147483647 h 241"/>
              <a:gd name="T18" fmla="*/ 2147483647 w 457"/>
              <a:gd name="T19" fmla="*/ 2147483647 h 241"/>
              <a:gd name="T20" fmla="*/ 2147483647 w 457"/>
              <a:gd name="T21" fmla="*/ 2147483647 h 241"/>
              <a:gd name="T22" fmla="*/ 2147483647 w 457"/>
              <a:gd name="T23" fmla="*/ 2147483647 h 241"/>
              <a:gd name="T24" fmla="*/ 2147483647 w 457"/>
              <a:gd name="T25" fmla="*/ 2147483647 h 241"/>
              <a:gd name="T26" fmla="*/ 2147483647 w 457"/>
              <a:gd name="T27" fmla="*/ 2147483647 h 241"/>
              <a:gd name="T28" fmla="*/ 2147483647 w 457"/>
              <a:gd name="T29" fmla="*/ 2147483647 h 241"/>
              <a:gd name="T30" fmla="*/ 2147483647 w 457"/>
              <a:gd name="T31" fmla="*/ 2147483647 h 241"/>
              <a:gd name="T32" fmla="*/ 2147483647 w 457"/>
              <a:gd name="T33" fmla="*/ 2147483647 h 241"/>
              <a:gd name="T34" fmla="*/ 2147483647 w 457"/>
              <a:gd name="T35" fmla="*/ 2147483647 h 241"/>
              <a:gd name="T36" fmla="*/ 2147483647 w 457"/>
              <a:gd name="T37" fmla="*/ 2147483647 h 241"/>
              <a:gd name="T38" fmla="*/ 2147483647 w 457"/>
              <a:gd name="T39" fmla="*/ 2147483647 h 241"/>
              <a:gd name="T40" fmla="*/ 2147483647 w 457"/>
              <a:gd name="T41" fmla="*/ 2147483647 h 241"/>
              <a:gd name="T42" fmla="*/ 2147483647 w 457"/>
              <a:gd name="T43" fmla="*/ 2147483647 h 241"/>
              <a:gd name="T44" fmla="*/ 2147483647 w 457"/>
              <a:gd name="T45" fmla="*/ 2147483647 h 241"/>
              <a:gd name="T46" fmla="*/ 2147483647 w 457"/>
              <a:gd name="T47" fmla="*/ 2147483647 h 241"/>
              <a:gd name="T48" fmla="*/ 2147483647 w 457"/>
              <a:gd name="T49" fmla="*/ 2147483647 h 241"/>
              <a:gd name="T50" fmla="*/ 2147483647 w 457"/>
              <a:gd name="T51" fmla="*/ 2147483647 h 241"/>
              <a:gd name="T52" fmla="*/ 2147483647 w 457"/>
              <a:gd name="T53" fmla="*/ 2147483647 h 241"/>
              <a:gd name="T54" fmla="*/ 2147483647 w 457"/>
              <a:gd name="T55" fmla="*/ 2147483647 h 241"/>
              <a:gd name="T56" fmla="*/ 2147483647 w 457"/>
              <a:gd name="T57" fmla="*/ 2147483647 h 241"/>
              <a:gd name="T58" fmla="*/ 2147483647 w 457"/>
              <a:gd name="T59" fmla="*/ 0 h 241"/>
              <a:gd name="T60" fmla="*/ 2147483647 w 457"/>
              <a:gd name="T61" fmla="*/ 2147483647 h 241"/>
              <a:gd name="T62" fmla="*/ 2147483647 w 457"/>
              <a:gd name="T63" fmla="*/ 2147483647 h 241"/>
              <a:gd name="T64" fmla="*/ 2147483647 w 457"/>
              <a:gd name="T65" fmla="*/ 2147483647 h 241"/>
              <a:gd name="T66" fmla="*/ 2147483647 w 457"/>
              <a:gd name="T67" fmla="*/ 2147483647 h 241"/>
              <a:gd name="T68" fmla="*/ 2147483647 w 457"/>
              <a:gd name="T69" fmla="*/ 2147483647 h 241"/>
              <a:gd name="T70" fmla="*/ 2147483647 w 457"/>
              <a:gd name="T71" fmla="*/ 2147483647 h 241"/>
              <a:gd name="T72" fmla="*/ 2147483647 w 457"/>
              <a:gd name="T73" fmla="*/ 2147483647 h 241"/>
              <a:gd name="T74" fmla="*/ 2147483647 w 457"/>
              <a:gd name="T75" fmla="*/ 2147483647 h 241"/>
              <a:gd name="T76" fmla="*/ 2147483647 w 457"/>
              <a:gd name="T77" fmla="*/ 2147483647 h 241"/>
              <a:gd name="T78" fmla="*/ 2147483647 w 457"/>
              <a:gd name="T79" fmla="*/ 2147483647 h 241"/>
              <a:gd name="T80" fmla="*/ 2147483647 w 457"/>
              <a:gd name="T81" fmla="*/ 2147483647 h 241"/>
              <a:gd name="T82" fmla="*/ 2147483647 w 457"/>
              <a:gd name="T83" fmla="*/ 2147483647 h 241"/>
              <a:gd name="T84" fmla="*/ 2147483647 w 457"/>
              <a:gd name="T85" fmla="*/ 2147483647 h 241"/>
              <a:gd name="T86" fmla="*/ 0 w 457"/>
              <a:gd name="T87" fmla="*/ 214748364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7"/>
              <a:gd name="T133" fmla="*/ 0 h 241"/>
              <a:gd name="T134" fmla="*/ 457 w 457"/>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7" h="241">
                <a:moveTo>
                  <a:pt x="0" y="240"/>
                </a:moveTo>
                <a:lnTo>
                  <a:pt x="29" y="235"/>
                </a:lnTo>
                <a:lnTo>
                  <a:pt x="39" y="224"/>
                </a:lnTo>
                <a:lnTo>
                  <a:pt x="46" y="218"/>
                </a:lnTo>
                <a:lnTo>
                  <a:pt x="49" y="212"/>
                </a:lnTo>
                <a:lnTo>
                  <a:pt x="56" y="212"/>
                </a:lnTo>
                <a:lnTo>
                  <a:pt x="62" y="207"/>
                </a:lnTo>
                <a:lnTo>
                  <a:pt x="71" y="207"/>
                </a:lnTo>
                <a:lnTo>
                  <a:pt x="76" y="207"/>
                </a:lnTo>
                <a:lnTo>
                  <a:pt x="83" y="207"/>
                </a:lnTo>
                <a:lnTo>
                  <a:pt x="86" y="207"/>
                </a:lnTo>
                <a:lnTo>
                  <a:pt x="93" y="200"/>
                </a:lnTo>
                <a:lnTo>
                  <a:pt x="96" y="195"/>
                </a:lnTo>
                <a:lnTo>
                  <a:pt x="105" y="190"/>
                </a:lnTo>
                <a:lnTo>
                  <a:pt x="111" y="188"/>
                </a:lnTo>
                <a:lnTo>
                  <a:pt x="117" y="185"/>
                </a:lnTo>
                <a:lnTo>
                  <a:pt x="123" y="183"/>
                </a:lnTo>
                <a:lnTo>
                  <a:pt x="128" y="180"/>
                </a:lnTo>
                <a:lnTo>
                  <a:pt x="135" y="176"/>
                </a:lnTo>
                <a:lnTo>
                  <a:pt x="142" y="173"/>
                </a:lnTo>
                <a:lnTo>
                  <a:pt x="150" y="167"/>
                </a:lnTo>
                <a:lnTo>
                  <a:pt x="159" y="169"/>
                </a:lnTo>
                <a:lnTo>
                  <a:pt x="172" y="173"/>
                </a:lnTo>
                <a:lnTo>
                  <a:pt x="186" y="173"/>
                </a:lnTo>
                <a:lnTo>
                  <a:pt x="201" y="167"/>
                </a:lnTo>
                <a:lnTo>
                  <a:pt x="208" y="166"/>
                </a:lnTo>
                <a:lnTo>
                  <a:pt x="213" y="155"/>
                </a:lnTo>
                <a:lnTo>
                  <a:pt x="220" y="148"/>
                </a:lnTo>
                <a:lnTo>
                  <a:pt x="231" y="140"/>
                </a:lnTo>
                <a:lnTo>
                  <a:pt x="235" y="135"/>
                </a:lnTo>
                <a:lnTo>
                  <a:pt x="235" y="128"/>
                </a:lnTo>
                <a:lnTo>
                  <a:pt x="245" y="123"/>
                </a:lnTo>
                <a:lnTo>
                  <a:pt x="250" y="117"/>
                </a:lnTo>
                <a:lnTo>
                  <a:pt x="253" y="112"/>
                </a:lnTo>
                <a:lnTo>
                  <a:pt x="257" y="111"/>
                </a:lnTo>
                <a:lnTo>
                  <a:pt x="274" y="100"/>
                </a:lnTo>
                <a:lnTo>
                  <a:pt x="274" y="111"/>
                </a:lnTo>
                <a:lnTo>
                  <a:pt x="270" y="116"/>
                </a:lnTo>
                <a:lnTo>
                  <a:pt x="274" y="121"/>
                </a:lnTo>
                <a:lnTo>
                  <a:pt x="285" y="123"/>
                </a:lnTo>
                <a:lnTo>
                  <a:pt x="292" y="123"/>
                </a:lnTo>
                <a:lnTo>
                  <a:pt x="299" y="117"/>
                </a:lnTo>
                <a:lnTo>
                  <a:pt x="304" y="111"/>
                </a:lnTo>
                <a:lnTo>
                  <a:pt x="304" y="105"/>
                </a:lnTo>
                <a:lnTo>
                  <a:pt x="309" y="100"/>
                </a:lnTo>
                <a:lnTo>
                  <a:pt x="309" y="95"/>
                </a:lnTo>
                <a:lnTo>
                  <a:pt x="314" y="88"/>
                </a:lnTo>
                <a:lnTo>
                  <a:pt x="318" y="85"/>
                </a:lnTo>
                <a:lnTo>
                  <a:pt x="326" y="85"/>
                </a:lnTo>
                <a:lnTo>
                  <a:pt x="343" y="85"/>
                </a:lnTo>
                <a:lnTo>
                  <a:pt x="356" y="78"/>
                </a:lnTo>
                <a:lnTo>
                  <a:pt x="368" y="67"/>
                </a:lnTo>
                <a:lnTo>
                  <a:pt x="382" y="64"/>
                </a:lnTo>
                <a:lnTo>
                  <a:pt x="394" y="57"/>
                </a:lnTo>
                <a:lnTo>
                  <a:pt x="402" y="43"/>
                </a:lnTo>
                <a:lnTo>
                  <a:pt x="421" y="28"/>
                </a:lnTo>
                <a:lnTo>
                  <a:pt x="432" y="21"/>
                </a:lnTo>
                <a:lnTo>
                  <a:pt x="444" y="14"/>
                </a:lnTo>
                <a:lnTo>
                  <a:pt x="456" y="5"/>
                </a:lnTo>
                <a:lnTo>
                  <a:pt x="436" y="0"/>
                </a:lnTo>
                <a:lnTo>
                  <a:pt x="415" y="0"/>
                </a:lnTo>
                <a:lnTo>
                  <a:pt x="395" y="9"/>
                </a:lnTo>
                <a:lnTo>
                  <a:pt x="385" y="14"/>
                </a:lnTo>
                <a:lnTo>
                  <a:pt x="368" y="17"/>
                </a:lnTo>
                <a:lnTo>
                  <a:pt x="350" y="19"/>
                </a:lnTo>
                <a:lnTo>
                  <a:pt x="339" y="22"/>
                </a:lnTo>
                <a:lnTo>
                  <a:pt x="318" y="31"/>
                </a:lnTo>
                <a:lnTo>
                  <a:pt x="304" y="36"/>
                </a:lnTo>
                <a:lnTo>
                  <a:pt x="290" y="41"/>
                </a:lnTo>
                <a:lnTo>
                  <a:pt x="274" y="45"/>
                </a:lnTo>
                <a:lnTo>
                  <a:pt x="257" y="50"/>
                </a:lnTo>
                <a:lnTo>
                  <a:pt x="242" y="57"/>
                </a:lnTo>
                <a:lnTo>
                  <a:pt x="230" y="64"/>
                </a:lnTo>
                <a:lnTo>
                  <a:pt x="220" y="73"/>
                </a:lnTo>
                <a:lnTo>
                  <a:pt x="209" y="79"/>
                </a:lnTo>
                <a:lnTo>
                  <a:pt x="201" y="85"/>
                </a:lnTo>
                <a:lnTo>
                  <a:pt x="182" y="95"/>
                </a:lnTo>
                <a:lnTo>
                  <a:pt x="164" y="105"/>
                </a:lnTo>
                <a:lnTo>
                  <a:pt x="142" y="117"/>
                </a:lnTo>
                <a:lnTo>
                  <a:pt x="127" y="133"/>
                </a:lnTo>
                <a:lnTo>
                  <a:pt x="110" y="145"/>
                </a:lnTo>
                <a:lnTo>
                  <a:pt x="95" y="152"/>
                </a:lnTo>
                <a:lnTo>
                  <a:pt x="79" y="167"/>
                </a:lnTo>
                <a:lnTo>
                  <a:pt x="69" y="178"/>
                </a:lnTo>
                <a:lnTo>
                  <a:pt x="56" y="188"/>
                </a:lnTo>
                <a:lnTo>
                  <a:pt x="42" y="195"/>
                </a:lnTo>
                <a:lnTo>
                  <a:pt x="29" y="202"/>
                </a:lnTo>
                <a:lnTo>
                  <a:pt x="0" y="24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40" name="Freeform 135"/>
          <p:cNvSpPr>
            <a:spLocks/>
          </p:cNvSpPr>
          <p:nvPr/>
        </p:nvSpPr>
        <p:spPr bwMode="auto">
          <a:xfrm>
            <a:off x="4375150" y="1636713"/>
            <a:ext cx="723900" cy="382587"/>
          </a:xfrm>
          <a:custGeom>
            <a:avLst/>
            <a:gdLst>
              <a:gd name="T0" fmla="*/ 2147483647 w 456"/>
              <a:gd name="T1" fmla="*/ 2147483647 h 241"/>
              <a:gd name="T2" fmla="*/ 2147483647 w 456"/>
              <a:gd name="T3" fmla="*/ 2147483647 h 241"/>
              <a:gd name="T4" fmla="*/ 2147483647 w 456"/>
              <a:gd name="T5" fmla="*/ 2147483647 h 241"/>
              <a:gd name="T6" fmla="*/ 2147483647 w 456"/>
              <a:gd name="T7" fmla="*/ 2147483647 h 241"/>
              <a:gd name="T8" fmla="*/ 2147483647 w 456"/>
              <a:gd name="T9" fmla="*/ 2147483647 h 241"/>
              <a:gd name="T10" fmla="*/ 2147483647 w 456"/>
              <a:gd name="T11" fmla="*/ 2147483647 h 241"/>
              <a:gd name="T12" fmla="*/ 2147483647 w 456"/>
              <a:gd name="T13" fmla="*/ 2147483647 h 241"/>
              <a:gd name="T14" fmla="*/ 2147483647 w 456"/>
              <a:gd name="T15" fmla="*/ 2147483647 h 241"/>
              <a:gd name="T16" fmla="*/ 2147483647 w 456"/>
              <a:gd name="T17" fmla="*/ 2147483647 h 241"/>
              <a:gd name="T18" fmla="*/ 2147483647 w 456"/>
              <a:gd name="T19" fmla="*/ 2147483647 h 241"/>
              <a:gd name="T20" fmla="*/ 2147483647 w 456"/>
              <a:gd name="T21" fmla="*/ 2147483647 h 241"/>
              <a:gd name="T22" fmla="*/ 2147483647 w 456"/>
              <a:gd name="T23" fmla="*/ 2147483647 h 241"/>
              <a:gd name="T24" fmla="*/ 2147483647 w 456"/>
              <a:gd name="T25" fmla="*/ 2147483647 h 241"/>
              <a:gd name="T26" fmla="*/ 2147483647 w 456"/>
              <a:gd name="T27" fmla="*/ 2147483647 h 241"/>
              <a:gd name="T28" fmla="*/ 2147483647 w 456"/>
              <a:gd name="T29" fmla="*/ 2147483647 h 241"/>
              <a:gd name="T30" fmla="*/ 2147483647 w 456"/>
              <a:gd name="T31" fmla="*/ 2147483647 h 241"/>
              <a:gd name="T32" fmla="*/ 2147483647 w 456"/>
              <a:gd name="T33" fmla="*/ 2147483647 h 241"/>
              <a:gd name="T34" fmla="*/ 2147483647 w 456"/>
              <a:gd name="T35" fmla="*/ 2147483647 h 241"/>
              <a:gd name="T36" fmla="*/ 2147483647 w 456"/>
              <a:gd name="T37" fmla="*/ 2147483647 h 241"/>
              <a:gd name="T38" fmla="*/ 2147483647 w 456"/>
              <a:gd name="T39" fmla="*/ 2147483647 h 241"/>
              <a:gd name="T40" fmla="*/ 2147483647 w 456"/>
              <a:gd name="T41" fmla="*/ 2147483647 h 241"/>
              <a:gd name="T42" fmla="*/ 2147483647 w 456"/>
              <a:gd name="T43" fmla="*/ 2147483647 h 241"/>
              <a:gd name="T44" fmla="*/ 2147483647 w 456"/>
              <a:gd name="T45" fmla="*/ 2147483647 h 241"/>
              <a:gd name="T46" fmla="*/ 2147483647 w 456"/>
              <a:gd name="T47" fmla="*/ 2147483647 h 241"/>
              <a:gd name="T48" fmla="*/ 2147483647 w 456"/>
              <a:gd name="T49" fmla="*/ 2147483647 h 241"/>
              <a:gd name="T50" fmla="*/ 2147483647 w 456"/>
              <a:gd name="T51" fmla="*/ 2147483647 h 241"/>
              <a:gd name="T52" fmla="*/ 2147483647 w 456"/>
              <a:gd name="T53" fmla="*/ 2147483647 h 241"/>
              <a:gd name="T54" fmla="*/ 2147483647 w 456"/>
              <a:gd name="T55" fmla="*/ 2147483647 h 241"/>
              <a:gd name="T56" fmla="*/ 2147483647 w 456"/>
              <a:gd name="T57" fmla="*/ 2147483647 h 241"/>
              <a:gd name="T58" fmla="*/ 2147483647 w 456"/>
              <a:gd name="T59" fmla="*/ 0 h 241"/>
              <a:gd name="T60" fmla="*/ 2147483647 w 456"/>
              <a:gd name="T61" fmla="*/ 2147483647 h 241"/>
              <a:gd name="T62" fmla="*/ 2147483647 w 456"/>
              <a:gd name="T63" fmla="*/ 2147483647 h 241"/>
              <a:gd name="T64" fmla="*/ 2147483647 w 456"/>
              <a:gd name="T65" fmla="*/ 2147483647 h 241"/>
              <a:gd name="T66" fmla="*/ 2147483647 w 456"/>
              <a:gd name="T67" fmla="*/ 2147483647 h 241"/>
              <a:gd name="T68" fmla="*/ 2147483647 w 456"/>
              <a:gd name="T69" fmla="*/ 2147483647 h 241"/>
              <a:gd name="T70" fmla="*/ 2147483647 w 456"/>
              <a:gd name="T71" fmla="*/ 2147483647 h 241"/>
              <a:gd name="T72" fmla="*/ 2147483647 w 456"/>
              <a:gd name="T73" fmla="*/ 2147483647 h 241"/>
              <a:gd name="T74" fmla="*/ 2147483647 w 456"/>
              <a:gd name="T75" fmla="*/ 2147483647 h 241"/>
              <a:gd name="T76" fmla="*/ 2147483647 w 456"/>
              <a:gd name="T77" fmla="*/ 2147483647 h 241"/>
              <a:gd name="T78" fmla="*/ 2147483647 w 456"/>
              <a:gd name="T79" fmla="*/ 2147483647 h 241"/>
              <a:gd name="T80" fmla="*/ 2147483647 w 456"/>
              <a:gd name="T81" fmla="*/ 2147483647 h 241"/>
              <a:gd name="T82" fmla="*/ 2147483647 w 456"/>
              <a:gd name="T83" fmla="*/ 2147483647 h 241"/>
              <a:gd name="T84" fmla="*/ 2147483647 w 456"/>
              <a:gd name="T85" fmla="*/ 2147483647 h 241"/>
              <a:gd name="T86" fmla="*/ 0 w 456"/>
              <a:gd name="T87" fmla="*/ 214748364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6"/>
              <a:gd name="T133" fmla="*/ 0 h 241"/>
              <a:gd name="T134" fmla="*/ 456 w 456"/>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6" h="241">
                <a:moveTo>
                  <a:pt x="0" y="240"/>
                </a:moveTo>
                <a:lnTo>
                  <a:pt x="29" y="235"/>
                </a:lnTo>
                <a:lnTo>
                  <a:pt x="39" y="224"/>
                </a:lnTo>
                <a:lnTo>
                  <a:pt x="45" y="218"/>
                </a:lnTo>
                <a:lnTo>
                  <a:pt x="49" y="212"/>
                </a:lnTo>
                <a:lnTo>
                  <a:pt x="56" y="212"/>
                </a:lnTo>
                <a:lnTo>
                  <a:pt x="62" y="207"/>
                </a:lnTo>
                <a:lnTo>
                  <a:pt x="71" y="207"/>
                </a:lnTo>
                <a:lnTo>
                  <a:pt x="76" y="207"/>
                </a:lnTo>
                <a:lnTo>
                  <a:pt x="83" y="207"/>
                </a:lnTo>
                <a:lnTo>
                  <a:pt x="86" y="207"/>
                </a:lnTo>
                <a:lnTo>
                  <a:pt x="93" y="200"/>
                </a:lnTo>
                <a:lnTo>
                  <a:pt x="96" y="195"/>
                </a:lnTo>
                <a:lnTo>
                  <a:pt x="104" y="190"/>
                </a:lnTo>
                <a:lnTo>
                  <a:pt x="111" y="188"/>
                </a:lnTo>
                <a:lnTo>
                  <a:pt x="116" y="185"/>
                </a:lnTo>
                <a:lnTo>
                  <a:pt x="123" y="183"/>
                </a:lnTo>
                <a:lnTo>
                  <a:pt x="128" y="180"/>
                </a:lnTo>
                <a:lnTo>
                  <a:pt x="135" y="176"/>
                </a:lnTo>
                <a:lnTo>
                  <a:pt x="142" y="173"/>
                </a:lnTo>
                <a:lnTo>
                  <a:pt x="150" y="167"/>
                </a:lnTo>
                <a:lnTo>
                  <a:pt x="158" y="169"/>
                </a:lnTo>
                <a:lnTo>
                  <a:pt x="172" y="173"/>
                </a:lnTo>
                <a:lnTo>
                  <a:pt x="185" y="173"/>
                </a:lnTo>
                <a:lnTo>
                  <a:pt x="201" y="167"/>
                </a:lnTo>
                <a:lnTo>
                  <a:pt x="207" y="166"/>
                </a:lnTo>
                <a:lnTo>
                  <a:pt x="212" y="155"/>
                </a:lnTo>
                <a:lnTo>
                  <a:pt x="219" y="148"/>
                </a:lnTo>
                <a:lnTo>
                  <a:pt x="231" y="140"/>
                </a:lnTo>
                <a:lnTo>
                  <a:pt x="234" y="135"/>
                </a:lnTo>
                <a:lnTo>
                  <a:pt x="234" y="128"/>
                </a:lnTo>
                <a:lnTo>
                  <a:pt x="244" y="123"/>
                </a:lnTo>
                <a:lnTo>
                  <a:pt x="249" y="117"/>
                </a:lnTo>
                <a:lnTo>
                  <a:pt x="253" y="112"/>
                </a:lnTo>
                <a:lnTo>
                  <a:pt x="256" y="111"/>
                </a:lnTo>
                <a:lnTo>
                  <a:pt x="273" y="100"/>
                </a:lnTo>
                <a:lnTo>
                  <a:pt x="273" y="111"/>
                </a:lnTo>
                <a:lnTo>
                  <a:pt x="270" y="116"/>
                </a:lnTo>
                <a:lnTo>
                  <a:pt x="273" y="121"/>
                </a:lnTo>
                <a:lnTo>
                  <a:pt x="285" y="123"/>
                </a:lnTo>
                <a:lnTo>
                  <a:pt x="292" y="123"/>
                </a:lnTo>
                <a:lnTo>
                  <a:pt x="298" y="117"/>
                </a:lnTo>
                <a:lnTo>
                  <a:pt x="303" y="111"/>
                </a:lnTo>
                <a:lnTo>
                  <a:pt x="303" y="105"/>
                </a:lnTo>
                <a:lnTo>
                  <a:pt x="308" y="100"/>
                </a:lnTo>
                <a:lnTo>
                  <a:pt x="308" y="95"/>
                </a:lnTo>
                <a:lnTo>
                  <a:pt x="313" y="88"/>
                </a:lnTo>
                <a:lnTo>
                  <a:pt x="317" y="85"/>
                </a:lnTo>
                <a:lnTo>
                  <a:pt x="325" y="85"/>
                </a:lnTo>
                <a:lnTo>
                  <a:pt x="342" y="85"/>
                </a:lnTo>
                <a:lnTo>
                  <a:pt x="356" y="78"/>
                </a:lnTo>
                <a:lnTo>
                  <a:pt x="367" y="67"/>
                </a:lnTo>
                <a:lnTo>
                  <a:pt x="381" y="66"/>
                </a:lnTo>
                <a:lnTo>
                  <a:pt x="393" y="57"/>
                </a:lnTo>
                <a:lnTo>
                  <a:pt x="401" y="43"/>
                </a:lnTo>
                <a:lnTo>
                  <a:pt x="420" y="28"/>
                </a:lnTo>
                <a:lnTo>
                  <a:pt x="431" y="21"/>
                </a:lnTo>
                <a:lnTo>
                  <a:pt x="443" y="14"/>
                </a:lnTo>
                <a:lnTo>
                  <a:pt x="455" y="5"/>
                </a:lnTo>
                <a:lnTo>
                  <a:pt x="435" y="0"/>
                </a:lnTo>
                <a:lnTo>
                  <a:pt x="415" y="0"/>
                </a:lnTo>
                <a:lnTo>
                  <a:pt x="394" y="9"/>
                </a:lnTo>
                <a:lnTo>
                  <a:pt x="384" y="14"/>
                </a:lnTo>
                <a:lnTo>
                  <a:pt x="367" y="17"/>
                </a:lnTo>
                <a:lnTo>
                  <a:pt x="349" y="19"/>
                </a:lnTo>
                <a:lnTo>
                  <a:pt x="339" y="22"/>
                </a:lnTo>
                <a:lnTo>
                  <a:pt x="317" y="31"/>
                </a:lnTo>
                <a:lnTo>
                  <a:pt x="303" y="36"/>
                </a:lnTo>
                <a:lnTo>
                  <a:pt x="290" y="41"/>
                </a:lnTo>
                <a:lnTo>
                  <a:pt x="273" y="45"/>
                </a:lnTo>
                <a:lnTo>
                  <a:pt x="256" y="50"/>
                </a:lnTo>
                <a:lnTo>
                  <a:pt x="241" y="57"/>
                </a:lnTo>
                <a:lnTo>
                  <a:pt x="229" y="66"/>
                </a:lnTo>
                <a:lnTo>
                  <a:pt x="219" y="73"/>
                </a:lnTo>
                <a:lnTo>
                  <a:pt x="209" y="79"/>
                </a:lnTo>
                <a:lnTo>
                  <a:pt x="201" y="85"/>
                </a:lnTo>
                <a:lnTo>
                  <a:pt x="182" y="95"/>
                </a:lnTo>
                <a:lnTo>
                  <a:pt x="163" y="105"/>
                </a:lnTo>
                <a:lnTo>
                  <a:pt x="142" y="117"/>
                </a:lnTo>
                <a:lnTo>
                  <a:pt x="126" y="133"/>
                </a:lnTo>
                <a:lnTo>
                  <a:pt x="110" y="145"/>
                </a:lnTo>
                <a:lnTo>
                  <a:pt x="94" y="152"/>
                </a:lnTo>
                <a:lnTo>
                  <a:pt x="79" y="167"/>
                </a:lnTo>
                <a:lnTo>
                  <a:pt x="69" y="178"/>
                </a:lnTo>
                <a:lnTo>
                  <a:pt x="56" y="188"/>
                </a:lnTo>
                <a:lnTo>
                  <a:pt x="42" y="195"/>
                </a:lnTo>
                <a:lnTo>
                  <a:pt x="29" y="202"/>
                </a:lnTo>
                <a:lnTo>
                  <a:pt x="0" y="24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41" name="Freeform 136"/>
          <p:cNvSpPr>
            <a:spLocks/>
          </p:cNvSpPr>
          <p:nvPr/>
        </p:nvSpPr>
        <p:spPr bwMode="auto">
          <a:xfrm>
            <a:off x="4719638" y="5138738"/>
            <a:ext cx="1076325" cy="355600"/>
          </a:xfrm>
          <a:custGeom>
            <a:avLst/>
            <a:gdLst>
              <a:gd name="T0" fmla="*/ 2147483647 w 678"/>
              <a:gd name="T1" fmla="*/ 2147483647 h 224"/>
              <a:gd name="T2" fmla="*/ 2147483647 w 678"/>
              <a:gd name="T3" fmla="*/ 2147483647 h 224"/>
              <a:gd name="T4" fmla="*/ 2147483647 w 678"/>
              <a:gd name="T5" fmla="*/ 2147483647 h 224"/>
              <a:gd name="T6" fmla="*/ 2147483647 w 678"/>
              <a:gd name="T7" fmla="*/ 2147483647 h 224"/>
              <a:gd name="T8" fmla="*/ 2147483647 w 678"/>
              <a:gd name="T9" fmla="*/ 2147483647 h 224"/>
              <a:gd name="T10" fmla="*/ 2147483647 w 678"/>
              <a:gd name="T11" fmla="*/ 2147483647 h 224"/>
              <a:gd name="T12" fmla="*/ 2147483647 w 678"/>
              <a:gd name="T13" fmla="*/ 2147483647 h 224"/>
              <a:gd name="T14" fmla="*/ 2147483647 w 678"/>
              <a:gd name="T15" fmla="*/ 2147483647 h 224"/>
              <a:gd name="T16" fmla="*/ 2147483647 w 678"/>
              <a:gd name="T17" fmla="*/ 2147483647 h 224"/>
              <a:gd name="T18" fmla="*/ 2147483647 w 678"/>
              <a:gd name="T19" fmla="*/ 2147483647 h 224"/>
              <a:gd name="T20" fmla="*/ 2147483647 w 678"/>
              <a:gd name="T21" fmla="*/ 2147483647 h 224"/>
              <a:gd name="T22" fmla="*/ 2147483647 w 678"/>
              <a:gd name="T23" fmla="*/ 2147483647 h 224"/>
              <a:gd name="T24" fmla="*/ 2147483647 w 678"/>
              <a:gd name="T25" fmla="*/ 2147483647 h 224"/>
              <a:gd name="T26" fmla="*/ 2147483647 w 678"/>
              <a:gd name="T27" fmla="*/ 2147483647 h 224"/>
              <a:gd name="T28" fmla="*/ 2147483647 w 678"/>
              <a:gd name="T29" fmla="*/ 2147483647 h 224"/>
              <a:gd name="T30" fmla="*/ 2147483647 w 678"/>
              <a:gd name="T31" fmla="*/ 2147483647 h 224"/>
              <a:gd name="T32" fmla="*/ 2147483647 w 678"/>
              <a:gd name="T33" fmla="*/ 2147483647 h 224"/>
              <a:gd name="T34" fmla="*/ 2147483647 w 678"/>
              <a:gd name="T35" fmla="*/ 2147483647 h 224"/>
              <a:gd name="T36" fmla="*/ 2147483647 w 678"/>
              <a:gd name="T37" fmla="*/ 2147483647 h 224"/>
              <a:gd name="T38" fmla="*/ 2147483647 w 678"/>
              <a:gd name="T39" fmla="*/ 2147483647 h 224"/>
              <a:gd name="T40" fmla="*/ 2147483647 w 678"/>
              <a:gd name="T41" fmla="*/ 0 h 224"/>
              <a:gd name="T42" fmla="*/ 2147483647 w 678"/>
              <a:gd name="T43" fmla="*/ 2147483647 h 224"/>
              <a:gd name="T44" fmla="*/ 2147483647 w 678"/>
              <a:gd name="T45" fmla="*/ 2147483647 h 224"/>
              <a:gd name="T46" fmla="*/ 2147483647 w 678"/>
              <a:gd name="T47" fmla="*/ 2147483647 h 224"/>
              <a:gd name="T48" fmla="*/ 2147483647 w 678"/>
              <a:gd name="T49" fmla="*/ 2147483647 h 224"/>
              <a:gd name="T50" fmla="*/ 2147483647 w 678"/>
              <a:gd name="T51" fmla="*/ 2147483647 h 224"/>
              <a:gd name="T52" fmla="*/ 2147483647 w 678"/>
              <a:gd name="T53" fmla="*/ 2147483647 h 224"/>
              <a:gd name="T54" fmla="*/ 2147483647 w 678"/>
              <a:gd name="T55" fmla="*/ 2147483647 h 224"/>
              <a:gd name="T56" fmla="*/ 2147483647 w 678"/>
              <a:gd name="T57" fmla="*/ 2147483647 h 224"/>
              <a:gd name="T58" fmla="*/ 2147483647 w 678"/>
              <a:gd name="T59" fmla="*/ 2147483647 h 224"/>
              <a:gd name="T60" fmla="*/ 2147483647 w 678"/>
              <a:gd name="T61" fmla="*/ 2147483647 h 224"/>
              <a:gd name="T62" fmla="*/ 2147483647 w 678"/>
              <a:gd name="T63" fmla="*/ 2147483647 h 224"/>
              <a:gd name="T64" fmla="*/ 2147483647 w 678"/>
              <a:gd name="T65" fmla="*/ 2147483647 h 224"/>
              <a:gd name="T66" fmla="*/ 2147483647 w 678"/>
              <a:gd name="T67" fmla="*/ 2147483647 h 224"/>
              <a:gd name="T68" fmla="*/ 2147483647 w 678"/>
              <a:gd name="T69" fmla="*/ 2147483647 h 224"/>
              <a:gd name="T70" fmla="*/ 2147483647 w 678"/>
              <a:gd name="T71" fmla="*/ 2147483647 h 224"/>
              <a:gd name="T72" fmla="*/ 2147483647 w 678"/>
              <a:gd name="T73" fmla="*/ 2147483647 h 224"/>
              <a:gd name="T74" fmla="*/ 2147483647 w 678"/>
              <a:gd name="T75" fmla="*/ 2147483647 h 224"/>
              <a:gd name="T76" fmla="*/ 2147483647 w 678"/>
              <a:gd name="T77" fmla="*/ 2147483647 h 224"/>
              <a:gd name="T78" fmla="*/ 2147483647 w 678"/>
              <a:gd name="T79" fmla="*/ 2147483647 h 224"/>
              <a:gd name="T80" fmla="*/ 2147483647 w 678"/>
              <a:gd name="T81" fmla="*/ 2147483647 h 224"/>
              <a:gd name="T82" fmla="*/ 2147483647 w 678"/>
              <a:gd name="T83" fmla="*/ 2147483647 h 224"/>
              <a:gd name="T84" fmla="*/ 2147483647 w 678"/>
              <a:gd name="T85" fmla="*/ 2147483647 h 224"/>
              <a:gd name="T86" fmla="*/ 2147483647 w 678"/>
              <a:gd name="T87" fmla="*/ 2147483647 h 224"/>
              <a:gd name="T88" fmla="*/ 0 w 678"/>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8"/>
              <a:gd name="T136" fmla="*/ 0 h 224"/>
              <a:gd name="T137" fmla="*/ 678 w 678"/>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8" h="224">
                <a:moveTo>
                  <a:pt x="0" y="99"/>
                </a:moveTo>
                <a:lnTo>
                  <a:pt x="66" y="69"/>
                </a:lnTo>
                <a:lnTo>
                  <a:pt x="83" y="67"/>
                </a:lnTo>
                <a:lnTo>
                  <a:pt x="93" y="62"/>
                </a:lnTo>
                <a:lnTo>
                  <a:pt x="167" y="66"/>
                </a:lnTo>
                <a:lnTo>
                  <a:pt x="172" y="59"/>
                </a:lnTo>
                <a:lnTo>
                  <a:pt x="181" y="55"/>
                </a:lnTo>
                <a:lnTo>
                  <a:pt x="196" y="50"/>
                </a:lnTo>
                <a:lnTo>
                  <a:pt x="206" y="43"/>
                </a:lnTo>
                <a:lnTo>
                  <a:pt x="216" y="43"/>
                </a:lnTo>
                <a:lnTo>
                  <a:pt x="219" y="43"/>
                </a:lnTo>
                <a:lnTo>
                  <a:pt x="223" y="43"/>
                </a:lnTo>
                <a:lnTo>
                  <a:pt x="236" y="45"/>
                </a:lnTo>
                <a:lnTo>
                  <a:pt x="250" y="50"/>
                </a:lnTo>
                <a:lnTo>
                  <a:pt x="258" y="61"/>
                </a:lnTo>
                <a:lnTo>
                  <a:pt x="263" y="59"/>
                </a:lnTo>
                <a:lnTo>
                  <a:pt x="267" y="67"/>
                </a:lnTo>
                <a:lnTo>
                  <a:pt x="285" y="66"/>
                </a:lnTo>
                <a:lnTo>
                  <a:pt x="302" y="61"/>
                </a:lnTo>
                <a:lnTo>
                  <a:pt x="312" y="59"/>
                </a:lnTo>
                <a:lnTo>
                  <a:pt x="322" y="54"/>
                </a:lnTo>
                <a:lnTo>
                  <a:pt x="336" y="48"/>
                </a:lnTo>
                <a:lnTo>
                  <a:pt x="348" y="48"/>
                </a:lnTo>
                <a:lnTo>
                  <a:pt x="356" y="45"/>
                </a:lnTo>
                <a:lnTo>
                  <a:pt x="366" y="40"/>
                </a:lnTo>
                <a:lnTo>
                  <a:pt x="373" y="45"/>
                </a:lnTo>
                <a:lnTo>
                  <a:pt x="393" y="50"/>
                </a:lnTo>
                <a:lnTo>
                  <a:pt x="414" y="54"/>
                </a:lnTo>
                <a:lnTo>
                  <a:pt x="434" y="54"/>
                </a:lnTo>
                <a:lnTo>
                  <a:pt x="442" y="45"/>
                </a:lnTo>
                <a:lnTo>
                  <a:pt x="447" y="45"/>
                </a:lnTo>
                <a:lnTo>
                  <a:pt x="452" y="40"/>
                </a:lnTo>
                <a:lnTo>
                  <a:pt x="468" y="31"/>
                </a:lnTo>
                <a:lnTo>
                  <a:pt x="486" y="28"/>
                </a:lnTo>
                <a:lnTo>
                  <a:pt x="496" y="28"/>
                </a:lnTo>
                <a:lnTo>
                  <a:pt x="512" y="22"/>
                </a:lnTo>
                <a:lnTo>
                  <a:pt x="518" y="22"/>
                </a:lnTo>
                <a:lnTo>
                  <a:pt x="535" y="10"/>
                </a:lnTo>
                <a:lnTo>
                  <a:pt x="540" y="12"/>
                </a:lnTo>
                <a:lnTo>
                  <a:pt x="545" y="5"/>
                </a:lnTo>
                <a:lnTo>
                  <a:pt x="550" y="3"/>
                </a:lnTo>
                <a:lnTo>
                  <a:pt x="557" y="0"/>
                </a:lnTo>
                <a:lnTo>
                  <a:pt x="557" y="9"/>
                </a:lnTo>
                <a:lnTo>
                  <a:pt x="564" y="16"/>
                </a:lnTo>
                <a:lnTo>
                  <a:pt x="569" y="24"/>
                </a:lnTo>
                <a:lnTo>
                  <a:pt x="574" y="29"/>
                </a:lnTo>
                <a:lnTo>
                  <a:pt x="579" y="29"/>
                </a:lnTo>
                <a:lnTo>
                  <a:pt x="584" y="33"/>
                </a:lnTo>
                <a:lnTo>
                  <a:pt x="591" y="33"/>
                </a:lnTo>
                <a:lnTo>
                  <a:pt x="591" y="36"/>
                </a:lnTo>
                <a:lnTo>
                  <a:pt x="625" y="36"/>
                </a:lnTo>
                <a:lnTo>
                  <a:pt x="638" y="47"/>
                </a:lnTo>
                <a:lnTo>
                  <a:pt x="642" y="47"/>
                </a:lnTo>
                <a:lnTo>
                  <a:pt x="645" y="54"/>
                </a:lnTo>
                <a:lnTo>
                  <a:pt x="653" y="50"/>
                </a:lnTo>
                <a:lnTo>
                  <a:pt x="675" y="55"/>
                </a:lnTo>
                <a:lnTo>
                  <a:pt x="670" y="66"/>
                </a:lnTo>
                <a:lnTo>
                  <a:pt x="677" y="74"/>
                </a:lnTo>
                <a:lnTo>
                  <a:pt x="652" y="93"/>
                </a:lnTo>
                <a:lnTo>
                  <a:pt x="631" y="107"/>
                </a:lnTo>
                <a:lnTo>
                  <a:pt x="606" y="130"/>
                </a:lnTo>
                <a:lnTo>
                  <a:pt x="562" y="159"/>
                </a:lnTo>
                <a:lnTo>
                  <a:pt x="520" y="178"/>
                </a:lnTo>
                <a:lnTo>
                  <a:pt x="486" y="195"/>
                </a:lnTo>
                <a:lnTo>
                  <a:pt x="464" y="201"/>
                </a:lnTo>
                <a:lnTo>
                  <a:pt x="437" y="207"/>
                </a:lnTo>
                <a:lnTo>
                  <a:pt x="415" y="213"/>
                </a:lnTo>
                <a:lnTo>
                  <a:pt x="402" y="213"/>
                </a:lnTo>
                <a:lnTo>
                  <a:pt x="380" y="218"/>
                </a:lnTo>
                <a:lnTo>
                  <a:pt x="368" y="216"/>
                </a:lnTo>
                <a:lnTo>
                  <a:pt x="348" y="220"/>
                </a:lnTo>
                <a:lnTo>
                  <a:pt x="326" y="218"/>
                </a:lnTo>
                <a:lnTo>
                  <a:pt x="301" y="220"/>
                </a:lnTo>
                <a:lnTo>
                  <a:pt x="285" y="223"/>
                </a:lnTo>
                <a:lnTo>
                  <a:pt x="268" y="218"/>
                </a:lnTo>
                <a:lnTo>
                  <a:pt x="248" y="214"/>
                </a:lnTo>
                <a:lnTo>
                  <a:pt x="228" y="216"/>
                </a:lnTo>
                <a:lnTo>
                  <a:pt x="206" y="214"/>
                </a:lnTo>
                <a:lnTo>
                  <a:pt x="187" y="211"/>
                </a:lnTo>
                <a:lnTo>
                  <a:pt x="171" y="209"/>
                </a:lnTo>
                <a:lnTo>
                  <a:pt x="157" y="209"/>
                </a:lnTo>
                <a:lnTo>
                  <a:pt x="142" y="201"/>
                </a:lnTo>
                <a:lnTo>
                  <a:pt x="120" y="192"/>
                </a:lnTo>
                <a:lnTo>
                  <a:pt x="101" y="180"/>
                </a:lnTo>
                <a:lnTo>
                  <a:pt x="83" y="169"/>
                </a:lnTo>
                <a:lnTo>
                  <a:pt x="61" y="156"/>
                </a:lnTo>
                <a:lnTo>
                  <a:pt x="42" y="142"/>
                </a:lnTo>
                <a:lnTo>
                  <a:pt x="29" y="128"/>
                </a:lnTo>
                <a:lnTo>
                  <a:pt x="15" y="116"/>
                </a:lnTo>
                <a:lnTo>
                  <a:pt x="0" y="99"/>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42" name="Freeform 137"/>
          <p:cNvSpPr>
            <a:spLocks/>
          </p:cNvSpPr>
          <p:nvPr/>
        </p:nvSpPr>
        <p:spPr bwMode="auto">
          <a:xfrm>
            <a:off x="4710113" y="5127625"/>
            <a:ext cx="1076325" cy="355600"/>
          </a:xfrm>
          <a:custGeom>
            <a:avLst/>
            <a:gdLst>
              <a:gd name="T0" fmla="*/ 2147483647 w 678"/>
              <a:gd name="T1" fmla="*/ 2147483647 h 224"/>
              <a:gd name="T2" fmla="*/ 2147483647 w 678"/>
              <a:gd name="T3" fmla="*/ 2147483647 h 224"/>
              <a:gd name="T4" fmla="*/ 2147483647 w 678"/>
              <a:gd name="T5" fmla="*/ 2147483647 h 224"/>
              <a:gd name="T6" fmla="*/ 2147483647 w 678"/>
              <a:gd name="T7" fmla="*/ 2147483647 h 224"/>
              <a:gd name="T8" fmla="*/ 2147483647 w 678"/>
              <a:gd name="T9" fmla="*/ 2147483647 h 224"/>
              <a:gd name="T10" fmla="*/ 2147483647 w 678"/>
              <a:gd name="T11" fmla="*/ 2147483647 h 224"/>
              <a:gd name="T12" fmla="*/ 2147483647 w 678"/>
              <a:gd name="T13" fmla="*/ 2147483647 h 224"/>
              <a:gd name="T14" fmla="*/ 2147483647 w 678"/>
              <a:gd name="T15" fmla="*/ 2147483647 h 224"/>
              <a:gd name="T16" fmla="*/ 2147483647 w 678"/>
              <a:gd name="T17" fmla="*/ 2147483647 h 224"/>
              <a:gd name="T18" fmla="*/ 2147483647 w 678"/>
              <a:gd name="T19" fmla="*/ 2147483647 h 224"/>
              <a:gd name="T20" fmla="*/ 2147483647 w 678"/>
              <a:gd name="T21" fmla="*/ 2147483647 h 224"/>
              <a:gd name="T22" fmla="*/ 2147483647 w 678"/>
              <a:gd name="T23" fmla="*/ 2147483647 h 224"/>
              <a:gd name="T24" fmla="*/ 2147483647 w 678"/>
              <a:gd name="T25" fmla="*/ 2147483647 h 224"/>
              <a:gd name="T26" fmla="*/ 2147483647 w 678"/>
              <a:gd name="T27" fmla="*/ 2147483647 h 224"/>
              <a:gd name="T28" fmla="*/ 2147483647 w 678"/>
              <a:gd name="T29" fmla="*/ 2147483647 h 224"/>
              <a:gd name="T30" fmla="*/ 2147483647 w 678"/>
              <a:gd name="T31" fmla="*/ 2147483647 h 224"/>
              <a:gd name="T32" fmla="*/ 2147483647 w 678"/>
              <a:gd name="T33" fmla="*/ 2147483647 h 224"/>
              <a:gd name="T34" fmla="*/ 2147483647 w 678"/>
              <a:gd name="T35" fmla="*/ 2147483647 h 224"/>
              <a:gd name="T36" fmla="*/ 2147483647 w 678"/>
              <a:gd name="T37" fmla="*/ 2147483647 h 224"/>
              <a:gd name="T38" fmla="*/ 2147483647 w 678"/>
              <a:gd name="T39" fmla="*/ 2147483647 h 224"/>
              <a:gd name="T40" fmla="*/ 2147483647 w 678"/>
              <a:gd name="T41" fmla="*/ 0 h 224"/>
              <a:gd name="T42" fmla="*/ 2147483647 w 678"/>
              <a:gd name="T43" fmla="*/ 2147483647 h 224"/>
              <a:gd name="T44" fmla="*/ 2147483647 w 678"/>
              <a:gd name="T45" fmla="*/ 2147483647 h 224"/>
              <a:gd name="T46" fmla="*/ 2147483647 w 678"/>
              <a:gd name="T47" fmla="*/ 2147483647 h 224"/>
              <a:gd name="T48" fmla="*/ 2147483647 w 678"/>
              <a:gd name="T49" fmla="*/ 2147483647 h 224"/>
              <a:gd name="T50" fmla="*/ 2147483647 w 678"/>
              <a:gd name="T51" fmla="*/ 2147483647 h 224"/>
              <a:gd name="T52" fmla="*/ 2147483647 w 678"/>
              <a:gd name="T53" fmla="*/ 2147483647 h 224"/>
              <a:gd name="T54" fmla="*/ 2147483647 w 678"/>
              <a:gd name="T55" fmla="*/ 2147483647 h 224"/>
              <a:gd name="T56" fmla="*/ 2147483647 w 678"/>
              <a:gd name="T57" fmla="*/ 2147483647 h 224"/>
              <a:gd name="T58" fmla="*/ 2147483647 w 678"/>
              <a:gd name="T59" fmla="*/ 2147483647 h 224"/>
              <a:gd name="T60" fmla="*/ 2147483647 w 678"/>
              <a:gd name="T61" fmla="*/ 2147483647 h 224"/>
              <a:gd name="T62" fmla="*/ 2147483647 w 678"/>
              <a:gd name="T63" fmla="*/ 2147483647 h 224"/>
              <a:gd name="T64" fmla="*/ 2147483647 w 678"/>
              <a:gd name="T65" fmla="*/ 2147483647 h 224"/>
              <a:gd name="T66" fmla="*/ 2147483647 w 678"/>
              <a:gd name="T67" fmla="*/ 2147483647 h 224"/>
              <a:gd name="T68" fmla="*/ 2147483647 w 678"/>
              <a:gd name="T69" fmla="*/ 2147483647 h 224"/>
              <a:gd name="T70" fmla="*/ 2147483647 w 678"/>
              <a:gd name="T71" fmla="*/ 2147483647 h 224"/>
              <a:gd name="T72" fmla="*/ 2147483647 w 678"/>
              <a:gd name="T73" fmla="*/ 2147483647 h 224"/>
              <a:gd name="T74" fmla="*/ 2147483647 w 678"/>
              <a:gd name="T75" fmla="*/ 2147483647 h 224"/>
              <a:gd name="T76" fmla="*/ 2147483647 w 678"/>
              <a:gd name="T77" fmla="*/ 2147483647 h 224"/>
              <a:gd name="T78" fmla="*/ 2147483647 w 678"/>
              <a:gd name="T79" fmla="*/ 2147483647 h 224"/>
              <a:gd name="T80" fmla="*/ 2147483647 w 678"/>
              <a:gd name="T81" fmla="*/ 2147483647 h 224"/>
              <a:gd name="T82" fmla="*/ 2147483647 w 678"/>
              <a:gd name="T83" fmla="*/ 2147483647 h 224"/>
              <a:gd name="T84" fmla="*/ 2147483647 w 678"/>
              <a:gd name="T85" fmla="*/ 2147483647 h 224"/>
              <a:gd name="T86" fmla="*/ 2147483647 w 678"/>
              <a:gd name="T87" fmla="*/ 2147483647 h 224"/>
              <a:gd name="T88" fmla="*/ 0 w 678"/>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8"/>
              <a:gd name="T136" fmla="*/ 0 h 224"/>
              <a:gd name="T137" fmla="*/ 678 w 678"/>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8" h="224">
                <a:moveTo>
                  <a:pt x="0" y="99"/>
                </a:moveTo>
                <a:lnTo>
                  <a:pt x="66" y="69"/>
                </a:lnTo>
                <a:lnTo>
                  <a:pt x="83" y="67"/>
                </a:lnTo>
                <a:lnTo>
                  <a:pt x="93" y="62"/>
                </a:lnTo>
                <a:lnTo>
                  <a:pt x="167" y="66"/>
                </a:lnTo>
                <a:lnTo>
                  <a:pt x="172" y="59"/>
                </a:lnTo>
                <a:lnTo>
                  <a:pt x="181" y="55"/>
                </a:lnTo>
                <a:lnTo>
                  <a:pt x="196" y="50"/>
                </a:lnTo>
                <a:lnTo>
                  <a:pt x="206" y="43"/>
                </a:lnTo>
                <a:lnTo>
                  <a:pt x="216" y="43"/>
                </a:lnTo>
                <a:lnTo>
                  <a:pt x="219" y="43"/>
                </a:lnTo>
                <a:lnTo>
                  <a:pt x="223" y="43"/>
                </a:lnTo>
                <a:lnTo>
                  <a:pt x="236" y="45"/>
                </a:lnTo>
                <a:lnTo>
                  <a:pt x="250" y="50"/>
                </a:lnTo>
                <a:lnTo>
                  <a:pt x="258" y="61"/>
                </a:lnTo>
                <a:lnTo>
                  <a:pt x="263" y="59"/>
                </a:lnTo>
                <a:lnTo>
                  <a:pt x="267" y="67"/>
                </a:lnTo>
                <a:lnTo>
                  <a:pt x="285" y="66"/>
                </a:lnTo>
                <a:lnTo>
                  <a:pt x="302" y="61"/>
                </a:lnTo>
                <a:lnTo>
                  <a:pt x="312" y="59"/>
                </a:lnTo>
                <a:lnTo>
                  <a:pt x="322" y="54"/>
                </a:lnTo>
                <a:lnTo>
                  <a:pt x="336" y="48"/>
                </a:lnTo>
                <a:lnTo>
                  <a:pt x="348" y="48"/>
                </a:lnTo>
                <a:lnTo>
                  <a:pt x="356" y="45"/>
                </a:lnTo>
                <a:lnTo>
                  <a:pt x="366" y="40"/>
                </a:lnTo>
                <a:lnTo>
                  <a:pt x="373" y="45"/>
                </a:lnTo>
                <a:lnTo>
                  <a:pt x="393" y="50"/>
                </a:lnTo>
                <a:lnTo>
                  <a:pt x="414" y="54"/>
                </a:lnTo>
                <a:lnTo>
                  <a:pt x="434" y="54"/>
                </a:lnTo>
                <a:lnTo>
                  <a:pt x="442" y="45"/>
                </a:lnTo>
                <a:lnTo>
                  <a:pt x="447" y="45"/>
                </a:lnTo>
                <a:lnTo>
                  <a:pt x="452" y="40"/>
                </a:lnTo>
                <a:lnTo>
                  <a:pt x="468" y="31"/>
                </a:lnTo>
                <a:lnTo>
                  <a:pt x="486" y="28"/>
                </a:lnTo>
                <a:lnTo>
                  <a:pt x="496" y="28"/>
                </a:lnTo>
                <a:lnTo>
                  <a:pt x="512" y="22"/>
                </a:lnTo>
                <a:lnTo>
                  <a:pt x="518" y="22"/>
                </a:lnTo>
                <a:lnTo>
                  <a:pt x="535" y="10"/>
                </a:lnTo>
                <a:lnTo>
                  <a:pt x="540" y="12"/>
                </a:lnTo>
                <a:lnTo>
                  <a:pt x="545" y="5"/>
                </a:lnTo>
                <a:lnTo>
                  <a:pt x="550" y="3"/>
                </a:lnTo>
                <a:lnTo>
                  <a:pt x="557" y="0"/>
                </a:lnTo>
                <a:lnTo>
                  <a:pt x="557" y="9"/>
                </a:lnTo>
                <a:lnTo>
                  <a:pt x="564" y="16"/>
                </a:lnTo>
                <a:lnTo>
                  <a:pt x="569" y="24"/>
                </a:lnTo>
                <a:lnTo>
                  <a:pt x="574" y="29"/>
                </a:lnTo>
                <a:lnTo>
                  <a:pt x="579" y="29"/>
                </a:lnTo>
                <a:lnTo>
                  <a:pt x="584" y="33"/>
                </a:lnTo>
                <a:lnTo>
                  <a:pt x="591" y="33"/>
                </a:lnTo>
                <a:lnTo>
                  <a:pt x="591" y="36"/>
                </a:lnTo>
                <a:lnTo>
                  <a:pt x="625" y="36"/>
                </a:lnTo>
                <a:lnTo>
                  <a:pt x="638" y="47"/>
                </a:lnTo>
                <a:lnTo>
                  <a:pt x="642" y="47"/>
                </a:lnTo>
                <a:lnTo>
                  <a:pt x="645" y="54"/>
                </a:lnTo>
                <a:lnTo>
                  <a:pt x="653" y="50"/>
                </a:lnTo>
                <a:lnTo>
                  <a:pt x="675" y="55"/>
                </a:lnTo>
                <a:lnTo>
                  <a:pt x="670" y="66"/>
                </a:lnTo>
                <a:lnTo>
                  <a:pt x="677" y="74"/>
                </a:lnTo>
                <a:lnTo>
                  <a:pt x="652" y="93"/>
                </a:lnTo>
                <a:lnTo>
                  <a:pt x="631" y="109"/>
                </a:lnTo>
                <a:lnTo>
                  <a:pt x="606" y="130"/>
                </a:lnTo>
                <a:lnTo>
                  <a:pt x="562" y="159"/>
                </a:lnTo>
                <a:lnTo>
                  <a:pt x="520" y="178"/>
                </a:lnTo>
                <a:lnTo>
                  <a:pt x="486" y="195"/>
                </a:lnTo>
                <a:lnTo>
                  <a:pt x="464" y="201"/>
                </a:lnTo>
                <a:lnTo>
                  <a:pt x="437" y="207"/>
                </a:lnTo>
                <a:lnTo>
                  <a:pt x="415" y="213"/>
                </a:lnTo>
                <a:lnTo>
                  <a:pt x="402" y="213"/>
                </a:lnTo>
                <a:lnTo>
                  <a:pt x="380" y="218"/>
                </a:lnTo>
                <a:lnTo>
                  <a:pt x="368" y="216"/>
                </a:lnTo>
                <a:lnTo>
                  <a:pt x="348" y="220"/>
                </a:lnTo>
                <a:lnTo>
                  <a:pt x="326" y="218"/>
                </a:lnTo>
                <a:lnTo>
                  <a:pt x="301" y="220"/>
                </a:lnTo>
                <a:lnTo>
                  <a:pt x="285" y="223"/>
                </a:lnTo>
                <a:lnTo>
                  <a:pt x="268" y="218"/>
                </a:lnTo>
                <a:lnTo>
                  <a:pt x="248" y="214"/>
                </a:lnTo>
                <a:lnTo>
                  <a:pt x="228" y="216"/>
                </a:lnTo>
                <a:lnTo>
                  <a:pt x="206" y="214"/>
                </a:lnTo>
                <a:lnTo>
                  <a:pt x="187" y="211"/>
                </a:lnTo>
                <a:lnTo>
                  <a:pt x="171" y="209"/>
                </a:lnTo>
                <a:lnTo>
                  <a:pt x="157" y="209"/>
                </a:lnTo>
                <a:lnTo>
                  <a:pt x="142" y="201"/>
                </a:lnTo>
                <a:lnTo>
                  <a:pt x="120" y="192"/>
                </a:lnTo>
                <a:lnTo>
                  <a:pt x="101" y="180"/>
                </a:lnTo>
                <a:lnTo>
                  <a:pt x="83" y="169"/>
                </a:lnTo>
                <a:lnTo>
                  <a:pt x="61" y="156"/>
                </a:lnTo>
                <a:lnTo>
                  <a:pt x="42" y="142"/>
                </a:lnTo>
                <a:lnTo>
                  <a:pt x="29" y="128"/>
                </a:lnTo>
                <a:lnTo>
                  <a:pt x="15" y="116"/>
                </a:lnTo>
                <a:lnTo>
                  <a:pt x="0" y="9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43" name="Freeform 138"/>
          <p:cNvSpPr>
            <a:spLocks/>
          </p:cNvSpPr>
          <p:nvPr/>
        </p:nvSpPr>
        <p:spPr bwMode="auto">
          <a:xfrm>
            <a:off x="5668963" y="3805238"/>
            <a:ext cx="215900" cy="374650"/>
          </a:xfrm>
          <a:custGeom>
            <a:avLst/>
            <a:gdLst>
              <a:gd name="T0" fmla="*/ 2147483647 w 136"/>
              <a:gd name="T1" fmla="*/ 2147483647 h 236"/>
              <a:gd name="T2" fmla="*/ 2147483647 w 136"/>
              <a:gd name="T3" fmla="*/ 2147483647 h 236"/>
              <a:gd name="T4" fmla="*/ 2147483647 w 136"/>
              <a:gd name="T5" fmla="*/ 2147483647 h 236"/>
              <a:gd name="T6" fmla="*/ 0 w 136"/>
              <a:gd name="T7" fmla="*/ 2147483647 h 236"/>
              <a:gd name="T8" fmla="*/ 0 w 136"/>
              <a:gd name="T9" fmla="*/ 2147483647 h 236"/>
              <a:gd name="T10" fmla="*/ 2147483647 w 136"/>
              <a:gd name="T11" fmla="*/ 2147483647 h 236"/>
              <a:gd name="T12" fmla="*/ 2147483647 w 136"/>
              <a:gd name="T13" fmla="*/ 2147483647 h 236"/>
              <a:gd name="T14" fmla="*/ 2147483647 w 136"/>
              <a:gd name="T15" fmla="*/ 2147483647 h 236"/>
              <a:gd name="T16" fmla="*/ 2147483647 w 136"/>
              <a:gd name="T17" fmla="*/ 2147483647 h 236"/>
              <a:gd name="T18" fmla="*/ 2147483647 w 136"/>
              <a:gd name="T19" fmla="*/ 2147483647 h 236"/>
              <a:gd name="T20" fmla="*/ 2147483647 w 136"/>
              <a:gd name="T21" fmla="*/ 2147483647 h 236"/>
              <a:gd name="T22" fmla="*/ 2147483647 w 136"/>
              <a:gd name="T23" fmla="*/ 2147483647 h 236"/>
              <a:gd name="T24" fmla="*/ 2147483647 w 136"/>
              <a:gd name="T25" fmla="*/ 2147483647 h 236"/>
              <a:gd name="T26" fmla="*/ 2147483647 w 136"/>
              <a:gd name="T27" fmla="*/ 2147483647 h 236"/>
              <a:gd name="T28" fmla="*/ 2147483647 w 136"/>
              <a:gd name="T29" fmla="*/ 2147483647 h 236"/>
              <a:gd name="T30" fmla="*/ 2147483647 w 136"/>
              <a:gd name="T31" fmla="*/ 2147483647 h 236"/>
              <a:gd name="T32" fmla="*/ 2147483647 w 136"/>
              <a:gd name="T33" fmla="*/ 2147483647 h 236"/>
              <a:gd name="T34" fmla="*/ 2147483647 w 136"/>
              <a:gd name="T35" fmla="*/ 2147483647 h 236"/>
              <a:gd name="T36" fmla="*/ 2147483647 w 136"/>
              <a:gd name="T37" fmla="*/ 2147483647 h 236"/>
              <a:gd name="T38" fmla="*/ 2147483647 w 136"/>
              <a:gd name="T39" fmla="*/ 2147483647 h 236"/>
              <a:gd name="T40" fmla="*/ 2147483647 w 136"/>
              <a:gd name="T41" fmla="*/ 2147483647 h 236"/>
              <a:gd name="T42" fmla="*/ 2147483647 w 136"/>
              <a:gd name="T43" fmla="*/ 2147483647 h 236"/>
              <a:gd name="T44" fmla="*/ 2147483647 w 136"/>
              <a:gd name="T45" fmla="*/ 2147483647 h 236"/>
              <a:gd name="T46" fmla="*/ 2147483647 w 136"/>
              <a:gd name="T47" fmla="*/ 2147483647 h 236"/>
              <a:gd name="T48" fmla="*/ 2147483647 w 136"/>
              <a:gd name="T49" fmla="*/ 2147483647 h 236"/>
              <a:gd name="T50" fmla="*/ 2147483647 w 136"/>
              <a:gd name="T51" fmla="*/ 0 h 236"/>
              <a:gd name="T52" fmla="*/ 2147483647 w 136"/>
              <a:gd name="T53" fmla="*/ 2147483647 h 236"/>
              <a:gd name="T54" fmla="*/ 2147483647 w 136"/>
              <a:gd name="T55" fmla="*/ 2147483647 h 236"/>
              <a:gd name="T56" fmla="*/ 2147483647 w 136"/>
              <a:gd name="T57" fmla="*/ 2147483647 h 236"/>
              <a:gd name="T58" fmla="*/ 2147483647 w 136"/>
              <a:gd name="T59" fmla="*/ 2147483647 h 236"/>
              <a:gd name="T60" fmla="*/ 2147483647 w 136"/>
              <a:gd name="T61" fmla="*/ 2147483647 h 236"/>
              <a:gd name="T62" fmla="*/ 2147483647 w 136"/>
              <a:gd name="T63" fmla="*/ 2147483647 h 236"/>
              <a:gd name="T64" fmla="*/ 2147483647 w 136"/>
              <a:gd name="T65" fmla="*/ 2147483647 h 236"/>
              <a:gd name="T66" fmla="*/ 2147483647 w 136"/>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36"/>
              <a:gd name="T104" fmla="*/ 136 w 136"/>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36">
                <a:moveTo>
                  <a:pt x="25" y="74"/>
                </a:moveTo>
                <a:lnTo>
                  <a:pt x="22" y="121"/>
                </a:lnTo>
                <a:lnTo>
                  <a:pt x="10" y="150"/>
                </a:lnTo>
                <a:lnTo>
                  <a:pt x="0" y="178"/>
                </a:lnTo>
                <a:lnTo>
                  <a:pt x="0" y="199"/>
                </a:lnTo>
                <a:lnTo>
                  <a:pt x="3" y="216"/>
                </a:lnTo>
                <a:lnTo>
                  <a:pt x="15" y="232"/>
                </a:lnTo>
                <a:lnTo>
                  <a:pt x="25" y="233"/>
                </a:lnTo>
                <a:lnTo>
                  <a:pt x="34" y="233"/>
                </a:lnTo>
                <a:lnTo>
                  <a:pt x="44" y="235"/>
                </a:lnTo>
                <a:lnTo>
                  <a:pt x="49" y="223"/>
                </a:lnTo>
                <a:lnTo>
                  <a:pt x="54" y="192"/>
                </a:lnTo>
                <a:lnTo>
                  <a:pt x="69" y="171"/>
                </a:lnTo>
                <a:lnTo>
                  <a:pt x="73" y="140"/>
                </a:lnTo>
                <a:lnTo>
                  <a:pt x="79" y="128"/>
                </a:lnTo>
                <a:lnTo>
                  <a:pt x="86" y="119"/>
                </a:lnTo>
                <a:lnTo>
                  <a:pt x="91" y="97"/>
                </a:lnTo>
                <a:lnTo>
                  <a:pt x="101" y="83"/>
                </a:lnTo>
                <a:lnTo>
                  <a:pt x="108" y="73"/>
                </a:lnTo>
                <a:lnTo>
                  <a:pt x="115" y="64"/>
                </a:lnTo>
                <a:lnTo>
                  <a:pt x="115" y="59"/>
                </a:lnTo>
                <a:lnTo>
                  <a:pt x="130" y="47"/>
                </a:lnTo>
                <a:lnTo>
                  <a:pt x="132" y="26"/>
                </a:lnTo>
                <a:lnTo>
                  <a:pt x="135" y="14"/>
                </a:lnTo>
                <a:lnTo>
                  <a:pt x="121" y="9"/>
                </a:lnTo>
                <a:lnTo>
                  <a:pt x="113" y="0"/>
                </a:lnTo>
                <a:lnTo>
                  <a:pt x="101" y="9"/>
                </a:lnTo>
                <a:lnTo>
                  <a:pt x="91" y="29"/>
                </a:lnTo>
                <a:lnTo>
                  <a:pt x="79" y="45"/>
                </a:lnTo>
                <a:lnTo>
                  <a:pt x="69" y="57"/>
                </a:lnTo>
                <a:lnTo>
                  <a:pt x="64" y="57"/>
                </a:lnTo>
                <a:lnTo>
                  <a:pt x="54" y="64"/>
                </a:lnTo>
                <a:lnTo>
                  <a:pt x="49" y="71"/>
                </a:lnTo>
                <a:lnTo>
                  <a:pt x="25" y="74"/>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44" name="Freeform 139"/>
          <p:cNvSpPr>
            <a:spLocks/>
          </p:cNvSpPr>
          <p:nvPr/>
        </p:nvSpPr>
        <p:spPr bwMode="auto">
          <a:xfrm>
            <a:off x="5657850" y="3795713"/>
            <a:ext cx="215900" cy="373062"/>
          </a:xfrm>
          <a:custGeom>
            <a:avLst/>
            <a:gdLst>
              <a:gd name="T0" fmla="*/ 2147483647 w 136"/>
              <a:gd name="T1" fmla="*/ 2147483647 h 235"/>
              <a:gd name="T2" fmla="*/ 2147483647 w 136"/>
              <a:gd name="T3" fmla="*/ 2147483647 h 235"/>
              <a:gd name="T4" fmla="*/ 2147483647 w 136"/>
              <a:gd name="T5" fmla="*/ 2147483647 h 235"/>
              <a:gd name="T6" fmla="*/ 0 w 136"/>
              <a:gd name="T7" fmla="*/ 2147483647 h 235"/>
              <a:gd name="T8" fmla="*/ 0 w 136"/>
              <a:gd name="T9" fmla="*/ 2147483647 h 235"/>
              <a:gd name="T10" fmla="*/ 2147483647 w 136"/>
              <a:gd name="T11" fmla="*/ 2147483647 h 235"/>
              <a:gd name="T12" fmla="*/ 2147483647 w 136"/>
              <a:gd name="T13" fmla="*/ 2147483647 h 235"/>
              <a:gd name="T14" fmla="*/ 2147483647 w 136"/>
              <a:gd name="T15" fmla="*/ 2147483647 h 235"/>
              <a:gd name="T16" fmla="*/ 2147483647 w 136"/>
              <a:gd name="T17" fmla="*/ 2147483647 h 235"/>
              <a:gd name="T18" fmla="*/ 2147483647 w 136"/>
              <a:gd name="T19" fmla="*/ 2147483647 h 235"/>
              <a:gd name="T20" fmla="*/ 2147483647 w 136"/>
              <a:gd name="T21" fmla="*/ 2147483647 h 235"/>
              <a:gd name="T22" fmla="*/ 2147483647 w 136"/>
              <a:gd name="T23" fmla="*/ 2147483647 h 235"/>
              <a:gd name="T24" fmla="*/ 2147483647 w 136"/>
              <a:gd name="T25" fmla="*/ 2147483647 h 235"/>
              <a:gd name="T26" fmla="*/ 2147483647 w 136"/>
              <a:gd name="T27" fmla="*/ 2147483647 h 235"/>
              <a:gd name="T28" fmla="*/ 2147483647 w 136"/>
              <a:gd name="T29" fmla="*/ 2147483647 h 235"/>
              <a:gd name="T30" fmla="*/ 2147483647 w 136"/>
              <a:gd name="T31" fmla="*/ 2147483647 h 235"/>
              <a:gd name="T32" fmla="*/ 2147483647 w 136"/>
              <a:gd name="T33" fmla="*/ 2147483647 h 235"/>
              <a:gd name="T34" fmla="*/ 2147483647 w 136"/>
              <a:gd name="T35" fmla="*/ 2147483647 h 235"/>
              <a:gd name="T36" fmla="*/ 2147483647 w 136"/>
              <a:gd name="T37" fmla="*/ 2147483647 h 235"/>
              <a:gd name="T38" fmla="*/ 2147483647 w 136"/>
              <a:gd name="T39" fmla="*/ 2147483647 h 235"/>
              <a:gd name="T40" fmla="*/ 2147483647 w 136"/>
              <a:gd name="T41" fmla="*/ 2147483647 h 235"/>
              <a:gd name="T42" fmla="*/ 2147483647 w 136"/>
              <a:gd name="T43" fmla="*/ 2147483647 h 235"/>
              <a:gd name="T44" fmla="*/ 2147483647 w 136"/>
              <a:gd name="T45" fmla="*/ 2147483647 h 235"/>
              <a:gd name="T46" fmla="*/ 2147483647 w 136"/>
              <a:gd name="T47" fmla="*/ 2147483647 h 235"/>
              <a:gd name="T48" fmla="*/ 2147483647 w 136"/>
              <a:gd name="T49" fmla="*/ 2147483647 h 235"/>
              <a:gd name="T50" fmla="*/ 2147483647 w 136"/>
              <a:gd name="T51" fmla="*/ 0 h 235"/>
              <a:gd name="T52" fmla="*/ 2147483647 w 136"/>
              <a:gd name="T53" fmla="*/ 2147483647 h 235"/>
              <a:gd name="T54" fmla="*/ 2147483647 w 136"/>
              <a:gd name="T55" fmla="*/ 2147483647 h 235"/>
              <a:gd name="T56" fmla="*/ 2147483647 w 136"/>
              <a:gd name="T57" fmla="*/ 2147483647 h 235"/>
              <a:gd name="T58" fmla="*/ 2147483647 w 136"/>
              <a:gd name="T59" fmla="*/ 2147483647 h 235"/>
              <a:gd name="T60" fmla="*/ 2147483647 w 136"/>
              <a:gd name="T61" fmla="*/ 2147483647 h 235"/>
              <a:gd name="T62" fmla="*/ 2147483647 w 136"/>
              <a:gd name="T63" fmla="*/ 2147483647 h 235"/>
              <a:gd name="T64" fmla="*/ 2147483647 w 136"/>
              <a:gd name="T65" fmla="*/ 2147483647 h 235"/>
              <a:gd name="T66" fmla="*/ 2147483647 w 136"/>
              <a:gd name="T67" fmla="*/ 2147483647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35"/>
              <a:gd name="T104" fmla="*/ 136 w 136"/>
              <a:gd name="T105" fmla="*/ 235 h 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35">
                <a:moveTo>
                  <a:pt x="25" y="74"/>
                </a:moveTo>
                <a:lnTo>
                  <a:pt x="22" y="120"/>
                </a:lnTo>
                <a:lnTo>
                  <a:pt x="10" y="150"/>
                </a:lnTo>
                <a:lnTo>
                  <a:pt x="0" y="177"/>
                </a:lnTo>
                <a:lnTo>
                  <a:pt x="0" y="198"/>
                </a:lnTo>
                <a:lnTo>
                  <a:pt x="3" y="215"/>
                </a:lnTo>
                <a:lnTo>
                  <a:pt x="15" y="231"/>
                </a:lnTo>
                <a:lnTo>
                  <a:pt x="25" y="232"/>
                </a:lnTo>
                <a:lnTo>
                  <a:pt x="34" y="232"/>
                </a:lnTo>
                <a:lnTo>
                  <a:pt x="44" y="234"/>
                </a:lnTo>
                <a:lnTo>
                  <a:pt x="49" y="222"/>
                </a:lnTo>
                <a:lnTo>
                  <a:pt x="54" y="191"/>
                </a:lnTo>
                <a:lnTo>
                  <a:pt x="69" y="170"/>
                </a:lnTo>
                <a:lnTo>
                  <a:pt x="73" y="139"/>
                </a:lnTo>
                <a:lnTo>
                  <a:pt x="79" y="127"/>
                </a:lnTo>
                <a:lnTo>
                  <a:pt x="86" y="119"/>
                </a:lnTo>
                <a:lnTo>
                  <a:pt x="91" y="96"/>
                </a:lnTo>
                <a:lnTo>
                  <a:pt x="101" y="83"/>
                </a:lnTo>
                <a:lnTo>
                  <a:pt x="108" y="72"/>
                </a:lnTo>
                <a:lnTo>
                  <a:pt x="115" y="64"/>
                </a:lnTo>
                <a:lnTo>
                  <a:pt x="115" y="58"/>
                </a:lnTo>
                <a:lnTo>
                  <a:pt x="130" y="46"/>
                </a:lnTo>
                <a:lnTo>
                  <a:pt x="132" y="26"/>
                </a:lnTo>
                <a:lnTo>
                  <a:pt x="135" y="14"/>
                </a:lnTo>
                <a:lnTo>
                  <a:pt x="121" y="9"/>
                </a:lnTo>
                <a:lnTo>
                  <a:pt x="113" y="0"/>
                </a:lnTo>
                <a:lnTo>
                  <a:pt x="101" y="9"/>
                </a:lnTo>
                <a:lnTo>
                  <a:pt x="91" y="29"/>
                </a:lnTo>
                <a:lnTo>
                  <a:pt x="79" y="45"/>
                </a:lnTo>
                <a:lnTo>
                  <a:pt x="69" y="57"/>
                </a:lnTo>
                <a:lnTo>
                  <a:pt x="64" y="57"/>
                </a:lnTo>
                <a:lnTo>
                  <a:pt x="54" y="64"/>
                </a:lnTo>
                <a:lnTo>
                  <a:pt x="49" y="71"/>
                </a:lnTo>
                <a:lnTo>
                  <a:pt x="25" y="74"/>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45" name="Freeform 142"/>
          <p:cNvSpPr>
            <a:spLocks/>
          </p:cNvSpPr>
          <p:nvPr/>
        </p:nvSpPr>
        <p:spPr bwMode="auto">
          <a:xfrm>
            <a:off x="592138" y="5245100"/>
            <a:ext cx="800100" cy="257175"/>
          </a:xfrm>
          <a:custGeom>
            <a:avLst/>
            <a:gdLst>
              <a:gd name="T0" fmla="*/ 2147483647 w 504"/>
              <a:gd name="T1" fmla="*/ 2147483647 h 162"/>
              <a:gd name="T2" fmla="*/ 2147483647 w 504"/>
              <a:gd name="T3" fmla="*/ 2147483647 h 162"/>
              <a:gd name="T4" fmla="*/ 2147483647 w 504"/>
              <a:gd name="T5" fmla="*/ 2147483647 h 162"/>
              <a:gd name="T6" fmla="*/ 2147483647 w 504"/>
              <a:gd name="T7" fmla="*/ 2147483647 h 162"/>
              <a:gd name="T8" fmla="*/ 2147483647 w 504"/>
              <a:gd name="T9" fmla="*/ 2147483647 h 162"/>
              <a:gd name="T10" fmla="*/ 2147483647 w 504"/>
              <a:gd name="T11" fmla="*/ 2147483647 h 162"/>
              <a:gd name="T12" fmla="*/ 2147483647 w 504"/>
              <a:gd name="T13" fmla="*/ 2147483647 h 162"/>
              <a:gd name="T14" fmla="*/ 2147483647 w 504"/>
              <a:gd name="T15" fmla="*/ 2147483647 h 162"/>
              <a:gd name="T16" fmla="*/ 2147483647 w 504"/>
              <a:gd name="T17" fmla="*/ 2147483647 h 162"/>
              <a:gd name="T18" fmla="*/ 2147483647 w 504"/>
              <a:gd name="T19" fmla="*/ 2147483647 h 162"/>
              <a:gd name="T20" fmla="*/ 2147483647 w 504"/>
              <a:gd name="T21" fmla="*/ 2147483647 h 162"/>
              <a:gd name="T22" fmla="*/ 2147483647 w 504"/>
              <a:gd name="T23" fmla="*/ 2147483647 h 162"/>
              <a:gd name="T24" fmla="*/ 2147483647 w 504"/>
              <a:gd name="T25" fmla="*/ 2147483647 h 162"/>
              <a:gd name="T26" fmla="*/ 2147483647 w 504"/>
              <a:gd name="T27" fmla="*/ 2147483647 h 162"/>
              <a:gd name="T28" fmla="*/ 2147483647 w 504"/>
              <a:gd name="T29" fmla="*/ 2147483647 h 162"/>
              <a:gd name="T30" fmla="*/ 2147483647 w 504"/>
              <a:gd name="T31" fmla="*/ 2147483647 h 162"/>
              <a:gd name="T32" fmla="*/ 2147483647 w 504"/>
              <a:gd name="T33" fmla="*/ 2147483647 h 162"/>
              <a:gd name="T34" fmla="*/ 2147483647 w 504"/>
              <a:gd name="T35" fmla="*/ 2147483647 h 162"/>
              <a:gd name="T36" fmla="*/ 2147483647 w 504"/>
              <a:gd name="T37" fmla="*/ 2147483647 h 162"/>
              <a:gd name="T38" fmla="*/ 2147483647 w 504"/>
              <a:gd name="T39" fmla="*/ 2147483647 h 162"/>
              <a:gd name="T40" fmla="*/ 2147483647 w 504"/>
              <a:gd name="T41" fmla="*/ 2147483647 h 162"/>
              <a:gd name="T42" fmla="*/ 2147483647 w 504"/>
              <a:gd name="T43" fmla="*/ 2147483647 h 162"/>
              <a:gd name="T44" fmla="*/ 2147483647 w 504"/>
              <a:gd name="T45" fmla="*/ 2147483647 h 162"/>
              <a:gd name="T46" fmla="*/ 2147483647 w 504"/>
              <a:gd name="T47" fmla="*/ 2147483647 h 162"/>
              <a:gd name="T48" fmla="*/ 2147483647 w 504"/>
              <a:gd name="T49" fmla="*/ 2147483647 h 162"/>
              <a:gd name="T50" fmla="*/ 2147483647 w 504"/>
              <a:gd name="T51" fmla="*/ 2147483647 h 162"/>
              <a:gd name="T52" fmla="*/ 2147483647 w 504"/>
              <a:gd name="T53" fmla="*/ 2147483647 h 162"/>
              <a:gd name="T54" fmla="*/ 2147483647 w 504"/>
              <a:gd name="T55" fmla="*/ 2147483647 h 162"/>
              <a:gd name="T56" fmla="*/ 2147483647 w 504"/>
              <a:gd name="T57" fmla="*/ 2147483647 h 162"/>
              <a:gd name="T58" fmla="*/ 2147483647 w 504"/>
              <a:gd name="T59" fmla="*/ 2147483647 h 162"/>
              <a:gd name="T60" fmla="*/ 2147483647 w 504"/>
              <a:gd name="T61" fmla="*/ 2147483647 h 162"/>
              <a:gd name="T62" fmla="*/ 2147483647 w 504"/>
              <a:gd name="T63" fmla="*/ 2147483647 h 162"/>
              <a:gd name="T64" fmla="*/ 2147483647 w 504"/>
              <a:gd name="T65" fmla="*/ 2147483647 h 162"/>
              <a:gd name="T66" fmla="*/ 2147483647 w 504"/>
              <a:gd name="T67" fmla="*/ 2147483647 h 162"/>
              <a:gd name="T68" fmla="*/ 2147483647 w 504"/>
              <a:gd name="T69" fmla="*/ 2147483647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162"/>
              <a:gd name="T107" fmla="*/ 504 w 504"/>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162">
                <a:moveTo>
                  <a:pt x="105" y="76"/>
                </a:moveTo>
                <a:lnTo>
                  <a:pt x="103" y="59"/>
                </a:lnTo>
                <a:lnTo>
                  <a:pt x="113" y="55"/>
                </a:lnTo>
                <a:lnTo>
                  <a:pt x="128" y="61"/>
                </a:lnTo>
                <a:lnTo>
                  <a:pt x="147" y="66"/>
                </a:lnTo>
                <a:lnTo>
                  <a:pt x="162" y="50"/>
                </a:lnTo>
                <a:lnTo>
                  <a:pt x="160" y="40"/>
                </a:lnTo>
                <a:lnTo>
                  <a:pt x="184" y="47"/>
                </a:lnTo>
                <a:lnTo>
                  <a:pt x="194" y="47"/>
                </a:lnTo>
                <a:lnTo>
                  <a:pt x="204" y="48"/>
                </a:lnTo>
                <a:lnTo>
                  <a:pt x="223" y="36"/>
                </a:lnTo>
                <a:lnTo>
                  <a:pt x="245" y="31"/>
                </a:lnTo>
                <a:lnTo>
                  <a:pt x="267" y="31"/>
                </a:lnTo>
                <a:lnTo>
                  <a:pt x="280" y="26"/>
                </a:lnTo>
                <a:lnTo>
                  <a:pt x="302" y="28"/>
                </a:lnTo>
                <a:lnTo>
                  <a:pt x="321" y="28"/>
                </a:lnTo>
                <a:lnTo>
                  <a:pt x="338" y="26"/>
                </a:lnTo>
                <a:lnTo>
                  <a:pt x="365" y="28"/>
                </a:lnTo>
                <a:lnTo>
                  <a:pt x="376" y="26"/>
                </a:lnTo>
                <a:lnTo>
                  <a:pt x="402" y="38"/>
                </a:lnTo>
                <a:lnTo>
                  <a:pt x="425" y="35"/>
                </a:lnTo>
                <a:lnTo>
                  <a:pt x="441" y="19"/>
                </a:lnTo>
                <a:lnTo>
                  <a:pt x="454" y="16"/>
                </a:lnTo>
                <a:lnTo>
                  <a:pt x="474" y="2"/>
                </a:lnTo>
                <a:lnTo>
                  <a:pt x="503" y="0"/>
                </a:lnTo>
                <a:lnTo>
                  <a:pt x="493" y="12"/>
                </a:lnTo>
                <a:lnTo>
                  <a:pt x="483" y="19"/>
                </a:lnTo>
                <a:lnTo>
                  <a:pt x="473" y="29"/>
                </a:lnTo>
                <a:lnTo>
                  <a:pt x="457" y="38"/>
                </a:lnTo>
                <a:lnTo>
                  <a:pt x="449" y="48"/>
                </a:lnTo>
                <a:lnTo>
                  <a:pt x="435" y="55"/>
                </a:lnTo>
                <a:lnTo>
                  <a:pt x="425" y="62"/>
                </a:lnTo>
                <a:lnTo>
                  <a:pt x="415" y="68"/>
                </a:lnTo>
                <a:lnTo>
                  <a:pt x="407" y="74"/>
                </a:lnTo>
                <a:lnTo>
                  <a:pt x="393" y="76"/>
                </a:lnTo>
                <a:lnTo>
                  <a:pt x="383" y="81"/>
                </a:lnTo>
                <a:lnTo>
                  <a:pt x="373" y="88"/>
                </a:lnTo>
                <a:lnTo>
                  <a:pt x="353" y="99"/>
                </a:lnTo>
                <a:lnTo>
                  <a:pt x="338" y="102"/>
                </a:lnTo>
                <a:lnTo>
                  <a:pt x="321" y="111"/>
                </a:lnTo>
                <a:lnTo>
                  <a:pt x="304" y="116"/>
                </a:lnTo>
                <a:lnTo>
                  <a:pt x="289" y="123"/>
                </a:lnTo>
                <a:lnTo>
                  <a:pt x="272" y="128"/>
                </a:lnTo>
                <a:lnTo>
                  <a:pt x="255" y="135"/>
                </a:lnTo>
                <a:lnTo>
                  <a:pt x="240" y="138"/>
                </a:lnTo>
                <a:lnTo>
                  <a:pt x="224" y="142"/>
                </a:lnTo>
                <a:lnTo>
                  <a:pt x="209" y="147"/>
                </a:lnTo>
                <a:lnTo>
                  <a:pt x="189" y="151"/>
                </a:lnTo>
                <a:lnTo>
                  <a:pt x="170" y="152"/>
                </a:lnTo>
                <a:lnTo>
                  <a:pt x="154" y="158"/>
                </a:lnTo>
                <a:lnTo>
                  <a:pt x="133" y="161"/>
                </a:lnTo>
                <a:lnTo>
                  <a:pt x="115" y="161"/>
                </a:lnTo>
                <a:lnTo>
                  <a:pt x="96" y="159"/>
                </a:lnTo>
                <a:lnTo>
                  <a:pt x="78" y="161"/>
                </a:lnTo>
                <a:lnTo>
                  <a:pt x="61" y="152"/>
                </a:lnTo>
                <a:lnTo>
                  <a:pt x="47" y="145"/>
                </a:lnTo>
                <a:lnTo>
                  <a:pt x="32" y="137"/>
                </a:lnTo>
                <a:lnTo>
                  <a:pt x="15" y="123"/>
                </a:lnTo>
                <a:lnTo>
                  <a:pt x="0" y="113"/>
                </a:lnTo>
                <a:lnTo>
                  <a:pt x="44" y="107"/>
                </a:lnTo>
                <a:lnTo>
                  <a:pt x="51" y="107"/>
                </a:lnTo>
                <a:lnTo>
                  <a:pt x="54" y="104"/>
                </a:lnTo>
                <a:lnTo>
                  <a:pt x="66" y="102"/>
                </a:lnTo>
                <a:lnTo>
                  <a:pt x="79" y="107"/>
                </a:lnTo>
                <a:lnTo>
                  <a:pt x="89" y="116"/>
                </a:lnTo>
                <a:lnTo>
                  <a:pt x="95" y="116"/>
                </a:lnTo>
                <a:lnTo>
                  <a:pt x="101" y="121"/>
                </a:lnTo>
                <a:lnTo>
                  <a:pt x="111" y="116"/>
                </a:lnTo>
                <a:lnTo>
                  <a:pt x="115" y="102"/>
                </a:lnTo>
                <a:lnTo>
                  <a:pt x="118" y="90"/>
                </a:lnTo>
                <a:lnTo>
                  <a:pt x="105" y="76"/>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46" name="Freeform 143"/>
          <p:cNvSpPr>
            <a:spLocks/>
          </p:cNvSpPr>
          <p:nvPr/>
        </p:nvSpPr>
        <p:spPr bwMode="auto">
          <a:xfrm>
            <a:off x="582613" y="5233988"/>
            <a:ext cx="800100" cy="257175"/>
          </a:xfrm>
          <a:custGeom>
            <a:avLst/>
            <a:gdLst>
              <a:gd name="T0" fmla="*/ 2147483647 w 504"/>
              <a:gd name="T1" fmla="*/ 2147483647 h 162"/>
              <a:gd name="T2" fmla="*/ 2147483647 w 504"/>
              <a:gd name="T3" fmla="*/ 2147483647 h 162"/>
              <a:gd name="T4" fmla="*/ 2147483647 w 504"/>
              <a:gd name="T5" fmla="*/ 2147483647 h 162"/>
              <a:gd name="T6" fmla="*/ 2147483647 w 504"/>
              <a:gd name="T7" fmla="*/ 2147483647 h 162"/>
              <a:gd name="T8" fmla="*/ 2147483647 w 504"/>
              <a:gd name="T9" fmla="*/ 2147483647 h 162"/>
              <a:gd name="T10" fmla="*/ 2147483647 w 504"/>
              <a:gd name="T11" fmla="*/ 2147483647 h 162"/>
              <a:gd name="T12" fmla="*/ 2147483647 w 504"/>
              <a:gd name="T13" fmla="*/ 2147483647 h 162"/>
              <a:gd name="T14" fmla="*/ 2147483647 w 504"/>
              <a:gd name="T15" fmla="*/ 2147483647 h 162"/>
              <a:gd name="T16" fmla="*/ 2147483647 w 504"/>
              <a:gd name="T17" fmla="*/ 2147483647 h 162"/>
              <a:gd name="T18" fmla="*/ 2147483647 w 504"/>
              <a:gd name="T19" fmla="*/ 2147483647 h 162"/>
              <a:gd name="T20" fmla="*/ 2147483647 w 504"/>
              <a:gd name="T21" fmla="*/ 2147483647 h 162"/>
              <a:gd name="T22" fmla="*/ 2147483647 w 504"/>
              <a:gd name="T23" fmla="*/ 2147483647 h 162"/>
              <a:gd name="T24" fmla="*/ 2147483647 w 504"/>
              <a:gd name="T25" fmla="*/ 2147483647 h 162"/>
              <a:gd name="T26" fmla="*/ 2147483647 w 504"/>
              <a:gd name="T27" fmla="*/ 2147483647 h 162"/>
              <a:gd name="T28" fmla="*/ 2147483647 w 504"/>
              <a:gd name="T29" fmla="*/ 2147483647 h 162"/>
              <a:gd name="T30" fmla="*/ 2147483647 w 504"/>
              <a:gd name="T31" fmla="*/ 2147483647 h 162"/>
              <a:gd name="T32" fmla="*/ 2147483647 w 504"/>
              <a:gd name="T33" fmla="*/ 2147483647 h 162"/>
              <a:gd name="T34" fmla="*/ 2147483647 w 504"/>
              <a:gd name="T35" fmla="*/ 2147483647 h 162"/>
              <a:gd name="T36" fmla="*/ 2147483647 w 504"/>
              <a:gd name="T37" fmla="*/ 2147483647 h 162"/>
              <a:gd name="T38" fmla="*/ 2147483647 w 504"/>
              <a:gd name="T39" fmla="*/ 2147483647 h 162"/>
              <a:gd name="T40" fmla="*/ 2147483647 w 504"/>
              <a:gd name="T41" fmla="*/ 2147483647 h 162"/>
              <a:gd name="T42" fmla="*/ 2147483647 w 504"/>
              <a:gd name="T43" fmla="*/ 2147483647 h 162"/>
              <a:gd name="T44" fmla="*/ 2147483647 w 504"/>
              <a:gd name="T45" fmla="*/ 2147483647 h 162"/>
              <a:gd name="T46" fmla="*/ 2147483647 w 504"/>
              <a:gd name="T47" fmla="*/ 2147483647 h 162"/>
              <a:gd name="T48" fmla="*/ 2147483647 w 504"/>
              <a:gd name="T49" fmla="*/ 2147483647 h 162"/>
              <a:gd name="T50" fmla="*/ 2147483647 w 504"/>
              <a:gd name="T51" fmla="*/ 2147483647 h 162"/>
              <a:gd name="T52" fmla="*/ 2147483647 w 504"/>
              <a:gd name="T53" fmla="*/ 2147483647 h 162"/>
              <a:gd name="T54" fmla="*/ 2147483647 w 504"/>
              <a:gd name="T55" fmla="*/ 2147483647 h 162"/>
              <a:gd name="T56" fmla="*/ 2147483647 w 504"/>
              <a:gd name="T57" fmla="*/ 2147483647 h 162"/>
              <a:gd name="T58" fmla="*/ 2147483647 w 504"/>
              <a:gd name="T59" fmla="*/ 2147483647 h 162"/>
              <a:gd name="T60" fmla="*/ 2147483647 w 504"/>
              <a:gd name="T61" fmla="*/ 2147483647 h 162"/>
              <a:gd name="T62" fmla="*/ 2147483647 w 504"/>
              <a:gd name="T63" fmla="*/ 2147483647 h 162"/>
              <a:gd name="T64" fmla="*/ 2147483647 w 504"/>
              <a:gd name="T65" fmla="*/ 2147483647 h 162"/>
              <a:gd name="T66" fmla="*/ 2147483647 w 504"/>
              <a:gd name="T67" fmla="*/ 2147483647 h 162"/>
              <a:gd name="T68" fmla="*/ 2147483647 w 504"/>
              <a:gd name="T69" fmla="*/ 2147483647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162"/>
              <a:gd name="T107" fmla="*/ 504 w 504"/>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162">
                <a:moveTo>
                  <a:pt x="105" y="76"/>
                </a:moveTo>
                <a:lnTo>
                  <a:pt x="103" y="59"/>
                </a:lnTo>
                <a:lnTo>
                  <a:pt x="113" y="55"/>
                </a:lnTo>
                <a:lnTo>
                  <a:pt x="128" y="61"/>
                </a:lnTo>
                <a:lnTo>
                  <a:pt x="147" y="66"/>
                </a:lnTo>
                <a:lnTo>
                  <a:pt x="162" y="50"/>
                </a:lnTo>
                <a:lnTo>
                  <a:pt x="160" y="42"/>
                </a:lnTo>
                <a:lnTo>
                  <a:pt x="184" y="47"/>
                </a:lnTo>
                <a:lnTo>
                  <a:pt x="194" y="47"/>
                </a:lnTo>
                <a:lnTo>
                  <a:pt x="204" y="48"/>
                </a:lnTo>
                <a:lnTo>
                  <a:pt x="223" y="36"/>
                </a:lnTo>
                <a:lnTo>
                  <a:pt x="245" y="31"/>
                </a:lnTo>
                <a:lnTo>
                  <a:pt x="267" y="31"/>
                </a:lnTo>
                <a:lnTo>
                  <a:pt x="280" y="26"/>
                </a:lnTo>
                <a:lnTo>
                  <a:pt x="302" y="28"/>
                </a:lnTo>
                <a:lnTo>
                  <a:pt x="321" y="28"/>
                </a:lnTo>
                <a:lnTo>
                  <a:pt x="338" y="26"/>
                </a:lnTo>
                <a:lnTo>
                  <a:pt x="365" y="28"/>
                </a:lnTo>
                <a:lnTo>
                  <a:pt x="376" y="26"/>
                </a:lnTo>
                <a:lnTo>
                  <a:pt x="402" y="38"/>
                </a:lnTo>
                <a:lnTo>
                  <a:pt x="425" y="35"/>
                </a:lnTo>
                <a:lnTo>
                  <a:pt x="441" y="19"/>
                </a:lnTo>
                <a:lnTo>
                  <a:pt x="454" y="16"/>
                </a:lnTo>
                <a:lnTo>
                  <a:pt x="474" y="2"/>
                </a:lnTo>
                <a:lnTo>
                  <a:pt x="503" y="0"/>
                </a:lnTo>
                <a:lnTo>
                  <a:pt x="493" y="12"/>
                </a:lnTo>
                <a:lnTo>
                  <a:pt x="483" y="19"/>
                </a:lnTo>
                <a:lnTo>
                  <a:pt x="473" y="29"/>
                </a:lnTo>
                <a:lnTo>
                  <a:pt x="457" y="40"/>
                </a:lnTo>
                <a:lnTo>
                  <a:pt x="449" y="48"/>
                </a:lnTo>
                <a:lnTo>
                  <a:pt x="435" y="55"/>
                </a:lnTo>
                <a:lnTo>
                  <a:pt x="425" y="62"/>
                </a:lnTo>
                <a:lnTo>
                  <a:pt x="415" y="68"/>
                </a:lnTo>
                <a:lnTo>
                  <a:pt x="407" y="74"/>
                </a:lnTo>
                <a:lnTo>
                  <a:pt x="393" y="76"/>
                </a:lnTo>
                <a:lnTo>
                  <a:pt x="383" y="81"/>
                </a:lnTo>
                <a:lnTo>
                  <a:pt x="373" y="88"/>
                </a:lnTo>
                <a:lnTo>
                  <a:pt x="353" y="99"/>
                </a:lnTo>
                <a:lnTo>
                  <a:pt x="338" y="102"/>
                </a:lnTo>
                <a:lnTo>
                  <a:pt x="321" y="111"/>
                </a:lnTo>
                <a:lnTo>
                  <a:pt x="304" y="116"/>
                </a:lnTo>
                <a:lnTo>
                  <a:pt x="289" y="123"/>
                </a:lnTo>
                <a:lnTo>
                  <a:pt x="272" y="128"/>
                </a:lnTo>
                <a:lnTo>
                  <a:pt x="255" y="135"/>
                </a:lnTo>
                <a:lnTo>
                  <a:pt x="240" y="138"/>
                </a:lnTo>
                <a:lnTo>
                  <a:pt x="224" y="142"/>
                </a:lnTo>
                <a:lnTo>
                  <a:pt x="209" y="147"/>
                </a:lnTo>
                <a:lnTo>
                  <a:pt x="189" y="151"/>
                </a:lnTo>
                <a:lnTo>
                  <a:pt x="170" y="152"/>
                </a:lnTo>
                <a:lnTo>
                  <a:pt x="154" y="158"/>
                </a:lnTo>
                <a:lnTo>
                  <a:pt x="133" y="161"/>
                </a:lnTo>
                <a:lnTo>
                  <a:pt x="115" y="161"/>
                </a:lnTo>
                <a:lnTo>
                  <a:pt x="96" y="159"/>
                </a:lnTo>
                <a:lnTo>
                  <a:pt x="78" y="161"/>
                </a:lnTo>
                <a:lnTo>
                  <a:pt x="62" y="152"/>
                </a:lnTo>
                <a:lnTo>
                  <a:pt x="47" y="145"/>
                </a:lnTo>
                <a:lnTo>
                  <a:pt x="32" y="137"/>
                </a:lnTo>
                <a:lnTo>
                  <a:pt x="15" y="123"/>
                </a:lnTo>
                <a:lnTo>
                  <a:pt x="0" y="113"/>
                </a:lnTo>
                <a:lnTo>
                  <a:pt x="44" y="107"/>
                </a:lnTo>
                <a:lnTo>
                  <a:pt x="51" y="107"/>
                </a:lnTo>
                <a:lnTo>
                  <a:pt x="54" y="104"/>
                </a:lnTo>
                <a:lnTo>
                  <a:pt x="68" y="102"/>
                </a:lnTo>
                <a:lnTo>
                  <a:pt x="79" y="107"/>
                </a:lnTo>
                <a:lnTo>
                  <a:pt x="89" y="116"/>
                </a:lnTo>
                <a:lnTo>
                  <a:pt x="95" y="116"/>
                </a:lnTo>
                <a:lnTo>
                  <a:pt x="101" y="121"/>
                </a:lnTo>
                <a:lnTo>
                  <a:pt x="111" y="116"/>
                </a:lnTo>
                <a:lnTo>
                  <a:pt x="115" y="102"/>
                </a:lnTo>
                <a:lnTo>
                  <a:pt x="118" y="90"/>
                </a:lnTo>
                <a:lnTo>
                  <a:pt x="105" y="76"/>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47" name="Freeform 144"/>
          <p:cNvSpPr>
            <a:spLocks/>
          </p:cNvSpPr>
          <p:nvPr/>
        </p:nvSpPr>
        <p:spPr bwMode="auto">
          <a:xfrm>
            <a:off x="2798763" y="5067300"/>
            <a:ext cx="815975" cy="454025"/>
          </a:xfrm>
          <a:custGeom>
            <a:avLst/>
            <a:gdLst>
              <a:gd name="T0" fmla="*/ 2147483647 w 514"/>
              <a:gd name="T1" fmla="*/ 2147483647 h 286"/>
              <a:gd name="T2" fmla="*/ 2147483647 w 514"/>
              <a:gd name="T3" fmla="*/ 2147483647 h 286"/>
              <a:gd name="T4" fmla="*/ 2147483647 w 514"/>
              <a:gd name="T5" fmla="*/ 2147483647 h 286"/>
              <a:gd name="T6" fmla="*/ 2147483647 w 514"/>
              <a:gd name="T7" fmla="*/ 2147483647 h 286"/>
              <a:gd name="T8" fmla="*/ 2147483647 w 514"/>
              <a:gd name="T9" fmla="*/ 2147483647 h 286"/>
              <a:gd name="T10" fmla="*/ 2147483647 w 514"/>
              <a:gd name="T11" fmla="*/ 2147483647 h 286"/>
              <a:gd name="T12" fmla="*/ 2147483647 w 514"/>
              <a:gd name="T13" fmla="*/ 2147483647 h 286"/>
              <a:gd name="T14" fmla="*/ 2147483647 w 514"/>
              <a:gd name="T15" fmla="*/ 2147483647 h 286"/>
              <a:gd name="T16" fmla="*/ 2147483647 w 514"/>
              <a:gd name="T17" fmla="*/ 2147483647 h 286"/>
              <a:gd name="T18" fmla="*/ 2147483647 w 514"/>
              <a:gd name="T19" fmla="*/ 2147483647 h 286"/>
              <a:gd name="T20" fmla="*/ 2147483647 w 514"/>
              <a:gd name="T21" fmla="*/ 2147483647 h 286"/>
              <a:gd name="T22" fmla="*/ 2147483647 w 514"/>
              <a:gd name="T23" fmla="*/ 2147483647 h 286"/>
              <a:gd name="T24" fmla="*/ 2147483647 w 514"/>
              <a:gd name="T25" fmla="*/ 2147483647 h 286"/>
              <a:gd name="T26" fmla="*/ 2147483647 w 514"/>
              <a:gd name="T27" fmla="*/ 2147483647 h 286"/>
              <a:gd name="T28" fmla="*/ 2147483647 w 514"/>
              <a:gd name="T29" fmla="*/ 2147483647 h 286"/>
              <a:gd name="T30" fmla="*/ 2147483647 w 514"/>
              <a:gd name="T31" fmla="*/ 2147483647 h 286"/>
              <a:gd name="T32" fmla="*/ 2147483647 w 514"/>
              <a:gd name="T33" fmla="*/ 2147483647 h 286"/>
              <a:gd name="T34" fmla="*/ 2147483647 w 514"/>
              <a:gd name="T35" fmla="*/ 2147483647 h 286"/>
              <a:gd name="T36" fmla="*/ 2147483647 w 514"/>
              <a:gd name="T37" fmla="*/ 2147483647 h 286"/>
              <a:gd name="T38" fmla="*/ 2147483647 w 514"/>
              <a:gd name="T39" fmla="*/ 2147483647 h 286"/>
              <a:gd name="T40" fmla="*/ 2147483647 w 514"/>
              <a:gd name="T41" fmla="*/ 2147483647 h 286"/>
              <a:gd name="T42" fmla="*/ 2147483647 w 514"/>
              <a:gd name="T43" fmla="*/ 2147483647 h 286"/>
              <a:gd name="T44" fmla="*/ 2147483647 w 514"/>
              <a:gd name="T45" fmla="*/ 2147483647 h 286"/>
              <a:gd name="T46" fmla="*/ 2147483647 w 514"/>
              <a:gd name="T47" fmla="*/ 2147483647 h 286"/>
              <a:gd name="T48" fmla="*/ 2147483647 w 514"/>
              <a:gd name="T49" fmla="*/ 2147483647 h 286"/>
              <a:gd name="T50" fmla="*/ 2147483647 w 514"/>
              <a:gd name="T51" fmla="*/ 2147483647 h 286"/>
              <a:gd name="T52" fmla="*/ 2147483647 w 514"/>
              <a:gd name="T53" fmla="*/ 2147483647 h 286"/>
              <a:gd name="T54" fmla="*/ 2147483647 w 514"/>
              <a:gd name="T55" fmla="*/ 2147483647 h 286"/>
              <a:gd name="T56" fmla="*/ 2147483647 w 514"/>
              <a:gd name="T57" fmla="*/ 2147483647 h 286"/>
              <a:gd name="T58" fmla="*/ 2147483647 w 514"/>
              <a:gd name="T59" fmla="*/ 2147483647 h 286"/>
              <a:gd name="T60" fmla="*/ 2147483647 w 514"/>
              <a:gd name="T61" fmla="*/ 2147483647 h 286"/>
              <a:gd name="T62" fmla="*/ 2147483647 w 514"/>
              <a:gd name="T63" fmla="*/ 2147483647 h 286"/>
              <a:gd name="T64" fmla="*/ 2147483647 w 514"/>
              <a:gd name="T65" fmla="*/ 2147483647 h 286"/>
              <a:gd name="T66" fmla="*/ 2147483647 w 514"/>
              <a:gd name="T67" fmla="*/ 2147483647 h 286"/>
              <a:gd name="T68" fmla="*/ 2147483647 w 514"/>
              <a:gd name="T69" fmla="*/ 2147483647 h 286"/>
              <a:gd name="T70" fmla="*/ 2147483647 w 514"/>
              <a:gd name="T71" fmla="*/ 2147483647 h 286"/>
              <a:gd name="T72" fmla="*/ 2147483647 w 514"/>
              <a:gd name="T73" fmla="*/ 2147483647 h 286"/>
              <a:gd name="T74" fmla="*/ 2147483647 w 514"/>
              <a:gd name="T75" fmla="*/ 2147483647 h 286"/>
              <a:gd name="T76" fmla="*/ 2147483647 w 514"/>
              <a:gd name="T77" fmla="*/ 2147483647 h 286"/>
              <a:gd name="T78" fmla="*/ 2147483647 w 514"/>
              <a:gd name="T79" fmla="*/ 2147483647 h 286"/>
              <a:gd name="T80" fmla="*/ 2147483647 w 514"/>
              <a:gd name="T81" fmla="*/ 2147483647 h 286"/>
              <a:gd name="T82" fmla="*/ 2147483647 w 514"/>
              <a:gd name="T83" fmla="*/ 2147483647 h 286"/>
              <a:gd name="T84" fmla="*/ 2147483647 w 514"/>
              <a:gd name="T85" fmla="*/ 2147483647 h 286"/>
              <a:gd name="T86" fmla="*/ 2147483647 w 514"/>
              <a:gd name="T87" fmla="*/ 2147483647 h 286"/>
              <a:gd name="T88" fmla="*/ 2147483647 w 514"/>
              <a:gd name="T89" fmla="*/ 2147483647 h 286"/>
              <a:gd name="T90" fmla="*/ 2147483647 w 514"/>
              <a:gd name="T91" fmla="*/ 2147483647 h 286"/>
              <a:gd name="T92" fmla="*/ 2147483647 w 514"/>
              <a:gd name="T93" fmla="*/ 2147483647 h 286"/>
              <a:gd name="T94" fmla="*/ 2147483647 w 514"/>
              <a:gd name="T95" fmla="*/ 2147483647 h 286"/>
              <a:gd name="T96" fmla="*/ 2147483647 w 514"/>
              <a:gd name="T97" fmla="*/ 2147483647 h 286"/>
              <a:gd name="T98" fmla="*/ 2147483647 w 514"/>
              <a:gd name="T99" fmla="*/ 2147483647 h 286"/>
              <a:gd name="T100" fmla="*/ 2147483647 w 514"/>
              <a:gd name="T101" fmla="*/ 2147483647 h 286"/>
              <a:gd name="T102" fmla="*/ 2147483647 w 514"/>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286"/>
              <a:gd name="T158" fmla="*/ 514 w 51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286">
                <a:moveTo>
                  <a:pt x="280" y="22"/>
                </a:moveTo>
                <a:lnTo>
                  <a:pt x="250" y="38"/>
                </a:lnTo>
                <a:lnTo>
                  <a:pt x="245" y="48"/>
                </a:lnTo>
                <a:lnTo>
                  <a:pt x="233" y="55"/>
                </a:lnTo>
                <a:lnTo>
                  <a:pt x="228" y="57"/>
                </a:lnTo>
                <a:lnTo>
                  <a:pt x="218" y="62"/>
                </a:lnTo>
                <a:lnTo>
                  <a:pt x="229" y="78"/>
                </a:lnTo>
                <a:lnTo>
                  <a:pt x="235" y="85"/>
                </a:lnTo>
                <a:lnTo>
                  <a:pt x="235" y="97"/>
                </a:lnTo>
                <a:lnTo>
                  <a:pt x="258" y="128"/>
                </a:lnTo>
                <a:lnTo>
                  <a:pt x="258" y="147"/>
                </a:lnTo>
                <a:lnTo>
                  <a:pt x="255" y="162"/>
                </a:lnTo>
                <a:lnTo>
                  <a:pt x="224" y="190"/>
                </a:lnTo>
                <a:lnTo>
                  <a:pt x="214" y="200"/>
                </a:lnTo>
                <a:lnTo>
                  <a:pt x="201" y="206"/>
                </a:lnTo>
                <a:lnTo>
                  <a:pt x="179" y="202"/>
                </a:lnTo>
                <a:lnTo>
                  <a:pt x="174" y="197"/>
                </a:lnTo>
                <a:lnTo>
                  <a:pt x="155" y="200"/>
                </a:lnTo>
                <a:lnTo>
                  <a:pt x="162" y="206"/>
                </a:lnTo>
                <a:lnTo>
                  <a:pt x="162" y="216"/>
                </a:lnTo>
                <a:lnTo>
                  <a:pt x="172" y="226"/>
                </a:lnTo>
                <a:lnTo>
                  <a:pt x="179" y="225"/>
                </a:lnTo>
                <a:lnTo>
                  <a:pt x="201" y="231"/>
                </a:lnTo>
                <a:lnTo>
                  <a:pt x="245" y="231"/>
                </a:lnTo>
                <a:lnTo>
                  <a:pt x="251" y="237"/>
                </a:lnTo>
                <a:lnTo>
                  <a:pt x="324" y="231"/>
                </a:lnTo>
                <a:lnTo>
                  <a:pt x="358" y="219"/>
                </a:lnTo>
                <a:lnTo>
                  <a:pt x="376" y="212"/>
                </a:lnTo>
                <a:lnTo>
                  <a:pt x="397" y="202"/>
                </a:lnTo>
                <a:lnTo>
                  <a:pt x="403" y="195"/>
                </a:lnTo>
                <a:lnTo>
                  <a:pt x="410" y="190"/>
                </a:lnTo>
                <a:lnTo>
                  <a:pt x="425" y="183"/>
                </a:lnTo>
                <a:lnTo>
                  <a:pt x="440" y="173"/>
                </a:lnTo>
                <a:lnTo>
                  <a:pt x="462" y="168"/>
                </a:lnTo>
                <a:lnTo>
                  <a:pt x="513" y="142"/>
                </a:lnTo>
                <a:lnTo>
                  <a:pt x="508" y="162"/>
                </a:lnTo>
                <a:lnTo>
                  <a:pt x="498" y="178"/>
                </a:lnTo>
                <a:lnTo>
                  <a:pt x="488" y="192"/>
                </a:lnTo>
                <a:lnTo>
                  <a:pt x="478" y="204"/>
                </a:lnTo>
                <a:lnTo>
                  <a:pt x="461" y="216"/>
                </a:lnTo>
                <a:lnTo>
                  <a:pt x="447" y="226"/>
                </a:lnTo>
                <a:lnTo>
                  <a:pt x="434" y="237"/>
                </a:lnTo>
                <a:lnTo>
                  <a:pt x="415" y="249"/>
                </a:lnTo>
                <a:lnTo>
                  <a:pt x="391" y="263"/>
                </a:lnTo>
                <a:lnTo>
                  <a:pt x="371" y="271"/>
                </a:lnTo>
                <a:lnTo>
                  <a:pt x="351" y="276"/>
                </a:lnTo>
                <a:lnTo>
                  <a:pt x="321" y="282"/>
                </a:lnTo>
                <a:lnTo>
                  <a:pt x="287" y="285"/>
                </a:lnTo>
                <a:lnTo>
                  <a:pt x="256" y="285"/>
                </a:lnTo>
                <a:lnTo>
                  <a:pt x="221" y="283"/>
                </a:lnTo>
                <a:lnTo>
                  <a:pt x="199" y="280"/>
                </a:lnTo>
                <a:lnTo>
                  <a:pt x="169" y="275"/>
                </a:lnTo>
                <a:lnTo>
                  <a:pt x="150" y="268"/>
                </a:lnTo>
                <a:lnTo>
                  <a:pt x="130" y="256"/>
                </a:lnTo>
                <a:lnTo>
                  <a:pt x="110" y="249"/>
                </a:lnTo>
                <a:lnTo>
                  <a:pt x="98" y="242"/>
                </a:lnTo>
                <a:lnTo>
                  <a:pt x="84" y="235"/>
                </a:lnTo>
                <a:lnTo>
                  <a:pt x="74" y="231"/>
                </a:lnTo>
                <a:lnTo>
                  <a:pt x="57" y="223"/>
                </a:lnTo>
                <a:lnTo>
                  <a:pt x="46" y="214"/>
                </a:lnTo>
                <a:lnTo>
                  <a:pt x="35" y="207"/>
                </a:lnTo>
                <a:lnTo>
                  <a:pt x="27" y="197"/>
                </a:lnTo>
                <a:lnTo>
                  <a:pt x="17" y="188"/>
                </a:lnTo>
                <a:lnTo>
                  <a:pt x="8" y="181"/>
                </a:lnTo>
                <a:lnTo>
                  <a:pt x="0" y="174"/>
                </a:lnTo>
                <a:lnTo>
                  <a:pt x="17" y="159"/>
                </a:lnTo>
                <a:lnTo>
                  <a:pt x="27" y="157"/>
                </a:lnTo>
                <a:lnTo>
                  <a:pt x="34" y="157"/>
                </a:lnTo>
                <a:lnTo>
                  <a:pt x="44" y="155"/>
                </a:lnTo>
                <a:lnTo>
                  <a:pt x="57" y="150"/>
                </a:lnTo>
                <a:lnTo>
                  <a:pt x="67" y="152"/>
                </a:lnTo>
                <a:lnTo>
                  <a:pt x="81" y="150"/>
                </a:lnTo>
                <a:lnTo>
                  <a:pt x="98" y="149"/>
                </a:lnTo>
                <a:lnTo>
                  <a:pt x="108" y="150"/>
                </a:lnTo>
                <a:lnTo>
                  <a:pt x="118" y="150"/>
                </a:lnTo>
                <a:lnTo>
                  <a:pt x="127" y="150"/>
                </a:lnTo>
                <a:lnTo>
                  <a:pt x="132" y="152"/>
                </a:lnTo>
                <a:lnTo>
                  <a:pt x="142" y="152"/>
                </a:lnTo>
                <a:lnTo>
                  <a:pt x="147" y="150"/>
                </a:lnTo>
                <a:lnTo>
                  <a:pt x="169" y="149"/>
                </a:lnTo>
                <a:lnTo>
                  <a:pt x="186" y="147"/>
                </a:lnTo>
                <a:lnTo>
                  <a:pt x="196" y="149"/>
                </a:lnTo>
                <a:lnTo>
                  <a:pt x="197" y="143"/>
                </a:lnTo>
                <a:lnTo>
                  <a:pt x="194" y="136"/>
                </a:lnTo>
                <a:lnTo>
                  <a:pt x="191" y="128"/>
                </a:lnTo>
                <a:lnTo>
                  <a:pt x="189" y="123"/>
                </a:lnTo>
                <a:lnTo>
                  <a:pt x="186" y="116"/>
                </a:lnTo>
                <a:lnTo>
                  <a:pt x="194" y="107"/>
                </a:lnTo>
                <a:lnTo>
                  <a:pt x="201" y="98"/>
                </a:lnTo>
                <a:lnTo>
                  <a:pt x="209" y="85"/>
                </a:lnTo>
                <a:lnTo>
                  <a:pt x="201" y="79"/>
                </a:lnTo>
                <a:lnTo>
                  <a:pt x="199" y="74"/>
                </a:lnTo>
                <a:lnTo>
                  <a:pt x="194" y="69"/>
                </a:lnTo>
                <a:lnTo>
                  <a:pt x="201" y="57"/>
                </a:lnTo>
                <a:lnTo>
                  <a:pt x="208" y="47"/>
                </a:lnTo>
                <a:lnTo>
                  <a:pt x="213" y="35"/>
                </a:lnTo>
                <a:lnTo>
                  <a:pt x="219" y="26"/>
                </a:lnTo>
                <a:lnTo>
                  <a:pt x="224" y="24"/>
                </a:lnTo>
                <a:lnTo>
                  <a:pt x="233" y="12"/>
                </a:lnTo>
                <a:lnTo>
                  <a:pt x="240" y="9"/>
                </a:lnTo>
                <a:lnTo>
                  <a:pt x="245" y="9"/>
                </a:lnTo>
                <a:lnTo>
                  <a:pt x="256" y="2"/>
                </a:lnTo>
                <a:lnTo>
                  <a:pt x="263" y="0"/>
                </a:lnTo>
                <a:lnTo>
                  <a:pt x="273" y="2"/>
                </a:lnTo>
                <a:lnTo>
                  <a:pt x="280" y="22"/>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48" name="Freeform 145"/>
          <p:cNvSpPr>
            <a:spLocks/>
          </p:cNvSpPr>
          <p:nvPr/>
        </p:nvSpPr>
        <p:spPr bwMode="auto">
          <a:xfrm>
            <a:off x="2787650" y="5056188"/>
            <a:ext cx="815975" cy="454025"/>
          </a:xfrm>
          <a:custGeom>
            <a:avLst/>
            <a:gdLst>
              <a:gd name="T0" fmla="*/ 2147483647 w 514"/>
              <a:gd name="T1" fmla="*/ 2147483647 h 286"/>
              <a:gd name="T2" fmla="*/ 2147483647 w 514"/>
              <a:gd name="T3" fmla="*/ 2147483647 h 286"/>
              <a:gd name="T4" fmla="*/ 2147483647 w 514"/>
              <a:gd name="T5" fmla="*/ 2147483647 h 286"/>
              <a:gd name="T6" fmla="*/ 2147483647 w 514"/>
              <a:gd name="T7" fmla="*/ 2147483647 h 286"/>
              <a:gd name="T8" fmla="*/ 2147483647 w 514"/>
              <a:gd name="T9" fmla="*/ 2147483647 h 286"/>
              <a:gd name="T10" fmla="*/ 2147483647 w 514"/>
              <a:gd name="T11" fmla="*/ 2147483647 h 286"/>
              <a:gd name="T12" fmla="*/ 2147483647 w 514"/>
              <a:gd name="T13" fmla="*/ 2147483647 h 286"/>
              <a:gd name="T14" fmla="*/ 2147483647 w 514"/>
              <a:gd name="T15" fmla="*/ 2147483647 h 286"/>
              <a:gd name="T16" fmla="*/ 2147483647 w 514"/>
              <a:gd name="T17" fmla="*/ 2147483647 h 286"/>
              <a:gd name="T18" fmla="*/ 2147483647 w 514"/>
              <a:gd name="T19" fmla="*/ 2147483647 h 286"/>
              <a:gd name="T20" fmla="*/ 2147483647 w 514"/>
              <a:gd name="T21" fmla="*/ 2147483647 h 286"/>
              <a:gd name="T22" fmla="*/ 2147483647 w 514"/>
              <a:gd name="T23" fmla="*/ 2147483647 h 286"/>
              <a:gd name="T24" fmla="*/ 2147483647 w 514"/>
              <a:gd name="T25" fmla="*/ 2147483647 h 286"/>
              <a:gd name="T26" fmla="*/ 2147483647 w 514"/>
              <a:gd name="T27" fmla="*/ 2147483647 h 286"/>
              <a:gd name="T28" fmla="*/ 2147483647 w 514"/>
              <a:gd name="T29" fmla="*/ 2147483647 h 286"/>
              <a:gd name="T30" fmla="*/ 2147483647 w 514"/>
              <a:gd name="T31" fmla="*/ 2147483647 h 286"/>
              <a:gd name="T32" fmla="*/ 2147483647 w 514"/>
              <a:gd name="T33" fmla="*/ 2147483647 h 286"/>
              <a:gd name="T34" fmla="*/ 2147483647 w 514"/>
              <a:gd name="T35" fmla="*/ 2147483647 h 286"/>
              <a:gd name="T36" fmla="*/ 2147483647 w 514"/>
              <a:gd name="T37" fmla="*/ 2147483647 h 286"/>
              <a:gd name="T38" fmla="*/ 2147483647 w 514"/>
              <a:gd name="T39" fmla="*/ 2147483647 h 286"/>
              <a:gd name="T40" fmla="*/ 2147483647 w 514"/>
              <a:gd name="T41" fmla="*/ 2147483647 h 286"/>
              <a:gd name="T42" fmla="*/ 2147483647 w 514"/>
              <a:gd name="T43" fmla="*/ 2147483647 h 286"/>
              <a:gd name="T44" fmla="*/ 2147483647 w 514"/>
              <a:gd name="T45" fmla="*/ 2147483647 h 286"/>
              <a:gd name="T46" fmla="*/ 2147483647 w 514"/>
              <a:gd name="T47" fmla="*/ 2147483647 h 286"/>
              <a:gd name="T48" fmla="*/ 2147483647 w 514"/>
              <a:gd name="T49" fmla="*/ 2147483647 h 286"/>
              <a:gd name="T50" fmla="*/ 2147483647 w 514"/>
              <a:gd name="T51" fmla="*/ 2147483647 h 286"/>
              <a:gd name="T52" fmla="*/ 2147483647 w 514"/>
              <a:gd name="T53" fmla="*/ 2147483647 h 286"/>
              <a:gd name="T54" fmla="*/ 2147483647 w 514"/>
              <a:gd name="T55" fmla="*/ 2147483647 h 286"/>
              <a:gd name="T56" fmla="*/ 2147483647 w 514"/>
              <a:gd name="T57" fmla="*/ 2147483647 h 286"/>
              <a:gd name="T58" fmla="*/ 2147483647 w 514"/>
              <a:gd name="T59" fmla="*/ 2147483647 h 286"/>
              <a:gd name="T60" fmla="*/ 2147483647 w 514"/>
              <a:gd name="T61" fmla="*/ 2147483647 h 286"/>
              <a:gd name="T62" fmla="*/ 2147483647 w 514"/>
              <a:gd name="T63" fmla="*/ 2147483647 h 286"/>
              <a:gd name="T64" fmla="*/ 2147483647 w 514"/>
              <a:gd name="T65" fmla="*/ 2147483647 h 286"/>
              <a:gd name="T66" fmla="*/ 2147483647 w 514"/>
              <a:gd name="T67" fmla="*/ 2147483647 h 286"/>
              <a:gd name="T68" fmla="*/ 2147483647 w 514"/>
              <a:gd name="T69" fmla="*/ 2147483647 h 286"/>
              <a:gd name="T70" fmla="*/ 2147483647 w 514"/>
              <a:gd name="T71" fmla="*/ 2147483647 h 286"/>
              <a:gd name="T72" fmla="*/ 2147483647 w 514"/>
              <a:gd name="T73" fmla="*/ 2147483647 h 286"/>
              <a:gd name="T74" fmla="*/ 2147483647 w 514"/>
              <a:gd name="T75" fmla="*/ 2147483647 h 286"/>
              <a:gd name="T76" fmla="*/ 2147483647 w 514"/>
              <a:gd name="T77" fmla="*/ 2147483647 h 286"/>
              <a:gd name="T78" fmla="*/ 2147483647 w 514"/>
              <a:gd name="T79" fmla="*/ 2147483647 h 286"/>
              <a:gd name="T80" fmla="*/ 2147483647 w 514"/>
              <a:gd name="T81" fmla="*/ 2147483647 h 286"/>
              <a:gd name="T82" fmla="*/ 2147483647 w 514"/>
              <a:gd name="T83" fmla="*/ 2147483647 h 286"/>
              <a:gd name="T84" fmla="*/ 2147483647 w 514"/>
              <a:gd name="T85" fmla="*/ 2147483647 h 286"/>
              <a:gd name="T86" fmla="*/ 2147483647 w 514"/>
              <a:gd name="T87" fmla="*/ 2147483647 h 286"/>
              <a:gd name="T88" fmla="*/ 2147483647 w 514"/>
              <a:gd name="T89" fmla="*/ 2147483647 h 286"/>
              <a:gd name="T90" fmla="*/ 2147483647 w 514"/>
              <a:gd name="T91" fmla="*/ 2147483647 h 286"/>
              <a:gd name="T92" fmla="*/ 2147483647 w 514"/>
              <a:gd name="T93" fmla="*/ 2147483647 h 286"/>
              <a:gd name="T94" fmla="*/ 2147483647 w 514"/>
              <a:gd name="T95" fmla="*/ 2147483647 h 286"/>
              <a:gd name="T96" fmla="*/ 2147483647 w 514"/>
              <a:gd name="T97" fmla="*/ 2147483647 h 286"/>
              <a:gd name="T98" fmla="*/ 2147483647 w 514"/>
              <a:gd name="T99" fmla="*/ 2147483647 h 286"/>
              <a:gd name="T100" fmla="*/ 2147483647 w 514"/>
              <a:gd name="T101" fmla="*/ 2147483647 h 286"/>
              <a:gd name="T102" fmla="*/ 2147483647 w 514"/>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286"/>
              <a:gd name="T158" fmla="*/ 514 w 51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286">
                <a:moveTo>
                  <a:pt x="280" y="22"/>
                </a:moveTo>
                <a:lnTo>
                  <a:pt x="250" y="38"/>
                </a:lnTo>
                <a:lnTo>
                  <a:pt x="245" y="48"/>
                </a:lnTo>
                <a:lnTo>
                  <a:pt x="233" y="55"/>
                </a:lnTo>
                <a:lnTo>
                  <a:pt x="228" y="57"/>
                </a:lnTo>
                <a:lnTo>
                  <a:pt x="218" y="62"/>
                </a:lnTo>
                <a:lnTo>
                  <a:pt x="229" y="78"/>
                </a:lnTo>
                <a:lnTo>
                  <a:pt x="235" y="85"/>
                </a:lnTo>
                <a:lnTo>
                  <a:pt x="235" y="97"/>
                </a:lnTo>
                <a:lnTo>
                  <a:pt x="258" y="128"/>
                </a:lnTo>
                <a:lnTo>
                  <a:pt x="258" y="147"/>
                </a:lnTo>
                <a:lnTo>
                  <a:pt x="255" y="162"/>
                </a:lnTo>
                <a:lnTo>
                  <a:pt x="224" y="190"/>
                </a:lnTo>
                <a:lnTo>
                  <a:pt x="214" y="200"/>
                </a:lnTo>
                <a:lnTo>
                  <a:pt x="201" y="206"/>
                </a:lnTo>
                <a:lnTo>
                  <a:pt x="179" y="202"/>
                </a:lnTo>
                <a:lnTo>
                  <a:pt x="174" y="197"/>
                </a:lnTo>
                <a:lnTo>
                  <a:pt x="155" y="200"/>
                </a:lnTo>
                <a:lnTo>
                  <a:pt x="162" y="206"/>
                </a:lnTo>
                <a:lnTo>
                  <a:pt x="162" y="216"/>
                </a:lnTo>
                <a:lnTo>
                  <a:pt x="172" y="226"/>
                </a:lnTo>
                <a:lnTo>
                  <a:pt x="179" y="225"/>
                </a:lnTo>
                <a:lnTo>
                  <a:pt x="201" y="231"/>
                </a:lnTo>
                <a:lnTo>
                  <a:pt x="245" y="231"/>
                </a:lnTo>
                <a:lnTo>
                  <a:pt x="251" y="237"/>
                </a:lnTo>
                <a:lnTo>
                  <a:pt x="324" y="231"/>
                </a:lnTo>
                <a:lnTo>
                  <a:pt x="358" y="219"/>
                </a:lnTo>
                <a:lnTo>
                  <a:pt x="376" y="212"/>
                </a:lnTo>
                <a:lnTo>
                  <a:pt x="397" y="202"/>
                </a:lnTo>
                <a:lnTo>
                  <a:pt x="403" y="195"/>
                </a:lnTo>
                <a:lnTo>
                  <a:pt x="410" y="190"/>
                </a:lnTo>
                <a:lnTo>
                  <a:pt x="425" y="183"/>
                </a:lnTo>
                <a:lnTo>
                  <a:pt x="440" y="173"/>
                </a:lnTo>
                <a:lnTo>
                  <a:pt x="462" y="168"/>
                </a:lnTo>
                <a:lnTo>
                  <a:pt x="513" y="142"/>
                </a:lnTo>
                <a:lnTo>
                  <a:pt x="508" y="162"/>
                </a:lnTo>
                <a:lnTo>
                  <a:pt x="498" y="178"/>
                </a:lnTo>
                <a:lnTo>
                  <a:pt x="488" y="192"/>
                </a:lnTo>
                <a:lnTo>
                  <a:pt x="478" y="204"/>
                </a:lnTo>
                <a:lnTo>
                  <a:pt x="461" y="216"/>
                </a:lnTo>
                <a:lnTo>
                  <a:pt x="447" y="226"/>
                </a:lnTo>
                <a:lnTo>
                  <a:pt x="434" y="237"/>
                </a:lnTo>
                <a:lnTo>
                  <a:pt x="415" y="249"/>
                </a:lnTo>
                <a:lnTo>
                  <a:pt x="391" y="263"/>
                </a:lnTo>
                <a:lnTo>
                  <a:pt x="371" y="271"/>
                </a:lnTo>
                <a:lnTo>
                  <a:pt x="351" y="276"/>
                </a:lnTo>
                <a:lnTo>
                  <a:pt x="321" y="282"/>
                </a:lnTo>
                <a:lnTo>
                  <a:pt x="287" y="285"/>
                </a:lnTo>
                <a:lnTo>
                  <a:pt x="256" y="285"/>
                </a:lnTo>
                <a:lnTo>
                  <a:pt x="221" y="283"/>
                </a:lnTo>
                <a:lnTo>
                  <a:pt x="199" y="280"/>
                </a:lnTo>
                <a:lnTo>
                  <a:pt x="169" y="275"/>
                </a:lnTo>
                <a:lnTo>
                  <a:pt x="150" y="268"/>
                </a:lnTo>
                <a:lnTo>
                  <a:pt x="130" y="256"/>
                </a:lnTo>
                <a:lnTo>
                  <a:pt x="110" y="249"/>
                </a:lnTo>
                <a:lnTo>
                  <a:pt x="98" y="242"/>
                </a:lnTo>
                <a:lnTo>
                  <a:pt x="84" y="235"/>
                </a:lnTo>
                <a:lnTo>
                  <a:pt x="74" y="231"/>
                </a:lnTo>
                <a:lnTo>
                  <a:pt x="57" y="223"/>
                </a:lnTo>
                <a:lnTo>
                  <a:pt x="46" y="214"/>
                </a:lnTo>
                <a:lnTo>
                  <a:pt x="35" y="207"/>
                </a:lnTo>
                <a:lnTo>
                  <a:pt x="27" y="197"/>
                </a:lnTo>
                <a:lnTo>
                  <a:pt x="17" y="188"/>
                </a:lnTo>
                <a:lnTo>
                  <a:pt x="8" y="181"/>
                </a:lnTo>
                <a:lnTo>
                  <a:pt x="0" y="174"/>
                </a:lnTo>
                <a:lnTo>
                  <a:pt x="17" y="159"/>
                </a:lnTo>
                <a:lnTo>
                  <a:pt x="27" y="157"/>
                </a:lnTo>
                <a:lnTo>
                  <a:pt x="34" y="157"/>
                </a:lnTo>
                <a:lnTo>
                  <a:pt x="44" y="157"/>
                </a:lnTo>
                <a:lnTo>
                  <a:pt x="57" y="152"/>
                </a:lnTo>
                <a:lnTo>
                  <a:pt x="67" y="154"/>
                </a:lnTo>
                <a:lnTo>
                  <a:pt x="81" y="150"/>
                </a:lnTo>
                <a:lnTo>
                  <a:pt x="98" y="149"/>
                </a:lnTo>
                <a:lnTo>
                  <a:pt x="108" y="150"/>
                </a:lnTo>
                <a:lnTo>
                  <a:pt x="118" y="152"/>
                </a:lnTo>
                <a:lnTo>
                  <a:pt x="127" y="152"/>
                </a:lnTo>
                <a:lnTo>
                  <a:pt x="132" y="154"/>
                </a:lnTo>
                <a:lnTo>
                  <a:pt x="142" y="154"/>
                </a:lnTo>
                <a:lnTo>
                  <a:pt x="147" y="152"/>
                </a:lnTo>
                <a:lnTo>
                  <a:pt x="169" y="149"/>
                </a:lnTo>
                <a:lnTo>
                  <a:pt x="186" y="147"/>
                </a:lnTo>
                <a:lnTo>
                  <a:pt x="196" y="149"/>
                </a:lnTo>
                <a:lnTo>
                  <a:pt x="197" y="143"/>
                </a:lnTo>
                <a:lnTo>
                  <a:pt x="194" y="136"/>
                </a:lnTo>
                <a:lnTo>
                  <a:pt x="191" y="128"/>
                </a:lnTo>
                <a:lnTo>
                  <a:pt x="189" y="123"/>
                </a:lnTo>
                <a:lnTo>
                  <a:pt x="186" y="116"/>
                </a:lnTo>
                <a:lnTo>
                  <a:pt x="194" y="107"/>
                </a:lnTo>
                <a:lnTo>
                  <a:pt x="201" y="98"/>
                </a:lnTo>
                <a:lnTo>
                  <a:pt x="209" y="85"/>
                </a:lnTo>
                <a:lnTo>
                  <a:pt x="201" y="79"/>
                </a:lnTo>
                <a:lnTo>
                  <a:pt x="199" y="74"/>
                </a:lnTo>
                <a:lnTo>
                  <a:pt x="194" y="69"/>
                </a:lnTo>
                <a:lnTo>
                  <a:pt x="201" y="57"/>
                </a:lnTo>
                <a:lnTo>
                  <a:pt x="208" y="47"/>
                </a:lnTo>
                <a:lnTo>
                  <a:pt x="213" y="35"/>
                </a:lnTo>
                <a:lnTo>
                  <a:pt x="219" y="26"/>
                </a:lnTo>
                <a:lnTo>
                  <a:pt x="224" y="24"/>
                </a:lnTo>
                <a:lnTo>
                  <a:pt x="233" y="12"/>
                </a:lnTo>
                <a:lnTo>
                  <a:pt x="240" y="9"/>
                </a:lnTo>
                <a:lnTo>
                  <a:pt x="245" y="9"/>
                </a:lnTo>
                <a:lnTo>
                  <a:pt x="256" y="2"/>
                </a:lnTo>
                <a:lnTo>
                  <a:pt x="263" y="0"/>
                </a:lnTo>
                <a:lnTo>
                  <a:pt x="273" y="2"/>
                </a:lnTo>
                <a:lnTo>
                  <a:pt x="280"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49" name="Freeform 146"/>
          <p:cNvSpPr>
            <a:spLocks/>
          </p:cNvSpPr>
          <p:nvPr/>
        </p:nvSpPr>
        <p:spPr bwMode="auto">
          <a:xfrm>
            <a:off x="1209675" y="1784350"/>
            <a:ext cx="1743075" cy="1528763"/>
          </a:xfrm>
          <a:custGeom>
            <a:avLst/>
            <a:gdLst>
              <a:gd name="T0" fmla="*/ 2147483647 w 1098"/>
              <a:gd name="T1" fmla="*/ 2147483647 h 963"/>
              <a:gd name="T2" fmla="*/ 2147483647 w 1098"/>
              <a:gd name="T3" fmla="*/ 2147483647 h 963"/>
              <a:gd name="T4" fmla="*/ 2147483647 w 1098"/>
              <a:gd name="T5" fmla="*/ 2147483647 h 963"/>
              <a:gd name="T6" fmla="*/ 2147483647 w 1098"/>
              <a:gd name="T7" fmla="*/ 2147483647 h 963"/>
              <a:gd name="T8" fmla="*/ 2147483647 w 1098"/>
              <a:gd name="T9" fmla="*/ 2147483647 h 963"/>
              <a:gd name="T10" fmla="*/ 2147483647 w 1098"/>
              <a:gd name="T11" fmla="*/ 2147483647 h 963"/>
              <a:gd name="T12" fmla="*/ 2147483647 w 1098"/>
              <a:gd name="T13" fmla="*/ 2147483647 h 963"/>
              <a:gd name="T14" fmla="*/ 2147483647 w 1098"/>
              <a:gd name="T15" fmla="*/ 2147483647 h 963"/>
              <a:gd name="T16" fmla="*/ 2147483647 w 1098"/>
              <a:gd name="T17" fmla="*/ 2147483647 h 963"/>
              <a:gd name="T18" fmla="*/ 2147483647 w 1098"/>
              <a:gd name="T19" fmla="*/ 0 h 963"/>
              <a:gd name="T20" fmla="*/ 2147483647 w 1098"/>
              <a:gd name="T21" fmla="*/ 2147483647 h 963"/>
              <a:gd name="T22" fmla="*/ 2147483647 w 1098"/>
              <a:gd name="T23" fmla="*/ 2147483647 h 963"/>
              <a:gd name="T24" fmla="*/ 2147483647 w 1098"/>
              <a:gd name="T25" fmla="*/ 2147483647 h 963"/>
              <a:gd name="T26" fmla="*/ 2147483647 w 1098"/>
              <a:gd name="T27" fmla="*/ 2147483647 h 963"/>
              <a:gd name="T28" fmla="*/ 2147483647 w 1098"/>
              <a:gd name="T29" fmla="*/ 2147483647 h 963"/>
              <a:gd name="T30" fmla="*/ 2147483647 w 1098"/>
              <a:gd name="T31" fmla="*/ 2147483647 h 963"/>
              <a:gd name="T32" fmla="*/ 2147483647 w 1098"/>
              <a:gd name="T33" fmla="*/ 2147483647 h 963"/>
              <a:gd name="T34" fmla="*/ 2147483647 w 1098"/>
              <a:gd name="T35" fmla="*/ 2147483647 h 963"/>
              <a:gd name="T36" fmla="*/ 2147483647 w 1098"/>
              <a:gd name="T37" fmla="*/ 2147483647 h 963"/>
              <a:gd name="T38" fmla="*/ 2147483647 w 1098"/>
              <a:gd name="T39" fmla="*/ 2147483647 h 963"/>
              <a:gd name="T40" fmla="*/ 2147483647 w 1098"/>
              <a:gd name="T41" fmla="*/ 2147483647 h 963"/>
              <a:gd name="T42" fmla="*/ 2147483647 w 1098"/>
              <a:gd name="T43" fmla="*/ 2147483647 h 963"/>
              <a:gd name="T44" fmla="*/ 2147483647 w 1098"/>
              <a:gd name="T45" fmla="*/ 2147483647 h 963"/>
              <a:gd name="T46" fmla="*/ 2147483647 w 1098"/>
              <a:gd name="T47" fmla="*/ 2147483647 h 963"/>
              <a:gd name="T48" fmla="*/ 2147483647 w 1098"/>
              <a:gd name="T49" fmla="*/ 2147483647 h 963"/>
              <a:gd name="T50" fmla="*/ 2147483647 w 1098"/>
              <a:gd name="T51" fmla="*/ 2147483647 h 963"/>
              <a:gd name="T52" fmla="*/ 2147483647 w 1098"/>
              <a:gd name="T53" fmla="*/ 2147483647 h 963"/>
              <a:gd name="T54" fmla="*/ 2147483647 w 1098"/>
              <a:gd name="T55" fmla="*/ 2147483647 h 963"/>
              <a:gd name="T56" fmla="*/ 2147483647 w 1098"/>
              <a:gd name="T57" fmla="*/ 2147483647 h 963"/>
              <a:gd name="T58" fmla="*/ 2147483647 w 1098"/>
              <a:gd name="T59" fmla="*/ 2147483647 h 963"/>
              <a:gd name="T60" fmla="*/ 2147483647 w 1098"/>
              <a:gd name="T61" fmla="*/ 2147483647 h 963"/>
              <a:gd name="T62" fmla="*/ 2147483647 w 1098"/>
              <a:gd name="T63" fmla="*/ 2147483647 h 963"/>
              <a:gd name="T64" fmla="*/ 2147483647 w 1098"/>
              <a:gd name="T65" fmla="*/ 2147483647 h 963"/>
              <a:gd name="T66" fmla="*/ 2147483647 w 1098"/>
              <a:gd name="T67" fmla="*/ 2147483647 h 963"/>
              <a:gd name="T68" fmla="*/ 2147483647 w 1098"/>
              <a:gd name="T69" fmla="*/ 2147483647 h 963"/>
              <a:gd name="T70" fmla="*/ 2147483647 w 1098"/>
              <a:gd name="T71" fmla="*/ 2147483647 h 963"/>
              <a:gd name="T72" fmla="*/ 2147483647 w 1098"/>
              <a:gd name="T73" fmla="*/ 2147483647 h 963"/>
              <a:gd name="T74" fmla="*/ 2147483647 w 1098"/>
              <a:gd name="T75" fmla="*/ 2147483647 h 963"/>
              <a:gd name="T76" fmla="*/ 2147483647 w 1098"/>
              <a:gd name="T77" fmla="*/ 2147483647 h 963"/>
              <a:gd name="T78" fmla="*/ 2147483647 w 1098"/>
              <a:gd name="T79" fmla="*/ 2147483647 h 963"/>
              <a:gd name="T80" fmla="*/ 2147483647 w 1098"/>
              <a:gd name="T81" fmla="*/ 2147483647 h 963"/>
              <a:gd name="T82" fmla="*/ 2147483647 w 1098"/>
              <a:gd name="T83" fmla="*/ 2147483647 h 963"/>
              <a:gd name="T84" fmla="*/ 2147483647 w 1098"/>
              <a:gd name="T85" fmla="*/ 2147483647 h 963"/>
              <a:gd name="T86" fmla="*/ 2147483647 w 1098"/>
              <a:gd name="T87" fmla="*/ 2147483647 h 963"/>
              <a:gd name="T88" fmla="*/ 2147483647 w 1098"/>
              <a:gd name="T89" fmla="*/ 2147483647 h 963"/>
              <a:gd name="T90" fmla="*/ 2147483647 w 1098"/>
              <a:gd name="T91" fmla="*/ 2147483647 h 963"/>
              <a:gd name="T92" fmla="*/ 2147483647 w 1098"/>
              <a:gd name="T93" fmla="*/ 2147483647 h 963"/>
              <a:gd name="T94" fmla="*/ 2147483647 w 1098"/>
              <a:gd name="T95" fmla="*/ 2147483647 h 963"/>
              <a:gd name="T96" fmla="*/ 2147483647 w 1098"/>
              <a:gd name="T97" fmla="*/ 2147483647 h 963"/>
              <a:gd name="T98" fmla="*/ 2147483647 w 1098"/>
              <a:gd name="T99" fmla="*/ 2147483647 h 963"/>
              <a:gd name="T100" fmla="*/ 2147483647 w 1098"/>
              <a:gd name="T101" fmla="*/ 2147483647 h 963"/>
              <a:gd name="T102" fmla="*/ 2147483647 w 1098"/>
              <a:gd name="T103" fmla="*/ 2147483647 h 963"/>
              <a:gd name="T104" fmla="*/ 2147483647 w 1098"/>
              <a:gd name="T105" fmla="*/ 2147483647 h 963"/>
              <a:gd name="T106" fmla="*/ 2147483647 w 1098"/>
              <a:gd name="T107" fmla="*/ 2147483647 h 963"/>
              <a:gd name="T108" fmla="*/ 2147483647 w 1098"/>
              <a:gd name="T109" fmla="*/ 2147483647 h 963"/>
              <a:gd name="T110" fmla="*/ 2147483647 w 1098"/>
              <a:gd name="T111" fmla="*/ 2147483647 h 963"/>
              <a:gd name="T112" fmla="*/ 2147483647 w 1098"/>
              <a:gd name="T113" fmla="*/ 2147483647 h 963"/>
              <a:gd name="T114" fmla="*/ 2147483647 w 1098"/>
              <a:gd name="T115" fmla="*/ 2147483647 h 963"/>
              <a:gd name="T116" fmla="*/ 2147483647 w 1098"/>
              <a:gd name="T117" fmla="*/ 2147483647 h 963"/>
              <a:gd name="T118" fmla="*/ 2147483647 w 1098"/>
              <a:gd name="T119" fmla="*/ 2147483647 h 963"/>
              <a:gd name="T120" fmla="*/ 2147483647 w 1098"/>
              <a:gd name="T121" fmla="*/ 2147483647 h 963"/>
              <a:gd name="T122" fmla="*/ 2147483647 w 1098"/>
              <a:gd name="T123" fmla="*/ 2147483647 h 963"/>
              <a:gd name="T124" fmla="*/ 2147483647 w 1098"/>
              <a:gd name="T125" fmla="*/ 2147483647 h 9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963"/>
              <a:gd name="T191" fmla="*/ 1098 w 1098"/>
              <a:gd name="T192" fmla="*/ 963 h 9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963">
                <a:moveTo>
                  <a:pt x="0" y="249"/>
                </a:moveTo>
                <a:lnTo>
                  <a:pt x="52" y="216"/>
                </a:lnTo>
                <a:lnTo>
                  <a:pt x="83" y="202"/>
                </a:lnTo>
                <a:lnTo>
                  <a:pt x="88" y="181"/>
                </a:lnTo>
                <a:lnTo>
                  <a:pt x="64" y="169"/>
                </a:lnTo>
                <a:lnTo>
                  <a:pt x="62" y="145"/>
                </a:lnTo>
                <a:lnTo>
                  <a:pt x="73" y="138"/>
                </a:lnTo>
                <a:lnTo>
                  <a:pt x="71" y="128"/>
                </a:lnTo>
                <a:lnTo>
                  <a:pt x="111" y="124"/>
                </a:lnTo>
                <a:lnTo>
                  <a:pt x="122" y="105"/>
                </a:lnTo>
                <a:lnTo>
                  <a:pt x="123" y="88"/>
                </a:lnTo>
                <a:lnTo>
                  <a:pt x="157" y="83"/>
                </a:lnTo>
                <a:lnTo>
                  <a:pt x="160" y="66"/>
                </a:lnTo>
                <a:lnTo>
                  <a:pt x="128" y="60"/>
                </a:lnTo>
                <a:lnTo>
                  <a:pt x="143" y="48"/>
                </a:lnTo>
                <a:lnTo>
                  <a:pt x="196" y="48"/>
                </a:lnTo>
                <a:lnTo>
                  <a:pt x="211" y="35"/>
                </a:lnTo>
                <a:lnTo>
                  <a:pt x="233" y="33"/>
                </a:lnTo>
                <a:lnTo>
                  <a:pt x="246" y="21"/>
                </a:lnTo>
                <a:lnTo>
                  <a:pt x="263" y="41"/>
                </a:lnTo>
                <a:lnTo>
                  <a:pt x="329" y="38"/>
                </a:lnTo>
                <a:lnTo>
                  <a:pt x="359" y="59"/>
                </a:lnTo>
                <a:lnTo>
                  <a:pt x="456" y="54"/>
                </a:lnTo>
                <a:lnTo>
                  <a:pt x="471" y="43"/>
                </a:lnTo>
                <a:lnTo>
                  <a:pt x="508" y="60"/>
                </a:lnTo>
                <a:lnTo>
                  <a:pt x="547" y="76"/>
                </a:lnTo>
                <a:lnTo>
                  <a:pt x="565" y="69"/>
                </a:lnTo>
                <a:lnTo>
                  <a:pt x="577" y="60"/>
                </a:lnTo>
                <a:lnTo>
                  <a:pt x="609" y="66"/>
                </a:lnTo>
                <a:lnTo>
                  <a:pt x="587" y="54"/>
                </a:lnTo>
                <a:lnTo>
                  <a:pt x="567" y="55"/>
                </a:lnTo>
                <a:lnTo>
                  <a:pt x="537" y="59"/>
                </a:lnTo>
                <a:lnTo>
                  <a:pt x="521" y="41"/>
                </a:lnTo>
                <a:lnTo>
                  <a:pt x="505" y="33"/>
                </a:lnTo>
                <a:lnTo>
                  <a:pt x="505" y="17"/>
                </a:lnTo>
                <a:lnTo>
                  <a:pt x="510" y="2"/>
                </a:lnTo>
                <a:lnTo>
                  <a:pt x="523" y="0"/>
                </a:lnTo>
                <a:lnTo>
                  <a:pt x="542" y="14"/>
                </a:lnTo>
                <a:lnTo>
                  <a:pt x="547" y="7"/>
                </a:lnTo>
                <a:lnTo>
                  <a:pt x="562" y="0"/>
                </a:lnTo>
                <a:lnTo>
                  <a:pt x="581" y="10"/>
                </a:lnTo>
                <a:lnTo>
                  <a:pt x="591" y="2"/>
                </a:lnTo>
                <a:lnTo>
                  <a:pt x="601" y="16"/>
                </a:lnTo>
                <a:lnTo>
                  <a:pt x="603" y="26"/>
                </a:lnTo>
                <a:lnTo>
                  <a:pt x="630" y="38"/>
                </a:lnTo>
                <a:lnTo>
                  <a:pt x="619" y="48"/>
                </a:lnTo>
                <a:lnTo>
                  <a:pt x="619" y="62"/>
                </a:lnTo>
                <a:lnTo>
                  <a:pt x="665" y="66"/>
                </a:lnTo>
                <a:lnTo>
                  <a:pt x="677" y="48"/>
                </a:lnTo>
                <a:lnTo>
                  <a:pt x="668" y="40"/>
                </a:lnTo>
                <a:lnTo>
                  <a:pt x="648" y="41"/>
                </a:lnTo>
                <a:lnTo>
                  <a:pt x="653" y="21"/>
                </a:lnTo>
                <a:lnTo>
                  <a:pt x="694" y="33"/>
                </a:lnTo>
                <a:lnTo>
                  <a:pt x="702" y="47"/>
                </a:lnTo>
                <a:lnTo>
                  <a:pt x="736" y="47"/>
                </a:lnTo>
                <a:lnTo>
                  <a:pt x="770" y="64"/>
                </a:lnTo>
                <a:lnTo>
                  <a:pt x="786" y="60"/>
                </a:lnTo>
                <a:lnTo>
                  <a:pt x="805" y="76"/>
                </a:lnTo>
                <a:lnTo>
                  <a:pt x="786" y="97"/>
                </a:lnTo>
                <a:lnTo>
                  <a:pt x="771" y="81"/>
                </a:lnTo>
                <a:lnTo>
                  <a:pt x="761" y="86"/>
                </a:lnTo>
                <a:lnTo>
                  <a:pt x="746" y="98"/>
                </a:lnTo>
                <a:lnTo>
                  <a:pt x="722" y="109"/>
                </a:lnTo>
                <a:lnTo>
                  <a:pt x="734" y="124"/>
                </a:lnTo>
                <a:lnTo>
                  <a:pt x="714" y="126"/>
                </a:lnTo>
                <a:lnTo>
                  <a:pt x="697" y="147"/>
                </a:lnTo>
                <a:lnTo>
                  <a:pt x="680" y="173"/>
                </a:lnTo>
                <a:lnTo>
                  <a:pt x="705" y="195"/>
                </a:lnTo>
                <a:lnTo>
                  <a:pt x="726" y="221"/>
                </a:lnTo>
                <a:lnTo>
                  <a:pt x="765" y="225"/>
                </a:lnTo>
                <a:lnTo>
                  <a:pt x="798" y="221"/>
                </a:lnTo>
                <a:lnTo>
                  <a:pt x="813" y="235"/>
                </a:lnTo>
                <a:lnTo>
                  <a:pt x="807" y="242"/>
                </a:lnTo>
                <a:lnTo>
                  <a:pt x="797" y="256"/>
                </a:lnTo>
                <a:lnTo>
                  <a:pt x="812" y="280"/>
                </a:lnTo>
                <a:lnTo>
                  <a:pt x="817" y="295"/>
                </a:lnTo>
                <a:lnTo>
                  <a:pt x="835" y="304"/>
                </a:lnTo>
                <a:lnTo>
                  <a:pt x="861" y="290"/>
                </a:lnTo>
                <a:lnTo>
                  <a:pt x="854" y="268"/>
                </a:lnTo>
                <a:lnTo>
                  <a:pt x="832" y="249"/>
                </a:lnTo>
                <a:lnTo>
                  <a:pt x="857" y="226"/>
                </a:lnTo>
                <a:lnTo>
                  <a:pt x="835" y="188"/>
                </a:lnTo>
                <a:lnTo>
                  <a:pt x="815" y="173"/>
                </a:lnTo>
                <a:lnTo>
                  <a:pt x="832" y="159"/>
                </a:lnTo>
                <a:lnTo>
                  <a:pt x="829" y="138"/>
                </a:lnTo>
                <a:lnTo>
                  <a:pt x="840" y="126"/>
                </a:lnTo>
                <a:lnTo>
                  <a:pt x="861" y="138"/>
                </a:lnTo>
                <a:lnTo>
                  <a:pt x="908" y="183"/>
                </a:lnTo>
                <a:lnTo>
                  <a:pt x="937" y="190"/>
                </a:lnTo>
                <a:lnTo>
                  <a:pt x="945" y="178"/>
                </a:lnTo>
                <a:lnTo>
                  <a:pt x="938" y="154"/>
                </a:lnTo>
                <a:lnTo>
                  <a:pt x="955" y="157"/>
                </a:lnTo>
                <a:lnTo>
                  <a:pt x="984" y="185"/>
                </a:lnTo>
                <a:lnTo>
                  <a:pt x="989" y="200"/>
                </a:lnTo>
                <a:lnTo>
                  <a:pt x="1006" y="211"/>
                </a:lnTo>
                <a:lnTo>
                  <a:pt x="1040" y="223"/>
                </a:lnTo>
                <a:lnTo>
                  <a:pt x="1056" y="245"/>
                </a:lnTo>
                <a:lnTo>
                  <a:pt x="1082" y="261"/>
                </a:lnTo>
                <a:lnTo>
                  <a:pt x="1095" y="266"/>
                </a:lnTo>
                <a:lnTo>
                  <a:pt x="1097" y="280"/>
                </a:lnTo>
                <a:lnTo>
                  <a:pt x="1077" y="288"/>
                </a:lnTo>
                <a:lnTo>
                  <a:pt x="1065" y="278"/>
                </a:lnTo>
                <a:lnTo>
                  <a:pt x="1055" y="280"/>
                </a:lnTo>
                <a:lnTo>
                  <a:pt x="1051" y="301"/>
                </a:lnTo>
                <a:lnTo>
                  <a:pt x="1035" y="306"/>
                </a:lnTo>
                <a:lnTo>
                  <a:pt x="1016" y="294"/>
                </a:lnTo>
                <a:lnTo>
                  <a:pt x="977" y="294"/>
                </a:lnTo>
                <a:lnTo>
                  <a:pt x="972" y="320"/>
                </a:lnTo>
                <a:lnTo>
                  <a:pt x="982" y="335"/>
                </a:lnTo>
                <a:lnTo>
                  <a:pt x="997" y="326"/>
                </a:lnTo>
                <a:lnTo>
                  <a:pt x="1013" y="323"/>
                </a:lnTo>
                <a:lnTo>
                  <a:pt x="1028" y="332"/>
                </a:lnTo>
                <a:lnTo>
                  <a:pt x="1008" y="351"/>
                </a:lnTo>
                <a:lnTo>
                  <a:pt x="1028" y="368"/>
                </a:lnTo>
                <a:lnTo>
                  <a:pt x="1055" y="373"/>
                </a:lnTo>
                <a:lnTo>
                  <a:pt x="1051" y="383"/>
                </a:lnTo>
                <a:lnTo>
                  <a:pt x="1041" y="385"/>
                </a:lnTo>
                <a:lnTo>
                  <a:pt x="1016" y="444"/>
                </a:lnTo>
                <a:lnTo>
                  <a:pt x="1018" y="406"/>
                </a:lnTo>
                <a:lnTo>
                  <a:pt x="1029" y="387"/>
                </a:lnTo>
                <a:lnTo>
                  <a:pt x="1016" y="378"/>
                </a:lnTo>
                <a:lnTo>
                  <a:pt x="1001" y="390"/>
                </a:lnTo>
                <a:lnTo>
                  <a:pt x="1009" y="401"/>
                </a:lnTo>
                <a:lnTo>
                  <a:pt x="997" y="408"/>
                </a:lnTo>
                <a:lnTo>
                  <a:pt x="986" y="416"/>
                </a:lnTo>
                <a:lnTo>
                  <a:pt x="987" y="442"/>
                </a:lnTo>
                <a:lnTo>
                  <a:pt x="970" y="453"/>
                </a:lnTo>
                <a:lnTo>
                  <a:pt x="947" y="456"/>
                </a:lnTo>
                <a:lnTo>
                  <a:pt x="955" y="470"/>
                </a:lnTo>
                <a:lnTo>
                  <a:pt x="947" y="485"/>
                </a:lnTo>
                <a:lnTo>
                  <a:pt x="955" y="497"/>
                </a:lnTo>
                <a:lnTo>
                  <a:pt x="942" y="523"/>
                </a:lnTo>
                <a:lnTo>
                  <a:pt x="937" y="547"/>
                </a:lnTo>
                <a:lnTo>
                  <a:pt x="916" y="561"/>
                </a:lnTo>
                <a:lnTo>
                  <a:pt x="891" y="599"/>
                </a:lnTo>
                <a:lnTo>
                  <a:pt x="888" y="623"/>
                </a:lnTo>
                <a:lnTo>
                  <a:pt x="896" y="644"/>
                </a:lnTo>
                <a:lnTo>
                  <a:pt x="908" y="670"/>
                </a:lnTo>
                <a:lnTo>
                  <a:pt x="915" y="698"/>
                </a:lnTo>
                <a:lnTo>
                  <a:pt x="903" y="710"/>
                </a:lnTo>
                <a:lnTo>
                  <a:pt x="888" y="701"/>
                </a:lnTo>
                <a:lnTo>
                  <a:pt x="891" y="687"/>
                </a:lnTo>
                <a:lnTo>
                  <a:pt x="883" y="656"/>
                </a:lnTo>
                <a:lnTo>
                  <a:pt x="873" y="651"/>
                </a:lnTo>
                <a:lnTo>
                  <a:pt x="866" y="632"/>
                </a:lnTo>
                <a:lnTo>
                  <a:pt x="852" y="632"/>
                </a:lnTo>
                <a:lnTo>
                  <a:pt x="837" y="622"/>
                </a:lnTo>
                <a:lnTo>
                  <a:pt x="820" y="625"/>
                </a:lnTo>
                <a:lnTo>
                  <a:pt x="805" y="618"/>
                </a:lnTo>
                <a:lnTo>
                  <a:pt x="786" y="627"/>
                </a:lnTo>
                <a:lnTo>
                  <a:pt x="753" y="620"/>
                </a:lnTo>
                <a:lnTo>
                  <a:pt x="775" y="642"/>
                </a:lnTo>
                <a:lnTo>
                  <a:pt x="746" y="641"/>
                </a:lnTo>
                <a:lnTo>
                  <a:pt x="726" y="623"/>
                </a:lnTo>
                <a:lnTo>
                  <a:pt x="692" y="623"/>
                </a:lnTo>
                <a:lnTo>
                  <a:pt x="697" y="651"/>
                </a:lnTo>
                <a:lnTo>
                  <a:pt x="672" y="642"/>
                </a:lnTo>
                <a:lnTo>
                  <a:pt x="658" y="670"/>
                </a:lnTo>
                <a:lnTo>
                  <a:pt x="668" y="682"/>
                </a:lnTo>
                <a:lnTo>
                  <a:pt x="658" y="715"/>
                </a:lnTo>
                <a:lnTo>
                  <a:pt x="670" y="753"/>
                </a:lnTo>
                <a:lnTo>
                  <a:pt x="684" y="779"/>
                </a:lnTo>
                <a:lnTo>
                  <a:pt x="699" y="803"/>
                </a:lnTo>
                <a:lnTo>
                  <a:pt x="746" y="801"/>
                </a:lnTo>
                <a:lnTo>
                  <a:pt x="766" y="796"/>
                </a:lnTo>
                <a:lnTo>
                  <a:pt x="770" y="779"/>
                </a:lnTo>
                <a:lnTo>
                  <a:pt x="759" y="765"/>
                </a:lnTo>
                <a:lnTo>
                  <a:pt x="761" y="753"/>
                </a:lnTo>
                <a:lnTo>
                  <a:pt x="790" y="756"/>
                </a:lnTo>
                <a:lnTo>
                  <a:pt x="819" y="750"/>
                </a:lnTo>
                <a:lnTo>
                  <a:pt x="819" y="765"/>
                </a:lnTo>
                <a:lnTo>
                  <a:pt x="810" y="788"/>
                </a:lnTo>
                <a:lnTo>
                  <a:pt x="797" y="805"/>
                </a:lnTo>
                <a:lnTo>
                  <a:pt x="793" y="829"/>
                </a:lnTo>
                <a:lnTo>
                  <a:pt x="812" y="839"/>
                </a:lnTo>
                <a:lnTo>
                  <a:pt x="837" y="836"/>
                </a:lnTo>
                <a:lnTo>
                  <a:pt x="852" y="845"/>
                </a:lnTo>
                <a:lnTo>
                  <a:pt x="866" y="841"/>
                </a:lnTo>
                <a:lnTo>
                  <a:pt x="871" y="857"/>
                </a:lnTo>
                <a:lnTo>
                  <a:pt x="859" y="881"/>
                </a:lnTo>
                <a:lnTo>
                  <a:pt x="869" y="895"/>
                </a:lnTo>
                <a:lnTo>
                  <a:pt x="871" y="922"/>
                </a:lnTo>
                <a:lnTo>
                  <a:pt x="888" y="940"/>
                </a:lnTo>
                <a:lnTo>
                  <a:pt x="910" y="945"/>
                </a:lnTo>
                <a:lnTo>
                  <a:pt x="925" y="940"/>
                </a:lnTo>
                <a:lnTo>
                  <a:pt x="932" y="941"/>
                </a:lnTo>
                <a:lnTo>
                  <a:pt x="960" y="941"/>
                </a:lnTo>
                <a:lnTo>
                  <a:pt x="986" y="943"/>
                </a:lnTo>
                <a:lnTo>
                  <a:pt x="992" y="933"/>
                </a:lnTo>
                <a:lnTo>
                  <a:pt x="970" y="952"/>
                </a:lnTo>
                <a:lnTo>
                  <a:pt x="955" y="950"/>
                </a:lnTo>
                <a:lnTo>
                  <a:pt x="940" y="952"/>
                </a:lnTo>
                <a:lnTo>
                  <a:pt x="910" y="962"/>
                </a:lnTo>
                <a:lnTo>
                  <a:pt x="884" y="948"/>
                </a:lnTo>
                <a:lnTo>
                  <a:pt x="861" y="940"/>
                </a:lnTo>
                <a:lnTo>
                  <a:pt x="851" y="941"/>
                </a:lnTo>
                <a:lnTo>
                  <a:pt x="852" y="931"/>
                </a:lnTo>
                <a:lnTo>
                  <a:pt x="851" y="912"/>
                </a:lnTo>
                <a:lnTo>
                  <a:pt x="830" y="895"/>
                </a:lnTo>
                <a:lnTo>
                  <a:pt x="788" y="884"/>
                </a:lnTo>
                <a:lnTo>
                  <a:pt x="781" y="876"/>
                </a:lnTo>
                <a:lnTo>
                  <a:pt x="770" y="877"/>
                </a:lnTo>
                <a:lnTo>
                  <a:pt x="758" y="869"/>
                </a:lnTo>
                <a:lnTo>
                  <a:pt x="739" y="860"/>
                </a:lnTo>
                <a:lnTo>
                  <a:pt x="719" y="836"/>
                </a:lnTo>
                <a:lnTo>
                  <a:pt x="695" y="829"/>
                </a:lnTo>
                <a:lnTo>
                  <a:pt x="682" y="845"/>
                </a:lnTo>
                <a:lnTo>
                  <a:pt x="667" y="832"/>
                </a:lnTo>
                <a:lnTo>
                  <a:pt x="648" y="832"/>
                </a:lnTo>
                <a:lnTo>
                  <a:pt x="611" y="824"/>
                </a:lnTo>
                <a:lnTo>
                  <a:pt x="543" y="782"/>
                </a:lnTo>
                <a:lnTo>
                  <a:pt x="538" y="739"/>
                </a:lnTo>
                <a:lnTo>
                  <a:pt x="532" y="722"/>
                </a:lnTo>
                <a:lnTo>
                  <a:pt x="520" y="710"/>
                </a:lnTo>
                <a:lnTo>
                  <a:pt x="505" y="686"/>
                </a:lnTo>
                <a:lnTo>
                  <a:pt x="434" y="604"/>
                </a:lnTo>
                <a:lnTo>
                  <a:pt x="434" y="634"/>
                </a:lnTo>
                <a:lnTo>
                  <a:pt x="478" y="689"/>
                </a:lnTo>
                <a:lnTo>
                  <a:pt x="496" y="736"/>
                </a:lnTo>
                <a:lnTo>
                  <a:pt x="469" y="725"/>
                </a:lnTo>
                <a:lnTo>
                  <a:pt x="464" y="698"/>
                </a:lnTo>
                <a:lnTo>
                  <a:pt x="429" y="680"/>
                </a:lnTo>
                <a:lnTo>
                  <a:pt x="449" y="670"/>
                </a:lnTo>
                <a:lnTo>
                  <a:pt x="402" y="641"/>
                </a:lnTo>
                <a:lnTo>
                  <a:pt x="420" y="623"/>
                </a:lnTo>
                <a:lnTo>
                  <a:pt x="403" y="591"/>
                </a:lnTo>
                <a:lnTo>
                  <a:pt x="348" y="518"/>
                </a:lnTo>
                <a:lnTo>
                  <a:pt x="341" y="477"/>
                </a:lnTo>
                <a:lnTo>
                  <a:pt x="344" y="442"/>
                </a:lnTo>
                <a:lnTo>
                  <a:pt x="359" y="408"/>
                </a:lnTo>
                <a:lnTo>
                  <a:pt x="359" y="373"/>
                </a:lnTo>
                <a:lnTo>
                  <a:pt x="348" y="352"/>
                </a:lnTo>
                <a:lnTo>
                  <a:pt x="380" y="345"/>
                </a:lnTo>
                <a:lnTo>
                  <a:pt x="341" y="304"/>
                </a:lnTo>
                <a:lnTo>
                  <a:pt x="343" y="287"/>
                </a:lnTo>
                <a:lnTo>
                  <a:pt x="326" y="261"/>
                </a:lnTo>
                <a:lnTo>
                  <a:pt x="332" y="245"/>
                </a:lnTo>
                <a:lnTo>
                  <a:pt x="321" y="237"/>
                </a:lnTo>
                <a:lnTo>
                  <a:pt x="319" y="219"/>
                </a:lnTo>
                <a:lnTo>
                  <a:pt x="307" y="206"/>
                </a:lnTo>
                <a:lnTo>
                  <a:pt x="321" y="193"/>
                </a:lnTo>
                <a:lnTo>
                  <a:pt x="302" y="185"/>
                </a:lnTo>
                <a:lnTo>
                  <a:pt x="287" y="197"/>
                </a:lnTo>
                <a:lnTo>
                  <a:pt x="265" y="173"/>
                </a:lnTo>
                <a:lnTo>
                  <a:pt x="241" y="166"/>
                </a:lnTo>
                <a:lnTo>
                  <a:pt x="208" y="166"/>
                </a:lnTo>
                <a:lnTo>
                  <a:pt x="186" y="188"/>
                </a:lnTo>
                <a:lnTo>
                  <a:pt x="176" y="181"/>
                </a:lnTo>
                <a:lnTo>
                  <a:pt x="194" y="152"/>
                </a:lnTo>
                <a:lnTo>
                  <a:pt x="177" y="157"/>
                </a:lnTo>
                <a:lnTo>
                  <a:pt x="143" y="188"/>
                </a:lnTo>
                <a:lnTo>
                  <a:pt x="108" y="216"/>
                </a:lnTo>
                <a:lnTo>
                  <a:pt x="76" y="223"/>
                </a:lnTo>
                <a:lnTo>
                  <a:pt x="22" y="250"/>
                </a:lnTo>
                <a:lnTo>
                  <a:pt x="0" y="249"/>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50" name="Freeform 147"/>
          <p:cNvSpPr>
            <a:spLocks/>
          </p:cNvSpPr>
          <p:nvPr/>
        </p:nvSpPr>
        <p:spPr bwMode="auto">
          <a:xfrm>
            <a:off x="1198563" y="1773238"/>
            <a:ext cx="1743075" cy="1530350"/>
          </a:xfrm>
          <a:custGeom>
            <a:avLst/>
            <a:gdLst>
              <a:gd name="T0" fmla="*/ 2147483647 w 1098"/>
              <a:gd name="T1" fmla="*/ 2147483647 h 964"/>
              <a:gd name="T2" fmla="*/ 2147483647 w 1098"/>
              <a:gd name="T3" fmla="*/ 2147483647 h 964"/>
              <a:gd name="T4" fmla="*/ 2147483647 w 1098"/>
              <a:gd name="T5" fmla="*/ 2147483647 h 964"/>
              <a:gd name="T6" fmla="*/ 2147483647 w 1098"/>
              <a:gd name="T7" fmla="*/ 2147483647 h 964"/>
              <a:gd name="T8" fmla="*/ 2147483647 w 1098"/>
              <a:gd name="T9" fmla="*/ 2147483647 h 964"/>
              <a:gd name="T10" fmla="*/ 2147483647 w 1098"/>
              <a:gd name="T11" fmla="*/ 2147483647 h 964"/>
              <a:gd name="T12" fmla="*/ 2147483647 w 1098"/>
              <a:gd name="T13" fmla="*/ 2147483647 h 964"/>
              <a:gd name="T14" fmla="*/ 2147483647 w 1098"/>
              <a:gd name="T15" fmla="*/ 2147483647 h 964"/>
              <a:gd name="T16" fmla="*/ 2147483647 w 1098"/>
              <a:gd name="T17" fmla="*/ 2147483647 h 964"/>
              <a:gd name="T18" fmla="*/ 2147483647 w 1098"/>
              <a:gd name="T19" fmla="*/ 0 h 964"/>
              <a:gd name="T20" fmla="*/ 2147483647 w 1098"/>
              <a:gd name="T21" fmla="*/ 2147483647 h 964"/>
              <a:gd name="T22" fmla="*/ 2147483647 w 1098"/>
              <a:gd name="T23" fmla="*/ 2147483647 h 964"/>
              <a:gd name="T24" fmla="*/ 2147483647 w 1098"/>
              <a:gd name="T25" fmla="*/ 2147483647 h 964"/>
              <a:gd name="T26" fmla="*/ 2147483647 w 1098"/>
              <a:gd name="T27" fmla="*/ 2147483647 h 964"/>
              <a:gd name="T28" fmla="*/ 2147483647 w 1098"/>
              <a:gd name="T29" fmla="*/ 2147483647 h 964"/>
              <a:gd name="T30" fmla="*/ 2147483647 w 1098"/>
              <a:gd name="T31" fmla="*/ 2147483647 h 964"/>
              <a:gd name="T32" fmla="*/ 2147483647 w 1098"/>
              <a:gd name="T33" fmla="*/ 2147483647 h 964"/>
              <a:gd name="T34" fmla="*/ 2147483647 w 1098"/>
              <a:gd name="T35" fmla="*/ 2147483647 h 964"/>
              <a:gd name="T36" fmla="*/ 2147483647 w 1098"/>
              <a:gd name="T37" fmla="*/ 2147483647 h 964"/>
              <a:gd name="T38" fmla="*/ 2147483647 w 1098"/>
              <a:gd name="T39" fmla="*/ 2147483647 h 964"/>
              <a:gd name="T40" fmla="*/ 2147483647 w 1098"/>
              <a:gd name="T41" fmla="*/ 2147483647 h 964"/>
              <a:gd name="T42" fmla="*/ 2147483647 w 1098"/>
              <a:gd name="T43" fmla="*/ 2147483647 h 964"/>
              <a:gd name="T44" fmla="*/ 2147483647 w 1098"/>
              <a:gd name="T45" fmla="*/ 2147483647 h 964"/>
              <a:gd name="T46" fmla="*/ 2147483647 w 1098"/>
              <a:gd name="T47" fmla="*/ 2147483647 h 964"/>
              <a:gd name="T48" fmla="*/ 2147483647 w 1098"/>
              <a:gd name="T49" fmla="*/ 2147483647 h 964"/>
              <a:gd name="T50" fmla="*/ 2147483647 w 1098"/>
              <a:gd name="T51" fmla="*/ 2147483647 h 964"/>
              <a:gd name="T52" fmla="*/ 2147483647 w 1098"/>
              <a:gd name="T53" fmla="*/ 2147483647 h 964"/>
              <a:gd name="T54" fmla="*/ 2147483647 w 1098"/>
              <a:gd name="T55" fmla="*/ 2147483647 h 964"/>
              <a:gd name="T56" fmla="*/ 2147483647 w 1098"/>
              <a:gd name="T57" fmla="*/ 2147483647 h 964"/>
              <a:gd name="T58" fmla="*/ 2147483647 w 1098"/>
              <a:gd name="T59" fmla="*/ 2147483647 h 964"/>
              <a:gd name="T60" fmla="*/ 2147483647 w 1098"/>
              <a:gd name="T61" fmla="*/ 2147483647 h 964"/>
              <a:gd name="T62" fmla="*/ 2147483647 w 1098"/>
              <a:gd name="T63" fmla="*/ 2147483647 h 964"/>
              <a:gd name="T64" fmla="*/ 2147483647 w 1098"/>
              <a:gd name="T65" fmla="*/ 2147483647 h 964"/>
              <a:gd name="T66" fmla="*/ 2147483647 w 1098"/>
              <a:gd name="T67" fmla="*/ 2147483647 h 964"/>
              <a:gd name="T68" fmla="*/ 2147483647 w 1098"/>
              <a:gd name="T69" fmla="*/ 2147483647 h 964"/>
              <a:gd name="T70" fmla="*/ 2147483647 w 1098"/>
              <a:gd name="T71" fmla="*/ 2147483647 h 964"/>
              <a:gd name="T72" fmla="*/ 2147483647 w 1098"/>
              <a:gd name="T73" fmla="*/ 2147483647 h 964"/>
              <a:gd name="T74" fmla="*/ 2147483647 w 1098"/>
              <a:gd name="T75" fmla="*/ 2147483647 h 964"/>
              <a:gd name="T76" fmla="*/ 2147483647 w 1098"/>
              <a:gd name="T77" fmla="*/ 2147483647 h 964"/>
              <a:gd name="T78" fmla="*/ 2147483647 w 1098"/>
              <a:gd name="T79" fmla="*/ 2147483647 h 964"/>
              <a:gd name="T80" fmla="*/ 2147483647 w 1098"/>
              <a:gd name="T81" fmla="*/ 2147483647 h 964"/>
              <a:gd name="T82" fmla="*/ 2147483647 w 1098"/>
              <a:gd name="T83" fmla="*/ 2147483647 h 964"/>
              <a:gd name="T84" fmla="*/ 2147483647 w 1098"/>
              <a:gd name="T85" fmla="*/ 2147483647 h 964"/>
              <a:gd name="T86" fmla="*/ 2147483647 w 1098"/>
              <a:gd name="T87" fmla="*/ 2147483647 h 964"/>
              <a:gd name="T88" fmla="*/ 2147483647 w 1098"/>
              <a:gd name="T89" fmla="*/ 2147483647 h 964"/>
              <a:gd name="T90" fmla="*/ 2147483647 w 1098"/>
              <a:gd name="T91" fmla="*/ 2147483647 h 964"/>
              <a:gd name="T92" fmla="*/ 2147483647 w 1098"/>
              <a:gd name="T93" fmla="*/ 2147483647 h 964"/>
              <a:gd name="T94" fmla="*/ 2147483647 w 1098"/>
              <a:gd name="T95" fmla="*/ 2147483647 h 964"/>
              <a:gd name="T96" fmla="*/ 2147483647 w 1098"/>
              <a:gd name="T97" fmla="*/ 2147483647 h 964"/>
              <a:gd name="T98" fmla="*/ 2147483647 w 1098"/>
              <a:gd name="T99" fmla="*/ 2147483647 h 964"/>
              <a:gd name="T100" fmla="*/ 2147483647 w 1098"/>
              <a:gd name="T101" fmla="*/ 2147483647 h 964"/>
              <a:gd name="T102" fmla="*/ 2147483647 w 1098"/>
              <a:gd name="T103" fmla="*/ 2147483647 h 964"/>
              <a:gd name="T104" fmla="*/ 2147483647 w 1098"/>
              <a:gd name="T105" fmla="*/ 2147483647 h 964"/>
              <a:gd name="T106" fmla="*/ 2147483647 w 1098"/>
              <a:gd name="T107" fmla="*/ 2147483647 h 964"/>
              <a:gd name="T108" fmla="*/ 2147483647 w 1098"/>
              <a:gd name="T109" fmla="*/ 2147483647 h 964"/>
              <a:gd name="T110" fmla="*/ 2147483647 w 1098"/>
              <a:gd name="T111" fmla="*/ 2147483647 h 964"/>
              <a:gd name="T112" fmla="*/ 2147483647 w 1098"/>
              <a:gd name="T113" fmla="*/ 2147483647 h 964"/>
              <a:gd name="T114" fmla="*/ 2147483647 w 1098"/>
              <a:gd name="T115" fmla="*/ 2147483647 h 964"/>
              <a:gd name="T116" fmla="*/ 2147483647 w 1098"/>
              <a:gd name="T117" fmla="*/ 2147483647 h 964"/>
              <a:gd name="T118" fmla="*/ 2147483647 w 1098"/>
              <a:gd name="T119" fmla="*/ 2147483647 h 964"/>
              <a:gd name="T120" fmla="*/ 2147483647 w 1098"/>
              <a:gd name="T121" fmla="*/ 2147483647 h 964"/>
              <a:gd name="T122" fmla="*/ 2147483647 w 1098"/>
              <a:gd name="T123" fmla="*/ 2147483647 h 964"/>
              <a:gd name="T124" fmla="*/ 2147483647 w 1098"/>
              <a:gd name="T125" fmla="*/ 2147483647 h 9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964"/>
              <a:gd name="T191" fmla="*/ 1098 w 1098"/>
              <a:gd name="T192" fmla="*/ 964 h 9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964">
                <a:moveTo>
                  <a:pt x="0" y="249"/>
                </a:moveTo>
                <a:lnTo>
                  <a:pt x="52" y="216"/>
                </a:lnTo>
                <a:lnTo>
                  <a:pt x="83" y="202"/>
                </a:lnTo>
                <a:lnTo>
                  <a:pt x="88" y="182"/>
                </a:lnTo>
                <a:lnTo>
                  <a:pt x="64" y="169"/>
                </a:lnTo>
                <a:lnTo>
                  <a:pt x="62" y="145"/>
                </a:lnTo>
                <a:lnTo>
                  <a:pt x="73" y="138"/>
                </a:lnTo>
                <a:lnTo>
                  <a:pt x="71" y="128"/>
                </a:lnTo>
                <a:lnTo>
                  <a:pt x="111" y="124"/>
                </a:lnTo>
                <a:lnTo>
                  <a:pt x="122" y="105"/>
                </a:lnTo>
                <a:lnTo>
                  <a:pt x="123" y="88"/>
                </a:lnTo>
                <a:lnTo>
                  <a:pt x="157" y="83"/>
                </a:lnTo>
                <a:lnTo>
                  <a:pt x="160" y="66"/>
                </a:lnTo>
                <a:lnTo>
                  <a:pt x="128" y="61"/>
                </a:lnTo>
                <a:lnTo>
                  <a:pt x="143" y="48"/>
                </a:lnTo>
                <a:lnTo>
                  <a:pt x="196" y="48"/>
                </a:lnTo>
                <a:lnTo>
                  <a:pt x="211" y="35"/>
                </a:lnTo>
                <a:lnTo>
                  <a:pt x="233" y="33"/>
                </a:lnTo>
                <a:lnTo>
                  <a:pt x="246" y="21"/>
                </a:lnTo>
                <a:lnTo>
                  <a:pt x="263" y="41"/>
                </a:lnTo>
                <a:lnTo>
                  <a:pt x="329" y="38"/>
                </a:lnTo>
                <a:lnTo>
                  <a:pt x="359" y="59"/>
                </a:lnTo>
                <a:lnTo>
                  <a:pt x="456" y="54"/>
                </a:lnTo>
                <a:lnTo>
                  <a:pt x="471" y="43"/>
                </a:lnTo>
                <a:lnTo>
                  <a:pt x="508" y="61"/>
                </a:lnTo>
                <a:lnTo>
                  <a:pt x="547" y="76"/>
                </a:lnTo>
                <a:lnTo>
                  <a:pt x="565" y="69"/>
                </a:lnTo>
                <a:lnTo>
                  <a:pt x="577" y="61"/>
                </a:lnTo>
                <a:lnTo>
                  <a:pt x="609" y="66"/>
                </a:lnTo>
                <a:lnTo>
                  <a:pt x="587" y="54"/>
                </a:lnTo>
                <a:lnTo>
                  <a:pt x="567" y="55"/>
                </a:lnTo>
                <a:lnTo>
                  <a:pt x="537" y="59"/>
                </a:lnTo>
                <a:lnTo>
                  <a:pt x="521" y="41"/>
                </a:lnTo>
                <a:lnTo>
                  <a:pt x="505" y="33"/>
                </a:lnTo>
                <a:lnTo>
                  <a:pt x="505" y="17"/>
                </a:lnTo>
                <a:lnTo>
                  <a:pt x="510" y="2"/>
                </a:lnTo>
                <a:lnTo>
                  <a:pt x="523" y="0"/>
                </a:lnTo>
                <a:lnTo>
                  <a:pt x="542" y="14"/>
                </a:lnTo>
                <a:lnTo>
                  <a:pt x="547" y="7"/>
                </a:lnTo>
                <a:lnTo>
                  <a:pt x="562" y="0"/>
                </a:lnTo>
                <a:lnTo>
                  <a:pt x="581" y="10"/>
                </a:lnTo>
                <a:lnTo>
                  <a:pt x="591" y="2"/>
                </a:lnTo>
                <a:lnTo>
                  <a:pt x="601" y="16"/>
                </a:lnTo>
                <a:lnTo>
                  <a:pt x="603" y="26"/>
                </a:lnTo>
                <a:lnTo>
                  <a:pt x="630" y="38"/>
                </a:lnTo>
                <a:lnTo>
                  <a:pt x="619" y="48"/>
                </a:lnTo>
                <a:lnTo>
                  <a:pt x="619" y="62"/>
                </a:lnTo>
                <a:lnTo>
                  <a:pt x="665" y="66"/>
                </a:lnTo>
                <a:lnTo>
                  <a:pt x="677" y="48"/>
                </a:lnTo>
                <a:lnTo>
                  <a:pt x="668" y="40"/>
                </a:lnTo>
                <a:lnTo>
                  <a:pt x="648" y="41"/>
                </a:lnTo>
                <a:lnTo>
                  <a:pt x="653" y="21"/>
                </a:lnTo>
                <a:lnTo>
                  <a:pt x="694" y="33"/>
                </a:lnTo>
                <a:lnTo>
                  <a:pt x="702" y="47"/>
                </a:lnTo>
                <a:lnTo>
                  <a:pt x="736" y="47"/>
                </a:lnTo>
                <a:lnTo>
                  <a:pt x="770" y="64"/>
                </a:lnTo>
                <a:lnTo>
                  <a:pt x="786" y="61"/>
                </a:lnTo>
                <a:lnTo>
                  <a:pt x="805" y="76"/>
                </a:lnTo>
                <a:lnTo>
                  <a:pt x="786" y="97"/>
                </a:lnTo>
                <a:lnTo>
                  <a:pt x="771" y="81"/>
                </a:lnTo>
                <a:lnTo>
                  <a:pt x="761" y="86"/>
                </a:lnTo>
                <a:lnTo>
                  <a:pt x="746" y="99"/>
                </a:lnTo>
                <a:lnTo>
                  <a:pt x="722" y="109"/>
                </a:lnTo>
                <a:lnTo>
                  <a:pt x="734" y="124"/>
                </a:lnTo>
                <a:lnTo>
                  <a:pt x="714" y="126"/>
                </a:lnTo>
                <a:lnTo>
                  <a:pt x="697" y="147"/>
                </a:lnTo>
                <a:lnTo>
                  <a:pt x="680" y="173"/>
                </a:lnTo>
                <a:lnTo>
                  <a:pt x="705" y="195"/>
                </a:lnTo>
                <a:lnTo>
                  <a:pt x="726" y="221"/>
                </a:lnTo>
                <a:lnTo>
                  <a:pt x="765" y="225"/>
                </a:lnTo>
                <a:lnTo>
                  <a:pt x="798" y="221"/>
                </a:lnTo>
                <a:lnTo>
                  <a:pt x="813" y="235"/>
                </a:lnTo>
                <a:lnTo>
                  <a:pt x="807" y="242"/>
                </a:lnTo>
                <a:lnTo>
                  <a:pt x="797" y="256"/>
                </a:lnTo>
                <a:lnTo>
                  <a:pt x="812" y="280"/>
                </a:lnTo>
                <a:lnTo>
                  <a:pt x="817" y="297"/>
                </a:lnTo>
                <a:lnTo>
                  <a:pt x="835" y="304"/>
                </a:lnTo>
                <a:lnTo>
                  <a:pt x="861" y="290"/>
                </a:lnTo>
                <a:lnTo>
                  <a:pt x="854" y="268"/>
                </a:lnTo>
                <a:lnTo>
                  <a:pt x="832" y="249"/>
                </a:lnTo>
                <a:lnTo>
                  <a:pt x="857" y="226"/>
                </a:lnTo>
                <a:lnTo>
                  <a:pt x="835" y="188"/>
                </a:lnTo>
                <a:lnTo>
                  <a:pt x="815" y="173"/>
                </a:lnTo>
                <a:lnTo>
                  <a:pt x="832" y="159"/>
                </a:lnTo>
                <a:lnTo>
                  <a:pt x="829" y="138"/>
                </a:lnTo>
                <a:lnTo>
                  <a:pt x="840" y="126"/>
                </a:lnTo>
                <a:lnTo>
                  <a:pt x="861" y="138"/>
                </a:lnTo>
                <a:lnTo>
                  <a:pt x="908" y="183"/>
                </a:lnTo>
                <a:lnTo>
                  <a:pt x="937" y="190"/>
                </a:lnTo>
                <a:lnTo>
                  <a:pt x="945" y="178"/>
                </a:lnTo>
                <a:lnTo>
                  <a:pt x="938" y="154"/>
                </a:lnTo>
                <a:lnTo>
                  <a:pt x="955" y="157"/>
                </a:lnTo>
                <a:lnTo>
                  <a:pt x="984" y="185"/>
                </a:lnTo>
                <a:lnTo>
                  <a:pt x="989" y="201"/>
                </a:lnTo>
                <a:lnTo>
                  <a:pt x="1006" y="211"/>
                </a:lnTo>
                <a:lnTo>
                  <a:pt x="1040" y="223"/>
                </a:lnTo>
                <a:lnTo>
                  <a:pt x="1056" y="246"/>
                </a:lnTo>
                <a:lnTo>
                  <a:pt x="1082" y="261"/>
                </a:lnTo>
                <a:lnTo>
                  <a:pt x="1095" y="266"/>
                </a:lnTo>
                <a:lnTo>
                  <a:pt x="1097" y="280"/>
                </a:lnTo>
                <a:lnTo>
                  <a:pt x="1077" y="289"/>
                </a:lnTo>
                <a:lnTo>
                  <a:pt x="1065" y="278"/>
                </a:lnTo>
                <a:lnTo>
                  <a:pt x="1055" y="280"/>
                </a:lnTo>
                <a:lnTo>
                  <a:pt x="1051" y="301"/>
                </a:lnTo>
                <a:lnTo>
                  <a:pt x="1035" y="306"/>
                </a:lnTo>
                <a:lnTo>
                  <a:pt x="1016" y="296"/>
                </a:lnTo>
                <a:lnTo>
                  <a:pt x="977" y="296"/>
                </a:lnTo>
                <a:lnTo>
                  <a:pt x="972" y="320"/>
                </a:lnTo>
                <a:lnTo>
                  <a:pt x="982" y="335"/>
                </a:lnTo>
                <a:lnTo>
                  <a:pt x="997" y="327"/>
                </a:lnTo>
                <a:lnTo>
                  <a:pt x="1013" y="323"/>
                </a:lnTo>
                <a:lnTo>
                  <a:pt x="1028" y="332"/>
                </a:lnTo>
                <a:lnTo>
                  <a:pt x="1008" y="351"/>
                </a:lnTo>
                <a:lnTo>
                  <a:pt x="1028" y="368"/>
                </a:lnTo>
                <a:lnTo>
                  <a:pt x="1055" y="373"/>
                </a:lnTo>
                <a:lnTo>
                  <a:pt x="1051" y="384"/>
                </a:lnTo>
                <a:lnTo>
                  <a:pt x="1041" y="386"/>
                </a:lnTo>
                <a:lnTo>
                  <a:pt x="1016" y="444"/>
                </a:lnTo>
                <a:lnTo>
                  <a:pt x="1018" y="406"/>
                </a:lnTo>
                <a:lnTo>
                  <a:pt x="1029" y="387"/>
                </a:lnTo>
                <a:lnTo>
                  <a:pt x="1016" y="379"/>
                </a:lnTo>
                <a:lnTo>
                  <a:pt x="1001" y="391"/>
                </a:lnTo>
                <a:lnTo>
                  <a:pt x="1009" y="401"/>
                </a:lnTo>
                <a:lnTo>
                  <a:pt x="997" y="408"/>
                </a:lnTo>
                <a:lnTo>
                  <a:pt x="986" y="417"/>
                </a:lnTo>
                <a:lnTo>
                  <a:pt x="987" y="443"/>
                </a:lnTo>
                <a:lnTo>
                  <a:pt x="970" y="453"/>
                </a:lnTo>
                <a:lnTo>
                  <a:pt x="947" y="456"/>
                </a:lnTo>
                <a:lnTo>
                  <a:pt x="955" y="470"/>
                </a:lnTo>
                <a:lnTo>
                  <a:pt x="947" y="486"/>
                </a:lnTo>
                <a:lnTo>
                  <a:pt x="955" y="498"/>
                </a:lnTo>
                <a:lnTo>
                  <a:pt x="942" y="524"/>
                </a:lnTo>
                <a:lnTo>
                  <a:pt x="937" y="548"/>
                </a:lnTo>
                <a:lnTo>
                  <a:pt x="916" y="562"/>
                </a:lnTo>
                <a:lnTo>
                  <a:pt x="891" y="600"/>
                </a:lnTo>
                <a:lnTo>
                  <a:pt x="888" y="624"/>
                </a:lnTo>
                <a:lnTo>
                  <a:pt x="896" y="645"/>
                </a:lnTo>
                <a:lnTo>
                  <a:pt x="908" y="671"/>
                </a:lnTo>
                <a:lnTo>
                  <a:pt x="915" y="698"/>
                </a:lnTo>
                <a:lnTo>
                  <a:pt x="903" y="711"/>
                </a:lnTo>
                <a:lnTo>
                  <a:pt x="888" y="702"/>
                </a:lnTo>
                <a:lnTo>
                  <a:pt x="891" y="688"/>
                </a:lnTo>
                <a:lnTo>
                  <a:pt x="883" y="657"/>
                </a:lnTo>
                <a:lnTo>
                  <a:pt x="873" y="652"/>
                </a:lnTo>
                <a:lnTo>
                  <a:pt x="866" y="633"/>
                </a:lnTo>
                <a:lnTo>
                  <a:pt x="852" y="633"/>
                </a:lnTo>
                <a:lnTo>
                  <a:pt x="837" y="622"/>
                </a:lnTo>
                <a:lnTo>
                  <a:pt x="820" y="626"/>
                </a:lnTo>
                <a:lnTo>
                  <a:pt x="805" y="621"/>
                </a:lnTo>
                <a:lnTo>
                  <a:pt x="786" y="628"/>
                </a:lnTo>
                <a:lnTo>
                  <a:pt x="753" y="621"/>
                </a:lnTo>
                <a:lnTo>
                  <a:pt x="775" y="643"/>
                </a:lnTo>
                <a:lnTo>
                  <a:pt x="746" y="641"/>
                </a:lnTo>
                <a:lnTo>
                  <a:pt x="726" y="624"/>
                </a:lnTo>
                <a:lnTo>
                  <a:pt x="692" y="624"/>
                </a:lnTo>
                <a:lnTo>
                  <a:pt x="697" y="652"/>
                </a:lnTo>
                <a:lnTo>
                  <a:pt x="672" y="643"/>
                </a:lnTo>
                <a:lnTo>
                  <a:pt x="658" y="671"/>
                </a:lnTo>
                <a:lnTo>
                  <a:pt x="668" y="683"/>
                </a:lnTo>
                <a:lnTo>
                  <a:pt x="658" y="716"/>
                </a:lnTo>
                <a:lnTo>
                  <a:pt x="670" y="754"/>
                </a:lnTo>
                <a:lnTo>
                  <a:pt x="684" y="780"/>
                </a:lnTo>
                <a:lnTo>
                  <a:pt x="699" y="804"/>
                </a:lnTo>
                <a:lnTo>
                  <a:pt x="746" y="802"/>
                </a:lnTo>
                <a:lnTo>
                  <a:pt x="766" y="797"/>
                </a:lnTo>
                <a:lnTo>
                  <a:pt x="770" y="780"/>
                </a:lnTo>
                <a:lnTo>
                  <a:pt x="759" y="766"/>
                </a:lnTo>
                <a:lnTo>
                  <a:pt x="761" y="754"/>
                </a:lnTo>
                <a:lnTo>
                  <a:pt x="790" y="757"/>
                </a:lnTo>
                <a:lnTo>
                  <a:pt x="819" y="750"/>
                </a:lnTo>
                <a:lnTo>
                  <a:pt x="819" y="766"/>
                </a:lnTo>
                <a:lnTo>
                  <a:pt x="810" y="788"/>
                </a:lnTo>
                <a:lnTo>
                  <a:pt x="797" y="806"/>
                </a:lnTo>
                <a:lnTo>
                  <a:pt x="793" y="830"/>
                </a:lnTo>
                <a:lnTo>
                  <a:pt x="812" y="840"/>
                </a:lnTo>
                <a:lnTo>
                  <a:pt x="837" y="837"/>
                </a:lnTo>
                <a:lnTo>
                  <a:pt x="852" y="845"/>
                </a:lnTo>
                <a:lnTo>
                  <a:pt x="866" y="842"/>
                </a:lnTo>
                <a:lnTo>
                  <a:pt x="871" y="858"/>
                </a:lnTo>
                <a:lnTo>
                  <a:pt x="859" y="882"/>
                </a:lnTo>
                <a:lnTo>
                  <a:pt x="869" y="896"/>
                </a:lnTo>
                <a:lnTo>
                  <a:pt x="871" y="923"/>
                </a:lnTo>
                <a:lnTo>
                  <a:pt x="888" y="942"/>
                </a:lnTo>
                <a:lnTo>
                  <a:pt x="910" y="946"/>
                </a:lnTo>
                <a:lnTo>
                  <a:pt x="925" y="942"/>
                </a:lnTo>
                <a:lnTo>
                  <a:pt x="932" y="942"/>
                </a:lnTo>
                <a:lnTo>
                  <a:pt x="960" y="942"/>
                </a:lnTo>
                <a:lnTo>
                  <a:pt x="986" y="944"/>
                </a:lnTo>
                <a:lnTo>
                  <a:pt x="992" y="934"/>
                </a:lnTo>
                <a:lnTo>
                  <a:pt x="970" y="953"/>
                </a:lnTo>
                <a:lnTo>
                  <a:pt x="955" y="951"/>
                </a:lnTo>
                <a:lnTo>
                  <a:pt x="940" y="953"/>
                </a:lnTo>
                <a:lnTo>
                  <a:pt x="910" y="963"/>
                </a:lnTo>
                <a:lnTo>
                  <a:pt x="884" y="949"/>
                </a:lnTo>
                <a:lnTo>
                  <a:pt x="861" y="942"/>
                </a:lnTo>
                <a:lnTo>
                  <a:pt x="851" y="942"/>
                </a:lnTo>
                <a:lnTo>
                  <a:pt x="852" y="932"/>
                </a:lnTo>
                <a:lnTo>
                  <a:pt x="851" y="913"/>
                </a:lnTo>
                <a:lnTo>
                  <a:pt x="830" y="896"/>
                </a:lnTo>
                <a:lnTo>
                  <a:pt x="788" y="885"/>
                </a:lnTo>
                <a:lnTo>
                  <a:pt x="781" y="877"/>
                </a:lnTo>
                <a:lnTo>
                  <a:pt x="770" y="878"/>
                </a:lnTo>
                <a:lnTo>
                  <a:pt x="758" y="870"/>
                </a:lnTo>
                <a:lnTo>
                  <a:pt x="739" y="861"/>
                </a:lnTo>
                <a:lnTo>
                  <a:pt x="719" y="837"/>
                </a:lnTo>
                <a:lnTo>
                  <a:pt x="695" y="830"/>
                </a:lnTo>
                <a:lnTo>
                  <a:pt x="682" y="845"/>
                </a:lnTo>
                <a:lnTo>
                  <a:pt x="667" y="833"/>
                </a:lnTo>
                <a:lnTo>
                  <a:pt x="648" y="833"/>
                </a:lnTo>
                <a:lnTo>
                  <a:pt x="611" y="825"/>
                </a:lnTo>
                <a:lnTo>
                  <a:pt x="543" y="783"/>
                </a:lnTo>
                <a:lnTo>
                  <a:pt x="538" y="740"/>
                </a:lnTo>
                <a:lnTo>
                  <a:pt x="532" y="723"/>
                </a:lnTo>
                <a:lnTo>
                  <a:pt x="520" y="711"/>
                </a:lnTo>
                <a:lnTo>
                  <a:pt x="505" y="686"/>
                </a:lnTo>
                <a:lnTo>
                  <a:pt x="434" y="605"/>
                </a:lnTo>
                <a:lnTo>
                  <a:pt x="434" y="635"/>
                </a:lnTo>
                <a:lnTo>
                  <a:pt x="478" y="690"/>
                </a:lnTo>
                <a:lnTo>
                  <a:pt x="496" y="737"/>
                </a:lnTo>
                <a:lnTo>
                  <a:pt x="469" y="726"/>
                </a:lnTo>
                <a:lnTo>
                  <a:pt x="464" y="698"/>
                </a:lnTo>
                <a:lnTo>
                  <a:pt x="429" y="681"/>
                </a:lnTo>
                <a:lnTo>
                  <a:pt x="449" y="671"/>
                </a:lnTo>
                <a:lnTo>
                  <a:pt x="402" y="641"/>
                </a:lnTo>
                <a:lnTo>
                  <a:pt x="420" y="624"/>
                </a:lnTo>
                <a:lnTo>
                  <a:pt x="403" y="591"/>
                </a:lnTo>
                <a:lnTo>
                  <a:pt x="348" y="519"/>
                </a:lnTo>
                <a:lnTo>
                  <a:pt x="341" y="477"/>
                </a:lnTo>
                <a:lnTo>
                  <a:pt x="344" y="443"/>
                </a:lnTo>
                <a:lnTo>
                  <a:pt x="359" y="408"/>
                </a:lnTo>
                <a:lnTo>
                  <a:pt x="359" y="373"/>
                </a:lnTo>
                <a:lnTo>
                  <a:pt x="348" y="353"/>
                </a:lnTo>
                <a:lnTo>
                  <a:pt x="380" y="346"/>
                </a:lnTo>
                <a:lnTo>
                  <a:pt x="341" y="304"/>
                </a:lnTo>
                <a:lnTo>
                  <a:pt x="343" y="287"/>
                </a:lnTo>
                <a:lnTo>
                  <a:pt x="326" y="261"/>
                </a:lnTo>
                <a:lnTo>
                  <a:pt x="332" y="246"/>
                </a:lnTo>
                <a:lnTo>
                  <a:pt x="321" y="237"/>
                </a:lnTo>
                <a:lnTo>
                  <a:pt x="319" y="220"/>
                </a:lnTo>
                <a:lnTo>
                  <a:pt x="307" y="206"/>
                </a:lnTo>
                <a:lnTo>
                  <a:pt x="321" y="194"/>
                </a:lnTo>
                <a:lnTo>
                  <a:pt x="302" y="185"/>
                </a:lnTo>
                <a:lnTo>
                  <a:pt x="287" y="197"/>
                </a:lnTo>
                <a:lnTo>
                  <a:pt x="265" y="173"/>
                </a:lnTo>
                <a:lnTo>
                  <a:pt x="241" y="166"/>
                </a:lnTo>
                <a:lnTo>
                  <a:pt x="208" y="166"/>
                </a:lnTo>
                <a:lnTo>
                  <a:pt x="186" y="188"/>
                </a:lnTo>
                <a:lnTo>
                  <a:pt x="176" y="182"/>
                </a:lnTo>
                <a:lnTo>
                  <a:pt x="194" y="152"/>
                </a:lnTo>
                <a:lnTo>
                  <a:pt x="177" y="157"/>
                </a:lnTo>
                <a:lnTo>
                  <a:pt x="143" y="188"/>
                </a:lnTo>
                <a:lnTo>
                  <a:pt x="108" y="216"/>
                </a:lnTo>
                <a:lnTo>
                  <a:pt x="76" y="223"/>
                </a:lnTo>
                <a:lnTo>
                  <a:pt x="22" y="251"/>
                </a:lnTo>
                <a:lnTo>
                  <a:pt x="0" y="249"/>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51" name="Freeform 148"/>
          <p:cNvSpPr>
            <a:spLocks/>
          </p:cNvSpPr>
          <p:nvPr/>
        </p:nvSpPr>
        <p:spPr bwMode="auto">
          <a:xfrm>
            <a:off x="2455863" y="1643063"/>
            <a:ext cx="590550" cy="401637"/>
          </a:xfrm>
          <a:custGeom>
            <a:avLst/>
            <a:gdLst>
              <a:gd name="T0" fmla="*/ 0 w 372"/>
              <a:gd name="T1" fmla="*/ 2147483647 h 253"/>
              <a:gd name="T2" fmla="*/ 2147483647 w 372"/>
              <a:gd name="T3" fmla="*/ 2147483647 h 253"/>
              <a:gd name="T4" fmla="*/ 2147483647 w 372"/>
              <a:gd name="T5" fmla="*/ 2147483647 h 253"/>
              <a:gd name="T6" fmla="*/ 2147483647 w 372"/>
              <a:gd name="T7" fmla="*/ 0 h 253"/>
              <a:gd name="T8" fmla="*/ 2147483647 w 372"/>
              <a:gd name="T9" fmla="*/ 2147483647 h 253"/>
              <a:gd name="T10" fmla="*/ 2147483647 w 372"/>
              <a:gd name="T11" fmla="*/ 2147483647 h 253"/>
              <a:gd name="T12" fmla="*/ 2147483647 w 372"/>
              <a:gd name="T13" fmla="*/ 2147483647 h 253"/>
              <a:gd name="T14" fmla="*/ 2147483647 w 372"/>
              <a:gd name="T15" fmla="*/ 2147483647 h 253"/>
              <a:gd name="T16" fmla="*/ 2147483647 w 372"/>
              <a:gd name="T17" fmla="*/ 2147483647 h 253"/>
              <a:gd name="T18" fmla="*/ 2147483647 w 372"/>
              <a:gd name="T19" fmla="*/ 2147483647 h 253"/>
              <a:gd name="T20" fmla="*/ 2147483647 w 372"/>
              <a:gd name="T21" fmla="*/ 2147483647 h 253"/>
              <a:gd name="T22" fmla="*/ 2147483647 w 372"/>
              <a:gd name="T23" fmla="*/ 2147483647 h 253"/>
              <a:gd name="T24" fmla="*/ 2147483647 w 372"/>
              <a:gd name="T25" fmla="*/ 2147483647 h 253"/>
              <a:gd name="T26" fmla="*/ 2147483647 w 372"/>
              <a:gd name="T27" fmla="*/ 2147483647 h 253"/>
              <a:gd name="T28" fmla="*/ 2147483647 w 372"/>
              <a:gd name="T29" fmla="*/ 2147483647 h 253"/>
              <a:gd name="T30" fmla="*/ 2147483647 w 372"/>
              <a:gd name="T31" fmla="*/ 2147483647 h 253"/>
              <a:gd name="T32" fmla="*/ 2147483647 w 372"/>
              <a:gd name="T33" fmla="*/ 2147483647 h 253"/>
              <a:gd name="T34" fmla="*/ 2147483647 w 372"/>
              <a:gd name="T35" fmla="*/ 2147483647 h 253"/>
              <a:gd name="T36" fmla="*/ 2147483647 w 372"/>
              <a:gd name="T37" fmla="*/ 2147483647 h 253"/>
              <a:gd name="T38" fmla="*/ 2147483647 w 372"/>
              <a:gd name="T39" fmla="*/ 2147483647 h 253"/>
              <a:gd name="T40" fmla="*/ 2147483647 w 372"/>
              <a:gd name="T41" fmla="*/ 2147483647 h 253"/>
              <a:gd name="T42" fmla="*/ 2147483647 w 372"/>
              <a:gd name="T43" fmla="*/ 2147483647 h 253"/>
              <a:gd name="T44" fmla="*/ 2147483647 w 372"/>
              <a:gd name="T45" fmla="*/ 2147483647 h 253"/>
              <a:gd name="T46" fmla="*/ 2147483647 w 372"/>
              <a:gd name="T47" fmla="*/ 2147483647 h 253"/>
              <a:gd name="T48" fmla="*/ 2147483647 w 372"/>
              <a:gd name="T49" fmla="*/ 2147483647 h 253"/>
              <a:gd name="T50" fmla="*/ 2147483647 w 372"/>
              <a:gd name="T51" fmla="*/ 2147483647 h 253"/>
              <a:gd name="T52" fmla="*/ 2147483647 w 372"/>
              <a:gd name="T53" fmla="*/ 2147483647 h 253"/>
              <a:gd name="T54" fmla="*/ 2147483647 w 372"/>
              <a:gd name="T55" fmla="*/ 2147483647 h 253"/>
              <a:gd name="T56" fmla="*/ 2147483647 w 372"/>
              <a:gd name="T57" fmla="*/ 2147483647 h 253"/>
              <a:gd name="T58" fmla="*/ 2147483647 w 372"/>
              <a:gd name="T59" fmla="*/ 2147483647 h 253"/>
              <a:gd name="T60" fmla="*/ 2147483647 w 372"/>
              <a:gd name="T61" fmla="*/ 2147483647 h 253"/>
              <a:gd name="T62" fmla="*/ 2147483647 w 372"/>
              <a:gd name="T63" fmla="*/ 2147483647 h 253"/>
              <a:gd name="T64" fmla="*/ 2147483647 w 372"/>
              <a:gd name="T65" fmla="*/ 2147483647 h 253"/>
              <a:gd name="T66" fmla="*/ 2147483647 w 372"/>
              <a:gd name="T67" fmla="*/ 2147483647 h 253"/>
              <a:gd name="T68" fmla="*/ 2147483647 w 372"/>
              <a:gd name="T69" fmla="*/ 2147483647 h 253"/>
              <a:gd name="T70" fmla="*/ 2147483647 w 372"/>
              <a:gd name="T71" fmla="*/ 2147483647 h 253"/>
              <a:gd name="T72" fmla="*/ 2147483647 w 372"/>
              <a:gd name="T73" fmla="*/ 2147483647 h 253"/>
              <a:gd name="T74" fmla="*/ 2147483647 w 372"/>
              <a:gd name="T75" fmla="*/ 2147483647 h 253"/>
              <a:gd name="T76" fmla="*/ 2147483647 w 372"/>
              <a:gd name="T77" fmla="*/ 2147483647 h 253"/>
              <a:gd name="T78" fmla="*/ 2147483647 w 372"/>
              <a:gd name="T79" fmla="*/ 2147483647 h 253"/>
              <a:gd name="T80" fmla="*/ 2147483647 w 372"/>
              <a:gd name="T81" fmla="*/ 2147483647 h 253"/>
              <a:gd name="T82" fmla="*/ 2147483647 w 372"/>
              <a:gd name="T83" fmla="*/ 2147483647 h 253"/>
              <a:gd name="T84" fmla="*/ 2147483647 w 372"/>
              <a:gd name="T85" fmla="*/ 2147483647 h 253"/>
              <a:gd name="T86" fmla="*/ 2147483647 w 372"/>
              <a:gd name="T87" fmla="*/ 2147483647 h 253"/>
              <a:gd name="T88" fmla="*/ 2147483647 w 372"/>
              <a:gd name="T89" fmla="*/ 2147483647 h 253"/>
              <a:gd name="T90" fmla="*/ 2147483647 w 372"/>
              <a:gd name="T91" fmla="*/ 2147483647 h 253"/>
              <a:gd name="T92" fmla="*/ 2147483647 w 372"/>
              <a:gd name="T93" fmla="*/ 2147483647 h 253"/>
              <a:gd name="T94" fmla="*/ 2147483647 w 372"/>
              <a:gd name="T95" fmla="*/ 2147483647 h 253"/>
              <a:gd name="T96" fmla="*/ 0 w 372"/>
              <a:gd name="T97" fmla="*/ 2147483647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253"/>
              <a:gd name="T149" fmla="*/ 372 w 372"/>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253">
                <a:moveTo>
                  <a:pt x="0" y="52"/>
                </a:moveTo>
                <a:lnTo>
                  <a:pt x="8" y="33"/>
                </a:lnTo>
                <a:lnTo>
                  <a:pt x="8" y="19"/>
                </a:lnTo>
                <a:lnTo>
                  <a:pt x="22" y="0"/>
                </a:lnTo>
                <a:lnTo>
                  <a:pt x="89" y="12"/>
                </a:lnTo>
                <a:lnTo>
                  <a:pt x="206" y="35"/>
                </a:lnTo>
                <a:lnTo>
                  <a:pt x="251" y="54"/>
                </a:lnTo>
                <a:lnTo>
                  <a:pt x="312" y="69"/>
                </a:lnTo>
                <a:lnTo>
                  <a:pt x="341" y="102"/>
                </a:lnTo>
                <a:lnTo>
                  <a:pt x="371" y="119"/>
                </a:lnTo>
                <a:lnTo>
                  <a:pt x="359" y="131"/>
                </a:lnTo>
                <a:lnTo>
                  <a:pt x="359" y="147"/>
                </a:lnTo>
                <a:lnTo>
                  <a:pt x="347" y="150"/>
                </a:lnTo>
                <a:lnTo>
                  <a:pt x="337" y="164"/>
                </a:lnTo>
                <a:lnTo>
                  <a:pt x="347" y="178"/>
                </a:lnTo>
                <a:lnTo>
                  <a:pt x="346" y="188"/>
                </a:lnTo>
                <a:lnTo>
                  <a:pt x="334" y="202"/>
                </a:lnTo>
                <a:lnTo>
                  <a:pt x="336" y="216"/>
                </a:lnTo>
                <a:lnTo>
                  <a:pt x="356" y="230"/>
                </a:lnTo>
                <a:lnTo>
                  <a:pt x="358" y="243"/>
                </a:lnTo>
                <a:lnTo>
                  <a:pt x="352" y="250"/>
                </a:lnTo>
                <a:lnTo>
                  <a:pt x="332" y="252"/>
                </a:lnTo>
                <a:lnTo>
                  <a:pt x="317" y="245"/>
                </a:lnTo>
                <a:lnTo>
                  <a:pt x="302" y="228"/>
                </a:lnTo>
                <a:lnTo>
                  <a:pt x="295" y="228"/>
                </a:lnTo>
                <a:lnTo>
                  <a:pt x="287" y="221"/>
                </a:lnTo>
                <a:lnTo>
                  <a:pt x="278" y="200"/>
                </a:lnTo>
                <a:lnTo>
                  <a:pt x="268" y="193"/>
                </a:lnTo>
                <a:lnTo>
                  <a:pt x="246" y="183"/>
                </a:lnTo>
                <a:lnTo>
                  <a:pt x="228" y="176"/>
                </a:lnTo>
                <a:lnTo>
                  <a:pt x="201" y="157"/>
                </a:lnTo>
                <a:lnTo>
                  <a:pt x="189" y="143"/>
                </a:lnTo>
                <a:lnTo>
                  <a:pt x="191" y="133"/>
                </a:lnTo>
                <a:lnTo>
                  <a:pt x="202" y="124"/>
                </a:lnTo>
                <a:lnTo>
                  <a:pt x="192" y="112"/>
                </a:lnTo>
                <a:lnTo>
                  <a:pt x="182" y="119"/>
                </a:lnTo>
                <a:lnTo>
                  <a:pt x="165" y="102"/>
                </a:lnTo>
                <a:lnTo>
                  <a:pt x="162" y="110"/>
                </a:lnTo>
                <a:lnTo>
                  <a:pt x="147" y="110"/>
                </a:lnTo>
                <a:lnTo>
                  <a:pt x="143" y="104"/>
                </a:lnTo>
                <a:lnTo>
                  <a:pt x="143" y="91"/>
                </a:lnTo>
                <a:lnTo>
                  <a:pt x="137" y="85"/>
                </a:lnTo>
                <a:lnTo>
                  <a:pt x="126" y="86"/>
                </a:lnTo>
                <a:lnTo>
                  <a:pt x="113" y="67"/>
                </a:lnTo>
                <a:lnTo>
                  <a:pt x="103" y="66"/>
                </a:lnTo>
                <a:lnTo>
                  <a:pt x="88" y="59"/>
                </a:lnTo>
                <a:lnTo>
                  <a:pt x="56" y="60"/>
                </a:lnTo>
                <a:lnTo>
                  <a:pt x="24" y="59"/>
                </a:lnTo>
                <a:lnTo>
                  <a:pt x="0" y="52"/>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52" name="Freeform 149"/>
          <p:cNvSpPr>
            <a:spLocks/>
          </p:cNvSpPr>
          <p:nvPr/>
        </p:nvSpPr>
        <p:spPr bwMode="auto">
          <a:xfrm>
            <a:off x="2444750" y="1631950"/>
            <a:ext cx="590550" cy="401638"/>
          </a:xfrm>
          <a:custGeom>
            <a:avLst/>
            <a:gdLst>
              <a:gd name="T0" fmla="*/ 0 w 372"/>
              <a:gd name="T1" fmla="*/ 2147483647 h 253"/>
              <a:gd name="T2" fmla="*/ 2147483647 w 372"/>
              <a:gd name="T3" fmla="*/ 2147483647 h 253"/>
              <a:gd name="T4" fmla="*/ 2147483647 w 372"/>
              <a:gd name="T5" fmla="*/ 2147483647 h 253"/>
              <a:gd name="T6" fmla="*/ 2147483647 w 372"/>
              <a:gd name="T7" fmla="*/ 0 h 253"/>
              <a:gd name="T8" fmla="*/ 2147483647 w 372"/>
              <a:gd name="T9" fmla="*/ 2147483647 h 253"/>
              <a:gd name="T10" fmla="*/ 2147483647 w 372"/>
              <a:gd name="T11" fmla="*/ 2147483647 h 253"/>
              <a:gd name="T12" fmla="*/ 2147483647 w 372"/>
              <a:gd name="T13" fmla="*/ 2147483647 h 253"/>
              <a:gd name="T14" fmla="*/ 2147483647 w 372"/>
              <a:gd name="T15" fmla="*/ 2147483647 h 253"/>
              <a:gd name="T16" fmla="*/ 2147483647 w 372"/>
              <a:gd name="T17" fmla="*/ 2147483647 h 253"/>
              <a:gd name="T18" fmla="*/ 2147483647 w 372"/>
              <a:gd name="T19" fmla="*/ 2147483647 h 253"/>
              <a:gd name="T20" fmla="*/ 2147483647 w 372"/>
              <a:gd name="T21" fmla="*/ 2147483647 h 253"/>
              <a:gd name="T22" fmla="*/ 2147483647 w 372"/>
              <a:gd name="T23" fmla="*/ 2147483647 h 253"/>
              <a:gd name="T24" fmla="*/ 2147483647 w 372"/>
              <a:gd name="T25" fmla="*/ 2147483647 h 253"/>
              <a:gd name="T26" fmla="*/ 2147483647 w 372"/>
              <a:gd name="T27" fmla="*/ 2147483647 h 253"/>
              <a:gd name="T28" fmla="*/ 2147483647 w 372"/>
              <a:gd name="T29" fmla="*/ 2147483647 h 253"/>
              <a:gd name="T30" fmla="*/ 2147483647 w 372"/>
              <a:gd name="T31" fmla="*/ 2147483647 h 253"/>
              <a:gd name="T32" fmla="*/ 2147483647 w 372"/>
              <a:gd name="T33" fmla="*/ 2147483647 h 253"/>
              <a:gd name="T34" fmla="*/ 2147483647 w 372"/>
              <a:gd name="T35" fmla="*/ 2147483647 h 253"/>
              <a:gd name="T36" fmla="*/ 2147483647 w 372"/>
              <a:gd name="T37" fmla="*/ 2147483647 h 253"/>
              <a:gd name="T38" fmla="*/ 2147483647 w 372"/>
              <a:gd name="T39" fmla="*/ 2147483647 h 253"/>
              <a:gd name="T40" fmla="*/ 2147483647 w 372"/>
              <a:gd name="T41" fmla="*/ 2147483647 h 253"/>
              <a:gd name="T42" fmla="*/ 2147483647 w 372"/>
              <a:gd name="T43" fmla="*/ 2147483647 h 253"/>
              <a:gd name="T44" fmla="*/ 2147483647 w 372"/>
              <a:gd name="T45" fmla="*/ 2147483647 h 253"/>
              <a:gd name="T46" fmla="*/ 2147483647 w 372"/>
              <a:gd name="T47" fmla="*/ 2147483647 h 253"/>
              <a:gd name="T48" fmla="*/ 2147483647 w 372"/>
              <a:gd name="T49" fmla="*/ 2147483647 h 253"/>
              <a:gd name="T50" fmla="*/ 2147483647 w 372"/>
              <a:gd name="T51" fmla="*/ 2147483647 h 253"/>
              <a:gd name="T52" fmla="*/ 2147483647 w 372"/>
              <a:gd name="T53" fmla="*/ 2147483647 h 253"/>
              <a:gd name="T54" fmla="*/ 2147483647 w 372"/>
              <a:gd name="T55" fmla="*/ 2147483647 h 253"/>
              <a:gd name="T56" fmla="*/ 2147483647 w 372"/>
              <a:gd name="T57" fmla="*/ 2147483647 h 253"/>
              <a:gd name="T58" fmla="*/ 2147483647 w 372"/>
              <a:gd name="T59" fmla="*/ 2147483647 h 253"/>
              <a:gd name="T60" fmla="*/ 2147483647 w 372"/>
              <a:gd name="T61" fmla="*/ 2147483647 h 253"/>
              <a:gd name="T62" fmla="*/ 2147483647 w 372"/>
              <a:gd name="T63" fmla="*/ 2147483647 h 253"/>
              <a:gd name="T64" fmla="*/ 2147483647 w 372"/>
              <a:gd name="T65" fmla="*/ 2147483647 h 253"/>
              <a:gd name="T66" fmla="*/ 2147483647 w 372"/>
              <a:gd name="T67" fmla="*/ 2147483647 h 253"/>
              <a:gd name="T68" fmla="*/ 2147483647 w 372"/>
              <a:gd name="T69" fmla="*/ 2147483647 h 253"/>
              <a:gd name="T70" fmla="*/ 2147483647 w 372"/>
              <a:gd name="T71" fmla="*/ 2147483647 h 253"/>
              <a:gd name="T72" fmla="*/ 2147483647 w 372"/>
              <a:gd name="T73" fmla="*/ 2147483647 h 253"/>
              <a:gd name="T74" fmla="*/ 2147483647 w 372"/>
              <a:gd name="T75" fmla="*/ 2147483647 h 253"/>
              <a:gd name="T76" fmla="*/ 2147483647 w 372"/>
              <a:gd name="T77" fmla="*/ 2147483647 h 253"/>
              <a:gd name="T78" fmla="*/ 2147483647 w 372"/>
              <a:gd name="T79" fmla="*/ 2147483647 h 253"/>
              <a:gd name="T80" fmla="*/ 2147483647 w 372"/>
              <a:gd name="T81" fmla="*/ 2147483647 h 253"/>
              <a:gd name="T82" fmla="*/ 2147483647 w 372"/>
              <a:gd name="T83" fmla="*/ 2147483647 h 253"/>
              <a:gd name="T84" fmla="*/ 2147483647 w 372"/>
              <a:gd name="T85" fmla="*/ 2147483647 h 253"/>
              <a:gd name="T86" fmla="*/ 2147483647 w 372"/>
              <a:gd name="T87" fmla="*/ 2147483647 h 253"/>
              <a:gd name="T88" fmla="*/ 2147483647 w 372"/>
              <a:gd name="T89" fmla="*/ 2147483647 h 253"/>
              <a:gd name="T90" fmla="*/ 2147483647 w 372"/>
              <a:gd name="T91" fmla="*/ 2147483647 h 253"/>
              <a:gd name="T92" fmla="*/ 2147483647 w 372"/>
              <a:gd name="T93" fmla="*/ 2147483647 h 253"/>
              <a:gd name="T94" fmla="*/ 2147483647 w 372"/>
              <a:gd name="T95" fmla="*/ 2147483647 h 253"/>
              <a:gd name="T96" fmla="*/ 0 w 372"/>
              <a:gd name="T97" fmla="*/ 2147483647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253"/>
              <a:gd name="T149" fmla="*/ 372 w 372"/>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253">
                <a:moveTo>
                  <a:pt x="0" y="52"/>
                </a:moveTo>
                <a:lnTo>
                  <a:pt x="8" y="33"/>
                </a:lnTo>
                <a:lnTo>
                  <a:pt x="8" y="19"/>
                </a:lnTo>
                <a:lnTo>
                  <a:pt x="22" y="0"/>
                </a:lnTo>
                <a:lnTo>
                  <a:pt x="89" y="12"/>
                </a:lnTo>
                <a:lnTo>
                  <a:pt x="206" y="35"/>
                </a:lnTo>
                <a:lnTo>
                  <a:pt x="251" y="54"/>
                </a:lnTo>
                <a:lnTo>
                  <a:pt x="312" y="69"/>
                </a:lnTo>
                <a:lnTo>
                  <a:pt x="341" y="102"/>
                </a:lnTo>
                <a:lnTo>
                  <a:pt x="371" y="119"/>
                </a:lnTo>
                <a:lnTo>
                  <a:pt x="359" y="131"/>
                </a:lnTo>
                <a:lnTo>
                  <a:pt x="359" y="147"/>
                </a:lnTo>
                <a:lnTo>
                  <a:pt x="347" y="150"/>
                </a:lnTo>
                <a:lnTo>
                  <a:pt x="337" y="164"/>
                </a:lnTo>
                <a:lnTo>
                  <a:pt x="347" y="178"/>
                </a:lnTo>
                <a:lnTo>
                  <a:pt x="346" y="188"/>
                </a:lnTo>
                <a:lnTo>
                  <a:pt x="334" y="202"/>
                </a:lnTo>
                <a:lnTo>
                  <a:pt x="336" y="216"/>
                </a:lnTo>
                <a:lnTo>
                  <a:pt x="356" y="230"/>
                </a:lnTo>
                <a:lnTo>
                  <a:pt x="358" y="243"/>
                </a:lnTo>
                <a:lnTo>
                  <a:pt x="352" y="250"/>
                </a:lnTo>
                <a:lnTo>
                  <a:pt x="332" y="252"/>
                </a:lnTo>
                <a:lnTo>
                  <a:pt x="319" y="245"/>
                </a:lnTo>
                <a:lnTo>
                  <a:pt x="302" y="228"/>
                </a:lnTo>
                <a:lnTo>
                  <a:pt x="295" y="228"/>
                </a:lnTo>
                <a:lnTo>
                  <a:pt x="287" y="221"/>
                </a:lnTo>
                <a:lnTo>
                  <a:pt x="278" y="200"/>
                </a:lnTo>
                <a:lnTo>
                  <a:pt x="268" y="193"/>
                </a:lnTo>
                <a:lnTo>
                  <a:pt x="246" y="183"/>
                </a:lnTo>
                <a:lnTo>
                  <a:pt x="228" y="176"/>
                </a:lnTo>
                <a:lnTo>
                  <a:pt x="201" y="157"/>
                </a:lnTo>
                <a:lnTo>
                  <a:pt x="189" y="143"/>
                </a:lnTo>
                <a:lnTo>
                  <a:pt x="191" y="133"/>
                </a:lnTo>
                <a:lnTo>
                  <a:pt x="202" y="124"/>
                </a:lnTo>
                <a:lnTo>
                  <a:pt x="192" y="112"/>
                </a:lnTo>
                <a:lnTo>
                  <a:pt x="182" y="119"/>
                </a:lnTo>
                <a:lnTo>
                  <a:pt x="165" y="102"/>
                </a:lnTo>
                <a:lnTo>
                  <a:pt x="162" y="110"/>
                </a:lnTo>
                <a:lnTo>
                  <a:pt x="147" y="110"/>
                </a:lnTo>
                <a:lnTo>
                  <a:pt x="143" y="104"/>
                </a:lnTo>
                <a:lnTo>
                  <a:pt x="143" y="91"/>
                </a:lnTo>
                <a:lnTo>
                  <a:pt x="137" y="85"/>
                </a:lnTo>
                <a:lnTo>
                  <a:pt x="126" y="86"/>
                </a:lnTo>
                <a:lnTo>
                  <a:pt x="113" y="69"/>
                </a:lnTo>
                <a:lnTo>
                  <a:pt x="103" y="67"/>
                </a:lnTo>
                <a:lnTo>
                  <a:pt x="88" y="59"/>
                </a:lnTo>
                <a:lnTo>
                  <a:pt x="56" y="60"/>
                </a:lnTo>
                <a:lnTo>
                  <a:pt x="24" y="59"/>
                </a:lnTo>
                <a:lnTo>
                  <a:pt x="0" y="52"/>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53" name="Freeform 150"/>
          <p:cNvSpPr>
            <a:spLocks/>
          </p:cNvSpPr>
          <p:nvPr/>
        </p:nvSpPr>
        <p:spPr bwMode="auto">
          <a:xfrm>
            <a:off x="2328863" y="1782763"/>
            <a:ext cx="387350" cy="209550"/>
          </a:xfrm>
          <a:custGeom>
            <a:avLst/>
            <a:gdLst>
              <a:gd name="T0" fmla="*/ 2147483647 w 244"/>
              <a:gd name="T1" fmla="*/ 0 h 132"/>
              <a:gd name="T2" fmla="*/ 0 w 244"/>
              <a:gd name="T3" fmla="*/ 2147483647 h 132"/>
              <a:gd name="T4" fmla="*/ 0 w 244"/>
              <a:gd name="T5" fmla="*/ 2147483647 h 132"/>
              <a:gd name="T6" fmla="*/ 2147483647 w 244"/>
              <a:gd name="T7" fmla="*/ 2147483647 h 132"/>
              <a:gd name="T8" fmla="*/ 2147483647 w 244"/>
              <a:gd name="T9" fmla="*/ 2147483647 h 132"/>
              <a:gd name="T10" fmla="*/ 2147483647 w 244"/>
              <a:gd name="T11" fmla="*/ 2147483647 h 132"/>
              <a:gd name="T12" fmla="*/ 2147483647 w 244"/>
              <a:gd name="T13" fmla="*/ 2147483647 h 132"/>
              <a:gd name="T14" fmla="*/ 2147483647 w 244"/>
              <a:gd name="T15" fmla="*/ 2147483647 h 132"/>
              <a:gd name="T16" fmla="*/ 2147483647 w 244"/>
              <a:gd name="T17" fmla="*/ 2147483647 h 132"/>
              <a:gd name="T18" fmla="*/ 2147483647 w 244"/>
              <a:gd name="T19" fmla="*/ 2147483647 h 132"/>
              <a:gd name="T20" fmla="*/ 2147483647 w 244"/>
              <a:gd name="T21" fmla="*/ 2147483647 h 132"/>
              <a:gd name="T22" fmla="*/ 2147483647 w 244"/>
              <a:gd name="T23" fmla="*/ 2147483647 h 132"/>
              <a:gd name="T24" fmla="*/ 2147483647 w 244"/>
              <a:gd name="T25" fmla="*/ 2147483647 h 132"/>
              <a:gd name="T26" fmla="*/ 2147483647 w 244"/>
              <a:gd name="T27" fmla="*/ 2147483647 h 132"/>
              <a:gd name="T28" fmla="*/ 2147483647 w 244"/>
              <a:gd name="T29" fmla="*/ 2147483647 h 132"/>
              <a:gd name="T30" fmla="*/ 2147483647 w 244"/>
              <a:gd name="T31" fmla="*/ 2147483647 h 132"/>
              <a:gd name="T32" fmla="*/ 2147483647 w 244"/>
              <a:gd name="T33" fmla="*/ 2147483647 h 132"/>
              <a:gd name="T34" fmla="*/ 2147483647 w 244"/>
              <a:gd name="T35" fmla="*/ 2147483647 h 132"/>
              <a:gd name="T36" fmla="*/ 2147483647 w 244"/>
              <a:gd name="T37" fmla="*/ 2147483647 h 132"/>
              <a:gd name="T38" fmla="*/ 2147483647 w 244"/>
              <a:gd name="T39" fmla="*/ 2147483647 h 132"/>
              <a:gd name="T40" fmla="*/ 2147483647 w 244"/>
              <a:gd name="T41" fmla="*/ 2147483647 h 132"/>
              <a:gd name="T42" fmla="*/ 2147483647 w 244"/>
              <a:gd name="T43" fmla="*/ 2147483647 h 132"/>
              <a:gd name="T44" fmla="*/ 2147483647 w 244"/>
              <a:gd name="T45" fmla="*/ 2147483647 h 132"/>
              <a:gd name="T46" fmla="*/ 2147483647 w 244"/>
              <a:gd name="T47" fmla="*/ 2147483647 h 132"/>
              <a:gd name="T48" fmla="*/ 2147483647 w 244"/>
              <a:gd name="T49" fmla="*/ 2147483647 h 132"/>
              <a:gd name="T50" fmla="*/ 2147483647 w 244"/>
              <a:gd name="T51" fmla="*/ 2147483647 h 132"/>
              <a:gd name="T52" fmla="*/ 2147483647 w 244"/>
              <a:gd name="T53" fmla="*/ 2147483647 h 132"/>
              <a:gd name="T54" fmla="*/ 2147483647 w 244"/>
              <a:gd name="T55" fmla="*/ 2147483647 h 132"/>
              <a:gd name="T56" fmla="*/ 2147483647 w 244"/>
              <a:gd name="T57" fmla="*/ 2147483647 h 132"/>
              <a:gd name="T58" fmla="*/ 2147483647 w 244"/>
              <a:gd name="T59" fmla="*/ 2147483647 h 132"/>
              <a:gd name="T60" fmla="*/ 2147483647 w 244"/>
              <a:gd name="T61" fmla="*/ 2147483647 h 132"/>
              <a:gd name="T62" fmla="*/ 2147483647 w 244"/>
              <a:gd name="T63" fmla="*/ 2147483647 h 132"/>
              <a:gd name="T64" fmla="*/ 2147483647 w 244"/>
              <a:gd name="T65" fmla="*/ 2147483647 h 132"/>
              <a:gd name="T66" fmla="*/ 2147483647 w 244"/>
              <a:gd name="T67" fmla="*/ 2147483647 h 132"/>
              <a:gd name="T68" fmla="*/ 2147483647 w 244"/>
              <a:gd name="T69" fmla="*/ 2147483647 h 132"/>
              <a:gd name="T70" fmla="*/ 2147483647 w 244"/>
              <a:gd name="T71" fmla="*/ 2147483647 h 132"/>
              <a:gd name="T72" fmla="*/ 2147483647 w 244"/>
              <a:gd name="T73" fmla="*/ 2147483647 h 132"/>
              <a:gd name="T74" fmla="*/ 2147483647 w 244"/>
              <a:gd name="T75" fmla="*/ 2147483647 h 132"/>
              <a:gd name="T76" fmla="*/ 2147483647 w 244"/>
              <a:gd name="T77" fmla="*/ 2147483647 h 132"/>
              <a:gd name="T78" fmla="*/ 2147483647 w 244"/>
              <a:gd name="T79" fmla="*/ 2147483647 h 132"/>
              <a:gd name="T80" fmla="*/ 2147483647 w 244"/>
              <a:gd name="T81" fmla="*/ 2147483647 h 132"/>
              <a:gd name="T82" fmla="*/ 2147483647 w 244"/>
              <a:gd name="T83" fmla="*/ 2147483647 h 132"/>
              <a:gd name="T84" fmla="*/ 2147483647 w 244"/>
              <a:gd name="T85" fmla="*/ 2147483647 h 132"/>
              <a:gd name="T86" fmla="*/ 2147483647 w 244"/>
              <a:gd name="T87" fmla="*/ 2147483647 h 132"/>
              <a:gd name="T88" fmla="*/ 2147483647 w 244"/>
              <a:gd name="T89" fmla="*/ 2147483647 h 132"/>
              <a:gd name="T90" fmla="*/ 2147483647 w 244"/>
              <a:gd name="T91" fmla="*/ 2147483647 h 132"/>
              <a:gd name="T92" fmla="*/ 2147483647 w 244"/>
              <a:gd name="T93" fmla="*/ 2147483647 h 132"/>
              <a:gd name="T94" fmla="*/ 2147483647 w 244"/>
              <a:gd name="T95" fmla="*/ 2147483647 h 132"/>
              <a:gd name="T96" fmla="*/ 2147483647 w 244"/>
              <a:gd name="T97" fmla="*/ 2147483647 h 132"/>
              <a:gd name="T98" fmla="*/ 2147483647 w 244"/>
              <a:gd name="T99" fmla="*/ 2147483647 h 132"/>
              <a:gd name="T100" fmla="*/ 2147483647 w 244"/>
              <a:gd name="T101" fmla="*/ 2147483647 h 132"/>
              <a:gd name="T102" fmla="*/ 2147483647 w 244"/>
              <a:gd name="T103" fmla="*/ 2147483647 h 132"/>
              <a:gd name="T104" fmla="*/ 2147483647 w 244"/>
              <a:gd name="T105" fmla="*/ 2147483647 h 132"/>
              <a:gd name="T106" fmla="*/ 2147483647 w 244"/>
              <a:gd name="T107" fmla="*/ 2147483647 h 132"/>
              <a:gd name="T108" fmla="*/ 2147483647 w 244"/>
              <a:gd name="T109" fmla="*/ 2147483647 h 132"/>
              <a:gd name="T110" fmla="*/ 2147483647 w 244"/>
              <a:gd name="T111" fmla="*/ 2147483647 h 132"/>
              <a:gd name="T112" fmla="*/ 2147483647 w 244"/>
              <a:gd name="T113" fmla="*/ 2147483647 h 132"/>
              <a:gd name="T114" fmla="*/ 2147483647 w 244"/>
              <a:gd name="T115" fmla="*/ 2147483647 h 132"/>
              <a:gd name="T116" fmla="*/ 2147483647 w 244"/>
              <a:gd name="T117" fmla="*/ 2147483647 h 132"/>
              <a:gd name="T118" fmla="*/ 2147483647 w 244"/>
              <a:gd name="T119" fmla="*/ 0 h 132"/>
              <a:gd name="T120" fmla="*/ 2147483647 w 244"/>
              <a:gd name="T121" fmla="*/ 2147483647 h 132"/>
              <a:gd name="T122" fmla="*/ 2147483647 w 244"/>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132"/>
              <a:gd name="T188" fmla="*/ 244 w 244"/>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132">
                <a:moveTo>
                  <a:pt x="8" y="0"/>
                </a:moveTo>
                <a:lnTo>
                  <a:pt x="0" y="10"/>
                </a:lnTo>
                <a:lnTo>
                  <a:pt x="0" y="22"/>
                </a:lnTo>
                <a:lnTo>
                  <a:pt x="17" y="36"/>
                </a:lnTo>
                <a:lnTo>
                  <a:pt x="27" y="33"/>
                </a:lnTo>
                <a:lnTo>
                  <a:pt x="30" y="38"/>
                </a:lnTo>
                <a:lnTo>
                  <a:pt x="44" y="40"/>
                </a:lnTo>
                <a:lnTo>
                  <a:pt x="51" y="31"/>
                </a:lnTo>
                <a:lnTo>
                  <a:pt x="74" y="33"/>
                </a:lnTo>
                <a:lnTo>
                  <a:pt x="78" y="41"/>
                </a:lnTo>
                <a:lnTo>
                  <a:pt x="86" y="45"/>
                </a:lnTo>
                <a:lnTo>
                  <a:pt x="106" y="43"/>
                </a:lnTo>
                <a:lnTo>
                  <a:pt x="113" y="48"/>
                </a:lnTo>
                <a:lnTo>
                  <a:pt x="123" y="53"/>
                </a:lnTo>
                <a:lnTo>
                  <a:pt x="132" y="64"/>
                </a:lnTo>
                <a:lnTo>
                  <a:pt x="132" y="78"/>
                </a:lnTo>
                <a:lnTo>
                  <a:pt x="125" y="81"/>
                </a:lnTo>
                <a:lnTo>
                  <a:pt x="128" y="86"/>
                </a:lnTo>
                <a:lnTo>
                  <a:pt x="118" y="95"/>
                </a:lnTo>
                <a:lnTo>
                  <a:pt x="118" y="107"/>
                </a:lnTo>
                <a:lnTo>
                  <a:pt x="133" y="109"/>
                </a:lnTo>
                <a:lnTo>
                  <a:pt x="142" y="105"/>
                </a:lnTo>
                <a:lnTo>
                  <a:pt x="145" y="100"/>
                </a:lnTo>
                <a:lnTo>
                  <a:pt x="150" y="105"/>
                </a:lnTo>
                <a:lnTo>
                  <a:pt x="159" y="102"/>
                </a:lnTo>
                <a:lnTo>
                  <a:pt x="177" y="109"/>
                </a:lnTo>
                <a:lnTo>
                  <a:pt x="189" y="121"/>
                </a:lnTo>
                <a:lnTo>
                  <a:pt x="192" y="121"/>
                </a:lnTo>
                <a:lnTo>
                  <a:pt x="194" y="128"/>
                </a:lnTo>
                <a:lnTo>
                  <a:pt x="206" y="131"/>
                </a:lnTo>
                <a:lnTo>
                  <a:pt x="219" y="131"/>
                </a:lnTo>
                <a:lnTo>
                  <a:pt x="211" y="124"/>
                </a:lnTo>
                <a:lnTo>
                  <a:pt x="214" y="117"/>
                </a:lnTo>
                <a:lnTo>
                  <a:pt x="224" y="124"/>
                </a:lnTo>
                <a:lnTo>
                  <a:pt x="236" y="126"/>
                </a:lnTo>
                <a:lnTo>
                  <a:pt x="238" y="115"/>
                </a:lnTo>
                <a:lnTo>
                  <a:pt x="226" y="107"/>
                </a:lnTo>
                <a:lnTo>
                  <a:pt x="218" y="107"/>
                </a:lnTo>
                <a:lnTo>
                  <a:pt x="206" y="98"/>
                </a:lnTo>
                <a:lnTo>
                  <a:pt x="218" y="98"/>
                </a:lnTo>
                <a:lnTo>
                  <a:pt x="226" y="103"/>
                </a:lnTo>
                <a:lnTo>
                  <a:pt x="243" y="103"/>
                </a:lnTo>
                <a:lnTo>
                  <a:pt x="240" y="93"/>
                </a:lnTo>
                <a:lnTo>
                  <a:pt x="224" y="83"/>
                </a:lnTo>
                <a:lnTo>
                  <a:pt x="214" y="81"/>
                </a:lnTo>
                <a:lnTo>
                  <a:pt x="199" y="69"/>
                </a:lnTo>
                <a:lnTo>
                  <a:pt x="181" y="65"/>
                </a:lnTo>
                <a:lnTo>
                  <a:pt x="165" y="60"/>
                </a:lnTo>
                <a:lnTo>
                  <a:pt x="154" y="45"/>
                </a:lnTo>
                <a:lnTo>
                  <a:pt x="145" y="24"/>
                </a:lnTo>
                <a:lnTo>
                  <a:pt x="133" y="24"/>
                </a:lnTo>
                <a:lnTo>
                  <a:pt x="130" y="19"/>
                </a:lnTo>
                <a:lnTo>
                  <a:pt x="123" y="21"/>
                </a:lnTo>
                <a:lnTo>
                  <a:pt x="111" y="12"/>
                </a:lnTo>
                <a:lnTo>
                  <a:pt x="91" y="9"/>
                </a:lnTo>
                <a:lnTo>
                  <a:pt x="83" y="14"/>
                </a:lnTo>
                <a:lnTo>
                  <a:pt x="64" y="9"/>
                </a:lnTo>
                <a:lnTo>
                  <a:pt x="52" y="9"/>
                </a:lnTo>
                <a:lnTo>
                  <a:pt x="47" y="2"/>
                </a:lnTo>
                <a:lnTo>
                  <a:pt x="40" y="0"/>
                </a:lnTo>
                <a:lnTo>
                  <a:pt x="30" y="2"/>
                </a:lnTo>
                <a:lnTo>
                  <a:pt x="8" y="0"/>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54" name="Freeform 151"/>
          <p:cNvSpPr>
            <a:spLocks/>
          </p:cNvSpPr>
          <p:nvPr/>
        </p:nvSpPr>
        <p:spPr bwMode="auto">
          <a:xfrm>
            <a:off x="2319338" y="1771650"/>
            <a:ext cx="387350" cy="209550"/>
          </a:xfrm>
          <a:custGeom>
            <a:avLst/>
            <a:gdLst>
              <a:gd name="T0" fmla="*/ 2147483647 w 244"/>
              <a:gd name="T1" fmla="*/ 0 h 132"/>
              <a:gd name="T2" fmla="*/ 0 w 244"/>
              <a:gd name="T3" fmla="*/ 2147483647 h 132"/>
              <a:gd name="T4" fmla="*/ 0 w 244"/>
              <a:gd name="T5" fmla="*/ 2147483647 h 132"/>
              <a:gd name="T6" fmla="*/ 2147483647 w 244"/>
              <a:gd name="T7" fmla="*/ 2147483647 h 132"/>
              <a:gd name="T8" fmla="*/ 2147483647 w 244"/>
              <a:gd name="T9" fmla="*/ 2147483647 h 132"/>
              <a:gd name="T10" fmla="*/ 2147483647 w 244"/>
              <a:gd name="T11" fmla="*/ 2147483647 h 132"/>
              <a:gd name="T12" fmla="*/ 2147483647 w 244"/>
              <a:gd name="T13" fmla="*/ 2147483647 h 132"/>
              <a:gd name="T14" fmla="*/ 2147483647 w 244"/>
              <a:gd name="T15" fmla="*/ 2147483647 h 132"/>
              <a:gd name="T16" fmla="*/ 2147483647 w 244"/>
              <a:gd name="T17" fmla="*/ 2147483647 h 132"/>
              <a:gd name="T18" fmla="*/ 2147483647 w 244"/>
              <a:gd name="T19" fmla="*/ 2147483647 h 132"/>
              <a:gd name="T20" fmla="*/ 2147483647 w 244"/>
              <a:gd name="T21" fmla="*/ 2147483647 h 132"/>
              <a:gd name="T22" fmla="*/ 2147483647 w 244"/>
              <a:gd name="T23" fmla="*/ 2147483647 h 132"/>
              <a:gd name="T24" fmla="*/ 2147483647 w 244"/>
              <a:gd name="T25" fmla="*/ 2147483647 h 132"/>
              <a:gd name="T26" fmla="*/ 2147483647 w 244"/>
              <a:gd name="T27" fmla="*/ 2147483647 h 132"/>
              <a:gd name="T28" fmla="*/ 2147483647 w 244"/>
              <a:gd name="T29" fmla="*/ 2147483647 h 132"/>
              <a:gd name="T30" fmla="*/ 2147483647 w 244"/>
              <a:gd name="T31" fmla="*/ 2147483647 h 132"/>
              <a:gd name="T32" fmla="*/ 2147483647 w 244"/>
              <a:gd name="T33" fmla="*/ 2147483647 h 132"/>
              <a:gd name="T34" fmla="*/ 2147483647 w 244"/>
              <a:gd name="T35" fmla="*/ 2147483647 h 132"/>
              <a:gd name="T36" fmla="*/ 2147483647 w 244"/>
              <a:gd name="T37" fmla="*/ 2147483647 h 132"/>
              <a:gd name="T38" fmla="*/ 2147483647 w 244"/>
              <a:gd name="T39" fmla="*/ 2147483647 h 132"/>
              <a:gd name="T40" fmla="*/ 2147483647 w 244"/>
              <a:gd name="T41" fmla="*/ 2147483647 h 132"/>
              <a:gd name="T42" fmla="*/ 2147483647 w 244"/>
              <a:gd name="T43" fmla="*/ 2147483647 h 132"/>
              <a:gd name="T44" fmla="*/ 2147483647 w 244"/>
              <a:gd name="T45" fmla="*/ 2147483647 h 132"/>
              <a:gd name="T46" fmla="*/ 2147483647 w 244"/>
              <a:gd name="T47" fmla="*/ 2147483647 h 132"/>
              <a:gd name="T48" fmla="*/ 2147483647 w 244"/>
              <a:gd name="T49" fmla="*/ 2147483647 h 132"/>
              <a:gd name="T50" fmla="*/ 2147483647 w 244"/>
              <a:gd name="T51" fmla="*/ 2147483647 h 132"/>
              <a:gd name="T52" fmla="*/ 2147483647 w 244"/>
              <a:gd name="T53" fmla="*/ 2147483647 h 132"/>
              <a:gd name="T54" fmla="*/ 2147483647 w 244"/>
              <a:gd name="T55" fmla="*/ 2147483647 h 132"/>
              <a:gd name="T56" fmla="*/ 2147483647 w 244"/>
              <a:gd name="T57" fmla="*/ 2147483647 h 132"/>
              <a:gd name="T58" fmla="*/ 2147483647 w 244"/>
              <a:gd name="T59" fmla="*/ 2147483647 h 132"/>
              <a:gd name="T60" fmla="*/ 2147483647 w 244"/>
              <a:gd name="T61" fmla="*/ 2147483647 h 132"/>
              <a:gd name="T62" fmla="*/ 2147483647 w 244"/>
              <a:gd name="T63" fmla="*/ 2147483647 h 132"/>
              <a:gd name="T64" fmla="*/ 2147483647 w 244"/>
              <a:gd name="T65" fmla="*/ 2147483647 h 132"/>
              <a:gd name="T66" fmla="*/ 2147483647 w 244"/>
              <a:gd name="T67" fmla="*/ 2147483647 h 132"/>
              <a:gd name="T68" fmla="*/ 2147483647 w 244"/>
              <a:gd name="T69" fmla="*/ 2147483647 h 132"/>
              <a:gd name="T70" fmla="*/ 2147483647 w 244"/>
              <a:gd name="T71" fmla="*/ 2147483647 h 132"/>
              <a:gd name="T72" fmla="*/ 2147483647 w 244"/>
              <a:gd name="T73" fmla="*/ 2147483647 h 132"/>
              <a:gd name="T74" fmla="*/ 2147483647 w 244"/>
              <a:gd name="T75" fmla="*/ 2147483647 h 132"/>
              <a:gd name="T76" fmla="*/ 2147483647 w 244"/>
              <a:gd name="T77" fmla="*/ 2147483647 h 132"/>
              <a:gd name="T78" fmla="*/ 2147483647 w 244"/>
              <a:gd name="T79" fmla="*/ 2147483647 h 132"/>
              <a:gd name="T80" fmla="*/ 2147483647 w 244"/>
              <a:gd name="T81" fmla="*/ 2147483647 h 132"/>
              <a:gd name="T82" fmla="*/ 2147483647 w 244"/>
              <a:gd name="T83" fmla="*/ 2147483647 h 132"/>
              <a:gd name="T84" fmla="*/ 2147483647 w 244"/>
              <a:gd name="T85" fmla="*/ 2147483647 h 132"/>
              <a:gd name="T86" fmla="*/ 2147483647 w 244"/>
              <a:gd name="T87" fmla="*/ 2147483647 h 132"/>
              <a:gd name="T88" fmla="*/ 2147483647 w 244"/>
              <a:gd name="T89" fmla="*/ 2147483647 h 132"/>
              <a:gd name="T90" fmla="*/ 2147483647 w 244"/>
              <a:gd name="T91" fmla="*/ 2147483647 h 132"/>
              <a:gd name="T92" fmla="*/ 2147483647 w 244"/>
              <a:gd name="T93" fmla="*/ 2147483647 h 132"/>
              <a:gd name="T94" fmla="*/ 2147483647 w 244"/>
              <a:gd name="T95" fmla="*/ 2147483647 h 132"/>
              <a:gd name="T96" fmla="*/ 2147483647 w 244"/>
              <a:gd name="T97" fmla="*/ 2147483647 h 132"/>
              <a:gd name="T98" fmla="*/ 2147483647 w 244"/>
              <a:gd name="T99" fmla="*/ 2147483647 h 132"/>
              <a:gd name="T100" fmla="*/ 2147483647 w 244"/>
              <a:gd name="T101" fmla="*/ 2147483647 h 132"/>
              <a:gd name="T102" fmla="*/ 2147483647 w 244"/>
              <a:gd name="T103" fmla="*/ 2147483647 h 132"/>
              <a:gd name="T104" fmla="*/ 2147483647 w 244"/>
              <a:gd name="T105" fmla="*/ 2147483647 h 132"/>
              <a:gd name="T106" fmla="*/ 2147483647 w 244"/>
              <a:gd name="T107" fmla="*/ 2147483647 h 132"/>
              <a:gd name="T108" fmla="*/ 2147483647 w 244"/>
              <a:gd name="T109" fmla="*/ 2147483647 h 132"/>
              <a:gd name="T110" fmla="*/ 2147483647 w 244"/>
              <a:gd name="T111" fmla="*/ 2147483647 h 132"/>
              <a:gd name="T112" fmla="*/ 2147483647 w 244"/>
              <a:gd name="T113" fmla="*/ 2147483647 h 132"/>
              <a:gd name="T114" fmla="*/ 2147483647 w 244"/>
              <a:gd name="T115" fmla="*/ 2147483647 h 132"/>
              <a:gd name="T116" fmla="*/ 2147483647 w 244"/>
              <a:gd name="T117" fmla="*/ 2147483647 h 132"/>
              <a:gd name="T118" fmla="*/ 2147483647 w 244"/>
              <a:gd name="T119" fmla="*/ 0 h 132"/>
              <a:gd name="T120" fmla="*/ 2147483647 w 244"/>
              <a:gd name="T121" fmla="*/ 2147483647 h 132"/>
              <a:gd name="T122" fmla="*/ 2147483647 w 244"/>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132"/>
              <a:gd name="T188" fmla="*/ 244 w 244"/>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132">
                <a:moveTo>
                  <a:pt x="8" y="0"/>
                </a:moveTo>
                <a:lnTo>
                  <a:pt x="0" y="10"/>
                </a:lnTo>
                <a:lnTo>
                  <a:pt x="0" y="22"/>
                </a:lnTo>
                <a:lnTo>
                  <a:pt x="17" y="36"/>
                </a:lnTo>
                <a:lnTo>
                  <a:pt x="27" y="33"/>
                </a:lnTo>
                <a:lnTo>
                  <a:pt x="30" y="38"/>
                </a:lnTo>
                <a:lnTo>
                  <a:pt x="44" y="40"/>
                </a:lnTo>
                <a:lnTo>
                  <a:pt x="51" y="31"/>
                </a:lnTo>
                <a:lnTo>
                  <a:pt x="74" y="33"/>
                </a:lnTo>
                <a:lnTo>
                  <a:pt x="78" y="41"/>
                </a:lnTo>
                <a:lnTo>
                  <a:pt x="86" y="45"/>
                </a:lnTo>
                <a:lnTo>
                  <a:pt x="106" y="43"/>
                </a:lnTo>
                <a:lnTo>
                  <a:pt x="113" y="48"/>
                </a:lnTo>
                <a:lnTo>
                  <a:pt x="123" y="53"/>
                </a:lnTo>
                <a:lnTo>
                  <a:pt x="132" y="64"/>
                </a:lnTo>
                <a:lnTo>
                  <a:pt x="132" y="78"/>
                </a:lnTo>
                <a:lnTo>
                  <a:pt x="125" y="81"/>
                </a:lnTo>
                <a:lnTo>
                  <a:pt x="128" y="86"/>
                </a:lnTo>
                <a:lnTo>
                  <a:pt x="118" y="95"/>
                </a:lnTo>
                <a:lnTo>
                  <a:pt x="118" y="107"/>
                </a:lnTo>
                <a:lnTo>
                  <a:pt x="133" y="109"/>
                </a:lnTo>
                <a:lnTo>
                  <a:pt x="142" y="105"/>
                </a:lnTo>
                <a:lnTo>
                  <a:pt x="145" y="100"/>
                </a:lnTo>
                <a:lnTo>
                  <a:pt x="150" y="105"/>
                </a:lnTo>
                <a:lnTo>
                  <a:pt x="159" y="102"/>
                </a:lnTo>
                <a:lnTo>
                  <a:pt x="177" y="109"/>
                </a:lnTo>
                <a:lnTo>
                  <a:pt x="189" y="121"/>
                </a:lnTo>
                <a:lnTo>
                  <a:pt x="192" y="121"/>
                </a:lnTo>
                <a:lnTo>
                  <a:pt x="194" y="128"/>
                </a:lnTo>
                <a:lnTo>
                  <a:pt x="206" y="131"/>
                </a:lnTo>
                <a:lnTo>
                  <a:pt x="219" y="131"/>
                </a:lnTo>
                <a:lnTo>
                  <a:pt x="211" y="124"/>
                </a:lnTo>
                <a:lnTo>
                  <a:pt x="214" y="117"/>
                </a:lnTo>
                <a:lnTo>
                  <a:pt x="224" y="124"/>
                </a:lnTo>
                <a:lnTo>
                  <a:pt x="236" y="126"/>
                </a:lnTo>
                <a:lnTo>
                  <a:pt x="238" y="115"/>
                </a:lnTo>
                <a:lnTo>
                  <a:pt x="226" y="107"/>
                </a:lnTo>
                <a:lnTo>
                  <a:pt x="218" y="107"/>
                </a:lnTo>
                <a:lnTo>
                  <a:pt x="206" y="98"/>
                </a:lnTo>
                <a:lnTo>
                  <a:pt x="218" y="98"/>
                </a:lnTo>
                <a:lnTo>
                  <a:pt x="226" y="103"/>
                </a:lnTo>
                <a:lnTo>
                  <a:pt x="243" y="103"/>
                </a:lnTo>
                <a:lnTo>
                  <a:pt x="240" y="93"/>
                </a:lnTo>
                <a:lnTo>
                  <a:pt x="224" y="83"/>
                </a:lnTo>
                <a:lnTo>
                  <a:pt x="214" y="81"/>
                </a:lnTo>
                <a:lnTo>
                  <a:pt x="199" y="69"/>
                </a:lnTo>
                <a:lnTo>
                  <a:pt x="181" y="65"/>
                </a:lnTo>
                <a:lnTo>
                  <a:pt x="165" y="60"/>
                </a:lnTo>
                <a:lnTo>
                  <a:pt x="154" y="45"/>
                </a:lnTo>
                <a:lnTo>
                  <a:pt x="145" y="24"/>
                </a:lnTo>
                <a:lnTo>
                  <a:pt x="133" y="24"/>
                </a:lnTo>
                <a:lnTo>
                  <a:pt x="130" y="19"/>
                </a:lnTo>
                <a:lnTo>
                  <a:pt x="123" y="21"/>
                </a:lnTo>
                <a:lnTo>
                  <a:pt x="111" y="12"/>
                </a:lnTo>
                <a:lnTo>
                  <a:pt x="91" y="9"/>
                </a:lnTo>
                <a:lnTo>
                  <a:pt x="83" y="14"/>
                </a:lnTo>
                <a:lnTo>
                  <a:pt x="64" y="9"/>
                </a:lnTo>
                <a:lnTo>
                  <a:pt x="52" y="9"/>
                </a:lnTo>
                <a:lnTo>
                  <a:pt x="47" y="2"/>
                </a:lnTo>
                <a:lnTo>
                  <a:pt x="40" y="0"/>
                </a:lnTo>
                <a:lnTo>
                  <a:pt x="30" y="2"/>
                </a:lnTo>
                <a:lnTo>
                  <a:pt x="8"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55" name="Freeform 152"/>
          <p:cNvSpPr>
            <a:spLocks/>
          </p:cNvSpPr>
          <p:nvPr/>
        </p:nvSpPr>
        <p:spPr bwMode="auto">
          <a:xfrm>
            <a:off x="2549525" y="2933700"/>
            <a:ext cx="271463" cy="95250"/>
          </a:xfrm>
          <a:custGeom>
            <a:avLst/>
            <a:gdLst>
              <a:gd name="T0" fmla="*/ 0 w 171"/>
              <a:gd name="T1" fmla="*/ 2147483647 h 60"/>
              <a:gd name="T2" fmla="*/ 2147483647 w 171"/>
              <a:gd name="T3" fmla="*/ 2147483647 h 60"/>
              <a:gd name="T4" fmla="*/ 2147483647 w 171"/>
              <a:gd name="T5" fmla="*/ 2147483647 h 60"/>
              <a:gd name="T6" fmla="*/ 2147483647 w 171"/>
              <a:gd name="T7" fmla="*/ 2147483647 h 60"/>
              <a:gd name="T8" fmla="*/ 2147483647 w 171"/>
              <a:gd name="T9" fmla="*/ 2147483647 h 60"/>
              <a:gd name="T10" fmla="*/ 2147483647 w 171"/>
              <a:gd name="T11" fmla="*/ 2147483647 h 60"/>
              <a:gd name="T12" fmla="*/ 2147483647 w 171"/>
              <a:gd name="T13" fmla="*/ 0 h 60"/>
              <a:gd name="T14" fmla="*/ 2147483647 w 171"/>
              <a:gd name="T15" fmla="*/ 2147483647 h 60"/>
              <a:gd name="T16" fmla="*/ 2147483647 w 171"/>
              <a:gd name="T17" fmla="*/ 2147483647 h 60"/>
              <a:gd name="T18" fmla="*/ 2147483647 w 171"/>
              <a:gd name="T19" fmla="*/ 2147483647 h 60"/>
              <a:gd name="T20" fmla="*/ 2147483647 w 171"/>
              <a:gd name="T21" fmla="*/ 2147483647 h 60"/>
              <a:gd name="T22" fmla="*/ 2147483647 w 171"/>
              <a:gd name="T23" fmla="*/ 2147483647 h 60"/>
              <a:gd name="T24" fmla="*/ 2147483647 w 171"/>
              <a:gd name="T25" fmla="*/ 2147483647 h 60"/>
              <a:gd name="T26" fmla="*/ 2147483647 w 171"/>
              <a:gd name="T27" fmla="*/ 2147483647 h 60"/>
              <a:gd name="T28" fmla="*/ 2147483647 w 171"/>
              <a:gd name="T29" fmla="*/ 2147483647 h 60"/>
              <a:gd name="T30" fmla="*/ 2147483647 w 171"/>
              <a:gd name="T31" fmla="*/ 2147483647 h 60"/>
              <a:gd name="T32" fmla="*/ 2147483647 w 171"/>
              <a:gd name="T33" fmla="*/ 2147483647 h 60"/>
              <a:gd name="T34" fmla="*/ 2147483647 w 171"/>
              <a:gd name="T35" fmla="*/ 2147483647 h 60"/>
              <a:gd name="T36" fmla="*/ 2147483647 w 171"/>
              <a:gd name="T37" fmla="*/ 2147483647 h 60"/>
              <a:gd name="T38" fmla="*/ 2147483647 w 171"/>
              <a:gd name="T39" fmla="*/ 2147483647 h 60"/>
              <a:gd name="T40" fmla="*/ 2147483647 w 171"/>
              <a:gd name="T41" fmla="*/ 2147483647 h 60"/>
              <a:gd name="T42" fmla="*/ 2147483647 w 171"/>
              <a:gd name="T43" fmla="*/ 2147483647 h 60"/>
              <a:gd name="T44" fmla="*/ 2147483647 w 171"/>
              <a:gd name="T45" fmla="*/ 2147483647 h 60"/>
              <a:gd name="T46" fmla="*/ 2147483647 w 171"/>
              <a:gd name="T47" fmla="*/ 2147483647 h 60"/>
              <a:gd name="T48" fmla="*/ 2147483647 w 171"/>
              <a:gd name="T49" fmla="*/ 2147483647 h 60"/>
              <a:gd name="T50" fmla="*/ 2147483647 w 171"/>
              <a:gd name="T51" fmla="*/ 2147483647 h 60"/>
              <a:gd name="T52" fmla="*/ 2147483647 w 171"/>
              <a:gd name="T53" fmla="*/ 2147483647 h 60"/>
              <a:gd name="T54" fmla="*/ 2147483647 w 171"/>
              <a:gd name="T55" fmla="*/ 2147483647 h 60"/>
              <a:gd name="T56" fmla="*/ 2147483647 w 171"/>
              <a:gd name="T57" fmla="*/ 2147483647 h 60"/>
              <a:gd name="T58" fmla="*/ 2147483647 w 171"/>
              <a:gd name="T59" fmla="*/ 2147483647 h 60"/>
              <a:gd name="T60" fmla="*/ 2147483647 w 171"/>
              <a:gd name="T61" fmla="*/ 2147483647 h 60"/>
              <a:gd name="T62" fmla="*/ 2147483647 w 171"/>
              <a:gd name="T63" fmla="*/ 2147483647 h 60"/>
              <a:gd name="T64" fmla="*/ 2147483647 w 171"/>
              <a:gd name="T65" fmla="*/ 2147483647 h 60"/>
              <a:gd name="T66" fmla="*/ 2147483647 w 171"/>
              <a:gd name="T67" fmla="*/ 2147483647 h 60"/>
              <a:gd name="T68" fmla="*/ 2147483647 w 171"/>
              <a:gd name="T69" fmla="*/ 2147483647 h 60"/>
              <a:gd name="T70" fmla="*/ 2147483647 w 171"/>
              <a:gd name="T71" fmla="*/ 2147483647 h 60"/>
              <a:gd name="T72" fmla="*/ 2147483647 w 171"/>
              <a:gd name="T73" fmla="*/ 2147483647 h 60"/>
              <a:gd name="T74" fmla="*/ 2147483647 w 171"/>
              <a:gd name="T75" fmla="*/ 2147483647 h 60"/>
              <a:gd name="T76" fmla="*/ 2147483647 w 171"/>
              <a:gd name="T77" fmla="*/ 2147483647 h 60"/>
              <a:gd name="T78" fmla="*/ 2147483647 w 171"/>
              <a:gd name="T79" fmla="*/ 2147483647 h 60"/>
              <a:gd name="T80" fmla="*/ 0 w 171"/>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60"/>
              <a:gd name="T125" fmla="*/ 171 w 171"/>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60">
                <a:moveTo>
                  <a:pt x="0" y="29"/>
                </a:moveTo>
                <a:lnTo>
                  <a:pt x="15" y="12"/>
                </a:lnTo>
                <a:lnTo>
                  <a:pt x="22" y="12"/>
                </a:lnTo>
                <a:lnTo>
                  <a:pt x="34" y="3"/>
                </a:lnTo>
                <a:lnTo>
                  <a:pt x="47" y="3"/>
                </a:lnTo>
                <a:lnTo>
                  <a:pt x="50" y="2"/>
                </a:lnTo>
                <a:lnTo>
                  <a:pt x="56" y="0"/>
                </a:lnTo>
                <a:lnTo>
                  <a:pt x="72" y="10"/>
                </a:lnTo>
                <a:lnTo>
                  <a:pt x="77" y="17"/>
                </a:lnTo>
                <a:lnTo>
                  <a:pt x="81" y="14"/>
                </a:lnTo>
                <a:lnTo>
                  <a:pt x="94" y="21"/>
                </a:lnTo>
                <a:lnTo>
                  <a:pt x="103" y="21"/>
                </a:lnTo>
                <a:lnTo>
                  <a:pt x="109" y="26"/>
                </a:lnTo>
                <a:lnTo>
                  <a:pt x="121" y="29"/>
                </a:lnTo>
                <a:lnTo>
                  <a:pt x="121" y="38"/>
                </a:lnTo>
                <a:lnTo>
                  <a:pt x="143" y="38"/>
                </a:lnTo>
                <a:lnTo>
                  <a:pt x="148" y="47"/>
                </a:lnTo>
                <a:lnTo>
                  <a:pt x="162" y="47"/>
                </a:lnTo>
                <a:lnTo>
                  <a:pt x="170" y="57"/>
                </a:lnTo>
                <a:lnTo>
                  <a:pt x="165" y="59"/>
                </a:lnTo>
                <a:lnTo>
                  <a:pt x="162" y="56"/>
                </a:lnTo>
                <a:lnTo>
                  <a:pt x="160" y="54"/>
                </a:lnTo>
                <a:lnTo>
                  <a:pt x="148" y="56"/>
                </a:lnTo>
                <a:lnTo>
                  <a:pt x="145" y="57"/>
                </a:lnTo>
                <a:lnTo>
                  <a:pt x="135" y="59"/>
                </a:lnTo>
                <a:lnTo>
                  <a:pt x="120" y="59"/>
                </a:lnTo>
                <a:lnTo>
                  <a:pt x="109" y="59"/>
                </a:lnTo>
                <a:lnTo>
                  <a:pt x="109" y="54"/>
                </a:lnTo>
                <a:lnTo>
                  <a:pt x="94" y="40"/>
                </a:lnTo>
                <a:lnTo>
                  <a:pt x="94" y="31"/>
                </a:lnTo>
                <a:lnTo>
                  <a:pt x="77" y="31"/>
                </a:lnTo>
                <a:lnTo>
                  <a:pt x="71" y="26"/>
                </a:lnTo>
                <a:lnTo>
                  <a:pt x="66" y="31"/>
                </a:lnTo>
                <a:lnTo>
                  <a:pt x="61" y="24"/>
                </a:lnTo>
                <a:lnTo>
                  <a:pt x="56" y="24"/>
                </a:lnTo>
                <a:lnTo>
                  <a:pt x="56" y="16"/>
                </a:lnTo>
                <a:lnTo>
                  <a:pt x="50" y="12"/>
                </a:lnTo>
                <a:lnTo>
                  <a:pt x="35" y="14"/>
                </a:lnTo>
                <a:lnTo>
                  <a:pt x="25" y="24"/>
                </a:lnTo>
                <a:lnTo>
                  <a:pt x="13" y="26"/>
                </a:lnTo>
                <a:lnTo>
                  <a:pt x="0" y="29"/>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56" name="Freeform 153"/>
          <p:cNvSpPr>
            <a:spLocks/>
          </p:cNvSpPr>
          <p:nvPr/>
        </p:nvSpPr>
        <p:spPr bwMode="auto">
          <a:xfrm>
            <a:off x="2538413" y="2922588"/>
            <a:ext cx="273050" cy="95250"/>
          </a:xfrm>
          <a:custGeom>
            <a:avLst/>
            <a:gdLst>
              <a:gd name="T0" fmla="*/ 0 w 172"/>
              <a:gd name="T1" fmla="*/ 2147483647 h 60"/>
              <a:gd name="T2" fmla="*/ 2147483647 w 172"/>
              <a:gd name="T3" fmla="*/ 2147483647 h 60"/>
              <a:gd name="T4" fmla="*/ 2147483647 w 172"/>
              <a:gd name="T5" fmla="*/ 2147483647 h 60"/>
              <a:gd name="T6" fmla="*/ 2147483647 w 172"/>
              <a:gd name="T7" fmla="*/ 2147483647 h 60"/>
              <a:gd name="T8" fmla="*/ 2147483647 w 172"/>
              <a:gd name="T9" fmla="*/ 2147483647 h 60"/>
              <a:gd name="T10" fmla="*/ 2147483647 w 172"/>
              <a:gd name="T11" fmla="*/ 2147483647 h 60"/>
              <a:gd name="T12" fmla="*/ 2147483647 w 172"/>
              <a:gd name="T13" fmla="*/ 0 h 60"/>
              <a:gd name="T14" fmla="*/ 2147483647 w 172"/>
              <a:gd name="T15" fmla="*/ 2147483647 h 60"/>
              <a:gd name="T16" fmla="*/ 2147483647 w 172"/>
              <a:gd name="T17" fmla="*/ 2147483647 h 60"/>
              <a:gd name="T18" fmla="*/ 2147483647 w 172"/>
              <a:gd name="T19" fmla="*/ 2147483647 h 60"/>
              <a:gd name="T20" fmla="*/ 2147483647 w 172"/>
              <a:gd name="T21" fmla="*/ 2147483647 h 60"/>
              <a:gd name="T22" fmla="*/ 2147483647 w 172"/>
              <a:gd name="T23" fmla="*/ 2147483647 h 60"/>
              <a:gd name="T24" fmla="*/ 2147483647 w 172"/>
              <a:gd name="T25" fmla="*/ 2147483647 h 60"/>
              <a:gd name="T26" fmla="*/ 2147483647 w 172"/>
              <a:gd name="T27" fmla="*/ 2147483647 h 60"/>
              <a:gd name="T28" fmla="*/ 2147483647 w 172"/>
              <a:gd name="T29" fmla="*/ 2147483647 h 60"/>
              <a:gd name="T30" fmla="*/ 2147483647 w 172"/>
              <a:gd name="T31" fmla="*/ 2147483647 h 60"/>
              <a:gd name="T32" fmla="*/ 2147483647 w 172"/>
              <a:gd name="T33" fmla="*/ 2147483647 h 60"/>
              <a:gd name="T34" fmla="*/ 2147483647 w 172"/>
              <a:gd name="T35" fmla="*/ 2147483647 h 60"/>
              <a:gd name="T36" fmla="*/ 2147483647 w 172"/>
              <a:gd name="T37" fmla="*/ 2147483647 h 60"/>
              <a:gd name="T38" fmla="*/ 2147483647 w 172"/>
              <a:gd name="T39" fmla="*/ 2147483647 h 60"/>
              <a:gd name="T40" fmla="*/ 2147483647 w 172"/>
              <a:gd name="T41" fmla="*/ 2147483647 h 60"/>
              <a:gd name="T42" fmla="*/ 2147483647 w 172"/>
              <a:gd name="T43" fmla="*/ 2147483647 h 60"/>
              <a:gd name="T44" fmla="*/ 2147483647 w 172"/>
              <a:gd name="T45" fmla="*/ 2147483647 h 60"/>
              <a:gd name="T46" fmla="*/ 2147483647 w 172"/>
              <a:gd name="T47" fmla="*/ 2147483647 h 60"/>
              <a:gd name="T48" fmla="*/ 2147483647 w 172"/>
              <a:gd name="T49" fmla="*/ 2147483647 h 60"/>
              <a:gd name="T50" fmla="*/ 2147483647 w 172"/>
              <a:gd name="T51" fmla="*/ 2147483647 h 60"/>
              <a:gd name="T52" fmla="*/ 2147483647 w 172"/>
              <a:gd name="T53" fmla="*/ 2147483647 h 60"/>
              <a:gd name="T54" fmla="*/ 2147483647 w 172"/>
              <a:gd name="T55" fmla="*/ 2147483647 h 60"/>
              <a:gd name="T56" fmla="*/ 2147483647 w 172"/>
              <a:gd name="T57" fmla="*/ 2147483647 h 60"/>
              <a:gd name="T58" fmla="*/ 2147483647 w 172"/>
              <a:gd name="T59" fmla="*/ 2147483647 h 60"/>
              <a:gd name="T60" fmla="*/ 2147483647 w 172"/>
              <a:gd name="T61" fmla="*/ 2147483647 h 60"/>
              <a:gd name="T62" fmla="*/ 2147483647 w 172"/>
              <a:gd name="T63" fmla="*/ 2147483647 h 60"/>
              <a:gd name="T64" fmla="*/ 2147483647 w 172"/>
              <a:gd name="T65" fmla="*/ 2147483647 h 60"/>
              <a:gd name="T66" fmla="*/ 2147483647 w 172"/>
              <a:gd name="T67" fmla="*/ 2147483647 h 60"/>
              <a:gd name="T68" fmla="*/ 2147483647 w 172"/>
              <a:gd name="T69" fmla="*/ 2147483647 h 60"/>
              <a:gd name="T70" fmla="*/ 2147483647 w 172"/>
              <a:gd name="T71" fmla="*/ 2147483647 h 60"/>
              <a:gd name="T72" fmla="*/ 2147483647 w 172"/>
              <a:gd name="T73" fmla="*/ 2147483647 h 60"/>
              <a:gd name="T74" fmla="*/ 2147483647 w 172"/>
              <a:gd name="T75" fmla="*/ 2147483647 h 60"/>
              <a:gd name="T76" fmla="*/ 2147483647 w 172"/>
              <a:gd name="T77" fmla="*/ 2147483647 h 60"/>
              <a:gd name="T78" fmla="*/ 2147483647 w 172"/>
              <a:gd name="T79" fmla="*/ 2147483647 h 60"/>
              <a:gd name="T80" fmla="*/ 0 w 172"/>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
              <a:gd name="T124" fmla="*/ 0 h 60"/>
              <a:gd name="T125" fmla="*/ 172 w 172"/>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 h="60">
                <a:moveTo>
                  <a:pt x="0" y="29"/>
                </a:moveTo>
                <a:lnTo>
                  <a:pt x="15" y="12"/>
                </a:lnTo>
                <a:lnTo>
                  <a:pt x="22" y="12"/>
                </a:lnTo>
                <a:lnTo>
                  <a:pt x="34" y="3"/>
                </a:lnTo>
                <a:lnTo>
                  <a:pt x="47" y="3"/>
                </a:lnTo>
                <a:lnTo>
                  <a:pt x="51" y="2"/>
                </a:lnTo>
                <a:lnTo>
                  <a:pt x="56" y="0"/>
                </a:lnTo>
                <a:lnTo>
                  <a:pt x="73" y="10"/>
                </a:lnTo>
                <a:lnTo>
                  <a:pt x="78" y="17"/>
                </a:lnTo>
                <a:lnTo>
                  <a:pt x="81" y="14"/>
                </a:lnTo>
                <a:lnTo>
                  <a:pt x="95" y="21"/>
                </a:lnTo>
                <a:lnTo>
                  <a:pt x="103" y="21"/>
                </a:lnTo>
                <a:lnTo>
                  <a:pt x="110" y="26"/>
                </a:lnTo>
                <a:lnTo>
                  <a:pt x="122" y="29"/>
                </a:lnTo>
                <a:lnTo>
                  <a:pt x="122" y="38"/>
                </a:lnTo>
                <a:lnTo>
                  <a:pt x="144" y="38"/>
                </a:lnTo>
                <a:lnTo>
                  <a:pt x="149" y="47"/>
                </a:lnTo>
                <a:lnTo>
                  <a:pt x="163" y="47"/>
                </a:lnTo>
                <a:lnTo>
                  <a:pt x="171" y="57"/>
                </a:lnTo>
                <a:lnTo>
                  <a:pt x="166" y="59"/>
                </a:lnTo>
                <a:lnTo>
                  <a:pt x="163" y="56"/>
                </a:lnTo>
                <a:lnTo>
                  <a:pt x="161" y="54"/>
                </a:lnTo>
                <a:lnTo>
                  <a:pt x="149" y="56"/>
                </a:lnTo>
                <a:lnTo>
                  <a:pt x="146" y="57"/>
                </a:lnTo>
                <a:lnTo>
                  <a:pt x="135" y="59"/>
                </a:lnTo>
                <a:lnTo>
                  <a:pt x="120" y="59"/>
                </a:lnTo>
                <a:lnTo>
                  <a:pt x="110" y="59"/>
                </a:lnTo>
                <a:lnTo>
                  <a:pt x="110" y="54"/>
                </a:lnTo>
                <a:lnTo>
                  <a:pt x="95" y="40"/>
                </a:lnTo>
                <a:lnTo>
                  <a:pt x="95" y="31"/>
                </a:lnTo>
                <a:lnTo>
                  <a:pt x="78" y="31"/>
                </a:lnTo>
                <a:lnTo>
                  <a:pt x="71" y="26"/>
                </a:lnTo>
                <a:lnTo>
                  <a:pt x="66" y="31"/>
                </a:lnTo>
                <a:lnTo>
                  <a:pt x="61" y="24"/>
                </a:lnTo>
                <a:lnTo>
                  <a:pt x="56" y="24"/>
                </a:lnTo>
                <a:lnTo>
                  <a:pt x="56" y="16"/>
                </a:lnTo>
                <a:lnTo>
                  <a:pt x="51" y="12"/>
                </a:lnTo>
                <a:lnTo>
                  <a:pt x="36" y="14"/>
                </a:lnTo>
                <a:lnTo>
                  <a:pt x="25" y="24"/>
                </a:lnTo>
                <a:lnTo>
                  <a:pt x="14" y="26"/>
                </a:lnTo>
                <a:lnTo>
                  <a:pt x="0" y="29"/>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57" name="Freeform 154"/>
          <p:cNvSpPr>
            <a:spLocks/>
          </p:cNvSpPr>
          <p:nvPr/>
        </p:nvSpPr>
        <p:spPr bwMode="auto">
          <a:xfrm>
            <a:off x="2787650" y="3001963"/>
            <a:ext cx="169863" cy="80962"/>
          </a:xfrm>
          <a:custGeom>
            <a:avLst/>
            <a:gdLst>
              <a:gd name="T0" fmla="*/ 0 w 107"/>
              <a:gd name="T1" fmla="*/ 2147483647 h 51"/>
              <a:gd name="T2" fmla="*/ 2147483647 w 107"/>
              <a:gd name="T3" fmla="*/ 2147483647 h 51"/>
              <a:gd name="T4" fmla="*/ 2147483647 w 107"/>
              <a:gd name="T5" fmla="*/ 2147483647 h 51"/>
              <a:gd name="T6" fmla="*/ 2147483647 w 107"/>
              <a:gd name="T7" fmla="*/ 2147483647 h 51"/>
              <a:gd name="T8" fmla="*/ 2147483647 w 107"/>
              <a:gd name="T9" fmla="*/ 2147483647 h 51"/>
              <a:gd name="T10" fmla="*/ 2147483647 w 107"/>
              <a:gd name="T11" fmla="*/ 2147483647 h 51"/>
              <a:gd name="T12" fmla="*/ 2147483647 w 107"/>
              <a:gd name="T13" fmla="*/ 2147483647 h 51"/>
              <a:gd name="T14" fmla="*/ 2147483647 w 107"/>
              <a:gd name="T15" fmla="*/ 2147483647 h 51"/>
              <a:gd name="T16" fmla="*/ 2147483647 w 107"/>
              <a:gd name="T17" fmla="*/ 2147483647 h 51"/>
              <a:gd name="T18" fmla="*/ 2147483647 w 107"/>
              <a:gd name="T19" fmla="*/ 2147483647 h 51"/>
              <a:gd name="T20" fmla="*/ 2147483647 w 107"/>
              <a:gd name="T21" fmla="*/ 2147483647 h 51"/>
              <a:gd name="T22" fmla="*/ 2147483647 w 107"/>
              <a:gd name="T23" fmla="*/ 2147483647 h 51"/>
              <a:gd name="T24" fmla="*/ 2147483647 w 107"/>
              <a:gd name="T25" fmla="*/ 2147483647 h 51"/>
              <a:gd name="T26" fmla="*/ 2147483647 w 107"/>
              <a:gd name="T27" fmla="*/ 2147483647 h 51"/>
              <a:gd name="T28" fmla="*/ 2147483647 w 107"/>
              <a:gd name="T29" fmla="*/ 2147483647 h 51"/>
              <a:gd name="T30" fmla="*/ 2147483647 w 107"/>
              <a:gd name="T31" fmla="*/ 2147483647 h 51"/>
              <a:gd name="T32" fmla="*/ 2147483647 w 107"/>
              <a:gd name="T33" fmla="*/ 2147483647 h 51"/>
              <a:gd name="T34" fmla="*/ 2147483647 w 107"/>
              <a:gd name="T35" fmla="*/ 2147483647 h 51"/>
              <a:gd name="T36" fmla="*/ 2147483647 w 107"/>
              <a:gd name="T37" fmla="*/ 2147483647 h 51"/>
              <a:gd name="T38" fmla="*/ 2147483647 w 107"/>
              <a:gd name="T39" fmla="*/ 2147483647 h 51"/>
              <a:gd name="T40" fmla="*/ 2147483647 w 107"/>
              <a:gd name="T41" fmla="*/ 0 h 51"/>
              <a:gd name="T42" fmla="*/ 2147483647 w 107"/>
              <a:gd name="T43" fmla="*/ 2147483647 h 51"/>
              <a:gd name="T44" fmla="*/ 2147483647 w 107"/>
              <a:gd name="T45" fmla="*/ 2147483647 h 51"/>
              <a:gd name="T46" fmla="*/ 2147483647 w 107"/>
              <a:gd name="T47" fmla="*/ 2147483647 h 51"/>
              <a:gd name="T48" fmla="*/ 2147483647 w 107"/>
              <a:gd name="T49" fmla="*/ 2147483647 h 51"/>
              <a:gd name="T50" fmla="*/ 2147483647 w 107"/>
              <a:gd name="T51" fmla="*/ 2147483647 h 51"/>
              <a:gd name="T52" fmla="*/ 0 w 107"/>
              <a:gd name="T53" fmla="*/ 2147483647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51"/>
              <a:gd name="T83" fmla="*/ 107 w 10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51">
                <a:moveTo>
                  <a:pt x="0" y="38"/>
                </a:moveTo>
                <a:lnTo>
                  <a:pt x="10" y="40"/>
                </a:lnTo>
                <a:lnTo>
                  <a:pt x="34" y="38"/>
                </a:lnTo>
                <a:lnTo>
                  <a:pt x="44" y="48"/>
                </a:lnTo>
                <a:lnTo>
                  <a:pt x="57" y="50"/>
                </a:lnTo>
                <a:lnTo>
                  <a:pt x="64" y="38"/>
                </a:lnTo>
                <a:lnTo>
                  <a:pt x="61" y="34"/>
                </a:lnTo>
                <a:lnTo>
                  <a:pt x="67" y="29"/>
                </a:lnTo>
                <a:lnTo>
                  <a:pt x="81" y="38"/>
                </a:lnTo>
                <a:lnTo>
                  <a:pt x="91" y="38"/>
                </a:lnTo>
                <a:lnTo>
                  <a:pt x="91" y="33"/>
                </a:lnTo>
                <a:lnTo>
                  <a:pt x="98" y="33"/>
                </a:lnTo>
                <a:lnTo>
                  <a:pt x="106" y="24"/>
                </a:lnTo>
                <a:lnTo>
                  <a:pt x="101" y="22"/>
                </a:lnTo>
                <a:lnTo>
                  <a:pt x="101" y="14"/>
                </a:lnTo>
                <a:lnTo>
                  <a:pt x="101" y="7"/>
                </a:lnTo>
                <a:lnTo>
                  <a:pt x="86" y="5"/>
                </a:lnTo>
                <a:lnTo>
                  <a:pt x="74" y="7"/>
                </a:lnTo>
                <a:lnTo>
                  <a:pt x="64" y="7"/>
                </a:lnTo>
                <a:lnTo>
                  <a:pt x="49" y="5"/>
                </a:lnTo>
                <a:lnTo>
                  <a:pt x="37" y="0"/>
                </a:lnTo>
                <a:lnTo>
                  <a:pt x="34" y="5"/>
                </a:lnTo>
                <a:lnTo>
                  <a:pt x="32" y="16"/>
                </a:lnTo>
                <a:lnTo>
                  <a:pt x="20" y="16"/>
                </a:lnTo>
                <a:lnTo>
                  <a:pt x="17" y="24"/>
                </a:lnTo>
                <a:lnTo>
                  <a:pt x="10" y="28"/>
                </a:lnTo>
                <a:lnTo>
                  <a:pt x="0" y="38"/>
                </a:lnTo>
              </a:path>
            </a:pathLst>
          </a:custGeom>
          <a:solidFill>
            <a:srgbClr val="008000">
              <a:alpha val="12941"/>
            </a:srgbClr>
          </a:solidFill>
          <a:ln w="12700" cap="rnd">
            <a:solidFill>
              <a:srgbClr val="666666"/>
            </a:solidFill>
            <a:round/>
            <a:headEnd/>
            <a:tailEnd/>
          </a:ln>
        </p:spPr>
        <p:txBody>
          <a:bodyPr/>
          <a:lstStyle/>
          <a:p>
            <a:pPr eaLnBrk="1" hangingPunct="1">
              <a:defRPr/>
            </a:pPr>
            <a:endParaRPr lang="en-US" dirty="0">
              <a:solidFill>
                <a:srgbClr val="000000"/>
              </a:solidFill>
              <a:cs typeface="+mn-cs"/>
            </a:endParaRPr>
          </a:p>
        </p:txBody>
      </p:sp>
      <p:sp>
        <p:nvSpPr>
          <p:cNvPr id="21658" name="Freeform 155"/>
          <p:cNvSpPr>
            <a:spLocks/>
          </p:cNvSpPr>
          <p:nvPr/>
        </p:nvSpPr>
        <p:spPr bwMode="auto">
          <a:xfrm>
            <a:off x="2776538" y="2990850"/>
            <a:ext cx="173037" cy="80963"/>
          </a:xfrm>
          <a:custGeom>
            <a:avLst/>
            <a:gdLst>
              <a:gd name="T0" fmla="*/ 0 w 109"/>
              <a:gd name="T1" fmla="*/ 2147483647 h 51"/>
              <a:gd name="T2" fmla="*/ 2147483647 w 109"/>
              <a:gd name="T3" fmla="*/ 2147483647 h 51"/>
              <a:gd name="T4" fmla="*/ 2147483647 w 109"/>
              <a:gd name="T5" fmla="*/ 2147483647 h 51"/>
              <a:gd name="T6" fmla="*/ 2147483647 w 109"/>
              <a:gd name="T7" fmla="*/ 2147483647 h 51"/>
              <a:gd name="T8" fmla="*/ 2147483647 w 109"/>
              <a:gd name="T9" fmla="*/ 2147483647 h 51"/>
              <a:gd name="T10" fmla="*/ 2147483647 w 109"/>
              <a:gd name="T11" fmla="*/ 2147483647 h 51"/>
              <a:gd name="T12" fmla="*/ 2147483647 w 109"/>
              <a:gd name="T13" fmla="*/ 2147483647 h 51"/>
              <a:gd name="T14" fmla="*/ 2147483647 w 109"/>
              <a:gd name="T15" fmla="*/ 2147483647 h 51"/>
              <a:gd name="T16" fmla="*/ 2147483647 w 109"/>
              <a:gd name="T17" fmla="*/ 2147483647 h 51"/>
              <a:gd name="T18" fmla="*/ 2147483647 w 109"/>
              <a:gd name="T19" fmla="*/ 2147483647 h 51"/>
              <a:gd name="T20" fmla="*/ 2147483647 w 109"/>
              <a:gd name="T21" fmla="*/ 2147483647 h 51"/>
              <a:gd name="T22" fmla="*/ 2147483647 w 109"/>
              <a:gd name="T23" fmla="*/ 2147483647 h 51"/>
              <a:gd name="T24" fmla="*/ 2147483647 w 109"/>
              <a:gd name="T25" fmla="*/ 2147483647 h 51"/>
              <a:gd name="T26" fmla="*/ 2147483647 w 109"/>
              <a:gd name="T27" fmla="*/ 2147483647 h 51"/>
              <a:gd name="T28" fmla="*/ 2147483647 w 109"/>
              <a:gd name="T29" fmla="*/ 2147483647 h 51"/>
              <a:gd name="T30" fmla="*/ 2147483647 w 109"/>
              <a:gd name="T31" fmla="*/ 2147483647 h 51"/>
              <a:gd name="T32" fmla="*/ 2147483647 w 109"/>
              <a:gd name="T33" fmla="*/ 2147483647 h 51"/>
              <a:gd name="T34" fmla="*/ 2147483647 w 109"/>
              <a:gd name="T35" fmla="*/ 2147483647 h 51"/>
              <a:gd name="T36" fmla="*/ 2147483647 w 109"/>
              <a:gd name="T37" fmla="*/ 2147483647 h 51"/>
              <a:gd name="T38" fmla="*/ 2147483647 w 109"/>
              <a:gd name="T39" fmla="*/ 2147483647 h 51"/>
              <a:gd name="T40" fmla="*/ 2147483647 w 109"/>
              <a:gd name="T41" fmla="*/ 0 h 51"/>
              <a:gd name="T42" fmla="*/ 2147483647 w 109"/>
              <a:gd name="T43" fmla="*/ 2147483647 h 51"/>
              <a:gd name="T44" fmla="*/ 2147483647 w 109"/>
              <a:gd name="T45" fmla="*/ 2147483647 h 51"/>
              <a:gd name="T46" fmla="*/ 2147483647 w 109"/>
              <a:gd name="T47" fmla="*/ 2147483647 h 51"/>
              <a:gd name="T48" fmla="*/ 2147483647 w 109"/>
              <a:gd name="T49" fmla="*/ 2147483647 h 51"/>
              <a:gd name="T50" fmla="*/ 2147483647 w 109"/>
              <a:gd name="T51" fmla="*/ 2147483647 h 51"/>
              <a:gd name="T52" fmla="*/ 0 w 109"/>
              <a:gd name="T53" fmla="*/ 2147483647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51"/>
              <a:gd name="T83" fmla="*/ 109 w 109"/>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51">
                <a:moveTo>
                  <a:pt x="0" y="38"/>
                </a:moveTo>
                <a:lnTo>
                  <a:pt x="10" y="40"/>
                </a:lnTo>
                <a:lnTo>
                  <a:pt x="34" y="38"/>
                </a:lnTo>
                <a:lnTo>
                  <a:pt x="44" y="48"/>
                </a:lnTo>
                <a:lnTo>
                  <a:pt x="57" y="50"/>
                </a:lnTo>
                <a:lnTo>
                  <a:pt x="64" y="38"/>
                </a:lnTo>
                <a:lnTo>
                  <a:pt x="61" y="34"/>
                </a:lnTo>
                <a:lnTo>
                  <a:pt x="67" y="29"/>
                </a:lnTo>
                <a:lnTo>
                  <a:pt x="81" y="38"/>
                </a:lnTo>
                <a:lnTo>
                  <a:pt x="91" y="38"/>
                </a:lnTo>
                <a:lnTo>
                  <a:pt x="91" y="33"/>
                </a:lnTo>
                <a:lnTo>
                  <a:pt x="98" y="33"/>
                </a:lnTo>
                <a:lnTo>
                  <a:pt x="108" y="24"/>
                </a:lnTo>
                <a:lnTo>
                  <a:pt x="101" y="22"/>
                </a:lnTo>
                <a:lnTo>
                  <a:pt x="101" y="14"/>
                </a:lnTo>
                <a:lnTo>
                  <a:pt x="101" y="7"/>
                </a:lnTo>
                <a:lnTo>
                  <a:pt x="86" y="5"/>
                </a:lnTo>
                <a:lnTo>
                  <a:pt x="74" y="7"/>
                </a:lnTo>
                <a:lnTo>
                  <a:pt x="64" y="7"/>
                </a:lnTo>
                <a:lnTo>
                  <a:pt x="49" y="5"/>
                </a:lnTo>
                <a:lnTo>
                  <a:pt x="37" y="0"/>
                </a:lnTo>
                <a:lnTo>
                  <a:pt x="34" y="5"/>
                </a:lnTo>
                <a:lnTo>
                  <a:pt x="32" y="16"/>
                </a:lnTo>
                <a:lnTo>
                  <a:pt x="20" y="16"/>
                </a:lnTo>
                <a:lnTo>
                  <a:pt x="17" y="24"/>
                </a:lnTo>
                <a:lnTo>
                  <a:pt x="10" y="28"/>
                </a:lnTo>
                <a:lnTo>
                  <a:pt x="0" y="38"/>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21659" name="Freeform 156"/>
          <p:cNvSpPr>
            <a:spLocks/>
          </p:cNvSpPr>
          <p:nvPr/>
        </p:nvSpPr>
        <p:spPr bwMode="auto">
          <a:xfrm>
            <a:off x="2678113" y="3235325"/>
            <a:ext cx="1100137" cy="1666875"/>
          </a:xfrm>
          <a:custGeom>
            <a:avLst/>
            <a:gdLst>
              <a:gd name="T0" fmla="*/ 2147483647 w 693"/>
              <a:gd name="T1" fmla="*/ 2147483647 h 1050"/>
              <a:gd name="T2" fmla="*/ 2147483647 w 693"/>
              <a:gd name="T3" fmla="*/ 2147483647 h 1050"/>
              <a:gd name="T4" fmla="*/ 2147483647 w 693"/>
              <a:gd name="T5" fmla="*/ 2147483647 h 1050"/>
              <a:gd name="T6" fmla="*/ 2147483647 w 693"/>
              <a:gd name="T7" fmla="*/ 2147483647 h 1050"/>
              <a:gd name="T8" fmla="*/ 2147483647 w 693"/>
              <a:gd name="T9" fmla="*/ 2147483647 h 1050"/>
              <a:gd name="T10" fmla="*/ 2147483647 w 693"/>
              <a:gd name="T11" fmla="*/ 2147483647 h 1050"/>
              <a:gd name="T12" fmla="*/ 2147483647 w 693"/>
              <a:gd name="T13" fmla="*/ 2147483647 h 1050"/>
              <a:gd name="T14" fmla="*/ 2147483647 w 693"/>
              <a:gd name="T15" fmla="*/ 2147483647 h 1050"/>
              <a:gd name="T16" fmla="*/ 2147483647 w 693"/>
              <a:gd name="T17" fmla="*/ 2147483647 h 1050"/>
              <a:gd name="T18" fmla="*/ 2147483647 w 693"/>
              <a:gd name="T19" fmla="*/ 2147483647 h 1050"/>
              <a:gd name="T20" fmla="*/ 2147483647 w 693"/>
              <a:gd name="T21" fmla="*/ 2147483647 h 1050"/>
              <a:gd name="T22" fmla="*/ 2147483647 w 693"/>
              <a:gd name="T23" fmla="*/ 2147483647 h 1050"/>
              <a:gd name="T24" fmla="*/ 2147483647 w 693"/>
              <a:gd name="T25" fmla="*/ 2147483647 h 1050"/>
              <a:gd name="T26" fmla="*/ 2147483647 w 693"/>
              <a:gd name="T27" fmla="*/ 2147483647 h 1050"/>
              <a:gd name="T28" fmla="*/ 2147483647 w 693"/>
              <a:gd name="T29" fmla="*/ 2147483647 h 1050"/>
              <a:gd name="T30" fmla="*/ 2147483647 w 693"/>
              <a:gd name="T31" fmla="*/ 2147483647 h 1050"/>
              <a:gd name="T32" fmla="*/ 2147483647 w 693"/>
              <a:gd name="T33" fmla="*/ 2147483647 h 1050"/>
              <a:gd name="T34" fmla="*/ 2147483647 w 693"/>
              <a:gd name="T35" fmla="*/ 2147483647 h 1050"/>
              <a:gd name="T36" fmla="*/ 2147483647 w 693"/>
              <a:gd name="T37" fmla="*/ 2147483647 h 1050"/>
              <a:gd name="T38" fmla="*/ 2147483647 w 693"/>
              <a:gd name="T39" fmla="*/ 2147483647 h 1050"/>
              <a:gd name="T40" fmla="*/ 2147483647 w 693"/>
              <a:gd name="T41" fmla="*/ 2147483647 h 1050"/>
              <a:gd name="T42" fmla="*/ 2147483647 w 693"/>
              <a:gd name="T43" fmla="*/ 2147483647 h 1050"/>
              <a:gd name="T44" fmla="*/ 2147483647 w 693"/>
              <a:gd name="T45" fmla="*/ 2147483647 h 1050"/>
              <a:gd name="T46" fmla="*/ 2147483647 w 693"/>
              <a:gd name="T47" fmla="*/ 2147483647 h 1050"/>
              <a:gd name="T48" fmla="*/ 2147483647 w 693"/>
              <a:gd name="T49" fmla="*/ 2147483647 h 1050"/>
              <a:gd name="T50" fmla="*/ 2147483647 w 693"/>
              <a:gd name="T51" fmla="*/ 2147483647 h 1050"/>
              <a:gd name="T52" fmla="*/ 2147483647 w 693"/>
              <a:gd name="T53" fmla="*/ 2147483647 h 1050"/>
              <a:gd name="T54" fmla="*/ 2147483647 w 693"/>
              <a:gd name="T55" fmla="*/ 2147483647 h 1050"/>
              <a:gd name="T56" fmla="*/ 2147483647 w 693"/>
              <a:gd name="T57" fmla="*/ 2147483647 h 1050"/>
              <a:gd name="T58" fmla="*/ 2147483647 w 693"/>
              <a:gd name="T59" fmla="*/ 2147483647 h 1050"/>
              <a:gd name="T60" fmla="*/ 2147483647 w 693"/>
              <a:gd name="T61" fmla="*/ 2147483647 h 1050"/>
              <a:gd name="T62" fmla="*/ 2147483647 w 693"/>
              <a:gd name="T63" fmla="*/ 2147483647 h 1050"/>
              <a:gd name="T64" fmla="*/ 2147483647 w 693"/>
              <a:gd name="T65" fmla="*/ 2147483647 h 1050"/>
              <a:gd name="T66" fmla="*/ 2147483647 w 693"/>
              <a:gd name="T67" fmla="*/ 2147483647 h 1050"/>
              <a:gd name="T68" fmla="*/ 2147483647 w 693"/>
              <a:gd name="T69" fmla="*/ 2147483647 h 1050"/>
              <a:gd name="T70" fmla="*/ 2147483647 w 693"/>
              <a:gd name="T71" fmla="*/ 2147483647 h 1050"/>
              <a:gd name="T72" fmla="*/ 2147483647 w 693"/>
              <a:gd name="T73" fmla="*/ 2147483647 h 1050"/>
              <a:gd name="T74" fmla="*/ 2147483647 w 693"/>
              <a:gd name="T75" fmla="*/ 2147483647 h 1050"/>
              <a:gd name="T76" fmla="*/ 2147483647 w 693"/>
              <a:gd name="T77" fmla="*/ 2147483647 h 1050"/>
              <a:gd name="T78" fmla="*/ 2147483647 w 693"/>
              <a:gd name="T79" fmla="*/ 2147483647 h 1050"/>
              <a:gd name="T80" fmla="*/ 2147483647 w 693"/>
              <a:gd name="T81" fmla="*/ 2147483647 h 1050"/>
              <a:gd name="T82" fmla="*/ 2147483647 w 693"/>
              <a:gd name="T83" fmla="*/ 2147483647 h 1050"/>
              <a:gd name="T84" fmla="*/ 2147483647 w 693"/>
              <a:gd name="T85" fmla="*/ 2147483647 h 1050"/>
              <a:gd name="T86" fmla="*/ 2147483647 w 693"/>
              <a:gd name="T87" fmla="*/ 2147483647 h 1050"/>
              <a:gd name="T88" fmla="*/ 2147483647 w 693"/>
              <a:gd name="T89" fmla="*/ 2147483647 h 1050"/>
              <a:gd name="T90" fmla="*/ 2147483647 w 693"/>
              <a:gd name="T91" fmla="*/ 2147483647 h 1050"/>
              <a:gd name="T92" fmla="*/ 2147483647 w 693"/>
              <a:gd name="T93" fmla="*/ 2147483647 h 1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050"/>
              <a:gd name="T143" fmla="*/ 693 w 693"/>
              <a:gd name="T144" fmla="*/ 1050 h 1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050">
                <a:moveTo>
                  <a:pt x="54" y="45"/>
                </a:moveTo>
                <a:lnTo>
                  <a:pt x="62" y="33"/>
                </a:lnTo>
                <a:lnTo>
                  <a:pt x="79" y="17"/>
                </a:lnTo>
                <a:lnTo>
                  <a:pt x="105" y="7"/>
                </a:lnTo>
                <a:lnTo>
                  <a:pt x="118" y="0"/>
                </a:lnTo>
                <a:lnTo>
                  <a:pt x="132" y="2"/>
                </a:lnTo>
                <a:lnTo>
                  <a:pt x="128" y="10"/>
                </a:lnTo>
                <a:lnTo>
                  <a:pt x="113" y="19"/>
                </a:lnTo>
                <a:lnTo>
                  <a:pt x="110" y="35"/>
                </a:lnTo>
                <a:lnTo>
                  <a:pt x="113" y="48"/>
                </a:lnTo>
                <a:lnTo>
                  <a:pt x="127" y="48"/>
                </a:lnTo>
                <a:lnTo>
                  <a:pt x="132" y="33"/>
                </a:lnTo>
                <a:lnTo>
                  <a:pt x="135" y="19"/>
                </a:lnTo>
                <a:lnTo>
                  <a:pt x="143" y="22"/>
                </a:lnTo>
                <a:lnTo>
                  <a:pt x="154" y="31"/>
                </a:lnTo>
                <a:lnTo>
                  <a:pt x="170" y="28"/>
                </a:lnTo>
                <a:lnTo>
                  <a:pt x="179" y="35"/>
                </a:lnTo>
                <a:lnTo>
                  <a:pt x="182" y="43"/>
                </a:lnTo>
                <a:lnTo>
                  <a:pt x="208" y="40"/>
                </a:lnTo>
                <a:lnTo>
                  <a:pt x="258" y="35"/>
                </a:lnTo>
                <a:lnTo>
                  <a:pt x="277" y="62"/>
                </a:lnTo>
                <a:lnTo>
                  <a:pt x="309" y="76"/>
                </a:lnTo>
                <a:lnTo>
                  <a:pt x="307" y="88"/>
                </a:lnTo>
                <a:lnTo>
                  <a:pt x="321" y="81"/>
                </a:lnTo>
                <a:lnTo>
                  <a:pt x="336" y="81"/>
                </a:lnTo>
                <a:lnTo>
                  <a:pt x="354" y="93"/>
                </a:lnTo>
                <a:lnTo>
                  <a:pt x="376" y="92"/>
                </a:lnTo>
                <a:lnTo>
                  <a:pt x="395" y="93"/>
                </a:lnTo>
                <a:lnTo>
                  <a:pt x="425" y="116"/>
                </a:lnTo>
                <a:lnTo>
                  <a:pt x="457" y="143"/>
                </a:lnTo>
                <a:lnTo>
                  <a:pt x="471" y="175"/>
                </a:lnTo>
                <a:lnTo>
                  <a:pt x="462" y="199"/>
                </a:lnTo>
                <a:lnTo>
                  <a:pt x="501" y="207"/>
                </a:lnTo>
                <a:lnTo>
                  <a:pt x="565" y="219"/>
                </a:lnTo>
                <a:lnTo>
                  <a:pt x="631" y="233"/>
                </a:lnTo>
                <a:lnTo>
                  <a:pt x="673" y="261"/>
                </a:lnTo>
                <a:lnTo>
                  <a:pt x="692" y="287"/>
                </a:lnTo>
                <a:lnTo>
                  <a:pt x="692" y="320"/>
                </a:lnTo>
                <a:lnTo>
                  <a:pt x="675" y="347"/>
                </a:lnTo>
                <a:lnTo>
                  <a:pt x="657" y="363"/>
                </a:lnTo>
                <a:lnTo>
                  <a:pt x="645" y="373"/>
                </a:lnTo>
                <a:lnTo>
                  <a:pt x="631" y="396"/>
                </a:lnTo>
                <a:lnTo>
                  <a:pt x="630" y="415"/>
                </a:lnTo>
                <a:lnTo>
                  <a:pt x="631" y="439"/>
                </a:lnTo>
                <a:lnTo>
                  <a:pt x="624" y="463"/>
                </a:lnTo>
                <a:lnTo>
                  <a:pt x="614" y="468"/>
                </a:lnTo>
                <a:lnTo>
                  <a:pt x="611" y="482"/>
                </a:lnTo>
                <a:lnTo>
                  <a:pt x="599" y="493"/>
                </a:lnTo>
                <a:lnTo>
                  <a:pt x="597" y="505"/>
                </a:lnTo>
                <a:lnTo>
                  <a:pt x="582" y="518"/>
                </a:lnTo>
                <a:lnTo>
                  <a:pt x="559" y="543"/>
                </a:lnTo>
                <a:lnTo>
                  <a:pt x="538" y="550"/>
                </a:lnTo>
                <a:lnTo>
                  <a:pt x="525" y="548"/>
                </a:lnTo>
                <a:lnTo>
                  <a:pt x="500" y="560"/>
                </a:lnTo>
                <a:lnTo>
                  <a:pt x="474" y="588"/>
                </a:lnTo>
                <a:lnTo>
                  <a:pt x="469" y="598"/>
                </a:lnTo>
                <a:lnTo>
                  <a:pt x="469" y="612"/>
                </a:lnTo>
                <a:lnTo>
                  <a:pt x="474" y="627"/>
                </a:lnTo>
                <a:lnTo>
                  <a:pt x="462" y="643"/>
                </a:lnTo>
                <a:lnTo>
                  <a:pt x="462" y="655"/>
                </a:lnTo>
                <a:lnTo>
                  <a:pt x="442" y="667"/>
                </a:lnTo>
                <a:lnTo>
                  <a:pt x="427" y="677"/>
                </a:lnTo>
                <a:lnTo>
                  <a:pt x="415" y="693"/>
                </a:lnTo>
                <a:lnTo>
                  <a:pt x="410" y="709"/>
                </a:lnTo>
                <a:lnTo>
                  <a:pt x="393" y="728"/>
                </a:lnTo>
                <a:lnTo>
                  <a:pt x="387" y="724"/>
                </a:lnTo>
                <a:lnTo>
                  <a:pt x="373" y="724"/>
                </a:lnTo>
                <a:lnTo>
                  <a:pt x="356" y="731"/>
                </a:lnTo>
                <a:lnTo>
                  <a:pt x="368" y="740"/>
                </a:lnTo>
                <a:lnTo>
                  <a:pt x="368" y="757"/>
                </a:lnTo>
                <a:lnTo>
                  <a:pt x="366" y="771"/>
                </a:lnTo>
                <a:lnTo>
                  <a:pt x="358" y="781"/>
                </a:lnTo>
                <a:lnTo>
                  <a:pt x="336" y="783"/>
                </a:lnTo>
                <a:lnTo>
                  <a:pt x="319" y="788"/>
                </a:lnTo>
                <a:lnTo>
                  <a:pt x="311" y="798"/>
                </a:lnTo>
                <a:lnTo>
                  <a:pt x="311" y="816"/>
                </a:lnTo>
                <a:lnTo>
                  <a:pt x="290" y="821"/>
                </a:lnTo>
                <a:lnTo>
                  <a:pt x="273" y="816"/>
                </a:lnTo>
                <a:lnTo>
                  <a:pt x="268" y="826"/>
                </a:lnTo>
                <a:lnTo>
                  <a:pt x="277" y="833"/>
                </a:lnTo>
                <a:lnTo>
                  <a:pt x="272" y="859"/>
                </a:lnTo>
                <a:lnTo>
                  <a:pt x="265" y="881"/>
                </a:lnTo>
                <a:lnTo>
                  <a:pt x="243" y="881"/>
                </a:lnTo>
                <a:lnTo>
                  <a:pt x="236" y="890"/>
                </a:lnTo>
                <a:lnTo>
                  <a:pt x="238" y="907"/>
                </a:lnTo>
                <a:lnTo>
                  <a:pt x="250" y="907"/>
                </a:lnTo>
                <a:lnTo>
                  <a:pt x="258" y="918"/>
                </a:lnTo>
                <a:lnTo>
                  <a:pt x="253" y="935"/>
                </a:lnTo>
                <a:lnTo>
                  <a:pt x="241" y="937"/>
                </a:lnTo>
                <a:lnTo>
                  <a:pt x="223" y="944"/>
                </a:lnTo>
                <a:lnTo>
                  <a:pt x="218" y="957"/>
                </a:lnTo>
                <a:lnTo>
                  <a:pt x="216" y="978"/>
                </a:lnTo>
                <a:lnTo>
                  <a:pt x="204" y="987"/>
                </a:lnTo>
                <a:lnTo>
                  <a:pt x="246" y="1021"/>
                </a:lnTo>
                <a:lnTo>
                  <a:pt x="258" y="1039"/>
                </a:lnTo>
                <a:lnTo>
                  <a:pt x="251" y="1049"/>
                </a:lnTo>
                <a:lnTo>
                  <a:pt x="233" y="1042"/>
                </a:lnTo>
                <a:lnTo>
                  <a:pt x="218" y="1028"/>
                </a:lnTo>
                <a:lnTo>
                  <a:pt x="196" y="1018"/>
                </a:lnTo>
                <a:lnTo>
                  <a:pt x="176" y="1001"/>
                </a:lnTo>
                <a:lnTo>
                  <a:pt x="164" y="982"/>
                </a:lnTo>
                <a:lnTo>
                  <a:pt x="162" y="964"/>
                </a:lnTo>
                <a:lnTo>
                  <a:pt x="165" y="950"/>
                </a:lnTo>
                <a:lnTo>
                  <a:pt x="164" y="838"/>
                </a:lnTo>
                <a:lnTo>
                  <a:pt x="159" y="816"/>
                </a:lnTo>
                <a:lnTo>
                  <a:pt x="143" y="795"/>
                </a:lnTo>
                <a:lnTo>
                  <a:pt x="143" y="776"/>
                </a:lnTo>
                <a:lnTo>
                  <a:pt x="154" y="753"/>
                </a:lnTo>
                <a:lnTo>
                  <a:pt x="162" y="726"/>
                </a:lnTo>
                <a:lnTo>
                  <a:pt x="159" y="698"/>
                </a:lnTo>
                <a:lnTo>
                  <a:pt x="157" y="686"/>
                </a:lnTo>
                <a:lnTo>
                  <a:pt x="155" y="671"/>
                </a:lnTo>
                <a:lnTo>
                  <a:pt x="160" y="664"/>
                </a:lnTo>
                <a:lnTo>
                  <a:pt x="164" y="634"/>
                </a:lnTo>
                <a:lnTo>
                  <a:pt x="160" y="619"/>
                </a:lnTo>
                <a:lnTo>
                  <a:pt x="167" y="581"/>
                </a:lnTo>
                <a:lnTo>
                  <a:pt x="160" y="548"/>
                </a:lnTo>
                <a:lnTo>
                  <a:pt x="165" y="531"/>
                </a:lnTo>
                <a:lnTo>
                  <a:pt x="174" y="498"/>
                </a:lnTo>
                <a:lnTo>
                  <a:pt x="165" y="477"/>
                </a:lnTo>
                <a:lnTo>
                  <a:pt x="149" y="461"/>
                </a:lnTo>
                <a:lnTo>
                  <a:pt x="143" y="444"/>
                </a:lnTo>
                <a:lnTo>
                  <a:pt x="125" y="429"/>
                </a:lnTo>
                <a:lnTo>
                  <a:pt x="105" y="418"/>
                </a:lnTo>
                <a:lnTo>
                  <a:pt x="76" y="413"/>
                </a:lnTo>
                <a:lnTo>
                  <a:pt x="62" y="389"/>
                </a:lnTo>
                <a:lnTo>
                  <a:pt x="44" y="366"/>
                </a:lnTo>
                <a:lnTo>
                  <a:pt x="42" y="347"/>
                </a:lnTo>
                <a:lnTo>
                  <a:pt x="41" y="332"/>
                </a:lnTo>
                <a:lnTo>
                  <a:pt x="35" y="320"/>
                </a:lnTo>
                <a:lnTo>
                  <a:pt x="25" y="306"/>
                </a:lnTo>
                <a:lnTo>
                  <a:pt x="12" y="299"/>
                </a:lnTo>
                <a:lnTo>
                  <a:pt x="2" y="285"/>
                </a:lnTo>
                <a:lnTo>
                  <a:pt x="14" y="273"/>
                </a:lnTo>
                <a:lnTo>
                  <a:pt x="14" y="244"/>
                </a:lnTo>
                <a:lnTo>
                  <a:pt x="7" y="228"/>
                </a:lnTo>
                <a:lnTo>
                  <a:pt x="0" y="213"/>
                </a:lnTo>
                <a:lnTo>
                  <a:pt x="7" y="190"/>
                </a:lnTo>
                <a:lnTo>
                  <a:pt x="34" y="135"/>
                </a:lnTo>
                <a:lnTo>
                  <a:pt x="35" y="111"/>
                </a:lnTo>
                <a:lnTo>
                  <a:pt x="51" y="85"/>
                </a:lnTo>
                <a:lnTo>
                  <a:pt x="51" y="71"/>
                </a:lnTo>
                <a:lnTo>
                  <a:pt x="54" y="45"/>
                </a:lnTo>
              </a:path>
            </a:pathLst>
          </a:custGeom>
          <a:solidFill>
            <a:srgbClr val="008000">
              <a:alpha val="12941"/>
            </a:srgbClr>
          </a:solidFill>
          <a:ln w="12700" cap="rnd">
            <a:solidFill>
              <a:srgbClr val="FFFFFF"/>
            </a:solidFill>
            <a:round/>
            <a:headEnd/>
            <a:tailEnd/>
          </a:ln>
        </p:spPr>
        <p:txBody>
          <a:bodyPr/>
          <a:lstStyle/>
          <a:p>
            <a:pPr eaLnBrk="1" hangingPunct="1">
              <a:defRPr/>
            </a:pPr>
            <a:endParaRPr lang="en-US" dirty="0">
              <a:solidFill>
                <a:srgbClr val="000000"/>
              </a:solidFill>
              <a:cs typeface="+mn-cs"/>
            </a:endParaRPr>
          </a:p>
        </p:txBody>
      </p:sp>
      <p:sp>
        <p:nvSpPr>
          <p:cNvPr id="21660" name="Freeform 157"/>
          <p:cNvSpPr>
            <a:spLocks/>
          </p:cNvSpPr>
          <p:nvPr/>
        </p:nvSpPr>
        <p:spPr bwMode="auto">
          <a:xfrm>
            <a:off x="2667000" y="3224213"/>
            <a:ext cx="1100138" cy="1666875"/>
          </a:xfrm>
          <a:custGeom>
            <a:avLst/>
            <a:gdLst>
              <a:gd name="T0" fmla="*/ 2147483647 w 693"/>
              <a:gd name="T1" fmla="*/ 2147483647 h 1050"/>
              <a:gd name="T2" fmla="*/ 2147483647 w 693"/>
              <a:gd name="T3" fmla="*/ 2147483647 h 1050"/>
              <a:gd name="T4" fmla="*/ 2147483647 w 693"/>
              <a:gd name="T5" fmla="*/ 2147483647 h 1050"/>
              <a:gd name="T6" fmla="*/ 2147483647 w 693"/>
              <a:gd name="T7" fmla="*/ 2147483647 h 1050"/>
              <a:gd name="T8" fmla="*/ 2147483647 w 693"/>
              <a:gd name="T9" fmla="*/ 2147483647 h 1050"/>
              <a:gd name="T10" fmla="*/ 2147483647 w 693"/>
              <a:gd name="T11" fmla="*/ 2147483647 h 1050"/>
              <a:gd name="T12" fmla="*/ 2147483647 w 693"/>
              <a:gd name="T13" fmla="*/ 2147483647 h 1050"/>
              <a:gd name="T14" fmla="*/ 2147483647 w 693"/>
              <a:gd name="T15" fmla="*/ 2147483647 h 1050"/>
              <a:gd name="T16" fmla="*/ 2147483647 w 693"/>
              <a:gd name="T17" fmla="*/ 2147483647 h 1050"/>
              <a:gd name="T18" fmla="*/ 2147483647 w 693"/>
              <a:gd name="T19" fmla="*/ 2147483647 h 1050"/>
              <a:gd name="T20" fmla="*/ 2147483647 w 693"/>
              <a:gd name="T21" fmla="*/ 2147483647 h 1050"/>
              <a:gd name="T22" fmla="*/ 2147483647 w 693"/>
              <a:gd name="T23" fmla="*/ 2147483647 h 1050"/>
              <a:gd name="T24" fmla="*/ 2147483647 w 693"/>
              <a:gd name="T25" fmla="*/ 2147483647 h 1050"/>
              <a:gd name="T26" fmla="*/ 2147483647 w 693"/>
              <a:gd name="T27" fmla="*/ 2147483647 h 1050"/>
              <a:gd name="T28" fmla="*/ 2147483647 w 693"/>
              <a:gd name="T29" fmla="*/ 2147483647 h 1050"/>
              <a:gd name="T30" fmla="*/ 2147483647 w 693"/>
              <a:gd name="T31" fmla="*/ 2147483647 h 1050"/>
              <a:gd name="T32" fmla="*/ 2147483647 w 693"/>
              <a:gd name="T33" fmla="*/ 2147483647 h 1050"/>
              <a:gd name="T34" fmla="*/ 2147483647 w 693"/>
              <a:gd name="T35" fmla="*/ 2147483647 h 1050"/>
              <a:gd name="T36" fmla="*/ 2147483647 w 693"/>
              <a:gd name="T37" fmla="*/ 2147483647 h 1050"/>
              <a:gd name="T38" fmla="*/ 2147483647 w 693"/>
              <a:gd name="T39" fmla="*/ 2147483647 h 1050"/>
              <a:gd name="T40" fmla="*/ 2147483647 w 693"/>
              <a:gd name="T41" fmla="*/ 2147483647 h 1050"/>
              <a:gd name="T42" fmla="*/ 2147483647 w 693"/>
              <a:gd name="T43" fmla="*/ 2147483647 h 1050"/>
              <a:gd name="T44" fmla="*/ 2147483647 w 693"/>
              <a:gd name="T45" fmla="*/ 2147483647 h 1050"/>
              <a:gd name="T46" fmla="*/ 2147483647 w 693"/>
              <a:gd name="T47" fmla="*/ 2147483647 h 1050"/>
              <a:gd name="T48" fmla="*/ 2147483647 w 693"/>
              <a:gd name="T49" fmla="*/ 2147483647 h 1050"/>
              <a:gd name="T50" fmla="*/ 2147483647 w 693"/>
              <a:gd name="T51" fmla="*/ 2147483647 h 1050"/>
              <a:gd name="T52" fmla="*/ 2147483647 w 693"/>
              <a:gd name="T53" fmla="*/ 2147483647 h 1050"/>
              <a:gd name="T54" fmla="*/ 2147483647 w 693"/>
              <a:gd name="T55" fmla="*/ 2147483647 h 1050"/>
              <a:gd name="T56" fmla="*/ 2147483647 w 693"/>
              <a:gd name="T57" fmla="*/ 2147483647 h 1050"/>
              <a:gd name="T58" fmla="*/ 2147483647 w 693"/>
              <a:gd name="T59" fmla="*/ 2147483647 h 1050"/>
              <a:gd name="T60" fmla="*/ 2147483647 w 693"/>
              <a:gd name="T61" fmla="*/ 2147483647 h 1050"/>
              <a:gd name="T62" fmla="*/ 2147483647 w 693"/>
              <a:gd name="T63" fmla="*/ 2147483647 h 1050"/>
              <a:gd name="T64" fmla="*/ 2147483647 w 693"/>
              <a:gd name="T65" fmla="*/ 2147483647 h 1050"/>
              <a:gd name="T66" fmla="*/ 2147483647 w 693"/>
              <a:gd name="T67" fmla="*/ 2147483647 h 1050"/>
              <a:gd name="T68" fmla="*/ 2147483647 w 693"/>
              <a:gd name="T69" fmla="*/ 2147483647 h 1050"/>
              <a:gd name="T70" fmla="*/ 2147483647 w 693"/>
              <a:gd name="T71" fmla="*/ 2147483647 h 1050"/>
              <a:gd name="T72" fmla="*/ 2147483647 w 693"/>
              <a:gd name="T73" fmla="*/ 2147483647 h 1050"/>
              <a:gd name="T74" fmla="*/ 2147483647 w 693"/>
              <a:gd name="T75" fmla="*/ 2147483647 h 1050"/>
              <a:gd name="T76" fmla="*/ 2147483647 w 693"/>
              <a:gd name="T77" fmla="*/ 2147483647 h 1050"/>
              <a:gd name="T78" fmla="*/ 2147483647 w 693"/>
              <a:gd name="T79" fmla="*/ 2147483647 h 1050"/>
              <a:gd name="T80" fmla="*/ 2147483647 w 693"/>
              <a:gd name="T81" fmla="*/ 2147483647 h 1050"/>
              <a:gd name="T82" fmla="*/ 2147483647 w 693"/>
              <a:gd name="T83" fmla="*/ 2147483647 h 1050"/>
              <a:gd name="T84" fmla="*/ 2147483647 w 693"/>
              <a:gd name="T85" fmla="*/ 2147483647 h 1050"/>
              <a:gd name="T86" fmla="*/ 2147483647 w 693"/>
              <a:gd name="T87" fmla="*/ 2147483647 h 1050"/>
              <a:gd name="T88" fmla="*/ 2147483647 w 693"/>
              <a:gd name="T89" fmla="*/ 2147483647 h 1050"/>
              <a:gd name="T90" fmla="*/ 2147483647 w 693"/>
              <a:gd name="T91" fmla="*/ 2147483647 h 1050"/>
              <a:gd name="T92" fmla="*/ 2147483647 w 693"/>
              <a:gd name="T93" fmla="*/ 2147483647 h 1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050"/>
              <a:gd name="T143" fmla="*/ 693 w 693"/>
              <a:gd name="T144" fmla="*/ 1050 h 1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050">
                <a:moveTo>
                  <a:pt x="54" y="45"/>
                </a:moveTo>
                <a:lnTo>
                  <a:pt x="62" y="33"/>
                </a:lnTo>
                <a:lnTo>
                  <a:pt x="79" y="17"/>
                </a:lnTo>
                <a:lnTo>
                  <a:pt x="105" y="7"/>
                </a:lnTo>
                <a:lnTo>
                  <a:pt x="118" y="0"/>
                </a:lnTo>
                <a:lnTo>
                  <a:pt x="132" y="2"/>
                </a:lnTo>
                <a:lnTo>
                  <a:pt x="128" y="10"/>
                </a:lnTo>
                <a:lnTo>
                  <a:pt x="113" y="19"/>
                </a:lnTo>
                <a:lnTo>
                  <a:pt x="110" y="35"/>
                </a:lnTo>
                <a:lnTo>
                  <a:pt x="113" y="48"/>
                </a:lnTo>
                <a:lnTo>
                  <a:pt x="127" y="48"/>
                </a:lnTo>
                <a:lnTo>
                  <a:pt x="132" y="33"/>
                </a:lnTo>
                <a:lnTo>
                  <a:pt x="135" y="19"/>
                </a:lnTo>
                <a:lnTo>
                  <a:pt x="143" y="24"/>
                </a:lnTo>
                <a:lnTo>
                  <a:pt x="154" y="31"/>
                </a:lnTo>
                <a:lnTo>
                  <a:pt x="170" y="28"/>
                </a:lnTo>
                <a:lnTo>
                  <a:pt x="181" y="35"/>
                </a:lnTo>
                <a:lnTo>
                  <a:pt x="182" y="43"/>
                </a:lnTo>
                <a:lnTo>
                  <a:pt x="208" y="40"/>
                </a:lnTo>
                <a:lnTo>
                  <a:pt x="258" y="35"/>
                </a:lnTo>
                <a:lnTo>
                  <a:pt x="277" y="62"/>
                </a:lnTo>
                <a:lnTo>
                  <a:pt x="309" y="76"/>
                </a:lnTo>
                <a:lnTo>
                  <a:pt x="307" y="88"/>
                </a:lnTo>
                <a:lnTo>
                  <a:pt x="321" y="81"/>
                </a:lnTo>
                <a:lnTo>
                  <a:pt x="336" y="81"/>
                </a:lnTo>
                <a:lnTo>
                  <a:pt x="354" y="93"/>
                </a:lnTo>
                <a:lnTo>
                  <a:pt x="376" y="92"/>
                </a:lnTo>
                <a:lnTo>
                  <a:pt x="395" y="93"/>
                </a:lnTo>
                <a:lnTo>
                  <a:pt x="425" y="116"/>
                </a:lnTo>
                <a:lnTo>
                  <a:pt x="457" y="143"/>
                </a:lnTo>
                <a:lnTo>
                  <a:pt x="471" y="175"/>
                </a:lnTo>
                <a:lnTo>
                  <a:pt x="462" y="199"/>
                </a:lnTo>
                <a:lnTo>
                  <a:pt x="501" y="207"/>
                </a:lnTo>
                <a:lnTo>
                  <a:pt x="565" y="219"/>
                </a:lnTo>
                <a:lnTo>
                  <a:pt x="631" y="233"/>
                </a:lnTo>
                <a:lnTo>
                  <a:pt x="673" y="261"/>
                </a:lnTo>
                <a:lnTo>
                  <a:pt x="692" y="287"/>
                </a:lnTo>
                <a:lnTo>
                  <a:pt x="692" y="320"/>
                </a:lnTo>
                <a:lnTo>
                  <a:pt x="675" y="349"/>
                </a:lnTo>
                <a:lnTo>
                  <a:pt x="657" y="363"/>
                </a:lnTo>
                <a:lnTo>
                  <a:pt x="645" y="373"/>
                </a:lnTo>
                <a:lnTo>
                  <a:pt x="631" y="396"/>
                </a:lnTo>
                <a:lnTo>
                  <a:pt x="630" y="415"/>
                </a:lnTo>
                <a:lnTo>
                  <a:pt x="631" y="439"/>
                </a:lnTo>
                <a:lnTo>
                  <a:pt x="624" y="463"/>
                </a:lnTo>
                <a:lnTo>
                  <a:pt x="614" y="468"/>
                </a:lnTo>
                <a:lnTo>
                  <a:pt x="611" y="482"/>
                </a:lnTo>
                <a:lnTo>
                  <a:pt x="599" y="493"/>
                </a:lnTo>
                <a:lnTo>
                  <a:pt x="597" y="505"/>
                </a:lnTo>
                <a:lnTo>
                  <a:pt x="582" y="518"/>
                </a:lnTo>
                <a:lnTo>
                  <a:pt x="559" y="543"/>
                </a:lnTo>
                <a:lnTo>
                  <a:pt x="538" y="550"/>
                </a:lnTo>
                <a:lnTo>
                  <a:pt x="525" y="548"/>
                </a:lnTo>
                <a:lnTo>
                  <a:pt x="500" y="560"/>
                </a:lnTo>
                <a:lnTo>
                  <a:pt x="474" y="588"/>
                </a:lnTo>
                <a:lnTo>
                  <a:pt x="469" y="598"/>
                </a:lnTo>
                <a:lnTo>
                  <a:pt x="469" y="612"/>
                </a:lnTo>
                <a:lnTo>
                  <a:pt x="474" y="627"/>
                </a:lnTo>
                <a:lnTo>
                  <a:pt x="462" y="643"/>
                </a:lnTo>
                <a:lnTo>
                  <a:pt x="462" y="655"/>
                </a:lnTo>
                <a:lnTo>
                  <a:pt x="442" y="669"/>
                </a:lnTo>
                <a:lnTo>
                  <a:pt x="427" y="677"/>
                </a:lnTo>
                <a:lnTo>
                  <a:pt x="415" y="693"/>
                </a:lnTo>
                <a:lnTo>
                  <a:pt x="410" y="709"/>
                </a:lnTo>
                <a:lnTo>
                  <a:pt x="393" y="728"/>
                </a:lnTo>
                <a:lnTo>
                  <a:pt x="387" y="724"/>
                </a:lnTo>
                <a:lnTo>
                  <a:pt x="373" y="724"/>
                </a:lnTo>
                <a:lnTo>
                  <a:pt x="356" y="731"/>
                </a:lnTo>
                <a:lnTo>
                  <a:pt x="368" y="740"/>
                </a:lnTo>
                <a:lnTo>
                  <a:pt x="368" y="757"/>
                </a:lnTo>
                <a:lnTo>
                  <a:pt x="366" y="771"/>
                </a:lnTo>
                <a:lnTo>
                  <a:pt x="358" y="781"/>
                </a:lnTo>
                <a:lnTo>
                  <a:pt x="336" y="783"/>
                </a:lnTo>
                <a:lnTo>
                  <a:pt x="319" y="788"/>
                </a:lnTo>
                <a:lnTo>
                  <a:pt x="311" y="798"/>
                </a:lnTo>
                <a:lnTo>
                  <a:pt x="311" y="816"/>
                </a:lnTo>
                <a:lnTo>
                  <a:pt x="290" y="821"/>
                </a:lnTo>
                <a:lnTo>
                  <a:pt x="273" y="816"/>
                </a:lnTo>
                <a:lnTo>
                  <a:pt x="268" y="826"/>
                </a:lnTo>
                <a:lnTo>
                  <a:pt x="277" y="833"/>
                </a:lnTo>
                <a:lnTo>
                  <a:pt x="272" y="859"/>
                </a:lnTo>
                <a:lnTo>
                  <a:pt x="265" y="881"/>
                </a:lnTo>
                <a:lnTo>
                  <a:pt x="243" y="881"/>
                </a:lnTo>
                <a:lnTo>
                  <a:pt x="236" y="890"/>
                </a:lnTo>
                <a:lnTo>
                  <a:pt x="238" y="907"/>
                </a:lnTo>
                <a:lnTo>
                  <a:pt x="250" y="907"/>
                </a:lnTo>
                <a:lnTo>
                  <a:pt x="258" y="918"/>
                </a:lnTo>
                <a:lnTo>
                  <a:pt x="253" y="935"/>
                </a:lnTo>
                <a:lnTo>
                  <a:pt x="241" y="937"/>
                </a:lnTo>
                <a:lnTo>
                  <a:pt x="223" y="944"/>
                </a:lnTo>
                <a:lnTo>
                  <a:pt x="218" y="957"/>
                </a:lnTo>
                <a:lnTo>
                  <a:pt x="216" y="978"/>
                </a:lnTo>
                <a:lnTo>
                  <a:pt x="204" y="989"/>
                </a:lnTo>
                <a:lnTo>
                  <a:pt x="246" y="1021"/>
                </a:lnTo>
                <a:lnTo>
                  <a:pt x="258" y="1039"/>
                </a:lnTo>
                <a:lnTo>
                  <a:pt x="251" y="1049"/>
                </a:lnTo>
                <a:lnTo>
                  <a:pt x="233" y="1042"/>
                </a:lnTo>
                <a:lnTo>
                  <a:pt x="218" y="1028"/>
                </a:lnTo>
                <a:lnTo>
                  <a:pt x="196" y="1018"/>
                </a:lnTo>
                <a:lnTo>
                  <a:pt x="177" y="1001"/>
                </a:lnTo>
                <a:lnTo>
                  <a:pt x="164" y="982"/>
                </a:lnTo>
                <a:lnTo>
                  <a:pt x="162" y="964"/>
                </a:lnTo>
                <a:lnTo>
                  <a:pt x="165" y="950"/>
                </a:lnTo>
                <a:lnTo>
                  <a:pt x="164" y="838"/>
                </a:lnTo>
                <a:lnTo>
                  <a:pt x="159" y="816"/>
                </a:lnTo>
                <a:lnTo>
                  <a:pt x="143" y="795"/>
                </a:lnTo>
                <a:lnTo>
                  <a:pt x="143" y="776"/>
                </a:lnTo>
                <a:lnTo>
                  <a:pt x="154" y="753"/>
                </a:lnTo>
                <a:lnTo>
                  <a:pt x="162" y="726"/>
                </a:lnTo>
                <a:lnTo>
                  <a:pt x="159" y="698"/>
                </a:lnTo>
                <a:lnTo>
                  <a:pt x="157" y="686"/>
                </a:lnTo>
                <a:lnTo>
                  <a:pt x="155" y="671"/>
                </a:lnTo>
                <a:lnTo>
                  <a:pt x="160" y="665"/>
                </a:lnTo>
                <a:lnTo>
                  <a:pt x="164" y="634"/>
                </a:lnTo>
                <a:lnTo>
                  <a:pt x="160" y="619"/>
                </a:lnTo>
                <a:lnTo>
                  <a:pt x="167" y="581"/>
                </a:lnTo>
                <a:lnTo>
                  <a:pt x="160" y="548"/>
                </a:lnTo>
                <a:lnTo>
                  <a:pt x="165" y="531"/>
                </a:lnTo>
                <a:lnTo>
                  <a:pt x="174" y="498"/>
                </a:lnTo>
                <a:lnTo>
                  <a:pt x="165" y="477"/>
                </a:lnTo>
                <a:lnTo>
                  <a:pt x="149" y="461"/>
                </a:lnTo>
                <a:lnTo>
                  <a:pt x="143" y="444"/>
                </a:lnTo>
                <a:lnTo>
                  <a:pt x="125" y="429"/>
                </a:lnTo>
                <a:lnTo>
                  <a:pt x="105" y="418"/>
                </a:lnTo>
                <a:lnTo>
                  <a:pt x="76" y="413"/>
                </a:lnTo>
                <a:lnTo>
                  <a:pt x="62" y="389"/>
                </a:lnTo>
                <a:lnTo>
                  <a:pt x="44" y="366"/>
                </a:lnTo>
                <a:lnTo>
                  <a:pt x="42" y="349"/>
                </a:lnTo>
                <a:lnTo>
                  <a:pt x="41" y="332"/>
                </a:lnTo>
                <a:lnTo>
                  <a:pt x="35" y="320"/>
                </a:lnTo>
                <a:lnTo>
                  <a:pt x="25" y="306"/>
                </a:lnTo>
                <a:lnTo>
                  <a:pt x="12" y="299"/>
                </a:lnTo>
                <a:lnTo>
                  <a:pt x="2" y="285"/>
                </a:lnTo>
                <a:lnTo>
                  <a:pt x="14" y="273"/>
                </a:lnTo>
                <a:lnTo>
                  <a:pt x="14" y="244"/>
                </a:lnTo>
                <a:lnTo>
                  <a:pt x="7" y="228"/>
                </a:lnTo>
                <a:lnTo>
                  <a:pt x="0" y="213"/>
                </a:lnTo>
                <a:lnTo>
                  <a:pt x="7" y="190"/>
                </a:lnTo>
                <a:lnTo>
                  <a:pt x="34" y="135"/>
                </a:lnTo>
                <a:lnTo>
                  <a:pt x="35" y="111"/>
                </a:lnTo>
                <a:lnTo>
                  <a:pt x="51" y="85"/>
                </a:lnTo>
                <a:lnTo>
                  <a:pt x="51" y="71"/>
                </a:lnTo>
                <a:lnTo>
                  <a:pt x="54" y="45"/>
                </a:lnTo>
              </a:path>
            </a:pathLst>
          </a:custGeom>
          <a:noFill/>
          <a:ln w="12700" cap="rnd">
            <a:solidFill>
              <a:srgbClr val="666666"/>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dirty="0">
              <a:solidFill>
                <a:srgbClr val="000000"/>
              </a:solidFill>
              <a:cs typeface="+mn-cs"/>
            </a:endParaRPr>
          </a:p>
        </p:txBody>
      </p:sp>
      <p:sp>
        <p:nvSpPr>
          <p:cNvPr id="37022" name="Rectangle 158"/>
          <p:cNvSpPr>
            <a:spLocks noChangeArrowheads="1"/>
          </p:cNvSpPr>
          <p:nvPr/>
        </p:nvSpPr>
        <p:spPr bwMode="auto">
          <a:xfrm>
            <a:off x="30163" y="5959475"/>
            <a:ext cx="9120187" cy="1143000"/>
          </a:xfrm>
          <a:prstGeom prst="rect">
            <a:avLst/>
          </a:prstGeom>
          <a:noFill/>
          <a:ln w="12700">
            <a:noFill/>
            <a:miter lim="800000"/>
            <a:headEnd/>
            <a:tailEnd/>
          </a:ln>
          <a:effectLst/>
        </p:spPr>
        <p:txBody>
          <a:bodyPr lIns="90487" tIns="44450" rIns="90487" bIns="44450" anchor="ctr"/>
          <a:lstStyle/>
          <a:p>
            <a:pPr algn="ctr" eaLnBrk="1" hangingPunct="1">
              <a:defRPr/>
            </a:pPr>
            <a:r>
              <a:rPr lang="en-US" sz="2700" dirty="0">
                <a:solidFill>
                  <a:srgbClr val="FFFF00"/>
                </a:solidFill>
                <a:effectLst>
                  <a:outerShdw blurRad="38100" dist="38100" dir="2700000" algn="tl">
                    <a:srgbClr val="000000"/>
                  </a:outerShdw>
                </a:effectLst>
                <a:ea typeface="ＭＳ Ｐゴシック" charset="-128"/>
                <a:cs typeface="+mn-cs"/>
              </a:rPr>
              <a:t> 26 Countries	426 Sites	</a:t>
            </a:r>
            <a:endParaRPr lang="en-US" sz="1800" dirty="0">
              <a:solidFill>
                <a:srgbClr val="EEE9E2"/>
              </a:solidFill>
              <a:effectLst>
                <a:outerShdw blurRad="38100" dist="38100" dir="2700000" algn="tl">
                  <a:srgbClr val="000000"/>
                </a:outerShdw>
              </a:effectLst>
              <a:ea typeface="ＭＳ Ｐゴシック" charset="-128"/>
              <a:cs typeface="+mn-cs"/>
            </a:endParaRPr>
          </a:p>
        </p:txBody>
      </p:sp>
      <p:sp>
        <p:nvSpPr>
          <p:cNvPr id="21662" name="Rectangle 264"/>
          <p:cNvSpPr>
            <a:spLocks noChangeArrowheads="1"/>
          </p:cNvSpPr>
          <p:nvPr/>
        </p:nvSpPr>
        <p:spPr bwMode="auto">
          <a:xfrm>
            <a:off x="2870200" y="6194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rgbClr val="E00079"/>
              </a:buClr>
              <a:buFont typeface="Wingdings 3" pitchFamily="18" charset="2"/>
              <a:buChar char=""/>
              <a:defRPr sz="2400">
                <a:solidFill>
                  <a:schemeClr val="bg1"/>
                </a:solidFill>
                <a:latin typeface="Arial" pitchFamily="34" charset="0"/>
              </a:defRPr>
            </a:lvl1pPr>
            <a:lvl2pPr marL="742950" indent="-285750" eaLnBrk="0" hangingPunct="0">
              <a:spcBef>
                <a:spcPct val="30000"/>
              </a:spcBef>
              <a:buClr>
                <a:srgbClr val="E00079"/>
              </a:buClr>
              <a:buFont typeface="Wingdings 2" pitchFamily="18" charset="2"/>
              <a:buChar char=""/>
              <a:defRPr sz="2000">
                <a:solidFill>
                  <a:schemeClr val="bg1"/>
                </a:solidFill>
                <a:latin typeface="Arial" pitchFamily="34" charset="0"/>
              </a:defRPr>
            </a:lvl2pPr>
            <a:lvl3pPr marL="1143000" indent="-228600" eaLnBrk="0" hangingPunct="0">
              <a:spcBef>
                <a:spcPct val="30000"/>
              </a:spcBef>
              <a:buClr>
                <a:srgbClr val="E00079"/>
              </a:buClr>
              <a:buChar char="–"/>
              <a:defRPr sz="2400">
                <a:solidFill>
                  <a:schemeClr val="bg1"/>
                </a:solidFill>
                <a:latin typeface="Arial" pitchFamily="34" charset="0"/>
              </a:defRPr>
            </a:lvl3pPr>
            <a:lvl4pPr marL="1600200" indent="-228600" eaLnBrk="0" hangingPunct="0">
              <a:spcBef>
                <a:spcPct val="30000"/>
              </a:spcBef>
              <a:buClr>
                <a:srgbClr val="E00079"/>
              </a:buClr>
              <a:buChar char="–"/>
              <a:defRPr sz="2000">
                <a:solidFill>
                  <a:schemeClr val="bg1"/>
                </a:solidFill>
                <a:latin typeface="Arial" pitchFamily="34" charset="0"/>
              </a:defRPr>
            </a:lvl4pPr>
            <a:lvl5pPr marL="2057400" indent="-228600" eaLnBrk="0" hangingPunct="0">
              <a:spcBef>
                <a:spcPct val="30000"/>
              </a:spcBef>
              <a:buClr>
                <a:srgbClr val="E00079"/>
              </a:buClr>
              <a:buChar char="–"/>
              <a:defRPr sz="2000">
                <a:solidFill>
                  <a:schemeClr val="bg1"/>
                </a:solidFill>
                <a:latin typeface="Arial" pitchFamily="34" charset="0"/>
              </a:defRPr>
            </a:lvl5pPr>
            <a:lvl6pPr marL="2514600" indent="-228600" eaLnBrk="0" fontAlgn="base" hangingPunct="0">
              <a:spcBef>
                <a:spcPct val="30000"/>
              </a:spcBef>
              <a:spcAft>
                <a:spcPct val="0"/>
              </a:spcAft>
              <a:buClr>
                <a:srgbClr val="E00079"/>
              </a:buClr>
              <a:buChar char="–"/>
              <a:defRPr sz="2000">
                <a:solidFill>
                  <a:schemeClr val="bg1"/>
                </a:solidFill>
                <a:latin typeface="Arial" pitchFamily="34" charset="0"/>
              </a:defRPr>
            </a:lvl6pPr>
            <a:lvl7pPr marL="2971800" indent="-228600" eaLnBrk="0" fontAlgn="base" hangingPunct="0">
              <a:spcBef>
                <a:spcPct val="30000"/>
              </a:spcBef>
              <a:spcAft>
                <a:spcPct val="0"/>
              </a:spcAft>
              <a:buClr>
                <a:srgbClr val="E00079"/>
              </a:buClr>
              <a:buChar char="–"/>
              <a:defRPr sz="2000">
                <a:solidFill>
                  <a:schemeClr val="bg1"/>
                </a:solidFill>
                <a:latin typeface="Arial" pitchFamily="34" charset="0"/>
              </a:defRPr>
            </a:lvl7pPr>
            <a:lvl8pPr marL="3429000" indent="-228600" eaLnBrk="0" fontAlgn="base" hangingPunct="0">
              <a:spcBef>
                <a:spcPct val="30000"/>
              </a:spcBef>
              <a:spcAft>
                <a:spcPct val="0"/>
              </a:spcAft>
              <a:buClr>
                <a:srgbClr val="E00079"/>
              </a:buClr>
              <a:buChar char="–"/>
              <a:defRPr sz="2000">
                <a:solidFill>
                  <a:schemeClr val="bg1"/>
                </a:solidFill>
                <a:latin typeface="Arial" pitchFamily="34" charset="0"/>
              </a:defRPr>
            </a:lvl8pPr>
            <a:lvl9pPr marL="3886200" indent="-228600" eaLnBrk="0" fontAlgn="base" hangingPunct="0">
              <a:spcBef>
                <a:spcPct val="30000"/>
              </a:spcBef>
              <a:spcAft>
                <a:spcPct val="0"/>
              </a:spcAft>
              <a:buClr>
                <a:srgbClr val="E00079"/>
              </a:buClr>
              <a:buChar char="–"/>
              <a:defRPr sz="2000">
                <a:solidFill>
                  <a:schemeClr val="bg1"/>
                </a:solidFill>
                <a:latin typeface="Arial" pitchFamily="34" charset="0"/>
              </a:defRPr>
            </a:lvl9pPr>
          </a:lstStyle>
          <a:p>
            <a:pPr algn="ctr">
              <a:spcBef>
                <a:spcPct val="0"/>
              </a:spcBef>
              <a:buClrTx/>
              <a:buFontTx/>
              <a:buNone/>
              <a:defRPr/>
            </a:pPr>
            <a:endParaRPr lang="en-US" altLang="en-US" dirty="0">
              <a:solidFill>
                <a:srgbClr val="000000"/>
              </a:solidFill>
              <a:ea typeface="ＭＳ Ｐゴシック" pitchFamily="34" charset="-128"/>
              <a:cs typeface="+mn-cs"/>
            </a:endParaRPr>
          </a:p>
        </p:txBody>
      </p:sp>
      <p:sp>
        <p:nvSpPr>
          <p:cNvPr id="95391" name="Rectangle 159"/>
          <p:cNvSpPr>
            <a:spLocks noChangeArrowheads="1"/>
          </p:cNvSpPr>
          <p:nvPr/>
        </p:nvSpPr>
        <p:spPr bwMode="auto">
          <a:xfrm>
            <a:off x="1287463" y="249238"/>
            <a:ext cx="7070725" cy="441325"/>
          </a:xfrm>
          <a:prstGeom prst="rect">
            <a:avLst/>
          </a:prstGeom>
          <a:noFill/>
          <a:ln w="9525">
            <a:noFill/>
            <a:miter lim="800000"/>
            <a:headEnd/>
            <a:tailEnd/>
          </a:ln>
        </p:spPr>
        <p:txBody>
          <a:bodyPr lIns="0" tIns="0" rIns="0" bIns="0" anchor="b">
            <a:spAutoFit/>
          </a:bodyPr>
          <a:lstStyle/>
          <a:p>
            <a:pPr algn="ctr">
              <a:lnSpc>
                <a:spcPct val="90000"/>
              </a:lnSpc>
              <a:defRPr/>
            </a:pPr>
            <a:r>
              <a:rPr lang="en-US" sz="3200" dirty="0">
                <a:solidFill>
                  <a:srgbClr val="FF9933"/>
                </a:solidFill>
                <a:latin typeface="Arial" charset="0"/>
                <a:cs typeface="+mn-cs"/>
              </a:rPr>
              <a:t>National Lead Investigators</a:t>
            </a:r>
          </a:p>
        </p:txBody>
      </p:sp>
      <p:graphicFrame>
        <p:nvGraphicFramePr>
          <p:cNvPr id="65856" name="Group 320"/>
          <p:cNvGraphicFramePr>
            <a:graphicFrameLocks noGrp="1"/>
          </p:cNvGraphicFramePr>
          <p:nvPr>
            <p:extLst>
              <p:ext uri="{D42A27DB-BD31-4B8C-83A1-F6EECF244321}">
                <p14:modId xmlns:p14="http://schemas.microsoft.com/office/powerpoint/2010/main" val="2271085946"/>
              </p:ext>
            </p:extLst>
          </p:nvPr>
        </p:nvGraphicFramePr>
        <p:xfrm>
          <a:off x="293688" y="1082675"/>
          <a:ext cx="8696325" cy="4875217"/>
        </p:xfrm>
        <a:graphic>
          <a:graphicData uri="http://schemas.openxmlformats.org/drawingml/2006/table">
            <a:tbl>
              <a:tblPr/>
              <a:tblGrid>
                <a:gridCol w="2099888">
                  <a:extLst>
                    <a:ext uri="{9D8B030D-6E8A-4147-A177-3AD203B41FA5}">
                      <a16:colId xmlns:a16="http://schemas.microsoft.com/office/drawing/2014/main" val="20000"/>
                    </a:ext>
                  </a:extLst>
                </a:gridCol>
                <a:gridCol w="107001">
                  <a:extLst>
                    <a:ext uri="{9D8B030D-6E8A-4147-A177-3AD203B41FA5}">
                      <a16:colId xmlns:a16="http://schemas.microsoft.com/office/drawing/2014/main" val="20001"/>
                    </a:ext>
                  </a:extLst>
                </a:gridCol>
                <a:gridCol w="2084870">
                  <a:extLst>
                    <a:ext uri="{9D8B030D-6E8A-4147-A177-3AD203B41FA5}">
                      <a16:colId xmlns:a16="http://schemas.microsoft.com/office/drawing/2014/main" val="20002"/>
                    </a:ext>
                  </a:extLst>
                </a:gridCol>
                <a:gridCol w="155626">
                  <a:extLst>
                    <a:ext uri="{9D8B030D-6E8A-4147-A177-3AD203B41FA5}">
                      <a16:colId xmlns:a16="http://schemas.microsoft.com/office/drawing/2014/main" val="20003"/>
                    </a:ext>
                  </a:extLst>
                </a:gridCol>
                <a:gridCol w="2130374">
                  <a:extLst>
                    <a:ext uri="{9D8B030D-6E8A-4147-A177-3AD203B41FA5}">
                      <a16:colId xmlns:a16="http://schemas.microsoft.com/office/drawing/2014/main" val="20004"/>
                    </a:ext>
                  </a:extLst>
                </a:gridCol>
                <a:gridCol w="111722">
                  <a:extLst>
                    <a:ext uri="{9D8B030D-6E8A-4147-A177-3AD203B41FA5}">
                      <a16:colId xmlns:a16="http://schemas.microsoft.com/office/drawing/2014/main" val="20005"/>
                    </a:ext>
                  </a:extLst>
                </a:gridCol>
                <a:gridCol w="2006844">
                  <a:extLst>
                    <a:ext uri="{9D8B030D-6E8A-4147-A177-3AD203B41FA5}">
                      <a16:colId xmlns:a16="http://schemas.microsoft.com/office/drawing/2014/main" val="20006"/>
                    </a:ext>
                  </a:extLst>
                </a:gridCol>
              </a:tblGrid>
              <a:tr h="28494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GERMANY (295)</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ARGENTINA (82)</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SWEDEN (47)</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AUSTRALIA (15)</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644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 S. Schellong</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S. Macin</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O. Fröbert</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W. van Gaal</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644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RUSSIA (265)</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ITALY (72)</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TURKEY (43)</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MEXICO (13)</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644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M. Ruda</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D. Ardissino</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H. Kultursay</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C. Martinez</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44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BULGARIA (221)</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NETHERLANDS (68)</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BRAZIL (41)</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DENMARK (12)</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206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J. Jorgova</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J. Cornel</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D. Precoma</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T. Larsen</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9379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POLAND (218)</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CANADA (66)</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CZECH REPUBLIC (40)</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MALAYSIA (11)</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511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M. Tendera</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r>
                        <a:rPr lang="en-US" sz="1600" b="1" i="1" dirty="0">
                          <a:solidFill>
                            <a:srgbClr val="FFFF00"/>
                          </a:solidFill>
                          <a:effectLst>
                            <a:outerShdw blurRad="38100" dist="38100" dir="2700000" algn="tl">
                              <a:srgbClr val="000000">
                                <a:alpha val="43137"/>
                              </a:srgbClr>
                            </a:outerShdw>
                          </a:effectLst>
                        </a:rPr>
                        <a:t>R. Welsh</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P. Widimsky</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W. Azman</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9379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UNITED STATES (151)</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UKRAINE (60)</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KOREA, REPUBLIC OF (39)</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SOUTH AFRICA (5)</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260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CM. Gibson</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O. Sychov</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K. Seung</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J.P. Roux</a:t>
                      </a:r>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49379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UNITED KINGDOM (131)</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BELGIUM (52)</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TAIWAN (25)</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endParaRPr lang="en-US" sz="1600" dirty="0"/>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511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G. Lip</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C. Beauloye</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J. Lin</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endParaRPr lang="en-US" sz="1600" dirty="0"/>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511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FRANCE (84)</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ROMANIA (50)</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outerShdw blurRad="38100" dist="38100" dir="2700000" algn="tl">
                              <a:srgbClr val="000000"/>
                            </a:outerShdw>
                          </a:effectLst>
                          <a:latin typeface="Arial" pitchFamily="34" charset="0"/>
                        </a:rPr>
                        <a:t>CHILE (18)</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endParaRPr lang="en-US" sz="1600" dirty="0"/>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511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G. Montalescot</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r>
                        <a:rPr lang="en-US" sz="1600" b="1" i="1" dirty="0">
                          <a:solidFill>
                            <a:srgbClr val="FFFF00"/>
                          </a:solidFill>
                          <a:effectLst>
                            <a:outerShdw blurRad="38100" dist="38100" dir="2700000" algn="tl">
                              <a:srgbClr val="000000">
                                <a:alpha val="43137"/>
                              </a:srgbClr>
                            </a:outerShdw>
                          </a:effectLst>
                          <a:latin typeface="+mj-lt"/>
                        </a:rPr>
                        <a:t>D. Vinereanu</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FFFF00"/>
                          </a:solidFill>
                          <a:effectLst>
                            <a:outerShdw blurRad="38100" dist="38100" dir="2700000" algn="tl">
                              <a:srgbClr val="000000"/>
                            </a:outerShdw>
                          </a:effectLst>
                          <a:latin typeface="Arial" pitchFamily="34" charset="0"/>
                        </a:rPr>
                        <a:t>R. Corbalan</a:t>
                      </a:r>
                    </a:p>
                  </a:txBody>
                  <a:tcPr marL="6104" marR="6104" marT="610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outerShdw blurRad="38100" dist="38100" dir="2700000" algn="tl">
                              <a:srgbClr val="000000"/>
                            </a:outerShdw>
                          </a:effectLst>
                          <a:latin typeface="Arial" pitchFamily="34" charset="0"/>
                        </a:rPr>
                        <a:t> </a:t>
                      </a:r>
                    </a:p>
                  </a:txBody>
                  <a:tcPr marL="6104" marR="6104" marT="6105" marB="0" horzOverflow="overflow">
                    <a:lnL>
                      <a:noFill/>
                    </a:lnL>
                    <a:lnR>
                      <a:noFill/>
                    </a:lnR>
                    <a:lnT>
                      <a:noFill/>
                    </a:lnT>
                    <a:lnB>
                      <a:noFill/>
                    </a:lnB>
                    <a:lnTlToBr>
                      <a:noFill/>
                    </a:lnTlToBr>
                    <a:lnBlToTr>
                      <a:noFill/>
                    </a:lnBlToTr>
                    <a:noFill/>
                  </a:tcPr>
                </a:tc>
                <a:tc>
                  <a:txBody>
                    <a:bodyPr/>
                    <a:lstStyle/>
                    <a:p>
                      <a:pPr algn="ctr"/>
                      <a:endParaRPr lang="en-US" sz="1600" dirty="0"/>
                    </a:p>
                  </a:txBody>
                  <a:tcPr marL="6104" marR="6104" marT="6105"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32003"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04" name="TextBox 161"/>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32005"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0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07" name="Picture 16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1438" y="1141413"/>
            <a:ext cx="8991600" cy="461962"/>
          </a:xfrm>
          <a:prstGeom prst="rect">
            <a:avLst/>
          </a:prstGeom>
          <a:solidFill>
            <a:schemeClr val="accent4">
              <a:lumMod val="10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a:spAutoFit/>
          </a:bodyPr>
          <a:lstStyle/>
          <a:p>
            <a:pPr>
              <a:spcBef>
                <a:spcPct val="50000"/>
              </a:spcBef>
              <a:defRPr/>
            </a:pPr>
            <a:endParaRPr kumimoji="1" lang="en-US" dirty="0">
              <a:solidFill>
                <a:schemeClr val="tx2"/>
              </a:solidFill>
              <a:cs typeface="Arial" charset="0"/>
            </a:endParaRPr>
          </a:p>
        </p:txBody>
      </p:sp>
      <p:sp>
        <p:nvSpPr>
          <p:cNvPr id="3" name="Rectangle 159"/>
          <p:cNvSpPr>
            <a:spLocks noGrp="1" noChangeArrowheads="1"/>
          </p:cNvSpPr>
          <p:nvPr>
            <p:ph type="title"/>
          </p:nvPr>
        </p:nvSpPr>
        <p:spPr bwMode="auto">
          <a:xfrm>
            <a:off x="25400" y="303213"/>
            <a:ext cx="9118600" cy="498475"/>
          </a:xfrm>
          <a:ln>
            <a:miter lim="800000"/>
            <a:headEnd/>
            <a:tailEnd/>
          </a:ln>
        </p:spPr>
        <p:txBody>
          <a:bodyPr wrap="square" lIns="0" tIns="0" rIns="0" bIns="0" anchor="b">
            <a:spAutoFit/>
          </a:bodyPr>
          <a:lstStyle/>
          <a:p>
            <a:pPr>
              <a:lnSpc>
                <a:spcPct val="90000"/>
              </a:lnSpc>
              <a:defRPr/>
            </a:pPr>
            <a:r>
              <a:rPr lang="en-US" sz="3600" dirty="0">
                <a:effectLst>
                  <a:outerShdw blurRad="38100" dist="38100" dir="2700000" algn="tl">
                    <a:srgbClr val="000000">
                      <a:alpha val="43137"/>
                    </a:srgbClr>
                  </a:outerShdw>
                </a:effectLst>
                <a:cs typeface="+mn-cs"/>
              </a:rPr>
              <a:t>CONSORT Diagram</a:t>
            </a:r>
          </a:p>
        </p:txBody>
      </p:sp>
      <p:sp>
        <p:nvSpPr>
          <p:cNvPr id="36868" name="TextBox 4"/>
          <p:cNvSpPr txBox="1">
            <a:spLocks noChangeArrowheads="1"/>
          </p:cNvSpPr>
          <p:nvPr/>
        </p:nvSpPr>
        <p:spPr bwMode="auto">
          <a:xfrm>
            <a:off x="3579813" y="1209675"/>
            <a:ext cx="1984375" cy="276225"/>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2236   Patients screened</a:t>
            </a:r>
          </a:p>
        </p:txBody>
      </p:sp>
      <p:sp>
        <p:nvSpPr>
          <p:cNvPr id="36869" name="TextBox 5"/>
          <p:cNvSpPr txBox="1">
            <a:spLocks noChangeArrowheads="1"/>
          </p:cNvSpPr>
          <p:nvPr/>
        </p:nvSpPr>
        <p:spPr bwMode="auto">
          <a:xfrm>
            <a:off x="3111500" y="2020888"/>
            <a:ext cx="2921000" cy="830262"/>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 typeface="Arial" panose="020B0604020202020204" pitchFamily="34" charset="0"/>
              <a:buNone/>
              <a:defRPr/>
            </a:pPr>
            <a:r>
              <a:rPr lang="en-US" altLang="en-US" sz="1200" dirty="0"/>
              <a:t>2124 Patients enrolled in study</a:t>
            </a:r>
          </a:p>
          <a:p>
            <a:pPr eaLnBrk="1" hangingPunct="1">
              <a:lnSpc>
                <a:spcPct val="100000"/>
              </a:lnSpc>
              <a:spcBef>
                <a:spcPct val="0"/>
              </a:spcBef>
              <a:buClrTx/>
              <a:buSzTx/>
              <a:buFont typeface="Arial" panose="020B0604020202020204" pitchFamily="34" charset="0"/>
              <a:buNone/>
              <a:defRPr/>
            </a:pPr>
            <a:r>
              <a:rPr lang="en-US" altLang="en-US" sz="1200" dirty="0"/>
              <a:t>    338 Stratified to </a:t>
            </a:r>
            <a:r>
              <a:rPr lang="en-US" altLang="en-US" sz="1200" dirty="0">
                <a:solidFill>
                  <a:schemeClr val="accent3">
                    <a:lumMod val="75000"/>
                  </a:schemeClr>
                </a:solidFill>
              </a:rPr>
              <a:t>DAPT 1 month</a:t>
            </a:r>
          </a:p>
          <a:p>
            <a:pPr eaLnBrk="1" hangingPunct="1">
              <a:lnSpc>
                <a:spcPct val="100000"/>
              </a:lnSpc>
              <a:spcBef>
                <a:spcPct val="0"/>
              </a:spcBef>
              <a:buClrTx/>
              <a:buSzTx/>
              <a:buFont typeface="Arial" panose="020B0604020202020204" pitchFamily="34" charset="0"/>
              <a:buNone/>
              <a:defRPr/>
            </a:pPr>
            <a:r>
              <a:rPr lang="en-US" altLang="en-US" sz="1200" dirty="0"/>
              <a:t>    737 Stratified to </a:t>
            </a:r>
            <a:r>
              <a:rPr lang="en-US" altLang="en-US" sz="1200" dirty="0">
                <a:solidFill>
                  <a:schemeClr val="accent3">
                    <a:lumMod val="75000"/>
                  </a:schemeClr>
                </a:solidFill>
              </a:rPr>
              <a:t>DAPT 6 months</a:t>
            </a:r>
          </a:p>
          <a:p>
            <a:pPr eaLnBrk="1" hangingPunct="1">
              <a:lnSpc>
                <a:spcPct val="100000"/>
              </a:lnSpc>
              <a:spcBef>
                <a:spcPct val="0"/>
              </a:spcBef>
              <a:buClrTx/>
              <a:buSzTx/>
              <a:buFont typeface="Arial" panose="020B0604020202020204" pitchFamily="34" charset="0"/>
              <a:buNone/>
              <a:defRPr/>
            </a:pPr>
            <a:r>
              <a:rPr lang="en-US" altLang="en-US" sz="1200" dirty="0"/>
              <a:t>    1049 Stratified to </a:t>
            </a:r>
            <a:r>
              <a:rPr lang="en-US" altLang="en-US" sz="1200" dirty="0">
                <a:solidFill>
                  <a:schemeClr val="accent3">
                    <a:lumMod val="75000"/>
                  </a:schemeClr>
                </a:solidFill>
              </a:rPr>
              <a:t>DAPT 12 months</a:t>
            </a:r>
          </a:p>
        </p:txBody>
      </p:sp>
      <p:sp>
        <p:nvSpPr>
          <p:cNvPr id="36870" name="TextBox 6"/>
          <p:cNvSpPr txBox="1">
            <a:spLocks noChangeArrowheads="1"/>
          </p:cNvSpPr>
          <p:nvPr/>
        </p:nvSpPr>
        <p:spPr bwMode="auto">
          <a:xfrm>
            <a:off x="6813550" y="1492250"/>
            <a:ext cx="2105025" cy="461963"/>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112  Patients did not meet    </a:t>
            </a:r>
            <a:br>
              <a:rPr lang="en-US" altLang="en-US" sz="1200" dirty="0"/>
            </a:br>
            <a:r>
              <a:rPr lang="en-US" altLang="en-US" sz="1200" dirty="0"/>
              <a:t>        eligibility criteria</a:t>
            </a:r>
          </a:p>
        </p:txBody>
      </p:sp>
      <p:sp>
        <p:nvSpPr>
          <p:cNvPr id="36871" name="TextBox 7"/>
          <p:cNvSpPr txBox="1">
            <a:spLocks noChangeArrowheads="1"/>
          </p:cNvSpPr>
          <p:nvPr/>
        </p:nvSpPr>
        <p:spPr bwMode="auto">
          <a:xfrm>
            <a:off x="573088" y="3444875"/>
            <a:ext cx="1919287" cy="461963"/>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solidFill>
                  <a:srgbClr val="FFD68B"/>
                </a:solidFill>
              </a:rPr>
              <a:t>709 Randomized to Group 1 (Riva + P2Y</a:t>
            </a:r>
            <a:r>
              <a:rPr lang="en-US" altLang="en-US" sz="1200" baseline="-25000" dirty="0">
                <a:solidFill>
                  <a:srgbClr val="FFD68B"/>
                </a:solidFill>
              </a:rPr>
              <a:t>12</a:t>
            </a:r>
            <a:r>
              <a:rPr lang="en-US" altLang="en-US" sz="1200" dirty="0">
                <a:solidFill>
                  <a:srgbClr val="FFD68B"/>
                </a:solidFill>
              </a:rPr>
              <a:t>)</a:t>
            </a:r>
          </a:p>
        </p:txBody>
      </p:sp>
      <p:sp>
        <p:nvSpPr>
          <p:cNvPr id="36872" name="TextBox 13"/>
          <p:cNvSpPr txBox="1">
            <a:spLocks noChangeArrowheads="1"/>
          </p:cNvSpPr>
          <p:nvPr/>
        </p:nvSpPr>
        <p:spPr bwMode="auto">
          <a:xfrm>
            <a:off x="3611563" y="3444875"/>
            <a:ext cx="1920875" cy="461963"/>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solidFill>
                  <a:srgbClr val="ADC1FD"/>
                </a:solidFill>
              </a:rPr>
              <a:t>709 Randomized to Group 2 (Riva + DAPT)</a:t>
            </a:r>
          </a:p>
        </p:txBody>
      </p:sp>
      <p:sp>
        <p:nvSpPr>
          <p:cNvPr id="36873" name="TextBox 14"/>
          <p:cNvSpPr txBox="1">
            <a:spLocks noChangeArrowheads="1"/>
          </p:cNvSpPr>
          <p:nvPr/>
        </p:nvSpPr>
        <p:spPr bwMode="auto">
          <a:xfrm>
            <a:off x="6680200" y="3486150"/>
            <a:ext cx="1919288" cy="461963"/>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solidFill>
                  <a:srgbClr val="FF99CC"/>
                </a:solidFill>
              </a:rPr>
              <a:t>706 Randomized to Group 3 (VKA + DAPT)</a:t>
            </a:r>
          </a:p>
        </p:txBody>
      </p:sp>
      <p:sp>
        <p:nvSpPr>
          <p:cNvPr id="36874" name="TextBox 17"/>
          <p:cNvSpPr txBox="1">
            <a:spLocks noChangeArrowheads="1"/>
          </p:cNvSpPr>
          <p:nvPr/>
        </p:nvSpPr>
        <p:spPr bwMode="auto">
          <a:xfrm>
            <a:off x="352425" y="4476750"/>
            <a:ext cx="2376488" cy="461963"/>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solidFill>
                  <a:srgbClr val="FFD68B"/>
                </a:solidFill>
              </a:rPr>
              <a:t>696 Group 1 (Riva + P2Y</a:t>
            </a:r>
            <a:r>
              <a:rPr lang="en-US" altLang="en-US" sz="1200" baseline="-25000" dirty="0">
                <a:solidFill>
                  <a:srgbClr val="FFD68B"/>
                </a:solidFill>
              </a:rPr>
              <a:t>12</a:t>
            </a:r>
            <a:r>
              <a:rPr lang="en-US" altLang="en-US" sz="1200" dirty="0">
                <a:solidFill>
                  <a:srgbClr val="FFD68B"/>
                </a:solidFill>
              </a:rPr>
              <a:t>) </a:t>
            </a:r>
            <a:r>
              <a:rPr lang="en-US" altLang="en-US" sz="1200" i="1" dirty="0">
                <a:solidFill>
                  <a:srgbClr val="FFD68B"/>
                </a:solidFill>
              </a:rPr>
              <a:t>Received</a:t>
            </a:r>
            <a:r>
              <a:rPr lang="en-US" altLang="en-US" sz="1200" i="1" dirty="0">
                <a:solidFill>
                  <a:srgbClr val="FF99CC"/>
                </a:solidFill>
              </a:rPr>
              <a:t> </a:t>
            </a:r>
            <a:r>
              <a:rPr lang="en-US" altLang="en-US" sz="1200" i="1" dirty="0">
                <a:solidFill>
                  <a:srgbClr val="FFD68B"/>
                </a:solidFill>
              </a:rPr>
              <a:t>≥ 1 dose Riva</a:t>
            </a:r>
            <a:endParaRPr lang="en-US" altLang="en-US" sz="1200" i="1" dirty="0">
              <a:solidFill>
                <a:srgbClr val="FF99CC"/>
              </a:solidFill>
            </a:endParaRPr>
          </a:p>
        </p:txBody>
      </p:sp>
      <p:sp>
        <p:nvSpPr>
          <p:cNvPr id="36875" name="TextBox 19"/>
          <p:cNvSpPr txBox="1">
            <a:spLocks noChangeArrowheads="1"/>
          </p:cNvSpPr>
          <p:nvPr/>
        </p:nvSpPr>
        <p:spPr bwMode="auto">
          <a:xfrm>
            <a:off x="3382963" y="4476750"/>
            <a:ext cx="2378075" cy="461963"/>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solidFill>
                  <a:srgbClr val="ADC1FD"/>
                </a:solidFill>
              </a:rPr>
              <a:t>706 Group 2 (Riva + DAPT)</a:t>
            </a:r>
          </a:p>
          <a:p>
            <a:pPr algn="ctr" eaLnBrk="1" hangingPunct="1">
              <a:lnSpc>
                <a:spcPct val="100000"/>
              </a:lnSpc>
              <a:spcBef>
                <a:spcPct val="0"/>
              </a:spcBef>
              <a:buClrTx/>
              <a:buSzTx/>
              <a:buFontTx/>
              <a:buNone/>
            </a:pPr>
            <a:r>
              <a:rPr lang="en-US" altLang="en-US" sz="1200" i="1" dirty="0">
                <a:solidFill>
                  <a:srgbClr val="ADC1FD"/>
                </a:solidFill>
              </a:rPr>
              <a:t>Received ≥ 1 dose Riva</a:t>
            </a:r>
            <a:r>
              <a:rPr lang="en-US" altLang="en-US" sz="1200" i="1" dirty="0">
                <a:solidFill>
                  <a:srgbClr val="FF99CC"/>
                </a:solidFill>
              </a:rPr>
              <a:t> </a:t>
            </a:r>
          </a:p>
        </p:txBody>
      </p:sp>
      <p:sp>
        <p:nvSpPr>
          <p:cNvPr id="36876" name="TextBox 20"/>
          <p:cNvSpPr txBox="1">
            <a:spLocks noChangeArrowheads="1"/>
          </p:cNvSpPr>
          <p:nvPr/>
        </p:nvSpPr>
        <p:spPr bwMode="auto">
          <a:xfrm>
            <a:off x="6451600" y="4497388"/>
            <a:ext cx="2376488" cy="461962"/>
          </a:xfrm>
          <a:prstGeom prst="rect">
            <a:avLst/>
          </a:prstGeom>
          <a:solidFill>
            <a:schemeClr val="bg2"/>
          </a:solidFill>
          <a:ln w="12700">
            <a:solidFill>
              <a:schemeClr val="tx1"/>
            </a:solidFill>
            <a:miter lim="800000"/>
            <a:headEnd/>
            <a:tailEnd/>
          </a:ln>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solidFill>
                  <a:srgbClr val="FF99CC"/>
                </a:solidFill>
              </a:rPr>
              <a:t>697  Group 3 (VKA + DAPT) </a:t>
            </a:r>
            <a:r>
              <a:rPr lang="en-US" altLang="en-US" sz="1200" i="1" dirty="0">
                <a:solidFill>
                  <a:srgbClr val="FF99CC"/>
                </a:solidFill>
              </a:rPr>
              <a:t>Received ≥ 1 dose VKA </a:t>
            </a:r>
          </a:p>
        </p:txBody>
      </p:sp>
      <p:sp>
        <p:nvSpPr>
          <p:cNvPr id="36877" name="TextBox 21"/>
          <p:cNvSpPr txBox="1">
            <a:spLocks noChangeArrowheads="1"/>
          </p:cNvSpPr>
          <p:nvPr/>
        </p:nvSpPr>
        <p:spPr bwMode="auto">
          <a:xfrm>
            <a:off x="180975" y="5476875"/>
            <a:ext cx="2743200" cy="1016000"/>
          </a:xfrm>
          <a:prstGeom prst="rect">
            <a:avLst/>
          </a:prstGeom>
          <a:solidFill>
            <a:schemeClr val="bg2"/>
          </a:solidFill>
          <a:ln w="12700">
            <a:solidFill>
              <a:schemeClr val="tx1"/>
            </a:solidFill>
            <a:miter lim="800000"/>
            <a:headEnd/>
            <a:tailEnd/>
          </a:ln>
        </p:spPr>
        <p:txBody>
          <a:bodyPr anchor="ct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146 Premature discontinuation </a:t>
            </a:r>
          </a:p>
          <a:p>
            <a:pPr eaLnBrk="1" hangingPunct="1">
              <a:lnSpc>
                <a:spcPct val="100000"/>
              </a:lnSpc>
              <a:spcBef>
                <a:spcPct val="0"/>
              </a:spcBef>
              <a:buClrTx/>
              <a:buSzTx/>
              <a:buFontTx/>
              <a:buNone/>
            </a:pPr>
            <a:r>
              <a:rPr lang="en-US" altLang="en-US" sz="1200" dirty="0"/>
              <a:t>     20 Deaths</a:t>
            </a:r>
          </a:p>
          <a:p>
            <a:pPr eaLnBrk="1" hangingPunct="1">
              <a:lnSpc>
                <a:spcPct val="100000"/>
              </a:lnSpc>
              <a:spcBef>
                <a:spcPct val="0"/>
              </a:spcBef>
              <a:buClrTx/>
              <a:buSzTx/>
              <a:buFontTx/>
              <a:buNone/>
            </a:pPr>
            <a:r>
              <a:rPr lang="en-US" altLang="en-US" sz="1200" dirty="0">
                <a:solidFill>
                  <a:srgbClr val="FF0000"/>
                </a:solidFill>
              </a:rPr>
              <a:t>     0 Lost to follow up</a:t>
            </a:r>
          </a:p>
          <a:p>
            <a:pPr eaLnBrk="1" hangingPunct="1">
              <a:lnSpc>
                <a:spcPct val="100000"/>
              </a:lnSpc>
              <a:spcBef>
                <a:spcPct val="0"/>
              </a:spcBef>
              <a:buClrTx/>
              <a:buSzTx/>
              <a:buFontTx/>
              <a:buNone/>
            </a:pPr>
            <a:r>
              <a:rPr lang="en-US" altLang="en-US" sz="1200" dirty="0"/>
              <a:t>     3 Withdrawal of consent</a:t>
            </a:r>
          </a:p>
          <a:p>
            <a:pPr eaLnBrk="1" hangingPunct="1">
              <a:lnSpc>
                <a:spcPct val="100000"/>
              </a:lnSpc>
              <a:spcBef>
                <a:spcPct val="0"/>
              </a:spcBef>
              <a:buClrTx/>
              <a:buSzTx/>
              <a:buFontTx/>
              <a:buNone/>
            </a:pPr>
            <a:r>
              <a:rPr lang="en-US" altLang="en-US" sz="1200" dirty="0"/>
              <a:t>     123 Other reasons</a:t>
            </a:r>
          </a:p>
        </p:txBody>
      </p:sp>
      <p:sp>
        <p:nvSpPr>
          <p:cNvPr id="36878" name="TextBox 23"/>
          <p:cNvSpPr txBox="1">
            <a:spLocks noChangeArrowheads="1"/>
          </p:cNvSpPr>
          <p:nvPr/>
        </p:nvSpPr>
        <p:spPr bwMode="auto">
          <a:xfrm>
            <a:off x="3200400" y="5478463"/>
            <a:ext cx="2743200" cy="1014412"/>
          </a:xfrm>
          <a:prstGeom prst="rect">
            <a:avLst/>
          </a:prstGeom>
          <a:solidFill>
            <a:schemeClr val="bg2"/>
          </a:solidFill>
          <a:ln w="12700">
            <a:solidFill>
              <a:schemeClr val="tx1"/>
            </a:solidFill>
            <a:miter lim="800000"/>
            <a:headEnd/>
            <a:tailEnd/>
          </a:ln>
        </p:spPr>
        <p:txBody>
          <a:bodyPr anchor="ct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149 Premature discontinuation</a:t>
            </a:r>
          </a:p>
          <a:p>
            <a:pPr eaLnBrk="1" hangingPunct="1">
              <a:lnSpc>
                <a:spcPct val="100000"/>
              </a:lnSpc>
              <a:spcBef>
                <a:spcPct val="0"/>
              </a:spcBef>
              <a:buClrTx/>
              <a:buSzTx/>
              <a:buFontTx/>
              <a:buNone/>
            </a:pPr>
            <a:r>
              <a:rPr lang="en-US" altLang="en-US" sz="1200" dirty="0"/>
              <a:t>     22 Deaths</a:t>
            </a:r>
          </a:p>
          <a:p>
            <a:pPr eaLnBrk="1" hangingPunct="1">
              <a:lnSpc>
                <a:spcPct val="100000"/>
              </a:lnSpc>
              <a:spcBef>
                <a:spcPct val="0"/>
              </a:spcBef>
              <a:buClrTx/>
              <a:buSzTx/>
              <a:buFontTx/>
              <a:buNone/>
            </a:pPr>
            <a:r>
              <a:rPr lang="en-US" altLang="en-US" sz="1200" dirty="0"/>
              <a:t>     </a:t>
            </a:r>
            <a:r>
              <a:rPr lang="en-US" altLang="en-US" sz="1200" dirty="0">
                <a:solidFill>
                  <a:srgbClr val="FF0000"/>
                </a:solidFill>
              </a:rPr>
              <a:t>0 Lost to follow up</a:t>
            </a:r>
          </a:p>
          <a:p>
            <a:pPr eaLnBrk="1" hangingPunct="1">
              <a:lnSpc>
                <a:spcPct val="100000"/>
              </a:lnSpc>
              <a:spcBef>
                <a:spcPct val="0"/>
              </a:spcBef>
              <a:buClrTx/>
              <a:buSzTx/>
              <a:buFontTx/>
              <a:buNone/>
            </a:pPr>
            <a:r>
              <a:rPr lang="en-US" altLang="en-US" sz="1200" dirty="0"/>
              <a:t>     3 Withdrawal of consent</a:t>
            </a:r>
          </a:p>
          <a:p>
            <a:pPr eaLnBrk="1" hangingPunct="1">
              <a:lnSpc>
                <a:spcPct val="100000"/>
              </a:lnSpc>
              <a:spcBef>
                <a:spcPct val="0"/>
              </a:spcBef>
              <a:buClrTx/>
              <a:buSzTx/>
              <a:buFontTx/>
              <a:buNone/>
            </a:pPr>
            <a:r>
              <a:rPr lang="en-US" altLang="en-US" sz="1200" dirty="0"/>
              <a:t>     124 Other reasons</a:t>
            </a:r>
          </a:p>
        </p:txBody>
      </p:sp>
      <p:sp>
        <p:nvSpPr>
          <p:cNvPr id="36879" name="TextBox 24"/>
          <p:cNvSpPr txBox="1">
            <a:spLocks noChangeArrowheads="1"/>
          </p:cNvSpPr>
          <p:nvPr/>
        </p:nvSpPr>
        <p:spPr bwMode="auto">
          <a:xfrm>
            <a:off x="6211888" y="5489575"/>
            <a:ext cx="2743200" cy="1014413"/>
          </a:xfrm>
          <a:prstGeom prst="rect">
            <a:avLst/>
          </a:prstGeom>
          <a:solidFill>
            <a:schemeClr val="bg2"/>
          </a:solidFill>
          <a:ln w="12700">
            <a:solidFill>
              <a:schemeClr val="tx1"/>
            </a:solidFill>
            <a:miter lim="800000"/>
            <a:headEnd/>
            <a:tailEnd/>
          </a:ln>
        </p:spPr>
        <p:txBody>
          <a:bodyPr anchor="ct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205 Premature discontinuation</a:t>
            </a:r>
          </a:p>
          <a:p>
            <a:pPr eaLnBrk="1" hangingPunct="1">
              <a:lnSpc>
                <a:spcPct val="100000"/>
              </a:lnSpc>
              <a:spcBef>
                <a:spcPct val="0"/>
              </a:spcBef>
              <a:buClrTx/>
              <a:buSzTx/>
              <a:buFontTx/>
              <a:buNone/>
            </a:pPr>
            <a:r>
              <a:rPr lang="en-US" altLang="en-US" sz="1200" dirty="0"/>
              <a:t>     22 Deaths</a:t>
            </a:r>
          </a:p>
          <a:p>
            <a:pPr eaLnBrk="1" hangingPunct="1">
              <a:lnSpc>
                <a:spcPct val="100000"/>
              </a:lnSpc>
              <a:spcBef>
                <a:spcPct val="0"/>
              </a:spcBef>
              <a:buClrTx/>
              <a:buSzTx/>
              <a:buFontTx/>
              <a:buNone/>
            </a:pPr>
            <a:r>
              <a:rPr lang="en-US" altLang="en-US" sz="1200" dirty="0"/>
              <a:t>     </a:t>
            </a:r>
            <a:r>
              <a:rPr lang="en-US" altLang="en-US" sz="1200" dirty="0">
                <a:solidFill>
                  <a:srgbClr val="FF0000"/>
                </a:solidFill>
              </a:rPr>
              <a:t>0 Lost to follow up</a:t>
            </a:r>
          </a:p>
          <a:p>
            <a:pPr eaLnBrk="1" hangingPunct="1">
              <a:lnSpc>
                <a:spcPct val="100000"/>
              </a:lnSpc>
              <a:spcBef>
                <a:spcPct val="0"/>
              </a:spcBef>
              <a:buClrTx/>
              <a:buSzTx/>
              <a:buFontTx/>
              <a:buNone/>
            </a:pPr>
            <a:r>
              <a:rPr lang="en-US" altLang="en-US" sz="1200" dirty="0"/>
              <a:t>     3 Withdrawal of consent</a:t>
            </a:r>
          </a:p>
          <a:p>
            <a:pPr eaLnBrk="1" hangingPunct="1">
              <a:lnSpc>
                <a:spcPct val="100000"/>
              </a:lnSpc>
              <a:spcBef>
                <a:spcPct val="0"/>
              </a:spcBef>
              <a:buClrTx/>
              <a:buSzTx/>
              <a:buFontTx/>
              <a:buNone/>
            </a:pPr>
            <a:r>
              <a:rPr lang="en-US" altLang="en-US" sz="1200" dirty="0"/>
              <a:t>     180 Other reasons</a:t>
            </a:r>
          </a:p>
        </p:txBody>
      </p:sp>
      <p:cxnSp>
        <p:nvCxnSpPr>
          <p:cNvPr id="51" name="Elbow Connector 50"/>
          <p:cNvCxnSpPr/>
          <p:nvPr/>
        </p:nvCxnSpPr>
        <p:spPr bwMode="auto">
          <a:xfrm>
            <a:off x="4583113" y="2982913"/>
            <a:ext cx="3044825" cy="411162"/>
          </a:xfrm>
          <a:prstGeom prst="bentConnector3">
            <a:avLst>
              <a:gd name="adj1" fmla="val 100064"/>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21" name="Straight Arrow Connector 120"/>
          <p:cNvCxnSpPr/>
          <p:nvPr/>
        </p:nvCxnSpPr>
        <p:spPr bwMode="auto">
          <a:xfrm>
            <a:off x="4572000" y="2892425"/>
            <a:ext cx="0" cy="92075"/>
          </a:xfrm>
          <a:prstGeom prst="straightConnector1">
            <a:avLst/>
          </a:prstGeom>
          <a:ln w="28575">
            <a:headEnd type="none" w="med" len="med"/>
            <a:tailEnd type="none"/>
          </a:ln>
        </p:spPr>
        <p:style>
          <a:lnRef idx="1">
            <a:schemeClr val="accent4"/>
          </a:lnRef>
          <a:fillRef idx="0">
            <a:schemeClr val="accent4"/>
          </a:fillRef>
          <a:effectRef idx="0">
            <a:schemeClr val="accent4"/>
          </a:effectRef>
          <a:fontRef idx="minor">
            <a:schemeClr val="tx1"/>
          </a:fontRef>
        </p:style>
      </p:cxnSp>
      <p:cxnSp>
        <p:nvCxnSpPr>
          <p:cNvPr id="127" name="Straight Arrow Connector 126"/>
          <p:cNvCxnSpPr/>
          <p:nvPr/>
        </p:nvCxnSpPr>
        <p:spPr bwMode="auto">
          <a:xfrm>
            <a:off x="7654925" y="5024438"/>
            <a:ext cx="0" cy="411162"/>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0" name="Straight Arrow Connector 129"/>
          <p:cNvCxnSpPr/>
          <p:nvPr/>
        </p:nvCxnSpPr>
        <p:spPr bwMode="auto">
          <a:xfrm>
            <a:off x="4572000" y="4995863"/>
            <a:ext cx="0" cy="412750"/>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1" name="Straight Arrow Connector 130"/>
          <p:cNvCxnSpPr/>
          <p:nvPr/>
        </p:nvCxnSpPr>
        <p:spPr bwMode="auto">
          <a:xfrm>
            <a:off x="1533525" y="5019675"/>
            <a:ext cx="0" cy="411163"/>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2" name="Straight Arrow Connector 131"/>
          <p:cNvCxnSpPr/>
          <p:nvPr/>
        </p:nvCxnSpPr>
        <p:spPr bwMode="auto">
          <a:xfrm>
            <a:off x="4572000" y="1539875"/>
            <a:ext cx="0" cy="411163"/>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34" name="Straight Arrow Connector 133"/>
          <p:cNvCxnSpPr/>
          <p:nvPr/>
        </p:nvCxnSpPr>
        <p:spPr bwMode="auto">
          <a:xfrm flipV="1">
            <a:off x="4578350" y="1711325"/>
            <a:ext cx="2239963" cy="0"/>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45" name="Straight Arrow Connector 144"/>
          <p:cNvCxnSpPr/>
          <p:nvPr/>
        </p:nvCxnSpPr>
        <p:spPr bwMode="auto">
          <a:xfrm>
            <a:off x="4572000" y="3998913"/>
            <a:ext cx="0" cy="411162"/>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46" name="Straight Arrow Connector 145"/>
          <p:cNvCxnSpPr/>
          <p:nvPr/>
        </p:nvCxnSpPr>
        <p:spPr bwMode="auto">
          <a:xfrm>
            <a:off x="1530350" y="3995738"/>
            <a:ext cx="0" cy="412750"/>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47" name="Straight Arrow Connector 146"/>
          <p:cNvCxnSpPr/>
          <p:nvPr/>
        </p:nvCxnSpPr>
        <p:spPr bwMode="auto">
          <a:xfrm>
            <a:off x="7642225" y="4029075"/>
            <a:ext cx="0" cy="411163"/>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59" name="Elbow Connector 158"/>
          <p:cNvCxnSpPr/>
          <p:nvPr/>
        </p:nvCxnSpPr>
        <p:spPr bwMode="auto">
          <a:xfrm>
            <a:off x="1524000" y="2986088"/>
            <a:ext cx="3044825" cy="411162"/>
          </a:xfrm>
          <a:prstGeom prst="bentConnector3">
            <a:avLst>
              <a:gd name="adj1" fmla="val 100064"/>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60" name="Straight Arrow Connector 159"/>
          <p:cNvCxnSpPr/>
          <p:nvPr/>
        </p:nvCxnSpPr>
        <p:spPr bwMode="auto">
          <a:xfrm>
            <a:off x="1533525" y="2969959"/>
            <a:ext cx="0" cy="411162"/>
          </a:xfrm>
          <a:prstGeom prst="straightConnector1">
            <a:avLst/>
          </a:prstGeom>
          <a:ln w="28575">
            <a:headEnd type="none" w="med" len="med"/>
            <a:tailEnd type="arrow"/>
          </a:ln>
        </p:spPr>
        <p:style>
          <a:lnRef idx="1">
            <a:schemeClr val="accent4"/>
          </a:lnRef>
          <a:fillRef idx="0">
            <a:schemeClr val="accent4"/>
          </a:fillRef>
          <a:effectRef idx="0">
            <a:schemeClr val="accent4"/>
          </a:effectRef>
          <a:fontRef idx="minor">
            <a:schemeClr val="tx1"/>
          </a:fontRef>
        </p:style>
      </p:cxnSp>
      <p:pic>
        <p:nvPicPr>
          <p:cNvPr id="36892"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6" name="TextBox 3"/>
          <p:cNvSpPr txBox="1">
            <a:spLocks noChangeArrowheads="1"/>
          </p:cNvSpPr>
          <p:nvPr/>
        </p:nvSpPr>
        <p:spPr bwMode="auto">
          <a:xfrm>
            <a:off x="88900" y="3106738"/>
            <a:ext cx="841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t>ITT </a:t>
            </a:r>
          </a:p>
        </p:txBody>
      </p:sp>
      <p:sp>
        <p:nvSpPr>
          <p:cNvPr id="36897" name="TextBox 38"/>
          <p:cNvSpPr txBox="1">
            <a:spLocks noChangeArrowheads="1"/>
          </p:cNvSpPr>
          <p:nvPr/>
        </p:nvSpPr>
        <p:spPr bwMode="auto">
          <a:xfrm>
            <a:off x="71438" y="4130675"/>
            <a:ext cx="985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t>SAFETY</a:t>
            </a:r>
          </a:p>
        </p:txBody>
      </p:sp>
      <p:sp>
        <p:nvSpPr>
          <p:cNvPr id="36898" name="TextBox 3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36899"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3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42938" y="2087563"/>
            <a:ext cx="2352675" cy="646112"/>
          </a:xfrm>
          <a:prstGeom prst="rect">
            <a:avLst/>
          </a:prstGeom>
          <a:noFill/>
        </p:spPr>
        <p:txBody>
          <a:bodyPr wrap="none">
            <a:spAutoFit/>
          </a:bodyPr>
          <a:lstStyle/>
          <a:p>
            <a:pPr>
              <a:defRPr/>
            </a:pPr>
            <a:r>
              <a:rPr lang="en-US" sz="1800" dirty="0">
                <a:solidFill>
                  <a:schemeClr val="accent3">
                    <a:lumMod val="60000"/>
                    <a:lumOff val="40000"/>
                  </a:schemeClr>
                </a:solidFill>
              </a:rPr>
              <a:t>Pre-Randomization </a:t>
            </a:r>
          </a:p>
          <a:p>
            <a:pPr>
              <a:defRPr/>
            </a:pPr>
            <a:r>
              <a:rPr lang="en-US" sz="1800" dirty="0">
                <a:solidFill>
                  <a:schemeClr val="accent3">
                    <a:lumMod val="60000"/>
                    <a:lumOff val="40000"/>
                  </a:schemeClr>
                </a:solidFill>
              </a:rPr>
              <a:t>Physician Choice</a:t>
            </a:r>
          </a:p>
        </p:txBody>
      </p:sp>
      <p:sp>
        <p:nvSpPr>
          <p:cNvPr id="5" name="Oval 4"/>
          <p:cNvSpPr/>
          <p:nvPr/>
        </p:nvSpPr>
        <p:spPr bwMode="auto">
          <a:xfrm>
            <a:off x="4433380" y="2876170"/>
            <a:ext cx="280416" cy="289624"/>
          </a:xfrm>
          <a:prstGeom prst="ellipse">
            <a:avLst/>
          </a:prstGeom>
          <a:solidFill>
            <a:schemeClr val="bg2">
              <a:lumMod val="85000"/>
              <a:lumOff val="15000"/>
            </a:schemeClr>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dirty="0">
              <a:ln>
                <a:noFill/>
              </a:ln>
              <a:solidFill>
                <a:schemeClr val="tx2"/>
              </a:solidFill>
              <a:effectLst/>
              <a:latin typeface="Arial" pitchFamily="34" charset="0"/>
            </a:endParaRPr>
          </a:p>
        </p:txBody>
      </p:sp>
      <p:sp>
        <p:nvSpPr>
          <p:cNvPr id="36894" name="TextBox 34"/>
          <p:cNvSpPr txBox="1">
            <a:spLocks noChangeArrowheads="1"/>
          </p:cNvSpPr>
          <p:nvPr/>
        </p:nvSpPr>
        <p:spPr bwMode="auto">
          <a:xfrm>
            <a:off x="4414839" y="2851786"/>
            <a:ext cx="331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defRPr/>
            </a:pPr>
            <a:r>
              <a:rPr lang="en-US" altLang="en-US" sz="1600" dirty="0">
                <a:solidFill>
                  <a:schemeClr val="tx2">
                    <a:lumMod val="75000"/>
                  </a:schemeClr>
                </a:solidFill>
              </a:rPr>
              <a:t>R</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ight Arrow 52"/>
          <p:cNvSpPr/>
          <p:nvPr/>
        </p:nvSpPr>
        <p:spPr bwMode="auto">
          <a:xfrm flipH="1">
            <a:off x="3359150" y="2743200"/>
            <a:ext cx="198438" cy="192088"/>
          </a:xfrm>
          <a:prstGeom prst="rightArrow">
            <a:avLst/>
          </a:prstGeom>
          <a:solidFill>
            <a:schemeClr val="accent5">
              <a:lumMod val="75000"/>
            </a:schemeClr>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p:spPr>
        <p:txBody>
          <a:bodyPr>
            <a:spAutoFit/>
          </a:bodyPr>
          <a:lstStyle/>
          <a:p>
            <a:pPr>
              <a:spcBef>
                <a:spcPct val="50000"/>
              </a:spcBef>
              <a:buFont typeface="Monotype Sorts" pitchFamily="-80" charset="2"/>
              <a:buChar char="4"/>
              <a:defRPr/>
            </a:pPr>
            <a:endParaRPr kumimoji="1" lang="en-US" dirty="0">
              <a:solidFill>
                <a:schemeClr val="tx2"/>
              </a:solidFill>
            </a:endParaRPr>
          </a:p>
        </p:txBody>
      </p:sp>
      <p:sp>
        <p:nvSpPr>
          <p:cNvPr id="37891" name="Right Arrow 57"/>
          <p:cNvSpPr>
            <a:spLocks noChangeArrowheads="1"/>
          </p:cNvSpPr>
          <p:nvPr/>
        </p:nvSpPr>
        <p:spPr bwMode="auto">
          <a:xfrm flipH="1">
            <a:off x="3422650" y="4921250"/>
            <a:ext cx="196850" cy="193675"/>
          </a:xfrm>
          <a:prstGeom prst="rightArrow">
            <a:avLst>
              <a:gd name="adj1" fmla="val 50000"/>
              <a:gd name="adj2" fmla="val 49667"/>
            </a:avLst>
          </a:prstGeom>
          <a:solidFill>
            <a:srgbClr val="FF6699"/>
          </a:solidFill>
          <a:ln w="50800" algn="ctr">
            <a:solidFill>
              <a:srgbClr val="FF6699"/>
            </a:solidFill>
            <a:round/>
            <a:headEnd/>
            <a:tailEnd type="triangle" w="med" len="med"/>
          </a:ln>
          <a:effectLst>
            <a:outerShdw dist="17961" dir="2700000" algn="ctr" rotWithShape="0">
              <a:schemeClr val="bg2"/>
            </a:outerShdw>
          </a:effec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50000"/>
              </a:spcBef>
              <a:buClrTx/>
              <a:buSzTx/>
              <a:buFont typeface="Monotype Sorts" pitchFamily="2" charset="2"/>
              <a:buChar char="4"/>
            </a:pPr>
            <a:endParaRPr kumimoji="1" lang="en-US" altLang="en-US" sz="2400" dirty="0">
              <a:solidFill>
                <a:schemeClr val="tx2"/>
              </a:solidFill>
            </a:endParaRPr>
          </a:p>
        </p:txBody>
      </p:sp>
      <p:sp>
        <p:nvSpPr>
          <p:cNvPr id="253954" name="Title 1"/>
          <p:cNvSpPr>
            <a:spLocks noGrp="1"/>
          </p:cNvSpPr>
          <p:nvPr>
            <p:ph type="title"/>
          </p:nvPr>
        </p:nvSpPr>
        <p:spPr>
          <a:xfrm>
            <a:off x="1495425" y="63500"/>
            <a:ext cx="7513638" cy="777875"/>
          </a:xfrm>
        </p:spPr>
        <p:txBody>
          <a:bodyPr/>
          <a:lstStyle/>
          <a:p>
            <a:pPr eaLnBrk="1" hangingPunct="1">
              <a:lnSpc>
                <a:spcPct val="100000"/>
              </a:lnSpc>
              <a:defRPr/>
            </a:pPr>
            <a:r>
              <a:rPr lang="en-US" sz="2400" kern="1200" dirty="0"/>
              <a:t>Pre-Randomization Choice of Duration of DAPT &amp; Thienopyridine: PIONEER AF-PCI</a:t>
            </a:r>
          </a:p>
        </p:txBody>
      </p:sp>
      <p:sp>
        <p:nvSpPr>
          <p:cNvPr id="44" name="Rounded Rectangle 43"/>
          <p:cNvSpPr/>
          <p:nvPr/>
        </p:nvSpPr>
        <p:spPr>
          <a:xfrm>
            <a:off x="2486025" y="1611313"/>
            <a:ext cx="354013" cy="4479925"/>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000000"/>
                </a:solidFill>
              </a:rPr>
              <a:t>R</a:t>
            </a:r>
          </a:p>
          <a:p>
            <a:pPr algn="ctr" eaLnBrk="1" hangingPunct="1">
              <a:defRPr/>
            </a:pPr>
            <a:r>
              <a:rPr lang="en-US" sz="1800" dirty="0">
                <a:solidFill>
                  <a:srgbClr val="000000"/>
                </a:solidFill>
              </a:rPr>
              <a:t>A</a:t>
            </a:r>
          </a:p>
          <a:p>
            <a:pPr algn="ctr" eaLnBrk="1" hangingPunct="1">
              <a:defRPr/>
            </a:pPr>
            <a:r>
              <a:rPr lang="en-US" sz="1800" dirty="0">
                <a:solidFill>
                  <a:srgbClr val="000000"/>
                </a:solidFill>
              </a:rPr>
              <a:t>N</a:t>
            </a:r>
          </a:p>
          <a:p>
            <a:pPr algn="ctr" eaLnBrk="1" hangingPunct="1">
              <a:defRPr/>
            </a:pPr>
            <a:r>
              <a:rPr lang="en-US" sz="1800" dirty="0">
                <a:solidFill>
                  <a:srgbClr val="000000"/>
                </a:solidFill>
              </a:rPr>
              <a:t>D</a:t>
            </a:r>
          </a:p>
          <a:p>
            <a:pPr algn="ctr" eaLnBrk="1" hangingPunct="1">
              <a:defRPr/>
            </a:pPr>
            <a:r>
              <a:rPr lang="en-US" sz="1800" dirty="0">
                <a:solidFill>
                  <a:srgbClr val="000000"/>
                </a:solidFill>
              </a:rPr>
              <a:t>O</a:t>
            </a:r>
          </a:p>
          <a:p>
            <a:pPr algn="ctr" eaLnBrk="1" hangingPunct="1">
              <a:defRPr/>
            </a:pPr>
            <a:r>
              <a:rPr lang="en-US" sz="1800" dirty="0">
                <a:solidFill>
                  <a:srgbClr val="000000"/>
                </a:solidFill>
              </a:rPr>
              <a:t>M</a:t>
            </a:r>
          </a:p>
          <a:p>
            <a:pPr algn="ctr" eaLnBrk="1" hangingPunct="1">
              <a:defRPr/>
            </a:pPr>
            <a:r>
              <a:rPr lang="en-US" sz="1800" dirty="0">
                <a:solidFill>
                  <a:srgbClr val="000000"/>
                </a:solidFill>
              </a:rPr>
              <a:t>I</a:t>
            </a:r>
          </a:p>
          <a:p>
            <a:pPr algn="ctr" eaLnBrk="1" hangingPunct="1">
              <a:defRPr/>
            </a:pPr>
            <a:r>
              <a:rPr lang="en-US" sz="1800" dirty="0">
                <a:solidFill>
                  <a:srgbClr val="000000"/>
                </a:solidFill>
              </a:rPr>
              <a:t>Z</a:t>
            </a:r>
          </a:p>
          <a:p>
            <a:pPr algn="ctr" eaLnBrk="1" hangingPunct="1">
              <a:defRPr/>
            </a:pPr>
            <a:r>
              <a:rPr lang="en-US" sz="1800" dirty="0">
                <a:solidFill>
                  <a:srgbClr val="000000"/>
                </a:solidFill>
              </a:rPr>
              <a:t>E</a:t>
            </a:r>
          </a:p>
        </p:txBody>
      </p:sp>
      <p:sp>
        <p:nvSpPr>
          <p:cNvPr id="276489" name="TextBox 44"/>
          <p:cNvSpPr txBox="1">
            <a:spLocks noChangeArrowheads="1"/>
          </p:cNvSpPr>
          <p:nvPr/>
        </p:nvSpPr>
        <p:spPr bwMode="auto">
          <a:xfrm>
            <a:off x="3598863" y="2357438"/>
            <a:ext cx="1582737" cy="92233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eaLnBrk="0" hangingPunct="0">
              <a:lnSpc>
                <a:spcPct val="95000"/>
              </a:lnSpc>
              <a:spcBef>
                <a:spcPct val="25000"/>
              </a:spcBef>
              <a:buClr>
                <a:schemeClr val="accent2"/>
              </a:buClr>
              <a:buSzPct val="68000"/>
              <a:buFont typeface="Monotype Sorts"/>
              <a:buChar char="l"/>
              <a:defRPr sz="2600" b="1">
                <a:solidFill>
                  <a:schemeClr val="tx1"/>
                </a:solidFill>
                <a:latin typeface="Arial" pitchFamily="34" charset="0"/>
              </a:defRPr>
            </a:lvl2pPr>
            <a:lvl3pPr marL="1143000" indent="-228600" eaLnBrk="0" hangingPunct="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eaLnBrk="0" hangingPunct="0">
              <a:lnSpc>
                <a:spcPct val="95000"/>
              </a:lnSpc>
              <a:spcBef>
                <a:spcPct val="20000"/>
              </a:spcBef>
              <a:buChar char="–"/>
              <a:defRPr sz="2000" b="1">
                <a:solidFill>
                  <a:schemeClr val="tx1"/>
                </a:solidFill>
                <a:latin typeface="Arial" pitchFamily="34" charset="0"/>
              </a:defRPr>
            </a:lvl4pPr>
            <a:lvl5pPr marL="2057400" indent="-228600" eaLnBrk="0" hangingPunct="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eaLnBrk="1" hangingPunct="1">
              <a:lnSpc>
                <a:spcPct val="100000"/>
              </a:lnSpc>
              <a:spcBef>
                <a:spcPct val="0"/>
              </a:spcBef>
              <a:buClrTx/>
              <a:buSzTx/>
              <a:buFontTx/>
              <a:buNone/>
              <a:defRPr/>
            </a:pPr>
            <a:r>
              <a:rPr lang="en-US" altLang="en-US" sz="1800" dirty="0">
                <a:solidFill>
                  <a:schemeClr val="bg2"/>
                </a:solidFill>
              </a:rPr>
              <a:t>1 mo: 16%</a:t>
            </a:r>
          </a:p>
          <a:p>
            <a:pPr eaLnBrk="1" hangingPunct="1">
              <a:lnSpc>
                <a:spcPct val="100000"/>
              </a:lnSpc>
              <a:spcBef>
                <a:spcPct val="0"/>
              </a:spcBef>
              <a:buClrTx/>
              <a:buSzTx/>
              <a:buFontTx/>
              <a:buNone/>
              <a:defRPr/>
            </a:pPr>
            <a:r>
              <a:rPr lang="en-US" altLang="en-US" sz="1800" dirty="0">
                <a:solidFill>
                  <a:schemeClr val="bg2"/>
                </a:solidFill>
              </a:rPr>
              <a:t>6 mos: 35%</a:t>
            </a:r>
          </a:p>
          <a:p>
            <a:pPr eaLnBrk="1" hangingPunct="1">
              <a:lnSpc>
                <a:spcPct val="100000"/>
              </a:lnSpc>
              <a:spcBef>
                <a:spcPct val="0"/>
              </a:spcBef>
              <a:buClrTx/>
              <a:buSzTx/>
              <a:buFontTx/>
              <a:buNone/>
              <a:defRPr/>
            </a:pPr>
            <a:r>
              <a:rPr lang="en-US" altLang="en-US" sz="1800" dirty="0">
                <a:solidFill>
                  <a:schemeClr val="bg2"/>
                </a:solidFill>
              </a:rPr>
              <a:t>12 mos: 49%</a:t>
            </a:r>
          </a:p>
        </p:txBody>
      </p:sp>
      <p:cxnSp>
        <p:nvCxnSpPr>
          <p:cNvPr id="46" name="Straight Arrow Connector 45"/>
          <p:cNvCxnSpPr/>
          <p:nvPr/>
        </p:nvCxnSpPr>
        <p:spPr>
          <a:xfrm>
            <a:off x="1668463" y="3718560"/>
            <a:ext cx="679450" cy="552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030"/>
          <p:cNvGrpSpPr>
            <a:grpSpLocks/>
          </p:cNvGrpSpPr>
          <p:nvPr/>
        </p:nvGrpSpPr>
        <p:grpSpPr bwMode="auto">
          <a:xfrm>
            <a:off x="2840038" y="1344076"/>
            <a:ext cx="4965700" cy="795337"/>
            <a:chOff x="3167980" y="1531939"/>
            <a:chExt cx="5367814" cy="858836"/>
          </a:xfrm>
          <a:solidFill>
            <a:srgbClr val="FF33CC"/>
          </a:solidFill>
        </p:grpSpPr>
        <p:sp>
          <p:nvSpPr>
            <p:cNvPr id="48" name="Rounded Rectangle 47"/>
            <p:cNvSpPr/>
            <p:nvPr/>
          </p:nvSpPr>
          <p:spPr>
            <a:xfrm>
              <a:off x="3681079" y="1531939"/>
              <a:ext cx="4854715" cy="858836"/>
            </a:xfrm>
            <a:prstGeom prst="roundRect">
              <a:avLst>
                <a:gd name="adj" fmla="val 8106"/>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500" dirty="0">
                  <a:solidFill>
                    <a:schemeClr val="bg2"/>
                  </a:solidFill>
                </a:rPr>
                <a:t>XARELTO</a:t>
              </a:r>
              <a:r>
                <a:rPr lang="en-US" sz="1500" baseline="30000" dirty="0">
                  <a:solidFill>
                    <a:schemeClr val="bg2"/>
                  </a:solidFill>
                </a:rPr>
                <a:t>®</a:t>
              </a:r>
              <a:r>
                <a:rPr lang="en-US" sz="1500" dirty="0">
                  <a:solidFill>
                    <a:schemeClr val="bg2"/>
                  </a:solidFill>
                </a:rPr>
                <a:t> 15 mg qd*</a:t>
              </a:r>
              <a:br>
                <a:rPr lang="en-US" sz="1500" dirty="0">
                  <a:solidFill>
                    <a:schemeClr val="bg2"/>
                  </a:solidFill>
                </a:rPr>
              </a:br>
              <a:r>
                <a:rPr lang="en-US" sz="1600" dirty="0">
                  <a:solidFill>
                    <a:srgbClr val="DADADA">
                      <a:lumMod val="10000"/>
                    </a:srgbClr>
                  </a:solidFill>
                </a:rPr>
                <a:t>Clopi 95%, Ticag 4%, Prasugrel 1%</a:t>
              </a:r>
              <a:endParaRPr lang="en-US" sz="1600" baseline="30000" dirty="0">
                <a:solidFill>
                  <a:srgbClr val="DADADA">
                    <a:lumMod val="10000"/>
                  </a:srgbClr>
                </a:solidFill>
              </a:endParaRPr>
            </a:p>
          </p:txBody>
        </p:sp>
        <p:cxnSp>
          <p:nvCxnSpPr>
            <p:cNvPr id="49" name="Straight Arrow Connector 48"/>
            <p:cNvCxnSpPr/>
            <p:nvPr/>
          </p:nvCxnSpPr>
          <p:spPr>
            <a:xfrm>
              <a:off x="3167980" y="1960500"/>
              <a:ext cx="501087" cy="1714"/>
            </a:xfrm>
            <a:prstGeom prst="straightConnector1">
              <a:avLst/>
            </a:prstGeom>
            <a:grpFill/>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Text Box 22"/>
          <p:cNvSpPr txBox="1">
            <a:spLocks noChangeArrowheads="1"/>
          </p:cNvSpPr>
          <p:nvPr/>
        </p:nvSpPr>
        <p:spPr bwMode="auto">
          <a:xfrm>
            <a:off x="5572125" y="3354388"/>
            <a:ext cx="2244725" cy="795337"/>
          </a:xfrm>
          <a:prstGeom prst="roundRect">
            <a:avLst>
              <a:gd name="adj" fmla="val 6693"/>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hangingPunct="1">
              <a:defRPr/>
            </a:pPr>
            <a:r>
              <a:rPr lang="en-US" sz="1500" dirty="0">
                <a:solidFill>
                  <a:srgbClr val="000000"/>
                </a:solidFill>
              </a:rPr>
              <a:t>XARELTO</a:t>
            </a:r>
            <a:r>
              <a:rPr lang="en-US" sz="1500" baseline="30000" dirty="0">
                <a:solidFill>
                  <a:srgbClr val="000000"/>
                </a:solidFill>
              </a:rPr>
              <a:t>®</a:t>
            </a:r>
            <a:r>
              <a:rPr lang="en-US" sz="1500" dirty="0">
                <a:solidFill>
                  <a:srgbClr val="000000"/>
                </a:solidFill>
              </a:rPr>
              <a:t> 15mg QD</a:t>
            </a:r>
          </a:p>
          <a:p>
            <a:pPr eaLnBrk="1" hangingPunct="1">
              <a:defRPr/>
            </a:pPr>
            <a:r>
              <a:rPr lang="en-US" sz="1500" dirty="0">
                <a:solidFill>
                  <a:srgbClr val="000000"/>
                </a:solidFill>
              </a:rPr>
              <a:t>Aspirin 75-100 mg qd</a:t>
            </a:r>
          </a:p>
        </p:txBody>
      </p:sp>
      <p:sp>
        <p:nvSpPr>
          <p:cNvPr id="51" name="Rounded Rectangle 50"/>
          <p:cNvSpPr/>
          <p:nvPr/>
        </p:nvSpPr>
        <p:spPr>
          <a:xfrm>
            <a:off x="3325813" y="3355975"/>
            <a:ext cx="2246312" cy="793750"/>
          </a:xfrm>
          <a:prstGeom prst="roundRect">
            <a:avLst>
              <a:gd name="adj" fmla="val 810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DADADA">
                    <a:lumMod val="10000"/>
                  </a:srgbClr>
                </a:solidFill>
              </a:rPr>
              <a:t>XARELTO</a:t>
            </a:r>
            <a:r>
              <a:rPr lang="en-US" sz="1400" baseline="30000" dirty="0">
                <a:solidFill>
                  <a:srgbClr val="DADADA">
                    <a:lumMod val="10000"/>
                  </a:srgbClr>
                </a:solidFill>
              </a:rPr>
              <a:t>®</a:t>
            </a:r>
            <a:r>
              <a:rPr lang="en-US" sz="1400" dirty="0">
                <a:solidFill>
                  <a:srgbClr val="DADADA">
                    <a:lumMod val="10000"/>
                  </a:srgbClr>
                </a:solidFill>
              </a:rPr>
              <a:t> 2.5 mg bid</a:t>
            </a:r>
            <a:br>
              <a:rPr lang="en-US" sz="1400" dirty="0">
                <a:solidFill>
                  <a:srgbClr val="DADADA">
                    <a:lumMod val="10000"/>
                  </a:srgbClr>
                </a:solidFill>
              </a:rPr>
            </a:br>
            <a:r>
              <a:rPr lang="en-US" sz="1400" dirty="0">
                <a:solidFill>
                  <a:srgbClr val="DADADA">
                    <a:lumMod val="10000"/>
                  </a:srgbClr>
                </a:solidFill>
              </a:rPr>
              <a:t>Clopi 95%, Ticag 4%, Prasugrel 1%</a:t>
            </a:r>
            <a:endParaRPr lang="en-US" sz="1400" baseline="30000" dirty="0">
              <a:solidFill>
                <a:srgbClr val="DADADA">
                  <a:lumMod val="10000"/>
                </a:srgbClr>
              </a:solidFill>
            </a:endParaRPr>
          </a:p>
          <a:p>
            <a:pPr algn="ctr" eaLnBrk="1" hangingPunct="1">
              <a:defRPr/>
            </a:pPr>
            <a:r>
              <a:rPr lang="en-US" sz="1400" dirty="0">
                <a:solidFill>
                  <a:srgbClr val="DADADA">
                    <a:lumMod val="10000"/>
                  </a:srgbClr>
                </a:solidFill>
              </a:rPr>
              <a:t>Aspirin 75-100 mg qd</a:t>
            </a:r>
            <a:r>
              <a:rPr lang="en-US" sz="1400" baseline="30000" dirty="0">
                <a:solidFill>
                  <a:srgbClr val="DADADA">
                    <a:lumMod val="10000"/>
                  </a:srgbClr>
                </a:solidFill>
              </a:rPr>
              <a:t>‡</a:t>
            </a:r>
            <a:endParaRPr lang="en-US" sz="1400" dirty="0">
              <a:solidFill>
                <a:srgbClr val="DADADA">
                  <a:lumMod val="10000"/>
                </a:srgbClr>
              </a:solidFill>
            </a:endParaRPr>
          </a:p>
        </p:txBody>
      </p:sp>
      <p:cxnSp>
        <p:nvCxnSpPr>
          <p:cNvPr id="52" name="Straight Arrow Connector 51"/>
          <p:cNvCxnSpPr/>
          <p:nvPr/>
        </p:nvCxnSpPr>
        <p:spPr>
          <a:xfrm>
            <a:off x="2844800" y="3725863"/>
            <a:ext cx="463550" cy="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901" name="Group 1028"/>
          <p:cNvGrpSpPr>
            <a:grpSpLocks/>
          </p:cNvGrpSpPr>
          <p:nvPr/>
        </p:nvGrpSpPr>
        <p:grpSpPr bwMode="auto">
          <a:xfrm>
            <a:off x="2867025" y="5580063"/>
            <a:ext cx="4965700" cy="793750"/>
            <a:chOff x="3167980" y="3730392"/>
            <a:chExt cx="5367814" cy="859536"/>
          </a:xfrm>
        </p:grpSpPr>
        <p:sp>
          <p:nvSpPr>
            <p:cNvPr id="54" name="Text Box 23"/>
            <p:cNvSpPr txBox="1">
              <a:spLocks noChangeArrowheads="1"/>
            </p:cNvSpPr>
            <p:nvPr/>
          </p:nvSpPr>
          <p:spPr bwMode="auto">
            <a:xfrm>
              <a:off x="6109295" y="3730392"/>
              <a:ext cx="2426499" cy="859536"/>
            </a:xfrm>
            <a:prstGeom prst="roundRect">
              <a:avLst>
                <a:gd name="adj" fmla="val 5585"/>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hangingPunct="1">
                <a:defRPr/>
              </a:pPr>
              <a:r>
                <a:rPr lang="en-US" sz="1500" dirty="0">
                  <a:solidFill>
                    <a:schemeClr val="bg2"/>
                  </a:solidFill>
                </a:rPr>
                <a:t>VKA (target INR 2.0-3.0)</a:t>
              </a:r>
              <a:br>
                <a:rPr lang="en-US" sz="1500" dirty="0">
                  <a:solidFill>
                    <a:schemeClr val="bg2"/>
                  </a:solidFill>
                </a:rPr>
              </a:br>
              <a:r>
                <a:rPr lang="en-US" sz="1500" dirty="0">
                  <a:solidFill>
                    <a:schemeClr val="bg2"/>
                  </a:solidFill>
                </a:rPr>
                <a:t>Aspirin 75-100 mg qd</a:t>
              </a:r>
            </a:p>
            <a:p>
              <a:pPr eaLnBrk="1" hangingPunct="1">
                <a:defRPr/>
              </a:pPr>
              <a:r>
                <a:rPr lang="en-US" sz="1500" dirty="0">
                  <a:solidFill>
                    <a:schemeClr val="bg2"/>
                  </a:solidFill>
                </a:rPr>
                <a:t>TTR 65%</a:t>
              </a:r>
            </a:p>
          </p:txBody>
        </p:sp>
        <p:sp>
          <p:nvSpPr>
            <p:cNvPr id="55" name="Rounded Rectangle 54"/>
            <p:cNvSpPr/>
            <p:nvPr/>
          </p:nvSpPr>
          <p:spPr>
            <a:xfrm>
              <a:off x="3681080" y="3730392"/>
              <a:ext cx="2428215" cy="859536"/>
            </a:xfrm>
            <a:prstGeom prst="roundRect">
              <a:avLst>
                <a:gd name="adj" fmla="val 8106"/>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sz="1400" dirty="0">
                  <a:solidFill>
                    <a:schemeClr val="bg2"/>
                  </a:solidFill>
                </a:rPr>
                <a:t>VKA (target INR 2.0-3.0)</a:t>
              </a:r>
              <a:br>
                <a:rPr lang="en-US" sz="1400" dirty="0">
                  <a:solidFill>
                    <a:schemeClr val="bg2"/>
                  </a:solidFill>
                </a:rPr>
              </a:br>
              <a:r>
                <a:rPr lang="en-US" sz="1400" dirty="0">
                  <a:solidFill>
                    <a:srgbClr val="DADADA">
                      <a:lumMod val="10000"/>
                    </a:srgbClr>
                  </a:solidFill>
                </a:rPr>
                <a:t>Clopi 95%, Ticag 4%, Prasugrel 1%</a:t>
              </a:r>
              <a:endParaRPr lang="en-US" sz="1400" baseline="30000" dirty="0">
                <a:solidFill>
                  <a:srgbClr val="DADADA">
                    <a:lumMod val="10000"/>
                  </a:srgbClr>
                </a:solidFill>
              </a:endParaRPr>
            </a:p>
            <a:p>
              <a:pPr algn="ctr" eaLnBrk="1" hangingPunct="1">
                <a:defRPr/>
              </a:pPr>
              <a:r>
                <a:rPr lang="en-US" sz="1400" dirty="0">
                  <a:solidFill>
                    <a:schemeClr val="bg2"/>
                  </a:solidFill>
                </a:rPr>
                <a:t>Aspirin 75-100 mg qd</a:t>
              </a:r>
            </a:p>
          </p:txBody>
        </p:sp>
        <p:cxnSp>
          <p:nvCxnSpPr>
            <p:cNvPr id="56" name="Straight Arrow Connector 55"/>
            <p:cNvCxnSpPr/>
            <p:nvPr/>
          </p:nvCxnSpPr>
          <p:spPr>
            <a:xfrm>
              <a:off x="3167980" y="4160160"/>
              <a:ext cx="501087" cy="0"/>
            </a:xfrm>
            <a:prstGeom prst="straightConnector1">
              <a:avLst/>
            </a:prstGeom>
            <a:ln w="57150">
              <a:solidFill>
                <a:srgbClr val="FF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3970" name="TextBox 56"/>
          <p:cNvSpPr txBox="1">
            <a:spLocks noChangeArrowheads="1"/>
          </p:cNvSpPr>
          <p:nvPr/>
        </p:nvSpPr>
        <p:spPr bwMode="auto">
          <a:xfrm>
            <a:off x="1727200" y="3236976"/>
            <a:ext cx="763588" cy="1115690"/>
          </a:xfrm>
          <a:prstGeom prst="rect">
            <a:avLst/>
          </a:prstGeom>
          <a:noFill/>
          <a:ln w="9525">
            <a:noFill/>
            <a:miter lim="800000"/>
            <a:headEnd/>
            <a:tailEnd/>
          </a:ln>
        </p:spPr>
        <p:txBody>
          <a:bodyPr wrap="square">
            <a:spAutoFit/>
          </a:bodyPr>
          <a:lstStyle/>
          <a:p>
            <a:pPr algn="ctr" eaLnBrk="1" hangingPunct="1">
              <a:defRPr/>
            </a:pPr>
            <a:r>
              <a:rPr lang="en-US" sz="1400" dirty="0">
                <a:solidFill>
                  <a:srgbClr val="FFFFFF"/>
                </a:solidFill>
              </a:rPr>
              <a:t>≤ </a:t>
            </a:r>
            <a:r>
              <a:rPr lang="en-US" sz="1050" dirty="0">
                <a:solidFill>
                  <a:srgbClr val="FFFFFF"/>
                </a:solidFill>
              </a:rPr>
              <a:t>72</a:t>
            </a:r>
            <a:br>
              <a:rPr lang="en-US" sz="1050" dirty="0">
                <a:solidFill>
                  <a:srgbClr val="FFFFFF"/>
                </a:solidFill>
              </a:rPr>
            </a:br>
            <a:r>
              <a:rPr lang="en-US" sz="1050" dirty="0">
                <a:solidFill>
                  <a:srgbClr val="FFFFFF"/>
                </a:solidFill>
              </a:rPr>
              <a:t>hours</a:t>
            </a:r>
          </a:p>
          <a:p>
            <a:pPr algn="ctr" eaLnBrk="1" hangingPunct="1">
              <a:defRPr/>
            </a:pPr>
            <a:endParaRPr lang="en-US" sz="1050" dirty="0">
              <a:solidFill>
                <a:srgbClr val="FFFFFF"/>
              </a:solidFill>
            </a:endParaRPr>
          </a:p>
          <a:p>
            <a:pPr algn="ctr" eaLnBrk="1" hangingPunct="1">
              <a:defRPr/>
            </a:pPr>
            <a:r>
              <a:rPr lang="en-US" sz="1050" dirty="0">
                <a:solidFill>
                  <a:srgbClr val="FFFFFF"/>
                </a:solidFill>
              </a:rPr>
              <a:t>After</a:t>
            </a:r>
          </a:p>
          <a:p>
            <a:pPr algn="ctr" eaLnBrk="1" hangingPunct="1">
              <a:defRPr/>
            </a:pPr>
            <a:r>
              <a:rPr lang="en-US" sz="1050" dirty="0">
                <a:solidFill>
                  <a:srgbClr val="FFFFFF"/>
                </a:solidFill>
              </a:rPr>
              <a:t>Sheath  </a:t>
            </a:r>
          </a:p>
          <a:p>
            <a:pPr algn="ctr" eaLnBrk="1" hangingPunct="1">
              <a:defRPr/>
            </a:pPr>
            <a:r>
              <a:rPr lang="en-US" sz="1050" dirty="0">
                <a:solidFill>
                  <a:srgbClr val="FFFFFF"/>
                </a:solidFill>
              </a:rPr>
              <a:t>removal</a:t>
            </a:r>
          </a:p>
        </p:txBody>
      </p:sp>
      <p:cxnSp>
        <p:nvCxnSpPr>
          <p:cNvPr id="59" name="Straight Connector 58"/>
          <p:cNvCxnSpPr/>
          <p:nvPr/>
        </p:nvCxnSpPr>
        <p:spPr>
          <a:xfrm flipV="1">
            <a:off x="7832725" y="1506538"/>
            <a:ext cx="0" cy="40195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688" name="TextBox 38"/>
          <p:cNvSpPr txBox="1">
            <a:spLocks noChangeArrowheads="1"/>
          </p:cNvSpPr>
          <p:nvPr/>
        </p:nvSpPr>
        <p:spPr bwMode="auto">
          <a:xfrm>
            <a:off x="7816850" y="1417638"/>
            <a:ext cx="138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defRPr/>
            </a:pPr>
            <a:r>
              <a:rPr lang="en-US" altLang="en-US" sz="1800" dirty="0">
                <a:solidFill>
                  <a:schemeClr val="tx2">
                    <a:lumMod val="40000"/>
                    <a:lumOff val="60000"/>
                  </a:schemeClr>
                </a:solidFill>
              </a:rPr>
              <a:t>WOEST Like</a:t>
            </a:r>
          </a:p>
        </p:txBody>
      </p:sp>
      <p:sp>
        <p:nvSpPr>
          <p:cNvPr id="37905" name="TextBox 40"/>
          <p:cNvSpPr txBox="1">
            <a:spLocks noChangeArrowheads="1"/>
          </p:cNvSpPr>
          <p:nvPr/>
        </p:nvSpPr>
        <p:spPr bwMode="auto">
          <a:xfrm>
            <a:off x="7832725" y="3429000"/>
            <a:ext cx="138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solidFill>
                  <a:srgbClr val="00B0F0"/>
                </a:solidFill>
              </a:rPr>
              <a:t>ATLAS Like</a:t>
            </a:r>
          </a:p>
        </p:txBody>
      </p:sp>
      <p:sp>
        <p:nvSpPr>
          <p:cNvPr id="37906" name="TextBox 42"/>
          <p:cNvSpPr txBox="1">
            <a:spLocks noChangeArrowheads="1"/>
          </p:cNvSpPr>
          <p:nvPr/>
        </p:nvSpPr>
        <p:spPr bwMode="auto">
          <a:xfrm>
            <a:off x="7832725" y="5653088"/>
            <a:ext cx="138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solidFill>
                  <a:srgbClr val="FF99CC"/>
                </a:solidFill>
              </a:rPr>
              <a:t>Triple</a:t>
            </a:r>
          </a:p>
          <a:p>
            <a:pPr algn="ctr" eaLnBrk="1" hangingPunct="1">
              <a:lnSpc>
                <a:spcPct val="100000"/>
              </a:lnSpc>
              <a:spcBef>
                <a:spcPct val="0"/>
              </a:spcBef>
              <a:buClrTx/>
              <a:buSzTx/>
              <a:buFontTx/>
              <a:buNone/>
            </a:pPr>
            <a:r>
              <a:rPr lang="en-US" altLang="en-US" sz="1800" dirty="0">
                <a:solidFill>
                  <a:srgbClr val="FF99CC"/>
                </a:solidFill>
              </a:rPr>
              <a:t>Therapy</a:t>
            </a:r>
          </a:p>
        </p:txBody>
      </p:sp>
      <p:sp>
        <p:nvSpPr>
          <p:cNvPr id="47" name="TextBox 44"/>
          <p:cNvSpPr txBox="1">
            <a:spLocks noChangeArrowheads="1"/>
          </p:cNvSpPr>
          <p:nvPr/>
        </p:nvSpPr>
        <p:spPr bwMode="auto">
          <a:xfrm>
            <a:off x="3657600" y="4572000"/>
            <a:ext cx="1582738" cy="922338"/>
          </a:xfrm>
          <a:prstGeom prst="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eaLnBrk="0" hangingPunct="0">
              <a:lnSpc>
                <a:spcPct val="95000"/>
              </a:lnSpc>
              <a:spcBef>
                <a:spcPct val="25000"/>
              </a:spcBef>
              <a:buClr>
                <a:schemeClr val="accent2"/>
              </a:buClr>
              <a:buSzPct val="68000"/>
              <a:buFont typeface="Monotype Sorts"/>
              <a:buChar char="l"/>
              <a:defRPr sz="2600" b="1">
                <a:solidFill>
                  <a:schemeClr val="tx1"/>
                </a:solidFill>
                <a:latin typeface="Arial" pitchFamily="34" charset="0"/>
              </a:defRPr>
            </a:lvl2pPr>
            <a:lvl3pPr marL="1143000" indent="-228600" eaLnBrk="0" hangingPunct="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eaLnBrk="0" hangingPunct="0">
              <a:lnSpc>
                <a:spcPct val="95000"/>
              </a:lnSpc>
              <a:spcBef>
                <a:spcPct val="20000"/>
              </a:spcBef>
              <a:buChar char="–"/>
              <a:defRPr sz="2000" b="1">
                <a:solidFill>
                  <a:schemeClr val="tx1"/>
                </a:solidFill>
                <a:latin typeface="Arial" pitchFamily="34" charset="0"/>
              </a:defRPr>
            </a:lvl4pPr>
            <a:lvl5pPr marL="2057400" indent="-228600" eaLnBrk="0" hangingPunct="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eaLnBrk="1" hangingPunct="1">
              <a:lnSpc>
                <a:spcPct val="100000"/>
              </a:lnSpc>
              <a:spcBef>
                <a:spcPct val="0"/>
              </a:spcBef>
              <a:buClrTx/>
              <a:buSzTx/>
              <a:buFontTx/>
              <a:buNone/>
              <a:defRPr/>
            </a:pPr>
            <a:r>
              <a:rPr lang="en-US" altLang="en-US" sz="1800" dirty="0">
                <a:solidFill>
                  <a:schemeClr val="bg2"/>
                </a:solidFill>
              </a:rPr>
              <a:t>1 mo: 16%</a:t>
            </a:r>
          </a:p>
          <a:p>
            <a:pPr eaLnBrk="1" hangingPunct="1">
              <a:lnSpc>
                <a:spcPct val="100000"/>
              </a:lnSpc>
              <a:spcBef>
                <a:spcPct val="0"/>
              </a:spcBef>
              <a:buClrTx/>
              <a:buSzTx/>
              <a:buFontTx/>
              <a:buNone/>
              <a:defRPr/>
            </a:pPr>
            <a:r>
              <a:rPr lang="en-US" altLang="en-US" sz="1800" dirty="0">
                <a:solidFill>
                  <a:schemeClr val="bg2"/>
                </a:solidFill>
              </a:rPr>
              <a:t>6 mos: 35%</a:t>
            </a:r>
          </a:p>
          <a:p>
            <a:pPr eaLnBrk="1" hangingPunct="1">
              <a:lnSpc>
                <a:spcPct val="100000"/>
              </a:lnSpc>
              <a:spcBef>
                <a:spcPct val="0"/>
              </a:spcBef>
              <a:buClrTx/>
              <a:buSzTx/>
              <a:buFontTx/>
              <a:buNone/>
              <a:defRPr/>
            </a:pPr>
            <a:r>
              <a:rPr lang="en-US" altLang="en-US" sz="1800" dirty="0">
                <a:solidFill>
                  <a:schemeClr val="bg2"/>
                </a:solidFill>
              </a:rPr>
              <a:t>12 mos: 49%</a:t>
            </a:r>
          </a:p>
        </p:txBody>
      </p:sp>
      <p:sp>
        <p:nvSpPr>
          <p:cNvPr id="7" name="Right Arrow 6"/>
          <p:cNvSpPr/>
          <p:nvPr/>
        </p:nvSpPr>
        <p:spPr bwMode="auto">
          <a:xfrm>
            <a:off x="5199063" y="2743200"/>
            <a:ext cx="198437" cy="192088"/>
          </a:xfrm>
          <a:prstGeom prst="rightArrow">
            <a:avLst/>
          </a:prstGeom>
          <a:solidFill>
            <a:schemeClr val="accent5">
              <a:lumMod val="75000"/>
            </a:schemeClr>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p:spPr>
        <p:txBody>
          <a:bodyPr>
            <a:spAutoFit/>
          </a:bodyPr>
          <a:lstStyle/>
          <a:p>
            <a:pPr>
              <a:spcBef>
                <a:spcPct val="50000"/>
              </a:spcBef>
              <a:buFont typeface="Monotype Sorts" pitchFamily="-80" charset="2"/>
              <a:buChar char="4"/>
              <a:defRPr/>
            </a:pPr>
            <a:endParaRPr kumimoji="1" lang="en-US" dirty="0">
              <a:solidFill>
                <a:schemeClr val="tx2"/>
              </a:solidFill>
            </a:endParaRPr>
          </a:p>
        </p:txBody>
      </p:sp>
      <p:sp>
        <p:nvSpPr>
          <p:cNvPr id="37909" name="Right Arrow 56"/>
          <p:cNvSpPr>
            <a:spLocks noChangeArrowheads="1"/>
          </p:cNvSpPr>
          <p:nvPr/>
        </p:nvSpPr>
        <p:spPr bwMode="auto">
          <a:xfrm>
            <a:off x="5262563" y="4921250"/>
            <a:ext cx="196850" cy="193675"/>
          </a:xfrm>
          <a:prstGeom prst="rightArrow">
            <a:avLst>
              <a:gd name="adj1" fmla="val 50000"/>
              <a:gd name="adj2" fmla="val 49667"/>
            </a:avLst>
          </a:prstGeom>
          <a:solidFill>
            <a:srgbClr val="FF6699"/>
          </a:solidFill>
          <a:ln w="50800" algn="ctr">
            <a:solidFill>
              <a:srgbClr val="FF6699"/>
            </a:solidFill>
            <a:round/>
            <a:headEnd/>
            <a:tailEnd type="triangle" w="med" len="med"/>
          </a:ln>
          <a:effectLst>
            <a:outerShdw dist="17961" dir="2700000" algn="ctr" rotWithShape="0">
              <a:schemeClr val="bg2"/>
            </a:outerShdw>
          </a:effec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50000"/>
              </a:spcBef>
              <a:buClrTx/>
              <a:buSzTx/>
              <a:buFont typeface="Monotype Sorts" pitchFamily="2" charset="2"/>
              <a:buChar char="4"/>
            </a:pPr>
            <a:endParaRPr kumimoji="1" lang="en-US" altLang="en-US" sz="2400" dirty="0">
              <a:solidFill>
                <a:schemeClr val="tx2"/>
              </a:solidFill>
            </a:endParaRPr>
          </a:p>
        </p:txBody>
      </p:sp>
      <p:pic>
        <p:nvPicPr>
          <p:cNvPr id="37910"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TextBox 27"/>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37912"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41"/>
          <p:cNvSpPr/>
          <p:nvPr/>
        </p:nvSpPr>
        <p:spPr>
          <a:xfrm>
            <a:off x="78582" y="2312194"/>
            <a:ext cx="1643062" cy="2720975"/>
          </a:xfrm>
          <a:prstGeom prst="roundRect">
            <a:avLst>
              <a:gd name="adj" fmla="val 8106"/>
            </a:avLst>
          </a:prstGeom>
          <a:ln/>
        </p:spPr>
        <p:style>
          <a:lnRef idx="1">
            <a:schemeClr val="dk1"/>
          </a:lnRef>
          <a:fillRef idx="2">
            <a:schemeClr val="dk1"/>
          </a:fillRef>
          <a:effectRef idx="1">
            <a:schemeClr val="dk1"/>
          </a:effectRef>
          <a:fontRef idx="minor">
            <a:schemeClr val="dk1"/>
          </a:fontRef>
        </p:style>
        <p:txBody>
          <a:bodyPr anchor="ctr"/>
          <a:lstStyle/>
          <a:p>
            <a:pPr marL="228600" indent="-228600" eaLnBrk="1" hangingPunct="1">
              <a:spcAft>
                <a:spcPts val="300"/>
              </a:spcAft>
              <a:buClr>
                <a:srgbClr val="EC008C"/>
              </a:buClr>
              <a:buSzPct val="80000"/>
              <a:buFont typeface="Wingdings" pitchFamily="2" charset="2"/>
              <a:buChar char=""/>
              <a:defRPr/>
            </a:pPr>
            <a:r>
              <a:rPr lang="en-US" sz="1500" dirty="0">
                <a:solidFill>
                  <a:schemeClr val="bg2"/>
                </a:solidFill>
              </a:rPr>
              <a:t>2100 patients with NVAF</a:t>
            </a:r>
          </a:p>
          <a:p>
            <a:pPr marL="228600" indent="-228600" eaLnBrk="1" hangingPunct="1">
              <a:spcAft>
                <a:spcPts val="300"/>
              </a:spcAft>
              <a:buClr>
                <a:srgbClr val="EC008C"/>
              </a:buClr>
              <a:buSzPct val="80000"/>
              <a:buFont typeface="Wingdings" pitchFamily="2" charset="2"/>
              <a:buChar char=""/>
              <a:defRPr/>
            </a:pPr>
            <a:r>
              <a:rPr lang="en-US" sz="1500" dirty="0">
                <a:solidFill>
                  <a:schemeClr val="bg2"/>
                </a:solidFill>
              </a:rPr>
              <a:t>Coronary stenting</a:t>
            </a:r>
          </a:p>
          <a:p>
            <a:pPr marL="228600" indent="-228600" eaLnBrk="1" hangingPunct="1">
              <a:spcAft>
                <a:spcPts val="300"/>
              </a:spcAft>
              <a:buClr>
                <a:srgbClr val="EC008C"/>
              </a:buClr>
              <a:buSzPct val="80000"/>
              <a:buFont typeface="Wingdings" pitchFamily="2" charset="2"/>
              <a:buChar char=""/>
              <a:defRPr/>
            </a:pPr>
            <a:r>
              <a:rPr lang="en-US" sz="1500" dirty="0">
                <a:solidFill>
                  <a:schemeClr val="bg2"/>
                </a:solidFill>
              </a:rPr>
              <a:t>No prior stroke/TIA, GI bleeding, Hb&lt;10,  CrCl&lt;30</a:t>
            </a:r>
          </a:p>
        </p:txBody>
      </p:sp>
    </p:spTree>
  </p:cSld>
  <p:clrMapOvr>
    <a:masterClrMapping/>
  </p:clrMapOvr>
  <p:transition spd="med"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5"/>
          <p:cNvGraphicFramePr>
            <a:graphicFrameLocks noGrp="1"/>
          </p:cNvGraphicFramePr>
          <p:nvPr/>
        </p:nvGraphicFramePr>
        <p:xfrm>
          <a:off x="119063" y="1204913"/>
          <a:ext cx="8901113" cy="5233991"/>
        </p:xfrm>
        <a:graphic>
          <a:graphicData uri="http://schemas.openxmlformats.org/drawingml/2006/table">
            <a:tbl>
              <a:tblPr/>
              <a:tblGrid>
                <a:gridCol w="3547422">
                  <a:extLst>
                    <a:ext uri="{9D8B030D-6E8A-4147-A177-3AD203B41FA5}">
                      <a16:colId xmlns:a16="http://schemas.microsoft.com/office/drawing/2014/main" val="20000"/>
                    </a:ext>
                  </a:extLst>
                </a:gridCol>
                <a:gridCol w="2138131">
                  <a:extLst>
                    <a:ext uri="{9D8B030D-6E8A-4147-A177-3AD203B41FA5}">
                      <a16:colId xmlns:a16="http://schemas.microsoft.com/office/drawing/2014/main" val="20001"/>
                    </a:ext>
                  </a:extLst>
                </a:gridCol>
                <a:gridCol w="1622995">
                  <a:extLst>
                    <a:ext uri="{9D8B030D-6E8A-4147-A177-3AD203B41FA5}">
                      <a16:colId xmlns:a16="http://schemas.microsoft.com/office/drawing/2014/main" val="20002"/>
                    </a:ext>
                  </a:extLst>
                </a:gridCol>
                <a:gridCol w="1592565">
                  <a:extLst>
                    <a:ext uri="{9D8B030D-6E8A-4147-A177-3AD203B41FA5}">
                      <a16:colId xmlns:a16="http://schemas.microsoft.com/office/drawing/2014/main" val="20003"/>
                    </a:ext>
                  </a:extLst>
                </a:gridCol>
              </a:tblGrid>
              <a:tr h="587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bg1"/>
                        </a:solidFill>
                        <a:effectLst/>
                        <a:latin typeface="Arial" pitchFamily="34" charset="0"/>
                      </a:endParaRPr>
                    </a:p>
                  </a:txBody>
                  <a:tcPr marL="91444" marR="91444" marT="45735" marB="4573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2"/>
                          </a:solidFill>
                          <a:effectLst/>
                          <a:latin typeface="Arial" pitchFamily="34" charset="0"/>
                        </a:rPr>
                        <a:t>Riva + P2Y</a:t>
                      </a:r>
                      <a:r>
                        <a:rPr kumimoji="0" lang="en-US" sz="1500" b="1" i="0" u="none" strike="noStrike" cap="none" normalizeH="0" baseline="-25000" dirty="0">
                          <a:ln>
                            <a:noFill/>
                          </a:ln>
                          <a:solidFill>
                            <a:schemeClr val="bg2"/>
                          </a:solidFill>
                          <a:effectLst/>
                          <a:latin typeface="Arial" pitchFamily="34" charset="0"/>
                        </a:rPr>
                        <a:t>12</a:t>
                      </a:r>
                      <a:endParaRPr kumimoji="0" lang="en-US" sz="1500" b="1" i="0" u="none" strike="noStrike" cap="none" normalizeH="0" baseline="0" dirty="0">
                        <a:ln>
                          <a:noFill/>
                        </a:ln>
                        <a:solidFill>
                          <a:schemeClr val="bg2"/>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2"/>
                          </a:solidFill>
                          <a:effectLst/>
                          <a:latin typeface="Arial" pitchFamily="34" charset="0"/>
                        </a:rPr>
                        <a:t>(N=709)</a:t>
                      </a:r>
                    </a:p>
                  </a:txBody>
                  <a:tcPr marL="91444" marR="91444" marT="45735" marB="4573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2"/>
                          </a:solidFill>
                          <a:effectLst/>
                          <a:latin typeface="Arial" pitchFamily="34" charset="0"/>
                        </a:rPr>
                        <a:t>Riva + DAPT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2"/>
                          </a:solidFill>
                          <a:effectLst/>
                          <a:latin typeface="Arial" pitchFamily="34" charset="0"/>
                        </a:rPr>
                        <a:t>(N=709)</a:t>
                      </a:r>
                    </a:p>
                  </a:txBody>
                  <a:tcPr marL="91444" marR="91444" marT="45735" marB="4573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2"/>
                          </a:solidFill>
                          <a:effectLst/>
                          <a:latin typeface="Arial" pitchFamily="34" charset="0"/>
                        </a:rPr>
                        <a:t>VKA + DAPT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2"/>
                          </a:solidFill>
                          <a:effectLst/>
                          <a:latin typeface="Arial" pitchFamily="34" charset="0"/>
                        </a:rPr>
                        <a:t>(N=706)</a:t>
                      </a:r>
                    </a:p>
                  </a:txBody>
                  <a:tcPr marL="91444" marR="91444" marT="45735" marB="4573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0"/>
                  </a:ext>
                </a:extLst>
              </a:tr>
              <a:tr h="358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Age, mean ± SD</a:t>
                      </a:r>
                    </a:p>
                  </a:txBody>
                  <a:tcPr marL="91433" marR="91433"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70.4 ± 9.1</a:t>
                      </a:r>
                    </a:p>
                  </a:txBody>
                  <a:tcPr marL="91433" marR="91433" marT="45722" marB="4572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70.0 ± 9.1</a:t>
                      </a:r>
                    </a:p>
                  </a:txBody>
                  <a:tcPr marL="91433" marR="91433" marT="45722" marB="4572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69.9 ± 8.7</a:t>
                      </a:r>
                    </a:p>
                  </a:txBody>
                  <a:tcPr marL="91433" marR="91433" marT="45722" marB="4572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1"/>
                  </a:ext>
                </a:extLst>
              </a:tr>
              <a:tr h="358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Sex, female, n (%)</a:t>
                      </a:r>
                    </a:p>
                  </a:txBody>
                  <a:tcPr marL="91433" marR="91433"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181 (25.5%)</a:t>
                      </a:r>
                    </a:p>
                  </a:txBody>
                  <a:tcPr marL="91433" marR="91433" marT="45722" marB="4572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174 (24.5%)</a:t>
                      </a:r>
                    </a:p>
                  </a:txBody>
                  <a:tcPr marL="91433" marR="91433" marT="45722" marB="4572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188 (26.6%)</a:t>
                      </a:r>
                    </a:p>
                  </a:txBody>
                  <a:tcPr marL="91433" marR="91433" marT="45722" marB="4572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2"/>
                  </a:ext>
                </a:extLst>
              </a:tr>
              <a:tr h="358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Diabetes Mellitus, n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204 (28.8%)</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199 (28.1%)</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221 (31.1%)</a:t>
                      </a:r>
                    </a:p>
                  </a:txBody>
                  <a:tcPr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3"/>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Type of Index Event, n (%)</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Arial" pitchFamily="34" charset="0"/>
                      </a:endParaRP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Arial" pitchFamily="34" charset="0"/>
                      </a:endParaRP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Arial" pitchFamily="34" charset="0"/>
                      </a:endParaRP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4"/>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   NSTEMI</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130 (18.5%)</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129 (18.4%)</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123 (17.8%)</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5"/>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   STEMI</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86 (12.3%)</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Arial" pitchFamily="34" charset="0"/>
                        </a:rPr>
                        <a:t>97 (13.8%)</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74 (10.7%)</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6"/>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   Unstable Angina</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145 (20.7%)</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148 (21.1%)</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164 (23.7%)</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7"/>
                  </a:ext>
                </a:extLst>
              </a:tr>
              <a:tr h="342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rPr>
                        <a:t>   Stable Angina</a:t>
                      </a:r>
                    </a:p>
                  </a:txBody>
                  <a:tcPr marL="91433" marR="91433"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rPr>
                        <a:t>340 (48.5%)</a:t>
                      </a:r>
                    </a:p>
                  </a:txBody>
                  <a:tcPr marL="91433" marR="91433"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rPr>
                        <a:t>329 (46.8%)</a:t>
                      </a:r>
                    </a:p>
                  </a:txBody>
                  <a:tcPr marL="91433" marR="91433"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34" charset="0"/>
                        </a:rPr>
                        <a:t>330 (47.8%)</a:t>
                      </a:r>
                    </a:p>
                  </a:txBody>
                  <a:tcPr marL="91433" marR="91433"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8"/>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Drug-eluting stent, n (%)</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464 (65.4%)</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471 (66.8%)</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468 (66.5%)</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9"/>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Type of Atrial Fibrillation, n (%)</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pitchFamily="34" charset="0"/>
                      </a:endParaRP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pitchFamily="34" charset="0"/>
                      </a:endParaRP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pitchFamily="34" charset="0"/>
                      </a:endParaRP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10"/>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   Persistent</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146 (20.6%)</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146 (20.6%)</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149 (21.1%)</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11"/>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   Permanent</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262 (37.0%)</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238 (33.6%)</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243 (34.5%)</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12"/>
                  </a:ext>
                </a:extLst>
              </a:tr>
              <a:tr h="35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   Paroxysmal</a:t>
                      </a:r>
                    </a:p>
                  </a:txBody>
                  <a:tcPr marL="91429" marR="91429"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300 (42.4%)</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325 (45.8%)</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rPr>
                        <a:t>313 (44.4%)</a:t>
                      </a:r>
                    </a:p>
                  </a:txBody>
                  <a:tcPr marL="91429" marR="91429"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13"/>
                  </a:ext>
                </a:extLst>
              </a:tr>
            </a:tbl>
          </a:graphicData>
        </a:graphic>
      </p:graphicFrame>
      <p:sp>
        <p:nvSpPr>
          <p:cNvPr id="4" name="Title 1"/>
          <p:cNvSpPr txBox="1">
            <a:spLocks/>
          </p:cNvSpPr>
          <p:nvPr/>
        </p:nvSpPr>
        <p:spPr>
          <a:xfrm>
            <a:off x="1454150" y="311150"/>
            <a:ext cx="7186613" cy="720725"/>
          </a:xfrm>
          <a:prstGeom prst="rect">
            <a:avLst/>
          </a:prstGeom>
        </p:spPr>
        <p:txBody>
          <a:bodyPr/>
          <a:lstStyle/>
          <a:p>
            <a:pPr algn="ctr">
              <a:lnSpc>
                <a:spcPct val="90000"/>
              </a:lnSpc>
              <a:defRPr/>
            </a:pPr>
            <a:r>
              <a:rPr lang="en-US" sz="3000" kern="0" dirty="0">
                <a:solidFill>
                  <a:srgbClr val="FF9933"/>
                </a:solidFill>
                <a:latin typeface="+mj-lt"/>
                <a:ea typeface="+mj-ea"/>
                <a:cs typeface="+mj-cs"/>
              </a:rPr>
              <a:t>Baseline Characteristics</a:t>
            </a:r>
          </a:p>
        </p:txBody>
      </p:sp>
      <p:pic>
        <p:nvPicPr>
          <p:cNvPr id="39997"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8" name="TextBox 5"/>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39999"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1"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98288" y="1433445"/>
          <a:ext cx="8577425" cy="4317605"/>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TextBox 4"/>
          <p:cNvSpPr txBox="1">
            <a:spLocks noChangeArrowheads="1"/>
          </p:cNvSpPr>
          <p:nvPr/>
        </p:nvSpPr>
        <p:spPr bwMode="auto">
          <a:xfrm>
            <a:off x="1039813" y="1112838"/>
            <a:ext cx="675005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defRPr/>
            </a:pPr>
            <a:r>
              <a:rPr lang="en-US" altLang="en-US" sz="1800" dirty="0">
                <a:solidFill>
                  <a:srgbClr val="92D050"/>
                </a:solidFill>
                <a:latin typeface="Verdana" panose="020B0604030504040204" pitchFamily="34" charset="0"/>
                <a:ea typeface="ＭＳ Ｐゴシック" panose="020B0600070205080204" pitchFamily="34" charset="-128"/>
              </a:rPr>
              <a:t>Overall TTR for INR of 2.0 to 3.0:  65.0%</a:t>
            </a:r>
          </a:p>
        </p:txBody>
      </p:sp>
      <p:sp>
        <p:nvSpPr>
          <p:cNvPr id="6" name="Title 1"/>
          <p:cNvSpPr>
            <a:spLocks noGrp="1"/>
          </p:cNvSpPr>
          <p:nvPr>
            <p:ph type="title"/>
          </p:nvPr>
        </p:nvSpPr>
        <p:spPr>
          <a:xfrm>
            <a:off x="1365250" y="73025"/>
            <a:ext cx="7704138" cy="665163"/>
          </a:xfrm>
        </p:spPr>
        <p:txBody>
          <a:bodyPr vert="horz" wrap="square" lIns="91440" tIns="45720" rIns="91440" bIns="45720" numCol="1" anchor="t" anchorCtr="0" compatLnSpc="1">
            <a:prstTxWarp prst="textNoShape">
              <a:avLst/>
            </a:prstTxWarp>
          </a:bodyPr>
          <a:lstStyle/>
          <a:p>
            <a:pPr eaLnBrk="1" hangingPunct="1">
              <a:defRPr/>
            </a:pPr>
            <a:r>
              <a:rPr lang="en-US" altLang="en-US" sz="2400" dirty="0"/>
              <a:t>Proportion of Time in Therapeutic Range </a:t>
            </a:r>
            <a:br>
              <a:rPr lang="en-US" altLang="en-US" sz="2400" dirty="0"/>
            </a:br>
            <a:r>
              <a:rPr lang="en-US" altLang="en-US" sz="2400" dirty="0"/>
              <a:t>(TTR) by Region for the VKA Subjects</a:t>
            </a:r>
          </a:p>
        </p:txBody>
      </p:sp>
      <p:sp>
        <p:nvSpPr>
          <p:cNvPr id="10" name="TextBox 3"/>
          <p:cNvSpPr txBox="1">
            <a:spLocks noChangeArrowheads="1"/>
          </p:cNvSpPr>
          <p:nvPr/>
        </p:nvSpPr>
        <p:spPr bwMode="auto">
          <a:xfrm>
            <a:off x="0" y="6513513"/>
            <a:ext cx="8662988" cy="338137"/>
          </a:xfrm>
          <a:prstGeom prst="rect">
            <a:avLst/>
          </a:prstGeom>
          <a:noFill/>
          <a:ln>
            <a:noFill/>
          </a:ln>
          <a:extLst/>
        </p:spPr>
        <p:txBody>
          <a:bodyPr>
            <a:spAutoFit/>
          </a:bodyPr>
          <a:lstStyle>
            <a:lvl1pPr eaLnBrk="0" hangingPunct="0">
              <a:spcBef>
                <a:spcPts val="1200"/>
              </a:spcBef>
              <a:buClr>
                <a:schemeClr val="tx2"/>
              </a:buClr>
              <a:buChar char="•"/>
              <a:defRPr sz="2000">
                <a:solidFill>
                  <a:schemeClr val="tx1"/>
                </a:solidFill>
                <a:latin typeface="Verdana" pitchFamily="34" charset="0"/>
                <a:ea typeface="MS PGothic" pitchFamily="34" charset="-128"/>
              </a:defRPr>
            </a:lvl1pPr>
            <a:lvl2pPr marL="742950" indent="-285750" eaLnBrk="0" hangingPunct="0">
              <a:spcBef>
                <a:spcPts val="600"/>
              </a:spcBef>
              <a:buClr>
                <a:schemeClr val="tx2"/>
              </a:buClr>
              <a:buChar char="–"/>
              <a:defRPr>
                <a:solidFill>
                  <a:schemeClr val="tx1"/>
                </a:solidFill>
                <a:latin typeface="Verdana" pitchFamily="34" charset="0"/>
                <a:ea typeface="MS PGothic" pitchFamily="34" charset="-128"/>
              </a:defRPr>
            </a:lvl2pPr>
            <a:lvl3pPr marL="1143000" indent="-228600" eaLnBrk="0" hangingPunct="0">
              <a:spcBef>
                <a:spcPts val="300"/>
              </a:spcBef>
              <a:buClr>
                <a:schemeClr val="tx2"/>
              </a:buClr>
              <a:buChar char="•"/>
              <a:defRPr sz="1600">
                <a:solidFill>
                  <a:schemeClr val="tx1"/>
                </a:solidFill>
                <a:latin typeface="Verdana" pitchFamily="34" charset="0"/>
                <a:ea typeface="MS PGothic" pitchFamily="34" charset="-128"/>
              </a:defRPr>
            </a:lvl3pPr>
            <a:lvl4pPr marL="1600200" indent="-228600" eaLnBrk="0" hangingPunct="0">
              <a:spcBef>
                <a:spcPts val="200"/>
              </a:spcBef>
              <a:buClr>
                <a:schemeClr val="tx2"/>
              </a:buClr>
              <a:buChar char="–"/>
              <a:defRPr sz="1400">
                <a:solidFill>
                  <a:schemeClr val="tx1"/>
                </a:solidFill>
                <a:latin typeface="Verdana" pitchFamily="34" charset="0"/>
                <a:ea typeface="MS PGothic" pitchFamily="34" charset="-128"/>
              </a:defRPr>
            </a:lvl4pPr>
            <a:lvl5pPr marL="2057400" indent="-228600" eaLnBrk="0" hangingPunct="0">
              <a:spcBef>
                <a:spcPts val="100"/>
              </a:spcBef>
              <a:buClr>
                <a:schemeClr val="tx2"/>
              </a:buClr>
              <a:buFont typeface="Arial" charset="0"/>
              <a:buChar char="•"/>
              <a:defRPr sz="1200">
                <a:solidFill>
                  <a:schemeClr val="tx1"/>
                </a:solidFill>
                <a:latin typeface="Verdana" pitchFamily="34" charset="0"/>
                <a:ea typeface="MS PGothic" pitchFamily="34" charset="-128"/>
              </a:defRPr>
            </a:lvl5pPr>
            <a:lvl6pPr marL="2514600" indent="-228600" eaLnBrk="0" fontAlgn="base" hangingPunct="0">
              <a:spcBef>
                <a:spcPts val="100"/>
              </a:spcBef>
              <a:spcAft>
                <a:spcPct val="0"/>
              </a:spcAft>
              <a:buClr>
                <a:schemeClr val="tx2"/>
              </a:buClr>
              <a:buFont typeface="Arial" charset="0"/>
              <a:buChar char="•"/>
              <a:defRPr sz="1200">
                <a:solidFill>
                  <a:schemeClr val="tx1"/>
                </a:solidFill>
                <a:latin typeface="Verdana" pitchFamily="34" charset="0"/>
                <a:ea typeface="MS PGothic" pitchFamily="34" charset="-128"/>
              </a:defRPr>
            </a:lvl6pPr>
            <a:lvl7pPr marL="2971800" indent="-228600" eaLnBrk="0" fontAlgn="base" hangingPunct="0">
              <a:spcBef>
                <a:spcPts val="100"/>
              </a:spcBef>
              <a:spcAft>
                <a:spcPct val="0"/>
              </a:spcAft>
              <a:buClr>
                <a:schemeClr val="tx2"/>
              </a:buClr>
              <a:buFont typeface="Arial" charset="0"/>
              <a:buChar char="•"/>
              <a:defRPr sz="1200">
                <a:solidFill>
                  <a:schemeClr val="tx1"/>
                </a:solidFill>
                <a:latin typeface="Verdana" pitchFamily="34" charset="0"/>
                <a:ea typeface="MS PGothic" pitchFamily="34" charset="-128"/>
              </a:defRPr>
            </a:lvl7pPr>
            <a:lvl8pPr marL="3429000" indent="-228600" eaLnBrk="0" fontAlgn="base" hangingPunct="0">
              <a:spcBef>
                <a:spcPts val="100"/>
              </a:spcBef>
              <a:spcAft>
                <a:spcPct val="0"/>
              </a:spcAft>
              <a:buClr>
                <a:schemeClr val="tx2"/>
              </a:buClr>
              <a:buFont typeface="Arial" charset="0"/>
              <a:buChar char="•"/>
              <a:defRPr sz="1200">
                <a:solidFill>
                  <a:schemeClr val="tx1"/>
                </a:solidFill>
                <a:latin typeface="Verdana" pitchFamily="34" charset="0"/>
                <a:ea typeface="MS PGothic" pitchFamily="34" charset="-128"/>
              </a:defRPr>
            </a:lvl8pPr>
            <a:lvl9pPr marL="3886200" indent="-228600" eaLnBrk="0" fontAlgn="base" hangingPunct="0">
              <a:spcBef>
                <a:spcPts val="100"/>
              </a:spcBef>
              <a:spcAft>
                <a:spcPct val="0"/>
              </a:spcAft>
              <a:buClr>
                <a:schemeClr val="tx2"/>
              </a:buClr>
              <a:buFont typeface="Arial" charset="0"/>
              <a:buChar char="•"/>
              <a:defRPr sz="1200">
                <a:solidFill>
                  <a:schemeClr val="tx1"/>
                </a:solidFill>
                <a:latin typeface="Verdana" pitchFamily="34" charset="0"/>
                <a:ea typeface="MS PGothic" pitchFamily="34" charset="-128"/>
              </a:defRPr>
            </a:lvl9pPr>
          </a:lstStyle>
          <a:p>
            <a:pPr eaLnBrk="1" hangingPunct="1">
              <a:spcBef>
                <a:spcPct val="0"/>
              </a:spcBef>
              <a:buClrTx/>
              <a:buFontTx/>
              <a:buNone/>
              <a:defRPr/>
            </a:pPr>
            <a:r>
              <a:rPr lang="en-US" altLang="en-US" sz="800" dirty="0">
                <a:latin typeface="+mj-lt"/>
                <a:cs typeface="Arial" charset="0"/>
              </a:rPr>
              <a:t> </a:t>
            </a:r>
            <a:r>
              <a:rPr lang="en-US" altLang="en-US" sz="800" dirty="0">
                <a:latin typeface="+mj-lt"/>
              </a:rPr>
              <a:t>Excluding the First 14 days of Exposure.</a:t>
            </a:r>
          </a:p>
          <a:p>
            <a:pPr eaLnBrk="1" hangingPunct="1">
              <a:spcBef>
                <a:spcPct val="0"/>
              </a:spcBef>
              <a:buClrTx/>
              <a:buFontTx/>
              <a:buNone/>
              <a:defRPr/>
            </a:pPr>
            <a:r>
              <a:rPr lang="en-US" altLang="en-US" sz="800" dirty="0">
                <a:latin typeface="+mj-lt"/>
                <a:cs typeface="Arial" charset="0"/>
              </a:rPr>
              <a:t> </a:t>
            </a:r>
            <a:r>
              <a:rPr lang="en-US" altLang="en-US" sz="800" dirty="0">
                <a:latin typeface="+mj-lt"/>
              </a:rPr>
              <a:t>Proportion calculated within each subject firstly and then average across subjects within each region.</a:t>
            </a:r>
          </a:p>
        </p:txBody>
      </p:sp>
      <p:sp>
        <p:nvSpPr>
          <p:cNvPr id="18439" name="TextBox 2"/>
          <p:cNvSpPr txBox="1">
            <a:spLocks noChangeArrowheads="1"/>
          </p:cNvSpPr>
          <p:nvPr/>
        </p:nvSpPr>
        <p:spPr bwMode="auto">
          <a:xfrm>
            <a:off x="962025" y="5661025"/>
            <a:ext cx="871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US" altLang="en-US" sz="1800" dirty="0">
                <a:latin typeface="+mn-lt"/>
              </a:rPr>
              <a:t>N=651</a:t>
            </a:r>
          </a:p>
        </p:txBody>
      </p:sp>
      <p:sp>
        <p:nvSpPr>
          <p:cNvPr id="41991" name="Rectangle 11"/>
          <p:cNvSpPr>
            <a:spLocks noChangeArrowheads="1"/>
          </p:cNvSpPr>
          <p:nvPr/>
        </p:nvSpPr>
        <p:spPr bwMode="auto">
          <a:xfrm>
            <a:off x="2246313" y="5656263"/>
            <a:ext cx="80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ea typeface="ＭＳ Ｐゴシック" panose="020B0600070205080204" pitchFamily="34" charset="-128"/>
              </a:rPr>
              <a:t>N=60 </a:t>
            </a:r>
          </a:p>
        </p:txBody>
      </p:sp>
      <p:sp>
        <p:nvSpPr>
          <p:cNvPr id="18441" name="Rectangle 12"/>
          <p:cNvSpPr>
            <a:spLocks noChangeArrowheads="1"/>
          </p:cNvSpPr>
          <p:nvPr/>
        </p:nvSpPr>
        <p:spPr bwMode="auto">
          <a:xfrm>
            <a:off x="3338513" y="5668963"/>
            <a:ext cx="80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US" altLang="en-US" sz="1800" dirty="0">
                <a:latin typeface="+mn-lt"/>
              </a:rPr>
              <a:t>N=43 </a:t>
            </a:r>
          </a:p>
        </p:txBody>
      </p:sp>
      <p:sp>
        <p:nvSpPr>
          <p:cNvPr id="18442" name="Rectangle 13"/>
          <p:cNvSpPr>
            <a:spLocks noChangeArrowheads="1"/>
          </p:cNvSpPr>
          <p:nvPr/>
        </p:nvSpPr>
        <p:spPr bwMode="auto">
          <a:xfrm>
            <a:off x="4446588" y="5676900"/>
            <a:ext cx="93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defRPr/>
            </a:pPr>
            <a:r>
              <a:rPr lang="en-US" altLang="en-US" sz="1800" dirty="0">
                <a:latin typeface="+mn-lt"/>
              </a:rPr>
              <a:t>N=237 </a:t>
            </a:r>
          </a:p>
        </p:txBody>
      </p:sp>
      <p:sp>
        <p:nvSpPr>
          <p:cNvPr id="18443" name="Rectangle 14"/>
          <p:cNvSpPr>
            <a:spLocks noChangeArrowheads="1"/>
          </p:cNvSpPr>
          <p:nvPr/>
        </p:nvSpPr>
        <p:spPr bwMode="auto">
          <a:xfrm>
            <a:off x="5556250" y="5686425"/>
            <a:ext cx="935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US" altLang="en-US" sz="1800" dirty="0">
                <a:latin typeface="+mn-lt"/>
              </a:rPr>
              <a:t>N=276 </a:t>
            </a:r>
          </a:p>
        </p:txBody>
      </p:sp>
      <p:sp>
        <p:nvSpPr>
          <p:cNvPr id="18444" name="Rectangle 15"/>
          <p:cNvSpPr>
            <a:spLocks noChangeArrowheads="1"/>
          </p:cNvSpPr>
          <p:nvPr/>
        </p:nvSpPr>
        <p:spPr bwMode="auto">
          <a:xfrm>
            <a:off x="6834188" y="5680075"/>
            <a:ext cx="74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MS PGothic" pitchFamily="34" charset="-128"/>
              </a:defRPr>
            </a:lvl1pPr>
            <a:lvl2pPr marL="742950" indent="-285750">
              <a:defRPr sz="2400" b="1">
                <a:solidFill>
                  <a:schemeClr val="tx1"/>
                </a:solidFill>
                <a:latin typeface="Arial" pitchFamily="34" charset="0"/>
                <a:ea typeface="MS PGothic" pitchFamily="34" charset="-128"/>
              </a:defRPr>
            </a:lvl2pPr>
            <a:lvl3pPr marL="1143000" indent="-228600">
              <a:defRPr sz="2400" b="1">
                <a:solidFill>
                  <a:schemeClr val="tx1"/>
                </a:solidFill>
                <a:latin typeface="Arial" pitchFamily="34" charset="0"/>
                <a:ea typeface="MS PGothic" pitchFamily="34" charset="-128"/>
              </a:defRPr>
            </a:lvl3pPr>
            <a:lvl4pPr marL="1600200" indent="-228600">
              <a:defRPr sz="2400" b="1">
                <a:solidFill>
                  <a:schemeClr val="tx1"/>
                </a:solidFill>
                <a:latin typeface="Arial" pitchFamily="34" charset="0"/>
                <a:ea typeface="MS PGothic" pitchFamily="34" charset="-128"/>
              </a:defRPr>
            </a:lvl4pPr>
            <a:lvl5pPr marL="2057400" indent="-22860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US" altLang="en-US" sz="1800" dirty="0">
                <a:latin typeface="+mn-lt"/>
              </a:rPr>
              <a:t>N=35</a:t>
            </a:r>
          </a:p>
        </p:txBody>
      </p:sp>
      <p:sp>
        <p:nvSpPr>
          <p:cNvPr id="41996" name="TextBox 1"/>
          <p:cNvSpPr txBox="1">
            <a:spLocks noChangeArrowheads="1"/>
          </p:cNvSpPr>
          <p:nvPr/>
        </p:nvSpPr>
        <p:spPr bwMode="auto">
          <a:xfrm>
            <a:off x="1236663" y="1598613"/>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8.9</a:t>
            </a:r>
          </a:p>
        </p:txBody>
      </p:sp>
      <p:sp>
        <p:nvSpPr>
          <p:cNvPr id="41997" name="TextBox 13"/>
          <p:cNvSpPr txBox="1">
            <a:spLocks noChangeArrowheads="1"/>
          </p:cNvSpPr>
          <p:nvPr/>
        </p:nvSpPr>
        <p:spPr bwMode="auto">
          <a:xfrm>
            <a:off x="2384425" y="1617663"/>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10.0</a:t>
            </a:r>
          </a:p>
        </p:txBody>
      </p:sp>
      <p:sp>
        <p:nvSpPr>
          <p:cNvPr id="41998" name="TextBox 14"/>
          <p:cNvSpPr txBox="1">
            <a:spLocks noChangeArrowheads="1"/>
          </p:cNvSpPr>
          <p:nvPr/>
        </p:nvSpPr>
        <p:spPr bwMode="auto">
          <a:xfrm>
            <a:off x="3549650" y="1563688"/>
            <a:ext cx="447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7.0</a:t>
            </a:r>
          </a:p>
        </p:txBody>
      </p:sp>
      <p:sp>
        <p:nvSpPr>
          <p:cNvPr id="41999" name="TextBox 15"/>
          <p:cNvSpPr txBox="1">
            <a:spLocks noChangeArrowheads="1"/>
          </p:cNvSpPr>
          <p:nvPr/>
        </p:nvSpPr>
        <p:spPr bwMode="auto">
          <a:xfrm>
            <a:off x="4706938" y="1614488"/>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10.3</a:t>
            </a:r>
          </a:p>
        </p:txBody>
      </p:sp>
      <p:sp>
        <p:nvSpPr>
          <p:cNvPr id="42000" name="TextBox 16"/>
          <p:cNvSpPr txBox="1">
            <a:spLocks noChangeArrowheads="1"/>
          </p:cNvSpPr>
          <p:nvPr/>
        </p:nvSpPr>
        <p:spPr bwMode="auto">
          <a:xfrm>
            <a:off x="5862638" y="1589088"/>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7.9</a:t>
            </a:r>
          </a:p>
        </p:txBody>
      </p:sp>
      <p:sp>
        <p:nvSpPr>
          <p:cNvPr id="42001" name="TextBox 17"/>
          <p:cNvSpPr txBox="1">
            <a:spLocks noChangeArrowheads="1"/>
          </p:cNvSpPr>
          <p:nvPr/>
        </p:nvSpPr>
        <p:spPr bwMode="auto">
          <a:xfrm>
            <a:off x="7018338" y="1600200"/>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8.2</a:t>
            </a:r>
          </a:p>
        </p:txBody>
      </p:sp>
      <p:sp>
        <p:nvSpPr>
          <p:cNvPr id="42002" name="TextBox 18"/>
          <p:cNvSpPr txBox="1">
            <a:spLocks noChangeArrowheads="1"/>
          </p:cNvSpPr>
          <p:nvPr/>
        </p:nvSpPr>
        <p:spPr bwMode="auto">
          <a:xfrm>
            <a:off x="1227138" y="18399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3.9</a:t>
            </a:r>
          </a:p>
        </p:txBody>
      </p:sp>
      <p:sp>
        <p:nvSpPr>
          <p:cNvPr id="42003" name="TextBox 19"/>
          <p:cNvSpPr txBox="1">
            <a:spLocks noChangeArrowheads="1"/>
          </p:cNvSpPr>
          <p:nvPr/>
        </p:nvSpPr>
        <p:spPr bwMode="auto">
          <a:xfrm>
            <a:off x="2392363" y="1874838"/>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4.5</a:t>
            </a:r>
          </a:p>
        </p:txBody>
      </p:sp>
      <p:sp>
        <p:nvSpPr>
          <p:cNvPr id="42004" name="TextBox 20"/>
          <p:cNvSpPr txBox="1">
            <a:spLocks noChangeArrowheads="1"/>
          </p:cNvSpPr>
          <p:nvPr/>
        </p:nvSpPr>
        <p:spPr bwMode="auto">
          <a:xfrm>
            <a:off x="3549650" y="1765300"/>
            <a:ext cx="447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3.7</a:t>
            </a:r>
          </a:p>
        </p:txBody>
      </p:sp>
      <p:sp>
        <p:nvSpPr>
          <p:cNvPr id="42005" name="TextBox 21"/>
          <p:cNvSpPr txBox="1">
            <a:spLocks noChangeArrowheads="1"/>
          </p:cNvSpPr>
          <p:nvPr/>
        </p:nvSpPr>
        <p:spPr bwMode="auto">
          <a:xfrm>
            <a:off x="4697413" y="18907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4.4</a:t>
            </a:r>
          </a:p>
        </p:txBody>
      </p:sp>
      <p:sp>
        <p:nvSpPr>
          <p:cNvPr id="42006" name="TextBox 22"/>
          <p:cNvSpPr txBox="1">
            <a:spLocks noChangeArrowheads="1"/>
          </p:cNvSpPr>
          <p:nvPr/>
        </p:nvSpPr>
        <p:spPr bwMode="auto">
          <a:xfrm>
            <a:off x="5862638" y="1784350"/>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3.3</a:t>
            </a:r>
          </a:p>
        </p:txBody>
      </p:sp>
      <p:sp>
        <p:nvSpPr>
          <p:cNvPr id="42007" name="TextBox 23"/>
          <p:cNvSpPr txBox="1">
            <a:spLocks noChangeArrowheads="1"/>
          </p:cNvSpPr>
          <p:nvPr/>
        </p:nvSpPr>
        <p:spPr bwMode="auto">
          <a:xfrm>
            <a:off x="7018338" y="183356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4.1</a:t>
            </a:r>
          </a:p>
        </p:txBody>
      </p:sp>
      <p:sp>
        <p:nvSpPr>
          <p:cNvPr id="42008" name="TextBox 24"/>
          <p:cNvSpPr txBox="1">
            <a:spLocks noChangeArrowheads="1"/>
          </p:cNvSpPr>
          <p:nvPr/>
        </p:nvSpPr>
        <p:spPr bwMode="auto">
          <a:xfrm>
            <a:off x="1227138" y="29067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65.0</a:t>
            </a:r>
          </a:p>
        </p:txBody>
      </p:sp>
      <p:sp>
        <p:nvSpPr>
          <p:cNvPr id="42009" name="TextBox 25"/>
          <p:cNvSpPr txBox="1">
            <a:spLocks noChangeArrowheads="1"/>
          </p:cNvSpPr>
          <p:nvPr/>
        </p:nvSpPr>
        <p:spPr bwMode="auto">
          <a:xfrm>
            <a:off x="2384425" y="2905125"/>
            <a:ext cx="447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60.7</a:t>
            </a:r>
          </a:p>
        </p:txBody>
      </p:sp>
      <p:sp>
        <p:nvSpPr>
          <p:cNvPr id="42010" name="TextBox 26"/>
          <p:cNvSpPr txBox="1">
            <a:spLocks noChangeArrowheads="1"/>
          </p:cNvSpPr>
          <p:nvPr/>
        </p:nvSpPr>
        <p:spPr bwMode="auto">
          <a:xfrm>
            <a:off x="3549650" y="2906713"/>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64.4</a:t>
            </a:r>
          </a:p>
        </p:txBody>
      </p:sp>
      <p:sp>
        <p:nvSpPr>
          <p:cNvPr id="42011" name="TextBox 27"/>
          <p:cNvSpPr txBox="1">
            <a:spLocks noChangeArrowheads="1"/>
          </p:cNvSpPr>
          <p:nvPr/>
        </p:nvSpPr>
        <p:spPr bwMode="auto">
          <a:xfrm>
            <a:off x="4697413" y="29067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64.4</a:t>
            </a:r>
          </a:p>
        </p:txBody>
      </p:sp>
      <p:sp>
        <p:nvSpPr>
          <p:cNvPr id="42012" name="TextBox 28"/>
          <p:cNvSpPr txBox="1">
            <a:spLocks noChangeArrowheads="1"/>
          </p:cNvSpPr>
          <p:nvPr/>
        </p:nvSpPr>
        <p:spPr bwMode="auto">
          <a:xfrm>
            <a:off x="5862638" y="2909888"/>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66.6</a:t>
            </a:r>
          </a:p>
        </p:txBody>
      </p:sp>
      <p:sp>
        <p:nvSpPr>
          <p:cNvPr id="42013" name="TextBox 29"/>
          <p:cNvSpPr txBox="1">
            <a:spLocks noChangeArrowheads="1"/>
          </p:cNvSpPr>
          <p:nvPr/>
        </p:nvSpPr>
        <p:spPr bwMode="auto">
          <a:xfrm>
            <a:off x="7018338" y="2909888"/>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63.6</a:t>
            </a:r>
          </a:p>
        </p:txBody>
      </p:sp>
      <p:sp>
        <p:nvSpPr>
          <p:cNvPr id="42014" name="TextBox 30"/>
          <p:cNvSpPr txBox="1">
            <a:spLocks noChangeArrowheads="1"/>
          </p:cNvSpPr>
          <p:nvPr/>
        </p:nvSpPr>
        <p:spPr bwMode="auto">
          <a:xfrm>
            <a:off x="1219200" y="4430713"/>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9.6</a:t>
            </a:r>
          </a:p>
        </p:txBody>
      </p:sp>
      <p:sp>
        <p:nvSpPr>
          <p:cNvPr id="42015" name="TextBox 31"/>
          <p:cNvSpPr txBox="1">
            <a:spLocks noChangeArrowheads="1"/>
          </p:cNvSpPr>
          <p:nvPr/>
        </p:nvSpPr>
        <p:spPr bwMode="auto">
          <a:xfrm>
            <a:off x="2384425" y="4310063"/>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9.0</a:t>
            </a:r>
          </a:p>
        </p:txBody>
      </p:sp>
      <p:sp>
        <p:nvSpPr>
          <p:cNvPr id="42016" name="TextBox 32"/>
          <p:cNvSpPr txBox="1">
            <a:spLocks noChangeArrowheads="1"/>
          </p:cNvSpPr>
          <p:nvPr/>
        </p:nvSpPr>
        <p:spPr bwMode="auto">
          <a:xfrm>
            <a:off x="3540125" y="4306888"/>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8.1</a:t>
            </a:r>
          </a:p>
        </p:txBody>
      </p:sp>
      <p:sp>
        <p:nvSpPr>
          <p:cNvPr id="42017" name="TextBox 33"/>
          <p:cNvSpPr txBox="1">
            <a:spLocks noChangeArrowheads="1"/>
          </p:cNvSpPr>
          <p:nvPr/>
        </p:nvSpPr>
        <p:spPr bwMode="auto">
          <a:xfrm>
            <a:off x="4697413" y="44815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10.4</a:t>
            </a:r>
          </a:p>
        </p:txBody>
      </p:sp>
      <p:sp>
        <p:nvSpPr>
          <p:cNvPr id="42018" name="TextBox 34"/>
          <p:cNvSpPr txBox="1">
            <a:spLocks noChangeArrowheads="1"/>
          </p:cNvSpPr>
          <p:nvPr/>
        </p:nvSpPr>
        <p:spPr bwMode="auto">
          <a:xfrm>
            <a:off x="5862638" y="4429125"/>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9.2</a:t>
            </a:r>
          </a:p>
        </p:txBody>
      </p:sp>
      <p:sp>
        <p:nvSpPr>
          <p:cNvPr id="42019" name="TextBox 35"/>
          <p:cNvSpPr txBox="1">
            <a:spLocks noChangeArrowheads="1"/>
          </p:cNvSpPr>
          <p:nvPr/>
        </p:nvSpPr>
        <p:spPr bwMode="auto">
          <a:xfrm>
            <a:off x="7019925" y="4368800"/>
            <a:ext cx="447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9.9</a:t>
            </a:r>
          </a:p>
        </p:txBody>
      </p:sp>
      <p:sp>
        <p:nvSpPr>
          <p:cNvPr id="42020" name="TextBox 36"/>
          <p:cNvSpPr txBox="1">
            <a:spLocks noChangeArrowheads="1"/>
          </p:cNvSpPr>
          <p:nvPr/>
        </p:nvSpPr>
        <p:spPr bwMode="auto">
          <a:xfrm>
            <a:off x="1227138" y="48117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12.7</a:t>
            </a:r>
          </a:p>
        </p:txBody>
      </p:sp>
      <p:sp>
        <p:nvSpPr>
          <p:cNvPr id="42021" name="TextBox 37"/>
          <p:cNvSpPr txBox="1">
            <a:spLocks noChangeArrowheads="1"/>
          </p:cNvSpPr>
          <p:nvPr/>
        </p:nvSpPr>
        <p:spPr bwMode="auto">
          <a:xfrm>
            <a:off x="2384425" y="4737100"/>
            <a:ext cx="447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15.9</a:t>
            </a:r>
          </a:p>
        </p:txBody>
      </p:sp>
      <p:sp>
        <p:nvSpPr>
          <p:cNvPr id="42022" name="TextBox 38"/>
          <p:cNvSpPr txBox="1">
            <a:spLocks noChangeArrowheads="1"/>
          </p:cNvSpPr>
          <p:nvPr/>
        </p:nvSpPr>
        <p:spPr bwMode="auto">
          <a:xfrm>
            <a:off x="3540125" y="4727575"/>
            <a:ext cx="447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16.9</a:t>
            </a:r>
          </a:p>
        </p:txBody>
      </p:sp>
      <p:sp>
        <p:nvSpPr>
          <p:cNvPr id="42023" name="TextBox 39"/>
          <p:cNvSpPr txBox="1">
            <a:spLocks noChangeArrowheads="1"/>
          </p:cNvSpPr>
          <p:nvPr/>
        </p:nvSpPr>
        <p:spPr bwMode="auto">
          <a:xfrm>
            <a:off x="4697413" y="4851400"/>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10.5</a:t>
            </a:r>
          </a:p>
        </p:txBody>
      </p:sp>
      <p:sp>
        <p:nvSpPr>
          <p:cNvPr id="42024" name="TextBox 40"/>
          <p:cNvSpPr txBox="1">
            <a:spLocks noChangeArrowheads="1"/>
          </p:cNvSpPr>
          <p:nvPr/>
        </p:nvSpPr>
        <p:spPr bwMode="auto">
          <a:xfrm>
            <a:off x="5862638" y="4811713"/>
            <a:ext cx="449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13.1</a:t>
            </a:r>
          </a:p>
        </p:txBody>
      </p:sp>
      <p:sp>
        <p:nvSpPr>
          <p:cNvPr id="42025" name="TextBox 41"/>
          <p:cNvSpPr txBox="1">
            <a:spLocks noChangeArrowheads="1"/>
          </p:cNvSpPr>
          <p:nvPr/>
        </p:nvSpPr>
        <p:spPr bwMode="auto">
          <a:xfrm>
            <a:off x="7027863" y="4778375"/>
            <a:ext cx="4492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dirty="0">
                <a:solidFill>
                  <a:schemeClr val="bg2"/>
                </a:solidFill>
                <a:ea typeface="ＭＳ Ｐゴシック" panose="020B0600070205080204" pitchFamily="34" charset="-128"/>
              </a:rPr>
              <a:t>14.2</a:t>
            </a:r>
          </a:p>
        </p:txBody>
      </p:sp>
      <p:pic>
        <p:nvPicPr>
          <p:cNvPr id="42026"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7" name="TextBox 1"/>
          <p:cNvSpPr txBox="1">
            <a:spLocks noChangeArrowheads="1"/>
          </p:cNvSpPr>
          <p:nvPr/>
        </p:nvSpPr>
        <p:spPr bwMode="auto">
          <a:xfrm>
            <a:off x="7983538" y="2314575"/>
            <a:ext cx="78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2400" dirty="0">
                <a:ea typeface="ＭＳ Ｐゴシック" panose="020B0600070205080204" pitchFamily="34" charset="-128"/>
              </a:rPr>
              <a:t>TTR</a:t>
            </a:r>
          </a:p>
        </p:txBody>
      </p:sp>
      <p:sp>
        <p:nvSpPr>
          <p:cNvPr id="42028"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42029"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1" name="Picture 4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myee1\Syncplicity Folders\Trials &amp; Projects Active (mleitao@bidmc.harvard.edu )\PIONEER AF-PCI\Biostatistics\Publications\Primary Results Manuscript\KM Curves\Slides\Safety_VKA On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746125"/>
            <a:ext cx="83851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573213" y="22225"/>
            <a:ext cx="7570787" cy="892175"/>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altLang="en-US" sz="2600" kern="0" dirty="0"/>
              <a:t>Kaplan-Meier Estimates of First Occurrence </a:t>
            </a:r>
          </a:p>
          <a:p>
            <a:pPr>
              <a:defRPr/>
            </a:pPr>
            <a:r>
              <a:rPr lang="en-US" altLang="en-US" sz="2600" kern="0" dirty="0"/>
              <a:t>of Clinically Significant Bleeding Events</a:t>
            </a:r>
          </a:p>
        </p:txBody>
      </p:sp>
      <p:sp>
        <p:nvSpPr>
          <p:cNvPr id="4" name="TextBox 3"/>
          <p:cNvSpPr txBox="1"/>
          <p:nvPr/>
        </p:nvSpPr>
        <p:spPr>
          <a:xfrm>
            <a:off x="173866" y="1382976"/>
            <a:ext cx="615553" cy="3137631"/>
          </a:xfrm>
          <a:prstGeom prst="rect">
            <a:avLst/>
          </a:prstGeom>
          <a:noFill/>
        </p:spPr>
        <p:txBody>
          <a:bodyPr vert="vert270">
            <a:spAutoFit/>
          </a:bodyPr>
          <a:lstStyle/>
          <a:p>
            <a:pPr algn="ctr">
              <a:defRPr/>
            </a:pPr>
            <a:r>
              <a:rPr lang="en-US" sz="1400" dirty="0"/>
              <a:t>TIMI Major, TIMI Minor, or Bleeding Requiring Medical Attention (%)</a:t>
            </a:r>
          </a:p>
        </p:txBody>
      </p:sp>
      <p:sp>
        <p:nvSpPr>
          <p:cNvPr id="43013" name="TextBox 4"/>
          <p:cNvSpPr txBox="1">
            <a:spLocks noChangeArrowheads="1"/>
          </p:cNvSpPr>
          <p:nvPr/>
        </p:nvSpPr>
        <p:spPr bwMode="auto">
          <a:xfrm>
            <a:off x="1273175" y="5659438"/>
            <a:ext cx="56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697</a:t>
            </a:r>
          </a:p>
          <a:p>
            <a:pPr algn="ctr">
              <a:lnSpc>
                <a:spcPct val="100000"/>
              </a:lnSpc>
              <a:spcBef>
                <a:spcPct val="0"/>
              </a:spcBef>
              <a:buClrTx/>
              <a:buSzTx/>
              <a:buFontTx/>
              <a:buNone/>
            </a:pPr>
            <a:endParaRPr lang="en-US" altLang="en-US" sz="1000" dirty="0"/>
          </a:p>
        </p:txBody>
      </p:sp>
      <p:sp>
        <p:nvSpPr>
          <p:cNvPr id="43014" name="TextBox 5"/>
          <p:cNvSpPr txBox="1">
            <a:spLocks noChangeArrowheads="1"/>
          </p:cNvSpPr>
          <p:nvPr/>
        </p:nvSpPr>
        <p:spPr bwMode="auto">
          <a:xfrm>
            <a:off x="4079875" y="5267325"/>
            <a:ext cx="172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t>Days</a:t>
            </a:r>
          </a:p>
        </p:txBody>
      </p:sp>
      <p:sp>
        <p:nvSpPr>
          <p:cNvPr id="43015" name="TextBox 11"/>
          <p:cNvSpPr txBox="1">
            <a:spLocks noChangeArrowheads="1"/>
          </p:cNvSpPr>
          <p:nvPr/>
        </p:nvSpPr>
        <p:spPr bwMode="auto">
          <a:xfrm>
            <a:off x="1858963" y="5659438"/>
            <a:ext cx="509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593</a:t>
            </a:r>
          </a:p>
          <a:p>
            <a:pPr algn="ctr">
              <a:lnSpc>
                <a:spcPct val="100000"/>
              </a:lnSpc>
              <a:spcBef>
                <a:spcPct val="0"/>
              </a:spcBef>
              <a:buClrTx/>
              <a:buSzTx/>
              <a:buFontTx/>
              <a:buNone/>
            </a:pPr>
            <a:endParaRPr lang="en-US" altLang="en-US" sz="1000" dirty="0"/>
          </a:p>
        </p:txBody>
      </p:sp>
      <p:sp>
        <p:nvSpPr>
          <p:cNvPr id="43016" name="TextBox 12"/>
          <p:cNvSpPr txBox="1">
            <a:spLocks noChangeArrowheads="1"/>
          </p:cNvSpPr>
          <p:nvPr/>
        </p:nvSpPr>
        <p:spPr bwMode="auto">
          <a:xfrm>
            <a:off x="2428875"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555</a:t>
            </a:r>
          </a:p>
          <a:p>
            <a:pPr algn="ctr">
              <a:lnSpc>
                <a:spcPct val="100000"/>
              </a:lnSpc>
              <a:spcBef>
                <a:spcPct val="0"/>
              </a:spcBef>
              <a:buClrTx/>
              <a:buSzTx/>
              <a:buFontTx/>
              <a:buNone/>
            </a:pPr>
            <a:endParaRPr lang="en-US" altLang="en-US" sz="1000" dirty="0"/>
          </a:p>
        </p:txBody>
      </p:sp>
      <p:sp>
        <p:nvSpPr>
          <p:cNvPr id="43017" name="TextBox 13"/>
          <p:cNvSpPr txBox="1">
            <a:spLocks noChangeArrowheads="1"/>
          </p:cNvSpPr>
          <p:nvPr/>
        </p:nvSpPr>
        <p:spPr bwMode="auto">
          <a:xfrm>
            <a:off x="2981325"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521</a:t>
            </a:r>
          </a:p>
          <a:p>
            <a:pPr algn="ctr">
              <a:lnSpc>
                <a:spcPct val="100000"/>
              </a:lnSpc>
              <a:spcBef>
                <a:spcPct val="0"/>
              </a:spcBef>
              <a:buClrTx/>
              <a:buSzTx/>
              <a:buFontTx/>
              <a:buNone/>
            </a:pPr>
            <a:endParaRPr lang="en-US" altLang="en-US" sz="1000" dirty="0"/>
          </a:p>
        </p:txBody>
      </p:sp>
      <p:sp>
        <p:nvSpPr>
          <p:cNvPr id="43018" name="TextBox 14"/>
          <p:cNvSpPr txBox="1">
            <a:spLocks noChangeArrowheads="1"/>
          </p:cNvSpPr>
          <p:nvPr/>
        </p:nvSpPr>
        <p:spPr bwMode="auto">
          <a:xfrm>
            <a:off x="4692650"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461</a:t>
            </a:r>
          </a:p>
          <a:p>
            <a:pPr algn="ctr">
              <a:lnSpc>
                <a:spcPct val="100000"/>
              </a:lnSpc>
              <a:spcBef>
                <a:spcPct val="0"/>
              </a:spcBef>
              <a:buClrTx/>
              <a:buSzTx/>
              <a:buFontTx/>
              <a:buNone/>
            </a:pPr>
            <a:endParaRPr lang="en-US" altLang="en-US" sz="1000" dirty="0"/>
          </a:p>
        </p:txBody>
      </p:sp>
      <p:sp>
        <p:nvSpPr>
          <p:cNvPr id="43019" name="TextBox 15"/>
          <p:cNvSpPr txBox="1">
            <a:spLocks noChangeArrowheads="1"/>
          </p:cNvSpPr>
          <p:nvPr/>
        </p:nvSpPr>
        <p:spPr bwMode="auto">
          <a:xfrm>
            <a:off x="6378575"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426</a:t>
            </a:r>
          </a:p>
          <a:p>
            <a:pPr algn="ctr">
              <a:lnSpc>
                <a:spcPct val="100000"/>
              </a:lnSpc>
              <a:spcBef>
                <a:spcPct val="0"/>
              </a:spcBef>
              <a:buClrTx/>
              <a:buSzTx/>
              <a:buFontTx/>
              <a:buNone/>
            </a:pPr>
            <a:endParaRPr lang="en-US" altLang="en-US" sz="1000" dirty="0"/>
          </a:p>
        </p:txBody>
      </p:sp>
      <p:sp>
        <p:nvSpPr>
          <p:cNvPr id="43020" name="TextBox 16"/>
          <p:cNvSpPr txBox="1">
            <a:spLocks noChangeArrowheads="1"/>
          </p:cNvSpPr>
          <p:nvPr/>
        </p:nvSpPr>
        <p:spPr bwMode="auto">
          <a:xfrm>
            <a:off x="8072438" y="5659438"/>
            <a:ext cx="509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99CC"/>
                </a:solidFill>
              </a:rPr>
              <a:t>329</a:t>
            </a:r>
          </a:p>
          <a:p>
            <a:pPr algn="ctr">
              <a:lnSpc>
                <a:spcPct val="100000"/>
              </a:lnSpc>
              <a:spcBef>
                <a:spcPct val="0"/>
              </a:spcBef>
              <a:buClrTx/>
              <a:buSzTx/>
              <a:buFontTx/>
              <a:buNone/>
            </a:pPr>
            <a:endParaRPr lang="en-US" altLang="en-US" sz="1000" dirty="0"/>
          </a:p>
        </p:txBody>
      </p:sp>
      <p:sp>
        <p:nvSpPr>
          <p:cNvPr id="43021" name="TextBox 17"/>
          <p:cNvSpPr txBox="1">
            <a:spLocks noChangeArrowheads="1"/>
          </p:cNvSpPr>
          <p:nvPr/>
        </p:nvSpPr>
        <p:spPr bwMode="auto">
          <a:xfrm>
            <a:off x="153988" y="5630863"/>
            <a:ext cx="1243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solidFill>
                  <a:srgbClr val="FF99CC"/>
                </a:solidFill>
              </a:rPr>
              <a:t>VKA + DAPT</a:t>
            </a:r>
          </a:p>
          <a:p>
            <a:pPr algn="ctr">
              <a:lnSpc>
                <a:spcPct val="100000"/>
              </a:lnSpc>
              <a:spcBef>
                <a:spcPct val="0"/>
              </a:spcBef>
              <a:buClrTx/>
              <a:buSzTx/>
              <a:buFontTx/>
              <a:buNone/>
            </a:pPr>
            <a:endParaRPr lang="en-US" altLang="en-US" sz="1000" dirty="0"/>
          </a:p>
        </p:txBody>
      </p:sp>
      <p:sp>
        <p:nvSpPr>
          <p:cNvPr id="43022" name="TextBox 18"/>
          <p:cNvSpPr txBox="1">
            <a:spLocks noChangeArrowheads="1"/>
          </p:cNvSpPr>
          <p:nvPr/>
        </p:nvSpPr>
        <p:spPr bwMode="auto">
          <a:xfrm>
            <a:off x="153988" y="5411788"/>
            <a:ext cx="1139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t>No. at risk</a:t>
            </a:r>
          </a:p>
        </p:txBody>
      </p:sp>
      <p:sp>
        <p:nvSpPr>
          <p:cNvPr id="43023" name="TextBox 20"/>
          <p:cNvSpPr txBox="1">
            <a:spLocks noChangeArrowheads="1"/>
          </p:cNvSpPr>
          <p:nvPr/>
        </p:nvSpPr>
        <p:spPr bwMode="auto">
          <a:xfrm>
            <a:off x="1662113" y="27876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43024" name="TextBox 24"/>
          <p:cNvSpPr txBox="1">
            <a:spLocks noChangeArrowheads="1"/>
          </p:cNvSpPr>
          <p:nvPr/>
        </p:nvSpPr>
        <p:spPr bwMode="auto">
          <a:xfrm>
            <a:off x="8248650" y="1420813"/>
            <a:ext cx="95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FF99CC"/>
                </a:solidFill>
              </a:rPr>
              <a:t>26.7%</a:t>
            </a:r>
          </a:p>
        </p:txBody>
      </p:sp>
      <p:pic>
        <p:nvPicPr>
          <p:cNvPr id="43025"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TextBox 1"/>
          <p:cNvSpPr txBox="1">
            <a:spLocks noChangeArrowheads="1"/>
          </p:cNvSpPr>
          <p:nvPr/>
        </p:nvSpPr>
        <p:spPr bwMode="auto">
          <a:xfrm>
            <a:off x="-50008" y="6297614"/>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750" dirty="0">
                <a:latin typeface="+mj-lt"/>
              </a:rPr>
              <a:t> Treatment-emergent period: period starting after the first study drug administration following randomization and ending 2 days after stop of study drug.</a:t>
            </a:r>
            <a:br>
              <a:rPr lang="en-US" altLang="en-US" sz="750" dirty="0">
                <a:latin typeface="+mj-lt"/>
              </a:rPr>
            </a:br>
            <a:r>
              <a:rPr lang="en-US" altLang="en-US" sz="750" dirty="0">
                <a:latin typeface="+mj-lt"/>
              </a:rPr>
              <a:t> Clinically significant bleeding is the composite of TIMI major, TIMI minor, and BRMA.</a:t>
            </a:r>
            <a:br>
              <a:rPr lang="en-US" altLang="en-US" sz="750" dirty="0">
                <a:latin typeface="+mj-lt"/>
              </a:rPr>
            </a:br>
            <a:r>
              <a:rPr lang="en-US" altLang="en-US" sz="750" dirty="0">
                <a:latin typeface="+mj-lt"/>
              </a:rPr>
              <a:t> Hazard ratios as compared to the VKA group are based on the (stratified, only for Overall, 2.5 mg BID/15 mg QD comparing VKA) Cox proportional hazards model.</a:t>
            </a:r>
            <a:br>
              <a:rPr lang="en-US" altLang="en-US" sz="750" dirty="0">
                <a:latin typeface="+mj-lt"/>
              </a:rPr>
            </a:br>
            <a:r>
              <a:rPr lang="en-US" altLang="en-US" sz="750" dirty="0">
                <a:latin typeface="+mj-lt"/>
              </a:rPr>
              <a:t> Log-Rank P-values as compared to VKA group are based on the (stratified, only for Overall, 2.5 mg BID/15 mg QD comparing VKA) two-sided log rank test.</a:t>
            </a:r>
          </a:p>
        </p:txBody>
      </p:sp>
      <p:pic>
        <p:nvPicPr>
          <p:cNvPr id="43027"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1030" name="Picture 6" descr="C:\Users\myee1\Syncplicity Folders\Trials &amp; Projects Active (mleitao@bidmc.harvard.edu )\PIONEER AF-PCI\Biostatistics\Publications\Primary Results Manuscript\KM Curves\Slides\Safety_Group2_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13" y="736600"/>
            <a:ext cx="837565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20"/>
          <p:cNvSpPr txBox="1">
            <a:spLocks noChangeArrowheads="1"/>
          </p:cNvSpPr>
          <p:nvPr/>
        </p:nvSpPr>
        <p:spPr bwMode="auto">
          <a:xfrm>
            <a:off x="1779588" y="2727325"/>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36" name="TextBox 21"/>
          <p:cNvSpPr txBox="1">
            <a:spLocks noChangeArrowheads="1"/>
          </p:cNvSpPr>
          <p:nvPr/>
        </p:nvSpPr>
        <p:spPr bwMode="auto">
          <a:xfrm>
            <a:off x="3186113" y="305752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ADC1FD"/>
                </a:solidFill>
              </a:rPr>
              <a:t>Riva + DAPT</a:t>
            </a:r>
          </a:p>
        </p:txBody>
      </p:sp>
      <p:sp>
        <p:nvSpPr>
          <p:cNvPr id="37" name="TextBox 23"/>
          <p:cNvSpPr txBox="1">
            <a:spLocks noChangeArrowheads="1"/>
          </p:cNvSpPr>
          <p:nvPr/>
        </p:nvSpPr>
        <p:spPr bwMode="auto">
          <a:xfrm>
            <a:off x="8178800" y="2473325"/>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ADC1FD"/>
                </a:solidFill>
              </a:rPr>
              <a:t>18.0%</a:t>
            </a:r>
          </a:p>
        </p:txBody>
      </p:sp>
      <p:cxnSp>
        <p:nvCxnSpPr>
          <p:cNvPr id="5" name="Straight Connector 4"/>
          <p:cNvCxnSpPr>
            <a:cxnSpLocks noChangeShapeType="1"/>
          </p:cNvCxnSpPr>
          <p:nvPr/>
        </p:nvCxnSpPr>
        <p:spPr bwMode="auto">
          <a:xfrm>
            <a:off x="7924800" y="1762125"/>
            <a:ext cx="0" cy="274638"/>
          </a:xfrm>
          <a:prstGeom prst="line">
            <a:avLst/>
          </a:prstGeom>
          <a:noFill/>
          <a:ln w="25400" algn="ctr">
            <a:solidFill>
              <a:schemeClr val="tx1"/>
            </a:solidFill>
            <a:round/>
            <a:headEnd type="triangle" w="med" len="med"/>
            <a:tailEnd/>
          </a:ln>
        </p:spPr>
      </p:cxnSp>
      <p:sp>
        <p:nvSpPr>
          <p:cNvPr id="11" name="TextBox 10"/>
          <p:cNvSpPr txBox="1">
            <a:spLocks noChangeArrowheads="1"/>
          </p:cNvSpPr>
          <p:nvPr/>
        </p:nvSpPr>
        <p:spPr bwMode="auto">
          <a:xfrm>
            <a:off x="7200900" y="2008188"/>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600" dirty="0"/>
              <a:t>p&lt;0.00018</a:t>
            </a:r>
          </a:p>
        </p:txBody>
      </p:sp>
      <p:cxnSp>
        <p:nvCxnSpPr>
          <p:cNvPr id="13" name="Straight Connector 12"/>
          <p:cNvCxnSpPr>
            <a:cxnSpLocks noChangeShapeType="1"/>
          </p:cNvCxnSpPr>
          <p:nvPr/>
        </p:nvCxnSpPr>
        <p:spPr bwMode="auto">
          <a:xfrm>
            <a:off x="7927975" y="2314575"/>
            <a:ext cx="0" cy="273050"/>
          </a:xfrm>
          <a:prstGeom prst="line">
            <a:avLst/>
          </a:prstGeom>
          <a:noFill/>
          <a:ln w="25400" algn="ctr">
            <a:solidFill>
              <a:schemeClr val="tx1"/>
            </a:solidFill>
            <a:round/>
            <a:headEnd/>
            <a:tailEnd type="triangle" w="med" len="med"/>
          </a:ln>
        </p:spPr>
      </p:cxnSp>
      <p:sp>
        <p:nvSpPr>
          <p:cNvPr id="14" name="TextBox 13"/>
          <p:cNvSpPr txBox="1">
            <a:spLocks noChangeArrowheads="1"/>
          </p:cNvSpPr>
          <p:nvPr/>
        </p:nvSpPr>
        <p:spPr bwMode="auto">
          <a:xfrm>
            <a:off x="5300663" y="3600450"/>
            <a:ext cx="337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600" dirty="0"/>
              <a:t>HR = 0.63 (95% CI 0.50-0.80)</a:t>
            </a:r>
          </a:p>
          <a:p>
            <a:r>
              <a:rPr lang="en-US" altLang="en-US" sz="1600" dirty="0"/>
              <a:t>ARR = 8.7</a:t>
            </a:r>
          </a:p>
          <a:p>
            <a:r>
              <a:rPr lang="en-US" altLang="en-US" sz="1600" dirty="0"/>
              <a:t>NNT = 12</a:t>
            </a:r>
          </a:p>
        </p:txBody>
      </p:sp>
      <p:sp>
        <p:nvSpPr>
          <p:cNvPr id="50" name="TextBox 4"/>
          <p:cNvSpPr txBox="1">
            <a:spLocks noChangeArrowheads="1"/>
          </p:cNvSpPr>
          <p:nvPr/>
        </p:nvSpPr>
        <p:spPr bwMode="auto">
          <a:xfrm>
            <a:off x="1273175" y="5659438"/>
            <a:ext cx="56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706</a:t>
            </a:r>
          </a:p>
          <a:p>
            <a:pPr algn="ctr">
              <a:lnSpc>
                <a:spcPct val="100000"/>
              </a:lnSpc>
              <a:spcBef>
                <a:spcPct val="0"/>
              </a:spcBef>
              <a:buClrTx/>
              <a:buSzTx/>
              <a:buFontTx/>
              <a:buNone/>
            </a:pPr>
            <a:r>
              <a:rPr lang="en-US" altLang="en-US" sz="1200" dirty="0">
                <a:solidFill>
                  <a:srgbClr val="FF99CC"/>
                </a:solidFill>
              </a:rPr>
              <a:t>697</a:t>
            </a:r>
          </a:p>
          <a:p>
            <a:pPr algn="ctr">
              <a:lnSpc>
                <a:spcPct val="100000"/>
              </a:lnSpc>
              <a:spcBef>
                <a:spcPct val="0"/>
              </a:spcBef>
              <a:buClrTx/>
              <a:buSzTx/>
              <a:buFontTx/>
              <a:buNone/>
            </a:pPr>
            <a:endParaRPr lang="en-US" altLang="en-US" sz="1000" dirty="0"/>
          </a:p>
        </p:txBody>
      </p:sp>
      <p:sp>
        <p:nvSpPr>
          <p:cNvPr id="51" name="TextBox 11"/>
          <p:cNvSpPr txBox="1">
            <a:spLocks noChangeArrowheads="1"/>
          </p:cNvSpPr>
          <p:nvPr/>
        </p:nvSpPr>
        <p:spPr bwMode="auto">
          <a:xfrm>
            <a:off x="1858963" y="5659438"/>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636</a:t>
            </a:r>
          </a:p>
          <a:p>
            <a:pPr algn="ctr">
              <a:lnSpc>
                <a:spcPct val="100000"/>
              </a:lnSpc>
              <a:spcBef>
                <a:spcPct val="0"/>
              </a:spcBef>
              <a:buClrTx/>
              <a:buSzTx/>
              <a:buFontTx/>
              <a:buNone/>
            </a:pPr>
            <a:r>
              <a:rPr lang="en-US" altLang="en-US" sz="1200" dirty="0">
                <a:solidFill>
                  <a:srgbClr val="FF99CC"/>
                </a:solidFill>
              </a:rPr>
              <a:t>593</a:t>
            </a:r>
          </a:p>
          <a:p>
            <a:pPr algn="ctr">
              <a:lnSpc>
                <a:spcPct val="100000"/>
              </a:lnSpc>
              <a:spcBef>
                <a:spcPct val="0"/>
              </a:spcBef>
              <a:buClrTx/>
              <a:buSzTx/>
              <a:buFontTx/>
              <a:buNone/>
            </a:pPr>
            <a:endParaRPr lang="en-US" altLang="en-US" sz="1000" dirty="0"/>
          </a:p>
        </p:txBody>
      </p:sp>
      <p:sp>
        <p:nvSpPr>
          <p:cNvPr id="52" name="TextBox 12"/>
          <p:cNvSpPr txBox="1">
            <a:spLocks noChangeArrowheads="1"/>
          </p:cNvSpPr>
          <p:nvPr/>
        </p:nvSpPr>
        <p:spPr bwMode="auto">
          <a:xfrm>
            <a:off x="24288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600</a:t>
            </a:r>
          </a:p>
          <a:p>
            <a:pPr algn="ctr">
              <a:lnSpc>
                <a:spcPct val="100000"/>
              </a:lnSpc>
              <a:spcBef>
                <a:spcPct val="0"/>
              </a:spcBef>
              <a:buClrTx/>
              <a:buSzTx/>
              <a:buFontTx/>
              <a:buNone/>
            </a:pPr>
            <a:r>
              <a:rPr lang="en-US" altLang="en-US" sz="1200" dirty="0">
                <a:solidFill>
                  <a:srgbClr val="FF99CC"/>
                </a:solidFill>
              </a:rPr>
              <a:t>555</a:t>
            </a:r>
          </a:p>
          <a:p>
            <a:pPr algn="ctr">
              <a:lnSpc>
                <a:spcPct val="100000"/>
              </a:lnSpc>
              <a:spcBef>
                <a:spcPct val="0"/>
              </a:spcBef>
              <a:buClrTx/>
              <a:buSzTx/>
              <a:buFontTx/>
              <a:buNone/>
            </a:pPr>
            <a:endParaRPr lang="en-US" altLang="en-US" sz="1000" dirty="0"/>
          </a:p>
        </p:txBody>
      </p:sp>
      <p:sp>
        <p:nvSpPr>
          <p:cNvPr id="53" name="TextBox 13"/>
          <p:cNvSpPr txBox="1">
            <a:spLocks noChangeArrowheads="1"/>
          </p:cNvSpPr>
          <p:nvPr/>
        </p:nvSpPr>
        <p:spPr bwMode="auto">
          <a:xfrm>
            <a:off x="298132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579</a:t>
            </a:r>
          </a:p>
          <a:p>
            <a:pPr algn="ctr">
              <a:lnSpc>
                <a:spcPct val="100000"/>
              </a:lnSpc>
              <a:spcBef>
                <a:spcPct val="0"/>
              </a:spcBef>
              <a:buClrTx/>
              <a:buSzTx/>
              <a:buFontTx/>
              <a:buNone/>
            </a:pPr>
            <a:r>
              <a:rPr lang="en-US" altLang="en-US" sz="1200" dirty="0">
                <a:solidFill>
                  <a:srgbClr val="FF99CC"/>
                </a:solidFill>
              </a:rPr>
              <a:t>521</a:t>
            </a:r>
          </a:p>
          <a:p>
            <a:pPr algn="ctr">
              <a:lnSpc>
                <a:spcPct val="100000"/>
              </a:lnSpc>
              <a:spcBef>
                <a:spcPct val="0"/>
              </a:spcBef>
              <a:buClrTx/>
              <a:buSzTx/>
              <a:buFontTx/>
              <a:buNone/>
            </a:pPr>
            <a:endParaRPr lang="en-US" altLang="en-US" sz="1000" dirty="0"/>
          </a:p>
        </p:txBody>
      </p:sp>
      <p:sp>
        <p:nvSpPr>
          <p:cNvPr id="54" name="TextBox 14"/>
          <p:cNvSpPr txBox="1">
            <a:spLocks noChangeArrowheads="1"/>
          </p:cNvSpPr>
          <p:nvPr/>
        </p:nvSpPr>
        <p:spPr bwMode="auto">
          <a:xfrm>
            <a:off x="4692650"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543</a:t>
            </a:r>
          </a:p>
          <a:p>
            <a:pPr algn="ctr">
              <a:lnSpc>
                <a:spcPct val="100000"/>
              </a:lnSpc>
              <a:spcBef>
                <a:spcPct val="0"/>
              </a:spcBef>
              <a:buClrTx/>
              <a:buSzTx/>
              <a:buFontTx/>
              <a:buNone/>
            </a:pPr>
            <a:r>
              <a:rPr lang="en-US" altLang="en-US" sz="1200" dirty="0">
                <a:solidFill>
                  <a:srgbClr val="FF99CC"/>
                </a:solidFill>
              </a:rPr>
              <a:t>461</a:t>
            </a:r>
          </a:p>
          <a:p>
            <a:pPr algn="ctr">
              <a:lnSpc>
                <a:spcPct val="100000"/>
              </a:lnSpc>
              <a:spcBef>
                <a:spcPct val="0"/>
              </a:spcBef>
              <a:buClrTx/>
              <a:buSzTx/>
              <a:buFontTx/>
              <a:buNone/>
            </a:pPr>
            <a:endParaRPr lang="en-US" altLang="en-US" sz="1000" dirty="0"/>
          </a:p>
        </p:txBody>
      </p:sp>
      <p:sp>
        <p:nvSpPr>
          <p:cNvPr id="55" name="TextBox 15"/>
          <p:cNvSpPr txBox="1">
            <a:spLocks noChangeArrowheads="1"/>
          </p:cNvSpPr>
          <p:nvPr/>
        </p:nvSpPr>
        <p:spPr bwMode="auto">
          <a:xfrm>
            <a:off x="63785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509</a:t>
            </a:r>
          </a:p>
          <a:p>
            <a:pPr algn="ctr">
              <a:lnSpc>
                <a:spcPct val="100000"/>
              </a:lnSpc>
              <a:spcBef>
                <a:spcPct val="0"/>
              </a:spcBef>
              <a:buClrTx/>
              <a:buSzTx/>
              <a:buFontTx/>
              <a:buNone/>
            </a:pPr>
            <a:r>
              <a:rPr lang="en-US" altLang="en-US" sz="1200" dirty="0">
                <a:solidFill>
                  <a:srgbClr val="FF99CC"/>
                </a:solidFill>
              </a:rPr>
              <a:t>426</a:t>
            </a:r>
          </a:p>
          <a:p>
            <a:pPr algn="ctr">
              <a:lnSpc>
                <a:spcPct val="100000"/>
              </a:lnSpc>
              <a:spcBef>
                <a:spcPct val="0"/>
              </a:spcBef>
              <a:buClrTx/>
              <a:buSzTx/>
              <a:buFontTx/>
              <a:buNone/>
            </a:pPr>
            <a:endParaRPr lang="en-US" altLang="en-US" sz="1000" dirty="0"/>
          </a:p>
        </p:txBody>
      </p:sp>
      <p:sp>
        <p:nvSpPr>
          <p:cNvPr id="56" name="TextBox 16"/>
          <p:cNvSpPr txBox="1">
            <a:spLocks noChangeArrowheads="1"/>
          </p:cNvSpPr>
          <p:nvPr/>
        </p:nvSpPr>
        <p:spPr bwMode="auto">
          <a:xfrm>
            <a:off x="8072438" y="5659438"/>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ADC1FD"/>
                </a:solidFill>
              </a:rPr>
              <a:t>409</a:t>
            </a:r>
          </a:p>
          <a:p>
            <a:pPr algn="ctr">
              <a:lnSpc>
                <a:spcPct val="100000"/>
              </a:lnSpc>
              <a:spcBef>
                <a:spcPct val="0"/>
              </a:spcBef>
              <a:buClrTx/>
              <a:buSzTx/>
              <a:buFontTx/>
              <a:buNone/>
            </a:pPr>
            <a:r>
              <a:rPr lang="en-US" altLang="en-US" sz="1200" dirty="0">
                <a:solidFill>
                  <a:srgbClr val="FF99CC"/>
                </a:solidFill>
              </a:rPr>
              <a:t>329</a:t>
            </a:r>
          </a:p>
          <a:p>
            <a:pPr algn="ctr">
              <a:lnSpc>
                <a:spcPct val="100000"/>
              </a:lnSpc>
              <a:spcBef>
                <a:spcPct val="0"/>
              </a:spcBef>
              <a:buClrTx/>
              <a:buSzTx/>
              <a:buFontTx/>
              <a:buNone/>
            </a:pPr>
            <a:endParaRPr lang="en-US" altLang="en-US" sz="1000" dirty="0"/>
          </a:p>
        </p:txBody>
      </p:sp>
      <p:sp>
        <p:nvSpPr>
          <p:cNvPr id="57" name="TextBox 17"/>
          <p:cNvSpPr txBox="1">
            <a:spLocks noChangeArrowheads="1"/>
          </p:cNvSpPr>
          <p:nvPr/>
        </p:nvSpPr>
        <p:spPr bwMode="auto">
          <a:xfrm>
            <a:off x="153988" y="5630863"/>
            <a:ext cx="12430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solidFill>
                  <a:srgbClr val="ADC1FD"/>
                </a:solidFill>
              </a:rPr>
              <a:t>Riva + DAPT</a:t>
            </a:r>
          </a:p>
          <a:p>
            <a:pPr>
              <a:lnSpc>
                <a:spcPct val="100000"/>
              </a:lnSpc>
              <a:spcBef>
                <a:spcPct val="0"/>
              </a:spcBef>
              <a:buClrTx/>
              <a:buSzTx/>
              <a:buFontTx/>
              <a:buNone/>
            </a:pPr>
            <a:r>
              <a:rPr lang="en-US" altLang="en-US" sz="1200" dirty="0">
                <a:solidFill>
                  <a:srgbClr val="FF99CC"/>
                </a:solidFill>
              </a:rPr>
              <a:t>VKA + DAPT</a:t>
            </a:r>
          </a:p>
          <a:p>
            <a:pPr algn="ctr">
              <a:lnSpc>
                <a:spcPct val="100000"/>
              </a:lnSpc>
              <a:spcBef>
                <a:spcPct val="0"/>
              </a:spcBef>
              <a:buClrTx/>
              <a:buSzTx/>
              <a:buFontTx/>
              <a:buNone/>
            </a:pPr>
            <a:endParaRPr lang="en-US" altLang="en-US" sz="1000" dirty="0"/>
          </a:p>
        </p:txBody>
      </p:sp>
      <p:pic>
        <p:nvPicPr>
          <p:cNvPr id="1031" name="Picture 7" descr="C:\Users\myee1\Syncplicity Folders\Trials &amp; Projects Active (mleitao@bidmc.harvard.edu )\PIONEER AF-PCI\Biostatistics\Publications\Primary Results Manuscript\KM Curves\Slides\Safety_Group1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550" y="746125"/>
            <a:ext cx="8375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20"/>
          <p:cNvSpPr txBox="1">
            <a:spLocks noChangeArrowheads="1"/>
          </p:cNvSpPr>
          <p:nvPr/>
        </p:nvSpPr>
        <p:spPr bwMode="auto">
          <a:xfrm>
            <a:off x="1833563" y="2747963"/>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61" name="TextBox 6"/>
          <p:cNvSpPr txBox="1">
            <a:spLocks noChangeArrowheads="1"/>
          </p:cNvSpPr>
          <p:nvPr/>
        </p:nvSpPr>
        <p:spPr bwMode="auto">
          <a:xfrm>
            <a:off x="5027613" y="3457575"/>
            <a:ext cx="1468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D68B"/>
                </a:solidFill>
              </a:rPr>
              <a:t>Riva + P2Y</a:t>
            </a:r>
            <a:r>
              <a:rPr lang="en-US" altLang="en-US" sz="1400" baseline="-25000" dirty="0">
                <a:solidFill>
                  <a:srgbClr val="FFD68B"/>
                </a:solidFill>
              </a:rPr>
              <a:t>12</a:t>
            </a:r>
          </a:p>
        </p:txBody>
      </p:sp>
      <p:sp>
        <p:nvSpPr>
          <p:cNvPr id="63" name="TextBox 7"/>
          <p:cNvSpPr txBox="1">
            <a:spLocks noChangeArrowheads="1"/>
          </p:cNvSpPr>
          <p:nvPr/>
        </p:nvSpPr>
        <p:spPr bwMode="auto">
          <a:xfrm>
            <a:off x="8174038" y="2714625"/>
            <a:ext cx="105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FFD68B"/>
                </a:solidFill>
              </a:rPr>
              <a:t>16.8%</a:t>
            </a:r>
          </a:p>
        </p:txBody>
      </p:sp>
      <p:sp>
        <p:nvSpPr>
          <p:cNvPr id="16" name="TextBox 15"/>
          <p:cNvSpPr txBox="1">
            <a:spLocks noChangeArrowheads="1"/>
          </p:cNvSpPr>
          <p:nvPr/>
        </p:nvSpPr>
        <p:spPr bwMode="auto">
          <a:xfrm>
            <a:off x="7188200" y="2100263"/>
            <a:ext cx="1354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600" dirty="0"/>
              <a:t>p&lt;0.000013</a:t>
            </a:r>
          </a:p>
        </p:txBody>
      </p:sp>
      <p:cxnSp>
        <p:nvCxnSpPr>
          <p:cNvPr id="18" name="Straight Connector 17"/>
          <p:cNvCxnSpPr>
            <a:cxnSpLocks noChangeShapeType="1"/>
          </p:cNvCxnSpPr>
          <p:nvPr/>
        </p:nvCxnSpPr>
        <p:spPr bwMode="auto">
          <a:xfrm>
            <a:off x="7883525" y="2393950"/>
            <a:ext cx="0" cy="457200"/>
          </a:xfrm>
          <a:prstGeom prst="line">
            <a:avLst/>
          </a:prstGeom>
          <a:noFill/>
          <a:ln w="25400" algn="ctr">
            <a:solidFill>
              <a:schemeClr val="tx1"/>
            </a:solidFill>
            <a:round/>
            <a:headEnd/>
            <a:tailEnd type="triangle" w="med" len="med"/>
          </a:ln>
        </p:spPr>
      </p:cxnSp>
      <p:cxnSp>
        <p:nvCxnSpPr>
          <p:cNvPr id="20" name="Straight Connector 19"/>
          <p:cNvCxnSpPr>
            <a:cxnSpLocks noChangeShapeType="1"/>
          </p:cNvCxnSpPr>
          <p:nvPr/>
        </p:nvCxnSpPr>
        <p:spPr bwMode="auto">
          <a:xfrm flipV="1">
            <a:off x="7878763" y="1708150"/>
            <a:ext cx="0" cy="457200"/>
          </a:xfrm>
          <a:prstGeom prst="line">
            <a:avLst/>
          </a:prstGeom>
          <a:noFill/>
          <a:ln w="25400" algn="ctr">
            <a:solidFill>
              <a:schemeClr val="tx1"/>
            </a:solidFill>
            <a:round/>
            <a:headEnd/>
            <a:tailEnd type="triangle" w="med" len="med"/>
          </a:ln>
        </p:spPr>
      </p:cxnSp>
      <p:sp>
        <p:nvSpPr>
          <p:cNvPr id="21" name="TextBox 20"/>
          <p:cNvSpPr txBox="1">
            <a:spLocks noChangeArrowheads="1"/>
          </p:cNvSpPr>
          <p:nvPr/>
        </p:nvSpPr>
        <p:spPr bwMode="auto">
          <a:xfrm>
            <a:off x="4981575" y="3889375"/>
            <a:ext cx="319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600" dirty="0"/>
              <a:t>HR = 0.59 (95% CI 0.47-0.76)</a:t>
            </a:r>
          </a:p>
          <a:p>
            <a:r>
              <a:rPr lang="en-US" altLang="en-US" sz="1600" dirty="0"/>
              <a:t>ARR = 9.9</a:t>
            </a:r>
          </a:p>
          <a:p>
            <a:r>
              <a:rPr lang="en-US" altLang="en-US" sz="1600" dirty="0"/>
              <a:t>NNT = 11</a:t>
            </a:r>
          </a:p>
        </p:txBody>
      </p:sp>
      <p:sp>
        <p:nvSpPr>
          <p:cNvPr id="78" name="TextBox 4"/>
          <p:cNvSpPr txBox="1">
            <a:spLocks noChangeArrowheads="1"/>
          </p:cNvSpPr>
          <p:nvPr/>
        </p:nvSpPr>
        <p:spPr bwMode="auto">
          <a:xfrm>
            <a:off x="1273175" y="5659438"/>
            <a:ext cx="56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696</a:t>
            </a:r>
          </a:p>
          <a:p>
            <a:pPr algn="ctr">
              <a:lnSpc>
                <a:spcPct val="100000"/>
              </a:lnSpc>
              <a:spcBef>
                <a:spcPct val="0"/>
              </a:spcBef>
              <a:buClrTx/>
              <a:buSzTx/>
              <a:buFontTx/>
              <a:buNone/>
            </a:pPr>
            <a:r>
              <a:rPr lang="en-US" altLang="en-US" sz="1200" dirty="0">
                <a:solidFill>
                  <a:srgbClr val="FF99CC"/>
                </a:solidFill>
              </a:rPr>
              <a:t>697</a:t>
            </a:r>
          </a:p>
          <a:p>
            <a:pPr algn="ctr">
              <a:lnSpc>
                <a:spcPct val="100000"/>
              </a:lnSpc>
              <a:spcBef>
                <a:spcPct val="0"/>
              </a:spcBef>
              <a:buClrTx/>
              <a:buSzTx/>
              <a:buFontTx/>
              <a:buNone/>
            </a:pPr>
            <a:endParaRPr lang="en-US" altLang="en-US" sz="1000" dirty="0"/>
          </a:p>
        </p:txBody>
      </p:sp>
      <p:sp>
        <p:nvSpPr>
          <p:cNvPr id="79" name="TextBox 11"/>
          <p:cNvSpPr txBox="1">
            <a:spLocks noChangeArrowheads="1"/>
          </p:cNvSpPr>
          <p:nvPr/>
        </p:nvSpPr>
        <p:spPr bwMode="auto">
          <a:xfrm>
            <a:off x="1858963" y="5659438"/>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628</a:t>
            </a:r>
          </a:p>
          <a:p>
            <a:pPr algn="ctr">
              <a:lnSpc>
                <a:spcPct val="100000"/>
              </a:lnSpc>
              <a:spcBef>
                <a:spcPct val="0"/>
              </a:spcBef>
              <a:buClrTx/>
              <a:buSzTx/>
              <a:buFontTx/>
              <a:buNone/>
            </a:pPr>
            <a:r>
              <a:rPr lang="en-US" altLang="en-US" sz="1200" dirty="0">
                <a:solidFill>
                  <a:srgbClr val="FF99CC"/>
                </a:solidFill>
              </a:rPr>
              <a:t>593</a:t>
            </a:r>
          </a:p>
          <a:p>
            <a:pPr algn="ctr">
              <a:lnSpc>
                <a:spcPct val="100000"/>
              </a:lnSpc>
              <a:spcBef>
                <a:spcPct val="0"/>
              </a:spcBef>
              <a:buClrTx/>
              <a:buSzTx/>
              <a:buFontTx/>
              <a:buNone/>
            </a:pPr>
            <a:endParaRPr lang="en-US" altLang="en-US" sz="1000" dirty="0"/>
          </a:p>
        </p:txBody>
      </p:sp>
      <p:sp>
        <p:nvSpPr>
          <p:cNvPr id="80" name="TextBox 12"/>
          <p:cNvSpPr txBox="1">
            <a:spLocks noChangeArrowheads="1"/>
          </p:cNvSpPr>
          <p:nvPr/>
        </p:nvSpPr>
        <p:spPr bwMode="auto">
          <a:xfrm>
            <a:off x="24288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606</a:t>
            </a:r>
          </a:p>
          <a:p>
            <a:pPr algn="ctr">
              <a:lnSpc>
                <a:spcPct val="100000"/>
              </a:lnSpc>
              <a:spcBef>
                <a:spcPct val="0"/>
              </a:spcBef>
              <a:buClrTx/>
              <a:buSzTx/>
              <a:buFontTx/>
              <a:buNone/>
            </a:pPr>
            <a:r>
              <a:rPr lang="en-US" altLang="en-US" sz="1200" dirty="0">
                <a:solidFill>
                  <a:srgbClr val="FF99CC"/>
                </a:solidFill>
              </a:rPr>
              <a:t>555</a:t>
            </a:r>
          </a:p>
          <a:p>
            <a:pPr algn="ctr">
              <a:lnSpc>
                <a:spcPct val="100000"/>
              </a:lnSpc>
              <a:spcBef>
                <a:spcPct val="0"/>
              </a:spcBef>
              <a:buClrTx/>
              <a:buSzTx/>
              <a:buFontTx/>
              <a:buNone/>
            </a:pPr>
            <a:endParaRPr lang="en-US" altLang="en-US" sz="1000" dirty="0"/>
          </a:p>
        </p:txBody>
      </p:sp>
      <p:sp>
        <p:nvSpPr>
          <p:cNvPr id="81" name="TextBox 13"/>
          <p:cNvSpPr txBox="1">
            <a:spLocks noChangeArrowheads="1"/>
          </p:cNvSpPr>
          <p:nvPr/>
        </p:nvSpPr>
        <p:spPr bwMode="auto">
          <a:xfrm>
            <a:off x="298132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585</a:t>
            </a:r>
          </a:p>
          <a:p>
            <a:pPr algn="ctr">
              <a:lnSpc>
                <a:spcPct val="100000"/>
              </a:lnSpc>
              <a:spcBef>
                <a:spcPct val="0"/>
              </a:spcBef>
              <a:buClrTx/>
              <a:buSzTx/>
              <a:buFontTx/>
              <a:buNone/>
            </a:pPr>
            <a:r>
              <a:rPr lang="en-US" altLang="en-US" sz="1200" dirty="0">
                <a:solidFill>
                  <a:srgbClr val="FF99CC"/>
                </a:solidFill>
              </a:rPr>
              <a:t>521</a:t>
            </a:r>
          </a:p>
          <a:p>
            <a:pPr algn="ctr">
              <a:lnSpc>
                <a:spcPct val="100000"/>
              </a:lnSpc>
              <a:spcBef>
                <a:spcPct val="0"/>
              </a:spcBef>
              <a:buClrTx/>
              <a:buSzTx/>
              <a:buFontTx/>
              <a:buNone/>
            </a:pPr>
            <a:endParaRPr lang="en-US" altLang="en-US" sz="1000" dirty="0"/>
          </a:p>
        </p:txBody>
      </p:sp>
      <p:sp>
        <p:nvSpPr>
          <p:cNvPr id="82" name="TextBox 14"/>
          <p:cNvSpPr txBox="1">
            <a:spLocks noChangeArrowheads="1"/>
          </p:cNvSpPr>
          <p:nvPr/>
        </p:nvSpPr>
        <p:spPr bwMode="auto">
          <a:xfrm>
            <a:off x="4692650"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543</a:t>
            </a:r>
          </a:p>
          <a:p>
            <a:pPr algn="ctr">
              <a:lnSpc>
                <a:spcPct val="100000"/>
              </a:lnSpc>
              <a:spcBef>
                <a:spcPct val="0"/>
              </a:spcBef>
              <a:buClrTx/>
              <a:buSzTx/>
              <a:buFontTx/>
              <a:buNone/>
            </a:pPr>
            <a:r>
              <a:rPr lang="en-US" altLang="en-US" sz="1200" dirty="0">
                <a:solidFill>
                  <a:srgbClr val="FF99CC"/>
                </a:solidFill>
              </a:rPr>
              <a:t>461</a:t>
            </a:r>
          </a:p>
          <a:p>
            <a:pPr algn="ctr">
              <a:lnSpc>
                <a:spcPct val="100000"/>
              </a:lnSpc>
              <a:spcBef>
                <a:spcPct val="0"/>
              </a:spcBef>
              <a:buClrTx/>
              <a:buSzTx/>
              <a:buFontTx/>
              <a:buNone/>
            </a:pPr>
            <a:endParaRPr lang="en-US" altLang="en-US" sz="1000" dirty="0"/>
          </a:p>
        </p:txBody>
      </p:sp>
      <p:sp>
        <p:nvSpPr>
          <p:cNvPr id="83" name="TextBox 15"/>
          <p:cNvSpPr txBox="1">
            <a:spLocks noChangeArrowheads="1"/>
          </p:cNvSpPr>
          <p:nvPr/>
        </p:nvSpPr>
        <p:spPr bwMode="auto">
          <a:xfrm>
            <a:off x="63785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510</a:t>
            </a:r>
          </a:p>
          <a:p>
            <a:pPr algn="ctr">
              <a:lnSpc>
                <a:spcPct val="100000"/>
              </a:lnSpc>
              <a:spcBef>
                <a:spcPct val="0"/>
              </a:spcBef>
              <a:buClrTx/>
              <a:buSzTx/>
              <a:buFontTx/>
              <a:buNone/>
            </a:pPr>
            <a:r>
              <a:rPr lang="en-US" altLang="en-US" sz="1200" dirty="0">
                <a:solidFill>
                  <a:srgbClr val="FF99CC"/>
                </a:solidFill>
              </a:rPr>
              <a:t>426</a:t>
            </a:r>
          </a:p>
          <a:p>
            <a:pPr algn="ctr">
              <a:lnSpc>
                <a:spcPct val="100000"/>
              </a:lnSpc>
              <a:spcBef>
                <a:spcPct val="0"/>
              </a:spcBef>
              <a:buClrTx/>
              <a:buSzTx/>
              <a:buFontTx/>
              <a:buNone/>
            </a:pPr>
            <a:endParaRPr lang="en-US" altLang="en-US" sz="1000" dirty="0"/>
          </a:p>
        </p:txBody>
      </p:sp>
      <p:sp>
        <p:nvSpPr>
          <p:cNvPr id="84" name="TextBox 16"/>
          <p:cNvSpPr txBox="1">
            <a:spLocks noChangeArrowheads="1"/>
          </p:cNvSpPr>
          <p:nvPr/>
        </p:nvSpPr>
        <p:spPr bwMode="auto">
          <a:xfrm>
            <a:off x="8075613" y="5662613"/>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383</a:t>
            </a:r>
          </a:p>
          <a:p>
            <a:pPr algn="ctr">
              <a:lnSpc>
                <a:spcPct val="100000"/>
              </a:lnSpc>
              <a:spcBef>
                <a:spcPct val="0"/>
              </a:spcBef>
              <a:buClrTx/>
              <a:buSzTx/>
              <a:buFontTx/>
              <a:buNone/>
            </a:pPr>
            <a:r>
              <a:rPr lang="en-US" altLang="en-US" sz="1200" dirty="0">
                <a:solidFill>
                  <a:srgbClr val="FF99CC"/>
                </a:solidFill>
              </a:rPr>
              <a:t>329</a:t>
            </a:r>
          </a:p>
          <a:p>
            <a:pPr algn="ctr">
              <a:lnSpc>
                <a:spcPct val="100000"/>
              </a:lnSpc>
              <a:spcBef>
                <a:spcPct val="0"/>
              </a:spcBef>
              <a:buClrTx/>
              <a:buSzTx/>
              <a:buFontTx/>
              <a:buNone/>
            </a:pPr>
            <a:endParaRPr lang="en-US" altLang="en-US" sz="1000" dirty="0"/>
          </a:p>
        </p:txBody>
      </p:sp>
      <p:sp>
        <p:nvSpPr>
          <p:cNvPr id="85" name="TextBox 17"/>
          <p:cNvSpPr txBox="1">
            <a:spLocks noChangeArrowheads="1"/>
          </p:cNvSpPr>
          <p:nvPr/>
        </p:nvSpPr>
        <p:spPr bwMode="auto">
          <a:xfrm>
            <a:off x="153988" y="5630863"/>
            <a:ext cx="12430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solidFill>
                  <a:srgbClr val="FFD68B"/>
                </a:solidFill>
              </a:rPr>
              <a:t>Riva + P2Y</a:t>
            </a:r>
            <a:r>
              <a:rPr lang="en-US" altLang="en-US" sz="1200" baseline="-25000" dirty="0">
                <a:solidFill>
                  <a:srgbClr val="FFD68B"/>
                </a:solidFill>
              </a:rPr>
              <a:t>12</a:t>
            </a:r>
          </a:p>
          <a:p>
            <a:pPr>
              <a:lnSpc>
                <a:spcPct val="100000"/>
              </a:lnSpc>
              <a:spcBef>
                <a:spcPct val="0"/>
              </a:spcBef>
              <a:buClrTx/>
              <a:buSzTx/>
              <a:buFontTx/>
              <a:buNone/>
            </a:pPr>
            <a:r>
              <a:rPr lang="en-US" altLang="en-US" sz="1200" dirty="0">
                <a:solidFill>
                  <a:srgbClr val="FF99CC"/>
                </a:solidFill>
              </a:rPr>
              <a:t>VKA + DAPT</a:t>
            </a:r>
          </a:p>
          <a:p>
            <a:pPr algn="ctr">
              <a:lnSpc>
                <a:spcPct val="100000"/>
              </a:lnSpc>
              <a:spcBef>
                <a:spcPct val="0"/>
              </a:spcBef>
              <a:buClrTx/>
              <a:buSzTx/>
              <a:buFontTx/>
              <a:buNone/>
            </a:pPr>
            <a:endParaRPr lang="en-US" altLang="en-US" sz="1000" dirty="0"/>
          </a:p>
        </p:txBody>
      </p:sp>
      <p:pic>
        <p:nvPicPr>
          <p:cNvPr id="1032" name="Picture 8" descr="C:\Users\myee1\Syncplicity Folders\Trials &amp; Projects Active (mleitao@bidmc.harvard.edu )\PIONEER AF-PCI\Biostatistics\Publications\Primary Results Manuscript\KM Curves\Slides\safety_no_axi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488" y="733425"/>
            <a:ext cx="8389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6"/>
          <p:cNvSpPr txBox="1">
            <a:spLocks noChangeArrowheads="1"/>
          </p:cNvSpPr>
          <p:nvPr/>
        </p:nvSpPr>
        <p:spPr bwMode="auto">
          <a:xfrm>
            <a:off x="5027613" y="3457575"/>
            <a:ext cx="1468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D68B"/>
                </a:solidFill>
              </a:rPr>
              <a:t>Riva + P2Y</a:t>
            </a:r>
            <a:r>
              <a:rPr lang="en-US" altLang="en-US" sz="1400" baseline="-25000" dirty="0">
                <a:solidFill>
                  <a:srgbClr val="FFD68B"/>
                </a:solidFill>
              </a:rPr>
              <a:t>12</a:t>
            </a:r>
          </a:p>
        </p:txBody>
      </p:sp>
      <p:sp>
        <p:nvSpPr>
          <p:cNvPr id="96" name="TextBox 20"/>
          <p:cNvSpPr txBox="1">
            <a:spLocks noChangeArrowheads="1"/>
          </p:cNvSpPr>
          <p:nvPr/>
        </p:nvSpPr>
        <p:spPr bwMode="auto">
          <a:xfrm>
            <a:off x="1662113" y="27876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97" name="TextBox 21"/>
          <p:cNvSpPr txBox="1">
            <a:spLocks noChangeArrowheads="1"/>
          </p:cNvSpPr>
          <p:nvPr/>
        </p:nvSpPr>
        <p:spPr bwMode="auto">
          <a:xfrm>
            <a:off x="3186113" y="307657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ADC1FD"/>
                </a:solidFill>
              </a:rPr>
              <a:t>Riva + DAPT</a:t>
            </a:r>
          </a:p>
        </p:txBody>
      </p:sp>
      <p:sp>
        <p:nvSpPr>
          <p:cNvPr id="98" name="TextBox 8"/>
          <p:cNvSpPr txBox="1">
            <a:spLocks noChangeArrowheads="1"/>
          </p:cNvSpPr>
          <p:nvPr/>
        </p:nvSpPr>
        <p:spPr bwMode="auto">
          <a:xfrm>
            <a:off x="3940175" y="3962400"/>
            <a:ext cx="2173288" cy="1006475"/>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n-US" altLang="en-US" sz="1100" dirty="0">
                <a:solidFill>
                  <a:schemeClr val="bg2"/>
                </a:solidFill>
              </a:rPr>
              <a:t>Riva + P2Y</a:t>
            </a:r>
            <a:r>
              <a:rPr lang="en-US" altLang="en-US" sz="1100" baseline="-25000" dirty="0">
                <a:solidFill>
                  <a:schemeClr val="bg2"/>
                </a:solidFill>
              </a:rPr>
              <a:t>12</a:t>
            </a:r>
            <a:r>
              <a:rPr lang="en-US" altLang="en-US" sz="1100" dirty="0">
                <a:solidFill>
                  <a:schemeClr val="bg2"/>
                </a:solidFill>
              </a:rPr>
              <a:t> v. VKA + DAPT</a:t>
            </a:r>
          </a:p>
          <a:p>
            <a:pPr>
              <a:defRPr/>
            </a:pPr>
            <a:endParaRPr lang="en-US" altLang="en-US" sz="200" dirty="0">
              <a:solidFill>
                <a:schemeClr val="bg2"/>
              </a:solidFill>
            </a:endParaRPr>
          </a:p>
          <a:p>
            <a:pPr>
              <a:defRPr/>
            </a:pPr>
            <a:endParaRPr lang="en-US" altLang="en-US" sz="100" dirty="0">
              <a:solidFill>
                <a:schemeClr val="bg2"/>
              </a:solidFill>
            </a:endParaRPr>
          </a:p>
          <a:p>
            <a:pPr>
              <a:defRPr/>
            </a:pPr>
            <a:r>
              <a:rPr lang="en-US" altLang="en-US" sz="1100" dirty="0">
                <a:solidFill>
                  <a:schemeClr val="bg2"/>
                </a:solidFill>
              </a:rPr>
              <a:t>HR=0.59 (95% CI: 0.47-0.76)</a:t>
            </a:r>
          </a:p>
          <a:p>
            <a:pPr>
              <a:defRPr/>
            </a:pPr>
            <a:r>
              <a:rPr lang="en-US" altLang="en-US" sz="1100" dirty="0">
                <a:solidFill>
                  <a:schemeClr val="bg2"/>
                </a:solidFill>
              </a:rPr>
              <a:t>p &lt;0.000013</a:t>
            </a:r>
          </a:p>
          <a:p>
            <a:pPr>
              <a:defRPr/>
            </a:pPr>
            <a:r>
              <a:rPr lang="en-US" altLang="en-US" sz="1100" dirty="0">
                <a:solidFill>
                  <a:schemeClr val="bg2"/>
                </a:solidFill>
              </a:rPr>
              <a:t>ARR=9.9</a:t>
            </a:r>
          </a:p>
          <a:p>
            <a:pPr>
              <a:defRPr/>
            </a:pPr>
            <a:r>
              <a:rPr lang="en-US" altLang="en-US" sz="1100" dirty="0">
                <a:solidFill>
                  <a:schemeClr val="bg2"/>
                </a:solidFill>
              </a:rPr>
              <a:t>NNT=11</a:t>
            </a:r>
          </a:p>
        </p:txBody>
      </p:sp>
      <p:sp>
        <p:nvSpPr>
          <p:cNvPr id="99" name="TextBox 26"/>
          <p:cNvSpPr txBox="1">
            <a:spLocks noChangeArrowheads="1"/>
          </p:cNvSpPr>
          <p:nvPr/>
        </p:nvSpPr>
        <p:spPr bwMode="auto">
          <a:xfrm>
            <a:off x="6100763" y="3962400"/>
            <a:ext cx="2125662" cy="1006475"/>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100" u="sng" dirty="0">
                <a:solidFill>
                  <a:schemeClr val="bg2"/>
                </a:solidFill>
              </a:rPr>
              <a:t>Riva + DAPT v. VKA + DAPT</a:t>
            </a:r>
          </a:p>
          <a:p>
            <a:pPr>
              <a:lnSpc>
                <a:spcPct val="100000"/>
              </a:lnSpc>
              <a:spcBef>
                <a:spcPct val="0"/>
              </a:spcBef>
              <a:buClrTx/>
              <a:buSzTx/>
              <a:buFontTx/>
              <a:buNone/>
            </a:pPr>
            <a:endParaRPr lang="en-US" altLang="en-US" sz="100" dirty="0">
              <a:solidFill>
                <a:schemeClr val="bg2"/>
              </a:solidFill>
            </a:endParaRPr>
          </a:p>
          <a:p>
            <a:pPr>
              <a:lnSpc>
                <a:spcPct val="100000"/>
              </a:lnSpc>
              <a:spcBef>
                <a:spcPct val="0"/>
              </a:spcBef>
              <a:buClrTx/>
              <a:buSzTx/>
              <a:buFontTx/>
              <a:buNone/>
            </a:pPr>
            <a:r>
              <a:rPr lang="en-US" altLang="en-US" sz="1100" dirty="0">
                <a:solidFill>
                  <a:schemeClr val="bg2"/>
                </a:solidFill>
              </a:rPr>
              <a:t>HR=0.63 (95% CI: 0.50-0.80)</a:t>
            </a:r>
          </a:p>
          <a:p>
            <a:pPr>
              <a:lnSpc>
                <a:spcPct val="100000"/>
              </a:lnSpc>
              <a:spcBef>
                <a:spcPct val="0"/>
              </a:spcBef>
              <a:buClrTx/>
              <a:buSzTx/>
              <a:buFontTx/>
              <a:buNone/>
            </a:pPr>
            <a:r>
              <a:rPr lang="en-US" altLang="en-US" sz="1100" dirty="0">
                <a:solidFill>
                  <a:schemeClr val="bg2"/>
                </a:solidFill>
              </a:rPr>
              <a:t>p &lt;0.00018</a:t>
            </a:r>
          </a:p>
          <a:p>
            <a:pPr>
              <a:lnSpc>
                <a:spcPct val="100000"/>
              </a:lnSpc>
              <a:spcBef>
                <a:spcPct val="0"/>
              </a:spcBef>
              <a:buClrTx/>
              <a:buSzTx/>
              <a:buFontTx/>
              <a:buNone/>
            </a:pPr>
            <a:r>
              <a:rPr lang="en-US" altLang="en-US" sz="1100" dirty="0">
                <a:solidFill>
                  <a:schemeClr val="bg2"/>
                </a:solidFill>
              </a:rPr>
              <a:t>ARR=8.7</a:t>
            </a:r>
          </a:p>
          <a:p>
            <a:pPr>
              <a:lnSpc>
                <a:spcPct val="100000"/>
              </a:lnSpc>
              <a:spcBef>
                <a:spcPct val="0"/>
              </a:spcBef>
              <a:buClrTx/>
              <a:buSzTx/>
              <a:buFontTx/>
              <a:buNone/>
            </a:pPr>
            <a:r>
              <a:rPr lang="en-US" altLang="en-US" sz="1100" dirty="0">
                <a:solidFill>
                  <a:schemeClr val="bg2"/>
                </a:solidFill>
              </a:rPr>
              <a:t>NNT=12</a:t>
            </a:r>
          </a:p>
        </p:txBody>
      </p:sp>
      <p:cxnSp>
        <p:nvCxnSpPr>
          <p:cNvPr id="100" name="Straight Connector 4"/>
          <p:cNvCxnSpPr>
            <a:cxnSpLocks noChangeShapeType="1"/>
          </p:cNvCxnSpPr>
          <p:nvPr/>
        </p:nvCxnSpPr>
        <p:spPr bwMode="auto">
          <a:xfrm>
            <a:off x="4043363" y="4191000"/>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sp>
        <p:nvSpPr>
          <p:cNvPr id="101" name="TextBox 4"/>
          <p:cNvSpPr txBox="1">
            <a:spLocks noChangeArrowheads="1"/>
          </p:cNvSpPr>
          <p:nvPr/>
        </p:nvSpPr>
        <p:spPr bwMode="auto">
          <a:xfrm>
            <a:off x="1273175" y="5659438"/>
            <a:ext cx="5603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696</a:t>
            </a:r>
          </a:p>
          <a:p>
            <a:pPr algn="ctr">
              <a:lnSpc>
                <a:spcPct val="100000"/>
              </a:lnSpc>
              <a:spcBef>
                <a:spcPct val="0"/>
              </a:spcBef>
              <a:buClrTx/>
              <a:buSzTx/>
              <a:buFontTx/>
              <a:buNone/>
            </a:pPr>
            <a:r>
              <a:rPr lang="en-US" altLang="en-US" sz="1200" dirty="0">
                <a:solidFill>
                  <a:srgbClr val="ADC1FD"/>
                </a:solidFill>
              </a:rPr>
              <a:t>706</a:t>
            </a:r>
          </a:p>
          <a:p>
            <a:pPr algn="ctr">
              <a:lnSpc>
                <a:spcPct val="100000"/>
              </a:lnSpc>
              <a:spcBef>
                <a:spcPct val="0"/>
              </a:spcBef>
              <a:buClrTx/>
              <a:buSzTx/>
              <a:buFontTx/>
              <a:buNone/>
            </a:pPr>
            <a:r>
              <a:rPr lang="en-US" altLang="en-US" sz="1200" dirty="0">
                <a:solidFill>
                  <a:srgbClr val="FF99CC"/>
                </a:solidFill>
              </a:rPr>
              <a:t>697</a:t>
            </a:r>
          </a:p>
          <a:p>
            <a:pPr algn="ctr">
              <a:lnSpc>
                <a:spcPct val="100000"/>
              </a:lnSpc>
              <a:spcBef>
                <a:spcPct val="0"/>
              </a:spcBef>
              <a:buClrTx/>
              <a:buSzTx/>
              <a:buFontTx/>
              <a:buNone/>
            </a:pPr>
            <a:endParaRPr lang="en-US" altLang="en-US" sz="1000" dirty="0"/>
          </a:p>
        </p:txBody>
      </p:sp>
      <p:sp>
        <p:nvSpPr>
          <p:cNvPr id="102" name="TextBox 11"/>
          <p:cNvSpPr txBox="1">
            <a:spLocks noChangeArrowheads="1"/>
          </p:cNvSpPr>
          <p:nvPr/>
        </p:nvSpPr>
        <p:spPr bwMode="auto">
          <a:xfrm>
            <a:off x="1858963"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628</a:t>
            </a:r>
          </a:p>
          <a:p>
            <a:pPr algn="ctr">
              <a:lnSpc>
                <a:spcPct val="100000"/>
              </a:lnSpc>
              <a:spcBef>
                <a:spcPct val="0"/>
              </a:spcBef>
              <a:buClrTx/>
              <a:buSzTx/>
              <a:buFontTx/>
              <a:buNone/>
            </a:pPr>
            <a:r>
              <a:rPr lang="en-US" altLang="en-US" sz="1200" dirty="0">
                <a:solidFill>
                  <a:srgbClr val="ADC1FD"/>
                </a:solidFill>
              </a:rPr>
              <a:t>636</a:t>
            </a:r>
          </a:p>
          <a:p>
            <a:pPr algn="ctr">
              <a:lnSpc>
                <a:spcPct val="100000"/>
              </a:lnSpc>
              <a:spcBef>
                <a:spcPct val="0"/>
              </a:spcBef>
              <a:buClrTx/>
              <a:buSzTx/>
              <a:buFontTx/>
              <a:buNone/>
            </a:pPr>
            <a:r>
              <a:rPr lang="en-US" altLang="en-US" sz="1200" dirty="0">
                <a:solidFill>
                  <a:srgbClr val="FF99CC"/>
                </a:solidFill>
              </a:rPr>
              <a:t>593</a:t>
            </a:r>
          </a:p>
          <a:p>
            <a:pPr algn="ctr">
              <a:lnSpc>
                <a:spcPct val="100000"/>
              </a:lnSpc>
              <a:spcBef>
                <a:spcPct val="0"/>
              </a:spcBef>
              <a:buClrTx/>
              <a:buSzTx/>
              <a:buFontTx/>
              <a:buNone/>
            </a:pPr>
            <a:endParaRPr lang="en-US" altLang="en-US" sz="1000" dirty="0"/>
          </a:p>
        </p:txBody>
      </p:sp>
      <p:sp>
        <p:nvSpPr>
          <p:cNvPr id="103" name="TextBox 12"/>
          <p:cNvSpPr txBox="1">
            <a:spLocks noChangeArrowheads="1"/>
          </p:cNvSpPr>
          <p:nvPr/>
        </p:nvSpPr>
        <p:spPr bwMode="auto">
          <a:xfrm>
            <a:off x="24288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606</a:t>
            </a:r>
          </a:p>
          <a:p>
            <a:pPr algn="ctr">
              <a:lnSpc>
                <a:spcPct val="100000"/>
              </a:lnSpc>
              <a:spcBef>
                <a:spcPct val="0"/>
              </a:spcBef>
              <a:buClrTx/>
              <a:buSzTx/>
              <a:buFontTx/>
              <a:buNone/>
            </a:pPr>
            <a:r>
              <a:rPr lang="en-US" altLang="en-US" sz="1200" dirty="0">
                <a:solidFill>
                  <a:srgbClr val="ADC1FD"/>
                </a:solidFill>
              </a:rPr>
              <a:t>600</a:t>
            </a:r>
          </a:p>
          <a:p>
            <a:pPr algn="ctr">
              <a:lnSpc>
                <a:spcPct val="100000"/>
              </a:lnSpc>
              <a:spcBef>
                <a:spcPct val="0"/>
              </a:spcBef>
              <a:buClrTx/>
              <a:buSzTx/>
              <a:buFontTx/>
              <a:buNone/>
            </a:pPr>
            <a:r>
              <a:rPr lang="en-US" altLang="en-US" sz="1200" dirty="0">
                <a:solidFill>
                  <a:srgbClr val="FF99CC"/>
                </a:solidFill>
              </a:rPr>
              <a:t>555</a:t>
            </a:r>
          </a:p>
          <a:p>
            <a:pPr algn="ctr">
              <a:lnSpc>
                <a:spcPct val="100000"/>
              </a:lnSpc>
              <a:spcBef>
                <a:spcPct val="0"/>
              </a:spcBef>
              <a:buClrTx/>
              <a:buSzTx/>
              <a:buFontTx/>
              <a:buNone/>
            </a:pPr>
            <a:endParaRPr lang="en-US" altLang="en-US" sz="1000" dirty="0"/>
          </a:p>
        </p:txBody>
      </p:sp>
      <p:sp>
        <p:nvSpPr>
          <p:cNvPr id="104" name="TextBox 13"/>
          <p:cNvSpPr txBox="1">
            <a:spLocks noChangeArrowheads="1"/>
          </p:cNvSpPr>
          <p:nvPr/>
        </p:nvSpPr>
        <p:spPr bwMode="auto">
          <a:xfrm>
            <a:off x="298132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585</a:t>
            </a:r>
          </a:p>
          <a:p>
            <a:pPr algn="ctr">
              <a:lnSpc>
                <a:spcPct val="100000"/>
              </a:lnSpc>
              <a:spcBef>
                <a:spcPct val="0"/>
              </a:spcBef>
              <a:buClrTx/>
              <a:buSzTx/>
              <a:buFontTx/>
              <a:buNone/>
            </a:pPr>
            <a:r>
              <a:rPr lang="en-US" altLang="en-US" sz="1200" dirty="0">
                <a:solidFill>
                  <a:srgbClr val="ADC1FD"/>
                </a:solidFill>
              </a:rPr>
              <a:t>579</a:t>
            </a:r>
          </a:p>
          <a:p>
            <a:pPr algn="ctr">
              <a:lnSpc>
                <a:spcPct val="100000"/>
              </a:lnSpc>
              <a:spcBef>
                <a:spcPct val="0"/>
              </a:spcBef>
              <a:buClrTx/>
              <a:buSzTx/>
              <a:buFontTx/>
              <a:buNone/>
            </a:pPr>
            <a:r>
              <a:rPr lang="en-US" altLang="en-US" sz="1200" dirty="0">
                <a:solidFill>
                  <a:srgbClr val="FF99CC"/>
                </a:solidFill>
              </a:rPr>
              <a:t>521</a:t>
            </a:r>
          </a:p>
          <a:p>
            <a:pPr algn="ctr">
              <a:lnSpc>
                <a:spcPct val="100000"/>
              </a:lnSpc>
              <a:spcBef>
                <a:spcPct val="0"/>
              </a:spcBef>
              <a:buClrTx/>
              <a:buSzTx/>
              <a:buFontTx/>
              <a:buNone/>
            </a:pPr>
            <a:endParaRPr lang="en-US" altLang="en-US" sz="1000" dirty="0"/>
          </a:p>
        </p:txBody>
      </p:sp>
      <p:sp>
        <p:nvSpPr>
          <p:cNvPr id="105" name="TextBox 14"/>
          <p:cNvSpPr txBox="1">
            <a:spLocks noChangeArrowheads="1"/>
          </p:cNvSpPr>
          <p:nvPr/>
        </p:nvSpPr>
        <p:spPr bwMode="auto">
          <a:xfrm>
            <a:off x="4692650"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543</a:t>
            </a:r>
          </a:p>
          <a:p>
            <a:pPr algn="ctr">
              <a:lnSpc>
                <a:spcPct val="100000"/>
              </a:lnSpc>
              <a:spcBef>
                <a:spcPct val="0"/>
              </a:spcBef>
              <a:buClrTx/>
              <a:buSzTx/>
              <a:buFontTx/>
              <a:buNone/>
            </a:pPr>
            <a:r>
              <a:rPr lang="en-US" altLang="en-US" sz="1200" dirty="0">
                <a:solidFill>
                  <a:srgbClr val="ADC1FD"/>
                </a:solidFill>
              </a:rPr>
              <a:t>543</a:t>
            </a:r>
          </a:p>
          <a:p>
            <a:pPr algn="ctr">
              <a:lnSpc>
                <a:spcPct val="100000"/>
              </a:lnSpc>
              <a:spcBef>
                <a:spcPct val="0"/>
              </a:spcBef>
              <a:buClrTx/>
              <a:buSzTx/>
              <a:buFontTx/>
              <a:buNone/>
            </a:pPr>
            <a:r>
              <a:rPr lang="en-US" altLang="en-US" sz="1200" dirty="0">
                <a:solidFill>
                  <a:srgbClr val="FF99CC"/>
                </a:solidFill>
              </a:rPr>
              <a:t>461</a:t>
            </a:r>
          </a:p>
          <a:p>
            <a:pPr algn="ctr">
              <a:lnSpc>
                <a:spcPct val="100000"/>
              </a:lnSpc>
              <a:spcBef>
                <a:spcPct val="0"/>
              </a:spcBef>
              <a:buClrTx/>
              <a:buSzTx/>
              <a:buFontTx/>
              <a:buNone/>
            </a:pPr>
            <a:endParaRPr lang="en-US" altLang="en-US" sz="1000" dirty="0"/>
          </a:p>
        </p:txBody>
      </p:sp>
      <p:sp>
        <p:nvSpPr>
          <p:cNvPr id="106" name="TextBox 15"/>
          <p:cNvSpPr txBox="1">
            <a:spLocks noChangeArrowheads="1"/>
          </p:cNvSpPr>
          <p:nvPr/>
        </p:nvSpPr>
        <p:spPr bwMode="auto">
          <a:xfrm>
            <a:off x="63785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510</a:t>
            </a:r>
          </a:p>
          <a:p>
            <a:pPr algn="ctr">
              <a:lnSpc>
                <a:spcPct val="100000"/>
              </a:lnSpc>
              <a:spcBef>
                <a:spcPct val="0"/>
              </a:spcBef>
              <a:buClrTx/>
              <a:buSzTx/>
              <a:buFontTx/>
              <a:buNone/>
            </a:pPr>
            <a:r>
              <a:rPr lang="en-US" altLang="en-US" sz="1200" dirty="0">
                <a:solidFill>
                  <a:srgbClr val="ADC1FD"/>
                </a:solidFill>
              </a:rPr>
              <a:t>509</a:t>
            </a:r>
          </a:p>
          <a:p>
            <a:pPr algn="ctr">
              <a:lnSpc>
                <a:spcPct val="100000"/>
              </a:lnSpc>
              <a:spcBef>
                <a:spcPct val="0"/>
              </a:spcBef>
              <a:buClrTx/>
              <a:buSzTx/>
              <a:buFontTx/>
              <a:buNone/>
            </a:pPr>
            <a:r>
              <a:rPr lang="en-US" altLang="en-US" sz="1200" dirty="0">
                <a:solidFill>
                  <a:srgbClr val="FF99CC"/>
                </a:solidFill>
              </a:rPr>
              <a:t>426</a:t>
            </a:r>
          </a:p>
          <a:p>
            <a:pPr algn="ctr">
              <a:lnSpc>
                <a:spcPct val="100000"/>
              </a:lnSpc>
              <a:spcBef>
                <a:spcPct val="0"/>
              </a:spcBef>
              <a:buClrTx/>
              <a:buSzTx/>
              <a:buFontTx/>
              <a:buNone/>
            </a:pPr>
            <a:endParaRPr lang="en-US" altLang="en-US" sz="1000" dirty="0"/>
          </a:p>
        </p:txBody>
      </p:sp>
      <p:sp>
        <p:nvSpPr>
          <p:cNvPr id="107" name="TextBox 16"/>
          <p:cNvSpPr txBox="1">
            <a:spLocks noChangeArrowheads="1"/>
          </p:cNvSpPr>
          <p:nvPr/>
        </p:nvSpPr>
        <p:spPr bwMode="auto">
          <a:xfrm>
            <a:off x="8069263" y="5661025"/>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383</a:t>
            </a:r>
          </a:p>
          <a:p>
            <a:pPr algn="ctr">
              <a:lnSpc>
                <a:spcPct val="100000"/>
              </a:lnSpc>
              <a:spcBef>
                <a:spcPct val="0"/>
              </a:spcBef>
              <a:buClrTx/>
              <a:buSzTx/>
              <a:buFontTx/>
              <a:buNone/>
            </a:pPr>
            <a:r>
              <a:rPr lang="en-US" altLang="en-US" sz="1200" dirty="0">
                <a:solidFill>
                  <a:srgbClr val="ADC1FD"/>
                </a:solidFill>
              </a:rPr>
              <a:t>409</a:t>
            </a:r>
          </a:p>
          <a:p>
            <a:pPr algn="ctr">
              <a:lnSpc>
                <a:spcPct val="100000"/>
              </a:lnSpc>
              <a:spcBef>
                <a:spcPct val="0"/>
              </a:spcBef>
              <a:buClrTx/>
              <a:buSzTx/>
              <a:buFontTx/>
              <a:buNone/>
            </a:pPr>
            <a:r>
              <a:rPr lang="en-US" altLang="en-US" sz="1200" dirty="0">
                <a:solidFill>
                  <a:srgbClr val="FF99CC"/>
                </a:solidFill>
              </a:rPr>
              <a:t>329</a:t>
            </a:r>
          </a:p>
          <a:p>
            <a:pPr algn="ctr">
              <a:lnSpc>
                <a:spcPct val="100000"/>
              </a:lnSpc>
              <a:spcBef>
                <a:spcPct val="0"/>
              </a:spcBef>
              <a:buClrTx/>
              <a:buSzTx/>
              <a:buFontTx/>
              <a:buNone/>
            </a:pPr>
            <a:endParaRPr lang="en-US" altLang="en-US" sz="1000" dirty="0"/>
          </a:p>
        </p:txBody>
      </p:sp>
      <p:sp>
        <p:nvSpPr>
          <p:cNvPr id="108" name="TextBox 17"/>
          <p:cNvSpPr txBox="1">
            <a:spLocks noChangeArrowheads="1"/>
          </p:cNvSpPr>
          <p:nvPr/>
        </p:nvSpPr>
        <p:spPr bwMode="auto">
          <a:xfrm>
            <a:off x="153988" y="563086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solidFill>
                  <a:srgbClr val="FFD68B"/>
                </a:solidFill>
              </a:rPr>
              <a:t>Riva + P2Y</a:t>
            </a:r>
            <a:r>
              <a:rPr lang="en-US" altLang="en-US" sz="1200" baseline="-25000" dirty="0">
                <a:solidFill>
                  <a:srgbClr val="FFD68B"/>
                </a:solidFill>
              </a:rPr>
              <a:t>12</a:t>
            </a:r>
          </a:p>
          <a:p>
            <a:pPr>
              <a:lnSpc>
                <a:spcPct val="100000"/>
              </a:lnSpc>
              <a:spcBef>
                <a:spcPct val="0"/>
              </a:spcBef>
              <a:buClrTx/>
              <a:buSzTx/>
              <a:buFontTx/>
              <a:buNone/>
            </a:pPr>
            <a:r>
              <a:rPr lang="en-US" altLang="en-US" sz="1200" dirty="0">
                <a:solidFill>
                  <a:srgbClr val="ADC1FD"/>
                </a:solidFill>
              </a:rPr>
              <a:t>Riva + DAPT</a:t>
            </a:r>
          </a:p>
          <a:p>
            <a:pPr>
              <a:lnSpc>
                <a:spcPct val="100000"/>
              </a:lnSpc>
              <a:spcBef>
                <a:spcPct val="0"/>
              </a:spcBef>
              <a:buClrTx/>
              <a:buSzTx/>
              <a:buFontTx/>
              <a:buNone/>
            </a:pPr>
            <a:r>
              <a:rPr lang="en-US" altLang="en-US" sz="1200" dirty="0">
                <a:solidFill>
                  <a:srgbClr val="FF99CC"/>
                </a:solidFill>
              </a:rPr>
              <a:t>VKA + DAPT</a:t>
            </a:r>
          </a:p>
          <a:p>
            <a:pPr algn="ctr">
              <a:lnSpc>
                <a:spcPct val="100000"/>
              </a:lnSpc>
              <a:spcBef>
                <a:spcPct val="0"/>
              </a:spcBef>
              <a:buClrTx/>
              <a:buSzTx/>
              <a:buFontTx/>
              <a:buNone/>
            </a:pPr>
            <a:endParaRPr lang="en-US"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430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30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30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301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301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30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30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302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7"/>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8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7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7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8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8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8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8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84"/>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3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5" grpId="0"/>
      <p:bldP spid="43016" grpId="0"/>
      <p:bldP spid="43017" grpId="0"/>
      <p:bldP spid="43018" grpId="0"/>
      <p:bldP spid="43019" grpId="0"/>
      <p:bldP spid="43020" grpId="0"/>
      <p:bldP spid="43021" grpId="0"/>
      <p:bldP spid="35" grpId="0"/>
      <p:bldP spid="36" grpId="0"/>
      <p:bldP spid="37" grpId="0"/>
      <p:bldP spid="37" grpId="1"/>
      <p:bldP spid="37" grpId="2"/>
      <p:bldP spid="11" grpId="0"/>
      <p:bldP spid="14" grpId="0"/>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9" grpId="0"/>
      <p:bldP spid="61" grpId="0"/>
      <p:bldP spid="63" grpId="0"/>
      <p:bldP spid="16" grpId="0"/>
      <p:bldP spid="21" grpId="0"/>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p:bldP spid="85" grpId="1"/>
      <p:bldP spid="95" grpId="0"/>
      <p:bldP spid="96" grpId="0"/>
      <p:bldP spid="97" grpId="0"/>
      <p:bldP spid="98" grpId="0" animBg="1"/>
      <p:bldP spid="99" grpId="0" animBg="1"/>
      <p:bldP spid="101" grpId="0"/>
      <p:bldP spid="102" grpId="0"/>
      <p:bldP spid="103" grpId="0"/>
      <p:bldP spid="104" grpId="0"/>
      <p:bldP spid="105" grpId="0"/>
      <p:bldP spid="106" grpId="0"/>
      <p:bldP spid="107" grpId="0"/>
      <p:bldP spid="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9"/>
          <p:cNvSpPr>
            <a:spLocks noGrp="1" noChangeArrowheads="1"/>
          </p:cNvSpPr>
          <p:nvPr>
            <p:ph type="title"/>
          </p:nvPr>
        </p:nvSpPr>
        <p:spPr bwMode="auto">
          <a:xfrm>
            <a:off x="854075" y="80963"/>
            <a:ext cx="8391525" cy="1162050"/>
          </a:xfrm>
          <a:ln>
            <a:miter lim="800000"/>
            <a:headEnd/>
            <a:tailEnd/>
          </a:ln>
        </p:spPr>
        <p:txBody>
          <a:bodyPr wrap="square" lIns="0" tIns="0" rIns="0" bIns="0" anchor="ctr">
            <a:spAutoFit/>
          </a:bodyPr>
          <a:lstStyle/>
          <a:p>
            <a:pPr>
              <a:lnSpc>
                <a:spcPct val="90000"/>
              </a:lnSpc>
              <a:defRPr/>
            </a:pPr>
            <a:r>
              <a:rPr lang="en-US" dirty="0">
                <a:effectLst>
                  <a:outerShdw blurRad="38100" dist="38100" dir="2700000" algn="tl">
                    <a:srgbClr val="000000">
                      <a:alpha val="43137"/>
                    </a:srgbClr>
                  </a:outerShdw>
                </a:effectLst>
                <a:cs typeface="+mn-cs"/>
              </a:rPr>
              <a:t>Bleeding Endpoints Using TIMI Criteria</a:t>
            </a:r>
            <a:br>
              <a:rPr lang="en-US" dirty="0">
                <a:effectLst>
                  <a:outerShdw blurRad="38100" dist="38100" dir="2700000" algn="tl">
                    <a:srgbClr val="000000">
                      <a:alpha val="43137"/>
                    </a:srgbClr>
                  </a:outerShdw>
                </a:effectLst>
                <a:cs typeface="+mn-cs"/>
              </a:rPr>
            </a:br>
            <a:r>
              <a:rPr lang="en-US" dirty="0">
                <a:effectLst>
                  <a:outerShdw blurRad="38100" dist="38100" dir="2700000" algn="tl">
                    <a:srgbClr val="000000">
                      <a:alpha val="43137"/>
                    </a:srgbClr>
                  </a:outerShdw>
                </a:effectLst>
                <a:cs typeface="+mn-cs"/>
              </a:rPr>
              <a:t>(Primary Analysis)</a:t>
            </a:r>
            <a:br>
              <a:rPr lang="en-US" dirty="0">
                <a:effectLst>
                  <a:outerShdw blurRad="38100" dist="38100" dir="2700000" algn="tl">
                    <a:srgbClr val="000000">
                      <a:alpha val="43137"/>
                    </a:srgbClr>
                  </a:outerShdw>
                </a:effectLst>
                <a:cs typeface="+mn-cs"/>
              </a:rPr>
            </a:br>
            <a:endParaRPr lang="en-US" dirty="0">
              <a:effectLst>
                <a:outerShdw blurRad="38100" dist="38100" dir="2700000" algn="tl">
                  <a:srgbClr val="000000">
                    <a:alpha val="43137"/>
                  </a:srgbClr>
                </a:outerShdw>
              </a:effectLst>
              <a:cs typeface="+mn-cs"/>
            </a:endParaRPr>
          </a:p>
        </p:txBody>
      </p:sp>
      <p:graphicFrame>
        <p:nvGraphicFramePr>
          <p:cNvPr id="5" name="Table 4"/>
          <p:cNvGraphicFramePr>
            <a:graphicFrameLocks noGrp="1"/>
          </p:cNvGraphicFramePr>
          <p:nvPr/>
        </p:nvGraphicFramePr>
        <p:xfrm>
          <a:off x="68263" y="1431925"/>
          <a:ext cx="8969374" cy="4356098"/>
        </p:xfrm>
        <a:graphic>
          <a:graphicData uri="http://schemas.openxmlformats.org/drawingml/2006/table">
            <a:tbl>
              <a:tblPr firstRow="1" bandRow="1">
                <a:tableStyleId>{5C22544A-7EE6-4342-B048-85BDC9FD1C3A}</a:tableStyleId>
              </a:tblPr>
              <a:tblGrid>
                <a:gridCol w="1028772">
                  <a:extLst>
                    <a:ext uri="{9D8B030D-6E8A-4147-A177-3AD203B41FA5}">
                      <a16:colId xmlns:a16="http://schemas.microsoft.com/office/drawing/2014/main" val="20000"/>
                    </a:ext>
                  </a:extLst>
                </a:gridCol>
                <a:gridCol w="868741">
                  <a:extLst>
                    <a:ext uri="{9D8B030D-6E8A-4147-A177-3AD203B41FA5}">
                      <a16:colId xmlns:a16="http://schemas.microsoft.com/office/drawing/2014/main" val="20001"/>
                    </a:ext>
                  </a:extLst>
                </a:gridCol>
                <a:gridCol w="868741">
                  <a:extLst>
                    <a:ext uri="{9D8B030D-6E8A-4147-A177-3AD203B41FA5}">
                      <a16:colId xmlns:a16="http://schemas.microsoft.com/office/drawing/2014/main" val="20002"/>
                    </a:ext>
                  </a:extLst>
                </a:gridCol>
                <a:gridCol w="930865">
                  <a:extLst>
                    <a:ext uri="{9D8B030D-6E8A-4147-A177-3AD203B41FA5}">
                      <a16:colId xmlns:a16="http://schemas.microsoft.com/office/drawing/2014/main" val="20003"/>
                    </a:ext>
                  </a:extLst>
                </a:gridCol>
                <a:gridCol w="878634">
                  <a:extLst>
                    <a:ext uri="{9D8B030D-6E8A-4147-A177-3AD203B41FA5}">
                      <a16:colId xmlns:a16="http://schemas.microsoft.com/office/drawing/2014/main" val="20004"/>
                    </a:ext>
                  </a:extLst>
                </a:gridCol>
                <a:gridCol w="1497713">
                  <a:extLst>
                    <a:ext uri="{9D8B030D-6E8A-4147-A177-3AD203B41FA5}">
                      <a16:colId xmlns:a16="http://schemas.microsoft.com/office/drawing/2014/main" val="20005"/>
                    </a:ext>
                  </a:extLst>
                </a:gridCol>
                <a:gridCol w="1501300">
                  <a:extLst>
                    <a:ext uri="{9D8B030D-6E8A-4147-A177-3AD203B41FA5}">
                      <a16:colId xmlns:a16="http://schemas.microsoft.com/office/drawing/2014/main" val="20006"/>
                    </a:ext>
                  </a:extLst>
                </a:gridCol>
                <a:gridCol w="1394608">
                  <a:extLst>
                    <a:ext uri="{9D8B030D-6E8A-4147-A177-3AD203B41FA5}">
                      <a16:colId xmlns:a16="http://schemas.microsoft.com/office/drawing/2014/main" val="20007"/>
                    </a:ext>
                  </a:extLst>
                </a:gridCol>
              </a:tblGrid>
              <a:tr h="860675">
                <a:tc>
                  <a:txBody>
                    <a:bodyPr/>
                    <a:lstStyle/>
                    <a:p>
                      <a:endParaRPr lang="en-US" sz="1300" b="0" dirty="0">
                        <a:latin typeface="+mn-lt"/>
                      </a:endParaRPr>
                    </a:p>
                  </a:txBody>
                  <a:tcPr marL="91447" marR="91447" marT="45724" marB="45724">
                    <a:lnL w="12700" cmpd="sng">
                      <a:noFill/>
                    </a:lnL>
                    <a:lnR w="12700" cap="flat" cmpd="sng" algn="ctr">
                      <a:noFill/>
                      <a:prstDash val="solid"/>
                      <a:round/>
                      <a:headEnd type="none" w="med" len="med"/>
                      <a:tailEnd type="none" w="med" len="med"/>
                    </a:lnR>
                    <a:lnT w="12700" cmpd="sng">
                      <a:noFill/>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gridSpan="4">
                  <a:txBody>
                    <a:bodyPr/>
                    <a:lstStyle/>
                    <a:p>
                      <a:pPr algn="ctr"/>
                      <a:r>
                        <a:rPr lang="en-US" sz="1300" b="1" dirty="0">
                          <a:latin typeface="+mn-lt"/>
                        </a:rPr>
                        <a:t>Kaplan</a:t>
                      </a:r>
                      <a:r>
                        <a:rPr lang="en-US" sz="1300" b="1" baseline="0" dirty="0">
                          <a:latin typeface="+mn-lt"/>
                        </a:rPr>
                        <a:t>-Meier Estimates</a:t>
                      </a:r>
                      <a:endParaRPr lang="en-US" sz="1300" b="1" dirty="0">
                        <a:latin typeface="+mn-lt"/>
                      </a:endParaRPr>
                    </a:p>
                  </a:txBody>
                  <a:tcPr marL="91447" marR="91447"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gridSpan="3">
                  <a:txBody>
                    <a:bodyPr/>
                    <a:lstStyle/>
                    <a:p>
                      <a:pPr algn="ctr"/>
                      <a:r>
                        <a:rPr lang="en-US" sz="1300" dirty="0"/>
                        <a:t>Hazard Ratio (95% CI)</a:t>
                      </a:r>
                    </a:p>
                  </a:txBody>
                  <a:tcPr marL="91447" marR="91447" marT="45724" marB="45724" anchor="ctr">
                    <a:lnL w="12700" cap="flat" cmpd="sng" algn="ctr">
                      <a:noFill/>
                      <a:prstDash val="solid"/>
                      <a:round/>
                      <a:headEnd type="none" w="med" len="med"/>
                      <a:tailEnd type="none" w="med" len="med"/>
                    </a:lnL>
                    <a:lnR w="12700" cmpd="sng">
                      <a:noFill/>
                    </a:lnR>
                    <a:lnT w="12700" cmpd="sng">
                      <a:noFill/>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hMerge="1">
                  <a:txBody>
                    <a:bodyPr/>
                    <a:lstStyle/>
                    <a:p>
                      <a:endParaRPr lang="en-US" dirty="0"/>
                    </a:p>
                  </a:txBody>
                  <a:tcPr>
                    <a:solidFill>
                      <a:srgbClr val="262626"/>
                    </a:solidFill>
                  </a:tcPr>
                </a:tc>
                <a:tc hMerge="1">
                  <a:txBody>
                    <a:bodyPr/>
                    <a:lstStyle/>
                    <a:p>
                      <a:endParaRPr lang="en-US" dirty="0"/>
                    </a:p>
                  </a:txBody>
                  <a:tcPr>
                    <a:solidFill>
                      <a:srgbClr val="262626"/>
                    </a:solidFill>
                  </a:tcPr>
                </a:tc>
                <a:extLst>
                  <a:ext uri="{0D108BD9-81ED-4DB2-BD59-A6C34878D82A}">
                    <a16:rowId xmlns:a16="http://schemas.microsoft.com/office/drawing/2014/main" val="10000"/>
                  </a:ext>
                </a:extLst>
              </a:tr>
              <a:tr h="883999">
                <a:tc>
                  <a:txBody>
                    <a:bodyPr/>
                    <a:lstStyle/>
                    <a:p>
                      <a:pPr algn="ctr"/>
                      <a:r>
                        <a:rPr lang="en-US" sz="1300" b="1" dirty="0">
                          <a:solidFill>
                            <a:schemeClr val="tx1"/>
                          </a:solidFill>
                          <a:latin typeface="+mn-lt"/>
                        </a:rPr>
                        <a:t>Overall</a:t>
                      </a:r>
                    </a:p>
                  </a:txBody>
                  <a:tcPr marL="91447" marR="91447" marT="45724" marB="45724" anchor="ctr">
                    <a:lnL w="12700" cmpd="sng">
                      <a:noFill/>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1" dirty="0">
                          <a:latin typeface="+mn-lt"/>
                        </a:rPr>
                        <a:t>Riva +</a:t>
                      </a:r>
                      <a:br>
                        <a:rPr lang="en-US" sz="1300" b="1" dirty="0">
                          <a:latin typeface="+mn-lt"/>
                        </a:rPr>
                      </a:br>
                      <a:r>
                        <a:rPr lang="en-US" sz="1300" b="1" dirty="0">
                          <a:latin typeface="+mn-lt"/>
                        </a:rPr>
                        <a:t>P2Y</a:t>
                      </a:r>
                      <a:r>
                        <a:rPr lang="en-US" sz="1300" b="1" baseline="-25000" dirty="0">
                          <a:latin typeface="+mn-lt"/>
                        </a:rPr>
                        <a:t>12</a:t>
                      </a:r>
                      <a:br>
                        <a:rPr lang="en-US" sz="1300" b="1" dirty="0">
                          <a:latin typeface="+mn-lt"/>
                        </a:rPr>
                      </a:br>
                      <a:r>
                        <a:rPr lang="en-US" sz="1300" b="1" dirty="0">
                          <a:latin typeface="+mn-lt"/>
                        </a:rPr>
                        <a:t>(N=696)</a:t>
                      </a:r>
                    </a:p>
                  </a:txBody>
                  <a:tcPr marL="91447" marR="91447"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D68B"/>
                    </a:solidFill>
                  </a:tcPr>
                </a:tc>
                <a:tc>
                  <a:txBody>
                    <a:bodyPr/>
                    <a:lstStyle/>
                    <a:p>
                      <a:pPr algn="ctr"/>
                      <a:r>
                        <a:rPr lang="en-US" sz="1300" b="1" dirty="0">
                          <a:latin typeface="+mn-lt"/>
                        </a:rPr>
                        <a:t>Riva +</a:t>
                      </a:r>
                      <a:br>
                        <a:rPr lang="en-US" sz="1300" b="1" dirty="0">
                          <a:latin typeface="+mn-lt"/>
                        </a:rPr>
                      </a:br>
                      <a:r>
                        <a:rPr lang="en-US" sz="1300" b="1" dirty="0">
                          <a:latin typeface="+mn-lt"/>
                        </a:rPr>
                        <a:t>DAPT</a:t>
                      </a:r>
                      <a:br>
                        <a:rPr lang="en-US" sz="1300" b="1" dirty="0">
                          <a:latin typeface="+mn-lt"/>
                        </a:rPr>
                      </a:br>
                      <a:r>
                        <a:rPr lang="en-US" sz="1300" b="1" dirty="0">
                          <a:latin typeface="+mn-lt"/>
                        </a:rPr>
                        <a:t>(N=706)</a:t>
                      </a:r>
                    </a:p>
                  </a:txBody>
                  <a:tcPr marL="91447" marR="91447" marT="45724" marB="45724" anchor="ctr">
                    <a:lnL w="12700" cap="flat" cmpd="sng" algn="ctr">
                      <a:noFill/>
                      <a:prstDash val="solid"/>
                      <a:round/>
                      <a:headEnd type="none" w="med" len="med"/>
                      <a:tailEnd type="none" w="med" len="med"/>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DC1FD"/>
                    </a:solidFill>
                  </a:tcPr>
                </a:tc>
                <a:tc>
                  <a:txBody>
                    <a:bodyPr/>
                    <a:lstStyle/>
                    <a:p>
                      <a:pPr algn="ctr"/>
                      <a:r>
                        <a:rPr lang="en-US" sz="1300" b="1" dirty="0">
                          <a:latin typeface="+mn-lt"/>
                        </a:rPr>
                        <a:t>Comb.</a:t>
                      </a:r>
                      <a:br>
                        <a:rPr lang="en-US" sz="1300" b="1" dirty="0">
                          <a:latin typeface="+mn-lt"/>
                        </a:rPr>
                      </a:br>
                      <a:r>
                        <a:rPr lang="en-US" sz="1300" b="1" dirty="0">
                          <a:latin typeface="+mn-lt"/>
                        </a:rPr>
                        <a:t>Riva</a:t>
                      </a:r>
                      <a:br>
                        <a:rPr lang="en-US" sz="1300" b="1" dirty="0">
                          <a:latin typeface="+mn-lt"/>
                        </a:rPr>
                      </a:br>
                      <a:r>
                        <a:rPr lang="en-US" sz="1300" b="1" dirty="0">
                          <a:latin typeface="+mn-lt"/>
                        </a:rPr>
                        <a:t>(N=1402)</a:t>
                      </a: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300" b="1" dirty="0">
                          <a:latin typeface="+mn-lt"/>
                        </a:rPr>
                        <a:t>VKA +</a:t>
                      </a:r>
                      <a:br>
                        <a:rPr lang="en-US" sz="1300" b="1" dirty="0">
                          <a:latin typeface="+mn-lt"/>
                        </a:rPr>
                      </a:br>
                      <a:r>
                        <a:rPr lang="en-US" sz="1300" b="1" dirty="0">
                          <a:latin typeface="+mn-lt"/>
                        </a:rPr>
                        <a:t>DAPT</a:t>
                      </a:r>
                      <a:br>
                        <a:rPr lang="en-US" sz="1300" b="1" dirty="0">
                          <a:latin typeface="+mn-lt"/>
                        </a:rPr>
                      </a:br>
                      <a:r>
                        <a:rPr lang="en-US" sz="1300" b="1" dirty="0">
                          <a:latin typeface="+mn-lt"/>
                        </a:rPr>
                        <a:t>(N=697)</a:t>
                      </a: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300" b="1" dirty="0">
                          <a:solidFill>
                            <a:schemeClr val="tx1"/>
                          </a:solidFill>
                          <a:latin typeface="+mn-lt"/>
                        </a:rPr>
                        <a:t>Riva +</a:t>
                      </a:r>
                      <a:r>
                        <a:rPr lang="en-US" sz="1300" b="1" baseline="0" dirty="0">
                          <a:solidFill>
                            <a:schemeClr val="tx1"/>
                          </a:solidFill>
                          <a:latin typeface="+mn-lt"/>
                        </a:rPr>
                        <a:t> P2Y</a:t>
                      </a:r>
                      <a:r>
                        <a:rPr lang="en-US" sz="1300" b="1" baseline="-25000" dirty="0">
                          <a:solidFill>
                            <a:schemeClr val="tx1"/>
                          </a:solidFill>
                          <a:latin typeface="+mn-lt"/>
                        </a:rPr>
                        <a:t>12</a:t>
                      </a:r>
                      <a:r>
                        <a:rPr lang="en-US" sz="1300" b="1" baseline="0" dirty="0">
                          <a:solidFill>
                            <a:schemeClr val="tx1"/>
                          </a:solidFill>
                          <a:latin typeface="+mn-lt"/>
                        </a:rPr>
                        <a:t> </a:t>
                      </a:r>
                    </a:p>
                    <a:p>
                      <a:pPr algn="ctr"/>
                      <a:r>
                        <a:rPr lang="en-US" sz="1300" b="1" dirty="0">
                          <a:solidFill>
                            <a:schemeClr val="tx1"/>
                          </a:solidFill>
                          <a:latin typeface="+mn-lt"/>
                        </a:rPr>
                        <a:t>vs. </a:t>
                      </a:r>
                      <a:r>
                        <a:rPr lang="en-US" sz="1300" b="1" baseline="0" dirty="0">
                          <a:solidFill>
                            <a:schemeClr val="tx1"/>
                          </a:solidFill>
                          <a:latin typeface="+mn-lt"/>
                        </a:rPr>
                        <a:t>VKA + DAPT</a:t>
                      </a:r>
                      <a:endParaRPr lang="en-US" sz="1300" b="1" dirty="0">
                        <a:solidFill>
                          <a:schemeClr val="tx1"/>
                        </a:solidFill>
                        <a:latin typeface="+mn-lt"/>
                      </a:endParaRP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a:txBody>
                    <a:bodyPr/>
                    <a:lstStyle/>
                    <a:p>
                      <a:pPr algn="ctr"/>
                      <a:r>
                        <a:rPr lang="en-US" sz="1300" b="1" baseline="0" dirty="0">
                          <a:solidFill>
                            <a:schemeClr val="tx1"/>
                          </a:solidFill>
                          <a:latin typeface="+mn-lt"/>
                        </a:rPr>
                        <a:t>Riva + DAPT </a:t>
                      </a:r>
                      <a:br>
                        <a:rPr lang="en-US" sz="1300" b="1" baseline="0" dirty="0">
                          <a:solidFill>
                            <a:schemeClr val="tx1"/>
                          </a:solidFill>
                          <a:latin typeface="+mn-lt"/>
                        </a:rPr>
                      </a:br>
                      <a:r>
                        <a:rPr lang="en-US" sz="1300" b="1" dirty="0">
                          <a:solidFill>
                            <a:schemeClr val="tx1"/>
                          </a:solidFill>
                          <a:latin typeface="+mn-lt"/>
                        </a:rPr>
                        <a:t>vs.</a:t>
                      </a:r>
                      <a:r>
                        <a:rPr lang="en-US" sz="1300" b="1" baseline="0" dirty="0">
                          <a:solidFill>
                            <a:schemeClr val="tx1"/>
                          </a:solidFill>
                          <a:latin typeface="+mn-lt"/>
                        </a:rPr>
                        <a:t> VKA + DAPT</a:t>
                      </a:r>
                      <a:endParaRPr lang="en-US" sz="1300" b="1" dirty="0">
                        <a:solidFill>
                          <a:schemeClr val="tx1"/>
                        </a:solidFill>
                        <a:latin typeface="+mn-lt"/>
                      </a:endParaRP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a:txBody>
                    <a:bodyPr/>
                    <a:lstStyle/>
                    <a:p>
                      <a:pPr algn="ctr"/>
                      <a:r>
                        <a:rPr lang="en-US" sz="1300" b="1" dirty="0">
                          <a:solidFill>
                            <a:schemeClr val="tx1"/>
                          </a:solidFill>
                          <a:latin typeface="+mn-lt"/>
                        </a:rPr>
                        <a:t>Combined</a:t>
                      </a:r>
                      <a:r>
                        <a:rPr lang="en-US" sz="1300" b="1" baseline="0" dirty="0">
                          <a:solidFill>
                            <a:schemeClr val="tx1"/>
                          </a:solidFill>
                          <a:latin typeface="+mn-lt"/>
                        </a:rPr>
                        <a:t> vs. VKA + DAPT</a:t>
                      </a:r>
                      <a:endParaRPr lang="en-US" sz="1300" b="1" dirty="0">
                        <a:solidFill>
                          <a:schemeClr val="tx1"/>
                        </a:solidFill>
                        <a:latin typeface="+mn-lt"/>
                      </a:endParaRP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1"/>
                  </a:ext>
                </a:extLst>
              </a:tr>
              <a:tr h="685861">
                <a:tc>
                  <a:txBody>
                    <a:bodyPr/>
                    <a:lstStyle/>
                    <a:p>
                      <a:r>
                        <a:rPr lang="en-US" sz="1300" b="1" dirty="0">
                          <a:solidFill>
                            <a:schemeClr val="tx1"/>
                          </a:solidFill>
                          <a:latin typeface="+mn-lt"/>
                        </a:rPr>
                        <a:t>Clinically significant</a:t>
                      </a:r>
                      <a:r>
                        <a:rPr lang="en-US" sz="1300" b="1" baseline="0" dirty="0">
                          <a:solidFill>
                            <a:schemeClr val="tx1"/>
                          </a:solidFill>
                          <a:latin typeface="+mn-lt"/>
                        </a:rPr>
                        <a:t> bleeding</a:t>
                      </a:r>
                      <a:endParaRPr lang="en-US" sz="1300" b="1" dirty="0">
                        <a:solidFill>
                          <a:schemeClr val="tx1"/>
                        </a:solidFill>
                        <a:latin typeface="+mn-lt"/>
                      </a:endParaRPr>
                    </a:p>
                  </a:txBody>
                  <a:tcPr marL="91447" marR="91447" marT="45724" marB="45724">
                    <a:lnL w="12700" cmpd="sng">
                      <a:noFill/>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109 (16.8%)</a:t>
                      </a:r>
                    </a:p>
                  </a:txBody>
                  <a:tcPr marL="91447" marR="91447"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117 (18.0%)</a:t>
                      </a:r>
                    </a:p>
                  </a:txBody>
                  <a:tcPr marL="91447" marR="91447" marT="45724" marB="45724" anchor="ctr">
                    <a:lnL w="12700" cap="flat" cmpd="sng" algn="ctr">
                      <a:noFill/>
                      <a:prstDash val="solid"/>
                      <a:round/>
                      <a:headEnd type="none" w="med" len="med"/>
                      <a:tailEnd type="none" w="med" len="med"/>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226</a:t>
                      </a:r>
                      <a:r>
                        <a:rPr lang="en-US" sz="1300" b="0" baseline="0" dirty="0">
                          <a:latin typeface="+mn-lt"/>
                        </a:rPr>
                        <a:t> (17.4%)</a:t>
                      </a:r>
                      <a:endParaRPr lang="en-US" sz="1300" b="0" dirty="0">
                        <a:latin typeface="+mn-lt"/>
                      </a:endParaRP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300" b="0" dirty="0">
                          <a:latin typeface="+mn-lt"/>
                        </a:rPr>
                        <a:t>167 (26.7%)</a:t>
                      </a: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0.59 (0.47-0.76) </a:t>
                      </a:r>
                      <a:r>
                        <a:rPr lang="en-US" sz="1300" b="1" dirty="0">
                          <a:solidFill>
                            <a:schemeClr val="tx1"/>
                          </a:solidFill>
                          <a:latin typeface="+mn-lt"/>
                        </a:rPr>
                        <a:t>p&lt;0.001</a:t>
                      </a: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0.63 (0.50-0.80)</a:t>
                      </a:r>
                      <a:br>
                        <a:rPr lang="en-US" sz="1300" b="0" dirty="0">
                          <a:solidFill>
                            <a:schemeClr val="tx1"/>
                          </a:solidFill>
                          <a:latin typeface="+mn-lt"/>
                        </a:rPr>
                      </a:br>
                      <a:r>
                        <a:rPr lang="en-US" sz="1300" b="1" baseline="0" dirty="0">
                          <a:solidFill>
                            <a:schemeClr val="tx1"/>
                          </a:solidFill>
                          <a:latin typeface="+mn-lt"/>
                        </a:rPr>
                        <a:t>p&lt;0.001</a:t>
                      </a:r>
                      <a:endParaRPr lang="en-US" sz="1300" b="1" dirty="0">
                        <a:solidFill>
                          <a:schemeClr val="tx1"/>
                        </a:solidFill>
                        <a:latin typeface="+mn-lt"/>
                      </a:endParaRP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0.61 (0.50-0.75)</a:t>
                      </a:r>
                      <a:br>
                        <a:rPr lang="en-US" sz="1300" b="0" dirty="0">
                          <a:solidFill>
                            <a:schemeClr val="tx1"/>
                          </a:solidFill>
                          <a:latin typeface="+mn-lt"/>
                        </a:rPr>
                      </a:br>
                      <a:r>
                        <a:rPr lang="en-US" sz="1300" b="1" dirty="0">
                          <a:solidFill>
                            <a:schemeClr val="tx1"/>
                          </a:solidFill>
                          <a:latin typeface="+mn-lt"/>
                        </a:rPr>
                        <a:t>p&lt;0.001</a:t>
                      </a:r>
                    </a:p>
                  </a:txBody>
                  <a:tcPr marL="91447" marR="91447" marT="45724" marB="45724"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2"/>
                  </a:ext>
                </a:extLst>
              </a:tr>
              <a:tr h="619851">
                <a:tc>
                  <a:txBody>
                    <a:bodyPr/>
                    <a:lstStyle/>
                    <a:p>
                      <a:r>
                        <a:rPr lang="en-US" sz="1300" b="1" dirty="0">
                          <a:solidFill>
                            <a:schemeClr val="tx1"/>
                          </a:solidFill>
                          <a:latin typeface="+mn-lt"/>
                        </a:rPr>
                        <a:t>TIMI Major</a:t>
                      </a:r>
                    </a:p>
                  </a:txBody>
                  <a:tcPr marL="91447" marR="91447" marT="45724" marB="4572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14 (2.1%)</a:t>
                      </a:r>
                    </a:p>
                  </a:txBody>
                  <a:tcPr marL="91447" marR="91447"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12 (1.9%)</a:t>
                      </a:r>
                    </a:p>
                  </a:txBody>
                  <a:tcPr marL="91447" marR="91447" marT="45724" marB="4572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26 </a:t>
                      </a:r>
                      <a:br>
                        <a:rPr lang="en-US" sz="1300" b="0" dirty="0">
                          <a:latin typeface="+mn-lt"/>
                        </a:rPr>
                      </a:br>
                      <a:r>
                        <a:rPr lang="en-US" sz="1300" b="0" dirty="0">
                          <a:latin typeface="+mn-lt"/>
                        </a:rPr>
                        <a:t>(2.0%)</a:t>
                      </a:r>
                    </a:p>
                  </a:txBody>
                  <a:tcPr marL="91447" marR="91447"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300" b="0" dirty="0">
                          <a:latin typeface="+mn-lt"/>
                        </a:rPr>
                        <a:t>20 (3.3%)</a:t>
                      </a:r>
                    </a:p>
                  </a:txBody>
                  <a:tcPr marL="91447" marR="91447"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0.66 (0.33-1.31)</a:t>
                      </a:r>
                      <a:br>
                        <a:rPr lang="en-US" sz="1300" b="0" dirty="0">
                          <a:solidFill>
                            <a:schemeClr val="tx1"/>
                          </a:solidFill>
                          <a:latin typeface="+mn-lt"/>
                        </a:rPr>
                      </a:br>
                      <a:r>
                        <a:rPr lang="en-US" sz="1300" b="0" dirty="0">
                          <a:solidFill>
                            <a:schemeClr val="tx1"/>
                          </a:solidFill>
                          <a:latin typeface="+mn-lt"/>
                        </a:rPr>
                        <a:t>p=0.234</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0.57 (0.28-1.16)</a:t>
                      </a:r>
                      <a:br>
                        <a:rPr lang="en-US" sz="1300" b="0" dirty="0">
                          <a:solidFill>
                            <a:schemeClr val="tx1"/>
                          </a:solidFill>
                          <a:latin typeface="+mn-lt"/>
                        </a:rPr>
                      </a:br>
                      <a:r>
                        <a:rPr lang="en-US" sz="1300" b="0" dirty="0">
                          <a:solidFill>
                            <a:schemeClr val="tx1"/>
                          </a:solidFill>
                          <a:latin typeface="+mn-lt"/>
                        </a:rPr>
                        <a:t>p=0.114</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0.61 (0.34-1.09)</a:t>
                      </a:r>
                      <a:br>
                        <a:rPr lang="en-US" sz="1300" b="0" dirty="0">
                          <a:solidFill>
                            <a:schemeClr val="tx1"/>
                          </a:solidFill>
                          <a:latin typeface="+mn-lt"/>
                        </a:rPr>
                      </a:br>
                      <a:r>
                        <a:rPr lang="en-US" sz="1300" b="0" dirty="0">
                          <a:solidFill>
                            <a:schemeClr val="tx1"/>
                          </a:solidFill>
                          <a:latin typeface="+mn-lt"/>
                        </a:rPr>
                        <a:t>p=0.093</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3"/>
                  </a:ext>
                </a:extLst>
              </a:tr>
              <a:tr h="685861">
                <a:tc>
                  <a:txBody>
                    <a:bodyPr/>
                    <a:lstStyle/>
                    <a:p>
                      <a:r>
                        <a:rPr lang="en-US" sz="1300" b="1" dirty="0">
                          <a:solidFill>
                            <a:schemeClr val="tx1"/>
                          </a:solidFill>
                          <a:latin typeface="+mn-lt"/>
                        </a:rPr>
                        <a:t>TIMI</a:t>
                      </a:r>
                      <a:r>
                        <a:rPr lang="en-US" sz="1300" b="1" baseline="0" dirty="0">
                          <a:solidFill>
                            <a:schemeClr val="tx1"/>
                          </a:solidFill>
                          <a:latin typeface="+mn-lt"/>
                        </a:rPr>
                        <a:t> minor</a:t>
                      </a:r>
                      <a:endParaRPr lang="en-US" sz="1300" b="1" dirty="0">
                        <a:solidFill>
                          <a:schemeClr val="tx1"/>
                        </a:solidFill>
                        <a:latin typeface="+mn-lt"/>
                      </a:endParaRPr>
                    </a:p>
                  </a:txBody>
                  <a:tcPr marL="91447" marR="91447" marT="45724" marB="4572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7</a:t>
                      </a:r>
                      <a:br>
                        <a:rPr lang="en-US" sz="1300" b="0" dirty="0">
                          <a:latin typeface="+mn-lt"/>
                        </a:rPr>
                      </a:br>
                      <a:r>
                        <a:rPr lang="en-US" sz="1300" b="0" dirty="0">
                          <a:latin typeface="+mn-lt"/>
                        </a:rPr>
                        <a:t>(1.1%)</a:t>
                      </a:r>
                      <a:br>
                        <a:rPr lang="en-US" sz="1300" b="0" dirty="0">
                          <a:latin typeface="+mn-lt"/>
                        </a:rPr>
                      </a:br>
                      <a:endParaRPr lang="en-US" sz="1300" b="0" dirty="0">
                        <a:latin typeface="+mn-lt"/>
                      </a:endParaRPr>
                    </a:p>
                  </a:txBody>
                  <a:tcPr marL="91447" marR="91447"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7</a:t>
                      </a:r>
                      <a:br>
                        <a:rPr lang="en-US" sz="1300" b="0" dirty="0">
                          <a:latin typeface="+mn-lt"/>
                        </a:rPr>
                      </a:br>
                      <a:r>
                        <a:rPr lang="en-US" sz="1300" b="0" dirty="0">
                          <a:latin typeface="+mn-lt"/>
                        </a:rPr>
                        <a:t>(1.1%)</a:t>
                      </a:r>
                    </a:p>
                  </a:txBody>
                  <a:tcPr marL="91447" marR="91447" marT="45724" marB="4572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14</a:t>
                      </a:r>
                      <a:br>
                        <a:rPr lang="en-US" sz="1300" b="0" dirty="0">
                          <a:latin typeface="+mn-lt"/>
                        </a:rPr>
                      </a:br>
                      <a:r>
                        <a:rPr lang="en-US" sz="1300" b="0" dirty="0">
                          <a:latin typeface="+mn-lt"/>
                        </a:rPr>
                        <a:t>(1.1%)</a:t>
                      </a:r>
                    </a:p>
                  </a:txBody>
                  <a:tcPr marL="91447" marR="91447"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300" b="0" dirty="0">
                          <a:latin typeface="+mn-lt"/>
                        </a:rPr>
                        <a:t>13</a:t>
                      </a:r>
                      <a:br>
                        <a:rPr lang="en-US" sz="1300" b="0" dirty="0">
                          <a:latin typeface="+mn-lt"/>
                        </a:rPr>
                      </a:br>
                      <a:r>
                        <a:rPr lang="en-US" sz="1300" b="0" dirty="0">
                          <a:latin typeface="+mn-lt"/>
                        </a:rPr>
                        <a:t>(2.2%)</a:t>
                      </a:r>
                    </a:p>
                  </a:txBody>
                  <a:tcPr marL="91447" marR="91447"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0.51 (0.20-1.28)</a:t>
                      </a:r>
                      <a:br>
                        <a:rPr lang="en-US" sz="1300" b="0" dirty="0">
                          <a:solidFill>
                            <a:schemeClr val="tx1"/>
                          </a:solidFill>
                          <a:latin typeface="+mn-lt"/>
                        </a:rPr>
                      </a:br>
                      <a:r>
                        <a:rPr lang="en-US" sz="1300" b="0" dirty="0">
                          <a:solidFill>
                            <a:schemeClr val="tx1"/>
                          </a:solidFill>
                          <a:latin typeface="+mn-lt"/>
                        </a:rPr>
                        <a:t>p=0.144</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0.50 (0.20-1.26)</a:t>
                      </a:r>
                      <a:br>
                        <a:rPr lang="en-US" sz="1300" b="0" dirty="0">
                          <a:solidFill>
                            <a:schemeClr val="tx1"/>
                          </a:solidFill>
                          <a:latin typeface="+mn-lt"/>
                        </a:rPr>
                      </a:br>
                      <a:r>
                        <a:rPr lang="en-US" sz="1300" b="0" dirty="0">
                          <a:solidFill>
                            <a:schemeClr val="tx1"/>
                          </a:solidFill>
                          <a:latin typeface="+mn-lt"/>
                        </a:rPr>
                        <a:t>p=0.134</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0.51 (0.24-1.08)</a:t>
                      </a:r>
                      <a:br>
                        <a:rPr lang="en-US" sz="1300" b="0" dirty="0">
                          <a:solidFill>
                            <a:schemeClr val="tx1"/>
                          </a:solidFill>
                          <a:latin typeface="+mn-lt"/>
                        </a:rPr>
                      </a:br>
                      <a:r>
                        <a:rPr lang="en-US" sz="1300" b="0" dirty="0">
                          <a:solidFill>
                            <a:schemeClr val="tx1"/>
                          </a:solidFill>
                          <a:latin typeface="+mn-lt"/>
                        </a:rPr>
                        <a:t>p=0.071</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4"/>
                  </a:ext>
                </a:extLst>
              </a:tr>
              <a:tr h="619851">
                <a:tc>
                  <a:txBody>
                    <a:bodyPr/>
                    <a:lstStyle/>
                    <a:p>
                      <a:r>
                        <a:rPr lang="en-US" sz="1300" b="1" dirty="0">
                          <a:solidFill>
                            <a:schemeClr val="tx1"/>
                          </a:solidFill>
                          <a:latin typeface="+mn-lt"/>
                        </a:rPr>
                        <a:t>BRMA</a:t>
                      </a:r>
                    </a:p>
                  </a:txBody>
                  <a:tcPr marL="91447" marR="91447" marT="45724" marB="4572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93</a:t>
                      </a:r>
                      <a:br>
                        <a:rPr lang="en-US" sz="1300" b="0" dirty="0">
                          <a:latin typeface="+mn-lt"/>
                        </a:rPr>
                      </a:br>
                      <a:r>
                        <a:rPr lang="en-US" sz="1300" b="0" dirty="0">
                          <a:latin typeface="+mn-lt"/>
                        </a:rPr>
                        <a:t>(14.6%)</a:t>
                      </a:r>
                    </a:p>
                  </a:txBody>
                  <a:tcPr marL="91447" marR="91447"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102</a:t>
                      </a:r>
                      <a:br>
                        <a:rPr lang="en-US" sz="1300" b="0" dirty="0">
                          <a:latin typeface="+mn-lt"/>
                        </a:rPr>
                      </a:br>
                      <a:r>
                        <a:rPr lang="en-US" sz="1300" b="0" dirty="0">
                          <a:latin typeface="+mn-lt"/>
                        </a:rPr>
                        <a:t>(15.8%)</a:t>
                      </a:r>
                    </a:p>
                  </a:txBody>
                  <a:tcPr marL="91447" marR="91447" marT="45724" marB="45724">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195</a:t>
                      </a:r>
                      <a:br>
                        <a:rPr lang="en-US" sz="1300" b="0" dirty="0">
                          <a:latin typeface="+mn-lt"/>
                        </a:rPr>
                      </a:br>
                      <a:r>
                        <a:rPr lang="en-US" sz="1300" b="0" dirty="0">
                          <a:latin typeface="+mn-lt"/>
                        </a:rPr>
                        <a:t>(15.2%)</a:t>
                      </a:r>
                    </a:p>
                  </a:txBody>
                  <a:tcPr marL="91447" marR="91447"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300" b="0" dirty="0">
                          <a:latin typeface="+mn-lt"/>
                        </a:rPr>
                        <a:t>139</a:t>
                      </a:r>
                      <a:br>
                        <a:rPr lang="en-US" sz="1300" b="0" dirty="0">
                          <a:latin typeface="+mn-lt"/>
                        </a:rPr>
                      </a:br>
                      <a:r>
                        <a:rPr lang="en-US" sz="1300" b="0" dirty="0">
                          <a:latin typeface="+mn-lt"/>
                        </a:rPr>
                        <a:t>(22.6%)</a:t>
                      </a:r>
                    </a:p>
                  </a:txBody>
                  <a:tcPr marL="91447" marR="91447" marT="45724" marB="4572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0.61 (0.47-0.80)</a:t>
                      </a:r>
                      <a:br>
                        <a:rPr lang="en-US" sz="1300" b="0" dirty="0">
                          <a:solidFill>
                            <a:schemeClr val="tx1"/>
                          </a:solidFill>
                          <a:latin typeface="+mn-lt"/>
                        </a:rPr>
                      </a:br>
                      <a:r>
                        <a:rPr lang="en-US" sz="1300" b="1" dirty="0">
                          <a:solidFill>
                            <a:schemeClr val="tx1"/>
                          </a:solidFill>
                          <a:latin typeface="+mn-lt"/>
                        </a:rPr>
                        <a:t>p&lt;0.001</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0.67 (0.52-0.86)</a:t>
                      </a:r>
                      <a:br>
                        <a:rPr lang="en-US" sz="1300" b="0" dirty="0">
                          <a:solidFill>
                            <a:schemeClr val="tx1"/>
                          </a:solidFill>
                          <a:latin typeface="+mn-lt"/>
                        </a:rPr>
                      </a:br>
                      <a:r>
                        <a:rPr lang="en-US" sz="1300" b="1" dirty="0">
                          <a:solidFill>
                            <a:schemeClr val="tx1"/>
                          </a:solidFill>
                          <a:latin typeface="+mn-lt"/>
                        </a:rPr>
                        <a:t>p=0.002</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0.64 (0.51-0.80)</a:t>
                      </a:r>
                      <a:br>
                        <a:rPr lang="en-US" sz="1300" b="0" dirty="0">
                          <a:solidFill>
                            <a:schemeClr val="tx1"/>
                          </a:solidFill>
                          <a:latin typeface="+mn-lt"/>
                        </a:rPr>
                      </a:br>
                      <a:r>
                        <a:rPr lang="en-US" sz="1300" b="1" dirty="0">
                          <a:solidFill>
                            <a:schemeClr val="tx1"/>
                          </a:solidFill>
                          <a:latin typeface="+mn-lt"/>
                        </a:rPr>
                        <a:t>p&lt;0.001</a:t>
                      </a:r>
                    </a:p>
                  </a:txBody>
                  <a:tcPr marL="91447" marR="91447" marT="45724" marB="4572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5"/>
                  </a:ext>
                </a:extLst>
              </a:tr>
            </a:tbl>
          </a:graphicData>
        </a:graphic>
      </p:graphicFrame>
      <p:sp>
        <p:nvSpPr>
          <p:cNvPr id="44081" name="TextBox 5"/>
          <p:cNvSpPr txBox="1">
            <a:spLocks noChangeArrowheads="1"/>
          </p:cNvSpPr>
          <p:nvPr/>
        </p:nvSpPr>
        <p:spPr bwMode="auto">
          <a:xfrm>
            <a:off x="-1" y="5940421"/>
            <a:ext cx="7715251"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750" dirty="0">
                <a:latin typeface="+mj-lt"/>
              </a:rPr>
              <a:t> Treatment-emergent period: period starting after the first study drug administration following randomization and ending 2 days after stop of study drug.</a:t>
            </a:r>
            <a:br>
              <a:rPr lang="en-US" altLang="en-US" sz="750" dirty="0">
                <a:latin typeface="+mj-lt"/>
              </a:rPr>
            </a:br>
            <a:r>
              <a:rPr lang="en-US" altLang="en-US" sz="750" dirty="0">
                <a:latin typeface="+mj-lt"/>
              </a:rPr>
              <a:t> Clinically significant bleeding is the composite of TIMI major, TIMI minor, and BRMA events.</a:t>
            </a:r>
            <a:br>
              <a:rPr lang="en-US" altLang="en-US" sz="750" dirty="0">
                <a:latin typeface="+mj-lt"/>
              </a:rPr>
            </a:br>
            <a:r>
              <a:rPr lang="en-US" altLang="en-US" sz="750" dirty="0">
                <a:latin typeface="+mj-lt"/>
              </a:rPr>
              <a:t> A subject could have more than component event. n = number of subjects with events, N = number of subjects at risk, % = KM estimate at the end of study.</a:t>
            </a:r>
            <a:br>
              <a:rPr lang="en-US" altLang="en-US" sz="750" dirty="0">
                <a:latin typeface="+mj-lt"/>
              </a:rPr>
            </a:br>
            <a:r>
              <a:rPr lang="en-US" altLang="en-US" sz="750" dirty="0">
                <a:latin typeface="+mj-lt"/>
              </a:rPr>
              <a:t> Hazard ratios as compared to VKA group are based on the (stratified, only for Overall, 2.5 mg BID/15 mg QD comparing VKA) Cox proportional hazards model.</a:t>
            </a:r>
            <a:br>
              <a:rPr lang="en-US" altLang="en-US" sz="750" dirty="0">
                <a:latin typeface="+mj-lt"/>
              </a:rPr>
            </a:br>
            <a:r>
              <a:rPr lang="en-US" altLang="en-US" sz="750" dirty="0">
                <a:latin typeface="+mj-lt"/>
              </a:rPr>
              <a:t> Log-Rank p-values as compared to VKA group are based on the (stratified, only for Overall 2.5 mg BID/15 mg QD comparing VKA) two-sided log rank test.</a:t>
            </a:r>
            <a:br>
              <a:rPr lang="en-US" altLang="en-US" sz="750" dirty="0">
                <a:latin typeface="+mj-lt"/>
              </a:rPr>
            </a:br>
            <a:r>
              <a:rPr lang="en-US" altLang="en-US" sz="750" dirty="0">
                <a:latin typeface="+mj-lt"/>
              </a:rPr>
              <a:t> BRMA = Bleeding requiring medical attention, TIMI = Thrombolysis in myocardial infarction, CI = confidence interval, DAPT = dual antiplatelet therapy, </a:t>
            </a:r>
            <a:br>
              <a:rPr lang="en-US" altLang="en-US" sz="750" dirty="0">
                <a:latin typeface="+mj-lt"/>
              </a:rPr>
            </a:br>
            <a:r>
              <a:rPr lang="en-US" altLang="en-US" sz="750" dirty="0">
                <a:latin typeface="+mj-lt"/>
              </a:rPr>
              <a:t> HR = hazard ratio, VKA = vitamin K antagonist</a:t>
            </a:r>
          </a:p>
        </p:txBody>
      </p:sp>
      <p:pic>
        <p:nvPicPr>
          <p:cNvPr id="44082"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86"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60325"/>
            <a:ext cx="7459663" cy="962025"/>
          </a:xfrm>
        </p:spPr>
        <p:txBody>
          <a:bodyPr/>
          <a:lstStyle/>
          <a:p>
            <a:pPr>
              <a:defRPr/>
            </a:pPr>
            <a:r>
              <a:rPr lang="en-US" dirty="0"/>
              <a:t>Bleeding Events Using ISTH Scales</a:t>
            </a:r>
            <a:br>
              <a:rPr lang="en-US" dirty="0"/>
            </a:br>
            <a:r>
              <a:rPr lang="en-US" dirty="0"/>
              <a:t>(Pre-Specified Secondary Analysis)</a:t>
            </a:r>
          </a:p>
        </p:txBody>
      </p:sp>
      <p:graphicFrame>
        <p:nvGraphicFramePr>
          <p:cNvPr id="4" name="Group 145"/>
          <p:cNvGraphicFramePr>
            <a:graphicFrameLocks noGrp="1"/>
          </p:cNvGraphicFramePr>
          <p:nvPr/>
        </p:nvGraphicFramePr>
        <p:xfrm>
          <a:off x="87313" y="1963738"/>
          <a:ext cx="8958262" cy="2665596"/>
        </p:xfrm>
        <a:graphic>
          <a:graphicData uri="http://schemas.openxmlformats.org/drawingml/2006/table">
            <a:tbl>
              <a:tblPr/>
              <a:tblGrid>
                <a:gridCol w="1715116">
                  <a:extLst>
                    <a:ext uri="{9D8B030D-6E8A-4147-A177-3AD203B41FA5}">
                      <a16:colId xmlns:a16="http://schemas.microsoft.com/office/drawing/2014/main" val="20000"/>
                    </a:ext>
                  </a:extLst>
                </a:gridCol>
                <a:gridCol w="1057693">
                  <a:extLst>
                    <a:ext uri="{9D8B030D-6E8A-4147-A177-3AD203B41FA5}">
                      <a16:colId xmlns:a16="http://schemas.microsoft.com/office/drawing/2014/main" val="20001"/>
                    </a:ext>
                  </a:extLst>
                </a:gridCol>
                <a:gridCol w="1021944">
                  <a:extLst>
                    <a:ext uri="{9D8B030D-6E8A-4147-A177-3AD203B41FA5}">
                      <a16:colId xmlns:a16="http://schemas.microsoft.com/office/drawing/2014/main" val="20002"/>
                    </a:ext>
                  </a:extLst>
                </a:gridCol>
                <a:gridCol w="1075731">
                  <a:extLst>
                    <a:ext uri="{9D8B030D-6E8A-4147-A177-3AD203B41FA5}">
                      <a16:colId xmlns:a16="http://schemas.microsoft.com/office/drawing/2014/main" val="20003"/>
                    </a:ext>
                  </a:extLst>
                </a:gridCol>
                <a:gridCol w="1066767">
                  <a:extLst>
                    <a:ext uri="{9D8B030D-6E8A-4147-A177-3AD203B41FA5}">
                      <a16:colId xmlns:a16="http://schemas.microsoft.com/office/drawing/2014/main" val="20004"/>
                    </a:ext>
                  </a:extLst>
                </a:gridCol>
                <a:gridCol w="1039873">
                  <a:extLst>
                    <a:ext uri="{9D8B030D-6E8A-4147-A177-3AD203B41FA5}">
                      <a16:colId xmlns:a16="http://schemas.microsoft.com/office/drawing/2014/main" val="20005"/>
                    </a:ext>
                  </a:extLst>
                </a:gridCol>
                <a:gridCol w="977122">
                  <a:extLst>
                    <a:ext uri="{9D8B030D-6E8A-4147-A177-3AD203B41FA5}">
                      <a16:colId xmlns:a16="http://schemas.microsoft.com/office/drawing/2014/main" val="20006"/>
                    </a:ext>
                  </a:extLst>
                </a:gridCol>
                <a:gridCol w="1004016">
                  <a:extLst>
                    <a:ext uri="{9D8B030D-6E8A-4147-A177-3AD203B41FA5}">
                      <a16:colId xmlns:a16="http://schemas.microsoft.com/office/drawing/2014/main" val="20007"/>
                    </a:ext>
                  </a:extLst>
                </a:gridCol>
              </a:tblGrid>
              <a:tr h="594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Arial" pitchFamily="34" charset="0"/>
                      </a:endParaRPr>
                    </a:p>
                  </a:txBody>
                  <a:tcPr marL="91453" marR="91453" marT="45711" marB="4571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Riva + P2Y</a:t>
                      </a:r>
                      <a:r>
                        <a:rPr kumimoji="0" lang="en-US" sz="1100" b="1" i="0" u="none" strike="noStrike" cap="none" normalizeH="0" baseline="-25000" dirty="0">
                          <a:ln>
                            <a:noFill/>
                          </a:ln>
                          <a:solidFill>
                            <a:schemeClr val="bg2"/>
                          </a:solidFill>
                          <a:effectLst/>
                          <a:latin typeface="Arial"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696)</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Riva + DAPT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706)</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ADC1F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Combined Riva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1402)</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VKA + DAPT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697)</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Group 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vs Group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p-value</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Group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 vs Group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p-value</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Combined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vs Group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p-value</a:t>
                      </a: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0"/>
                  </a:ext>
                </a:extLst>
              </a:tr>
              <a:tr h="259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ISTH classification</a:t>
                      </a: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j-lt"/>
                      </a:endParaRPr>
                    </a:p>
                  </a:txBody>
                  <a:tcPr marL="91453" marR="91453"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0"/>
                  </a:ext>
                </a:extLst>
              </a:tr>
              <a:tr h="25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Major bleeding</a:t>
                      </a: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27 (3.9%)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25 (3.5%)</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52 (3.7%)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48 (6.9%)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0.013</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0.005</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0.001</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1"/>
                  </a:ext>
                </a:extLst>
              </a:tr>
              <a:tr h="25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   Hemoglobin drop</a:t>
                      </a:r>
                      <a:r>
                        <a:rPr lang="en-US" sz="1000" dirty="0"/>
                        <a:t>*</a:t>
                      </a:r>
                      <a:endParaRPr kumimoji="0" lang="en-US" sz="1000" b="1" i="0" u="none" strike="noStrike" cap="none" normalizeH="0" baseline="0" dirty="0">
                        <a:ln>
                          <a:noFill/>
                        </a:ln>
                        <a:solidFill>
                          <a:schemeClr val="tx1"/>
                        </a:solidFill>
                        <a:effectLst/>
                        <a:latin typeface="Arial" pitchFamily="34" charset="0"/>
                      </a:endParaRP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21 (3.0%)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19 (2.7%)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40 (2.9%)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34 (4.9%)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0.075</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0.032</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0.018</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2"/>
                  </a:ext>
                </a:extLst>
              </a:tr>
              <a:tr h="25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   Transfusion</a:t>
                      </a:r>
                      <a:r>
                        <a:rPr lang="en-US" sz="1000" baseline="30000" dirty="0"/>
                        <a:t>†</a:t>
                      </a:r>
                      <a:endParaRPr kumimoji="0" lang="en-US" sz="1000" b="1" i="0" u="none" strike="noStrike" cap="none" normalizeH="0" baseline="30000" dirty="0">
                        <a:ln>
                          <a:noFill/>
                        </a:ln>
                        <a:solidFill>
                          <a:schemeClr val="tx1"/>
                        </a:solidFill>
                        <a:effectLst/>
                        <a:latin typeface="+mj-lt"/>
                      </a:endParaRP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15 (2.2%)</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13 (1.8%)</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28 (2.0%)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15 (2.2%)</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0.997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0.677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0.813</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3"/>
                  </a:ext>
                </a:extLst>
              </a:tr>
              <a:tr h="258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kern="1200" baseline="0" dirty="0">
                          <a:solidFill>
                            <a:schemeClr val="tx1"/>
                          </a:solidFill>
                          <a:effectLst/>
                          <a:latin typeface="+mj-lt"/>
                          <a:ea typeface="+mn-ea"/>
                          <a:cs typeface="+mn-cs"/>
                        </a:rPr>
                        <a:t>   </a:t>
                      </a:r>
                      <a:r>
                        <a:rPr lang="en-US" sz="1000" b="1" kern="1200" dirty="0">
                          <a:solidFill>
                            <a:schemeClr val="tx1"/>
                          </a:solidFill>
                          <a:effectLst/>
                          <a:latin typeface="+mj-lt"/>
                          <a:ea typeface="+mn-ea"/>
                          <a:cs typeface="+mn-cs"/>
                        </a:rPr>
                        <a:t>Critical organ</a:t>
                      </a:r>
                      <a:r>
                        <a:rPr lang="en-US" sz="1000" b="1" kern="1200" baseline="0" dirty="0">
                          <a:solidFill>
                            <a:schemeClr val="tx1"/>
                          </a:solidFill>
                          <a:effectLst/>
                          <a:latin typeface="+mj-lt"/>
                          <a:ea typeface="+mn-ea"/>
                          <a:cs typeface="+mn-cs"/>
                        </a:rPr>
                        <a:t> </a:t>
                      </a:r>
                      <a:r>
                        <a:rPr lang="en-US" sz="1000" b="1" kern="1200" dirty="0">
                          <a:solidFill>
                            <a:schemeClr val="tx1"/>
                          </a:solidFill>
                          <a:effectLst/>
                          <a:latin typeface="+mj-lt"/>
                          <a:ea typeface="+mn-ea"/>
                          <a:cs typeface="+mn-cs"/>
                        </a:rPr>
                        <a:t>bleeding</a:t>
                      </a:r>
                      <a:r>
                        <a:rPr lang="en-US" sz="1000" baseline="30000" dirty="0"/>
                        <a:t>‡</a:t>
                      </a:r>
                      <a:endParaRPr kumimoji="0" lang="en-US" sz="1000" b="1" i="0" u="none" strike="noStrike" cap="none" normalizeH="0" baseline="30000" dirty="0">
                        <a:ln>
                          <a:noFill/>
                        </a:ln>
                        <a:solidFill>
                          <a:schemeClr val="tx1"/>
                        </a:solidFill>
                        <a:effectLst/>
                        <a:latin typeface="+mj-lt"/>
                      </a:endParaRP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6 (0.9%)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5 (0.7%)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11 (0.8%)</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11 (1.6%)</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0.224</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0.125</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0.093</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4"/>
                  </a:ext>
                </a:extLst>
              </a:tr>
              <a:tr h="25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   Fatal</a:t>
                      </a: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 (0.3%)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 (0.3%)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4 (0.3%)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5 (0.7%) </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0.452</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0.285</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0.167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5"/>
                  </a:ext>
                </a:extLst>
              </a:tr>
              <a:tr h="25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CRNM bleeding</a:t>
                      </a: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90 (12.9%)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97 (13.7%)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187 (13.3%)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130 (18.7%)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0.003</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0.013</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0.001</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6"/>
                  </a:ext>
                </a:extLst>
              </a:tr>
              <a:tr h="258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Minimal bleeding</a:t>
                      </a:r>
                    </a:p>
                  </a:txBody>
                  <a:tcPr marL="91442" marR="91442" marT="45704" marB="4570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123 (17.7%)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151 (21.4%)</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274 (19.5%)</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163 (23.4%)</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0.008</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0.369</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0.041</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7"/>
                  </a:ext>
                </a:extLst>
              </a:tr>
            </a:tbl>
          </a:graphicData>
        </a:graphic>
      </p:graphicFrame>
      <p:pic>
        <p:nvPicPr>
          <p:cNvPr id="45133"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4" name="TextBox 2"/>
          <p:cNvSpPr txBox="1">
            <a:spLocks noChangeArrowheads="1"/>
          </p:cNvSpPr>
          <p:nvPr/>
        </p:nvSpPr>
        <p:spPr bwMode="auto">
          <a:xfrm>
            <a:off x="-52390" y="6032505"/>
            <a:ext cx="77104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800" dirty="0">
                <a:latin typeface="+mj-lt"/>
              </a:rPr>
              <a:t> Treatment-emergent period: period starting after the first study drug administration following randomization and ending 2 days after stop of study drug.</a:t>
            </a:r>
            <a:br>
              <a:rPr lang="en-US" altLang="en-US" sz="800" dirty="0">
                <a:latin typeface="+mj-lt"/>
              </a:rPr>
            </a:br>
            <a:r>
              <a:rPr lang="en-US" altLang="en-US" sz="800" dirty="0">
                <a:latin typeface="+mj-lt"/>
              </a:rPr>
              <a:t> ISTH denotes International Society on Thrombosis and Haemostasis, </a:t>
            </a:r>
          </a:p>
          <a:p>
            <a:pPr>
              <a:lnSpc>
                <a:spcPct val="100000"/>
              </a:lnSpc>
              <a:spcBef>
                <a:spcPct val="0"/>
              </a:spcBef>
              <a:buClrTx/>
              <a:buSzTx/>
              <a:buFontTx/>
              <a:buNone/>
            </a:pPr>
            <a:r>
              <a:rPr lang="en-US" altLang="en-US" sz="800" dirty="0">
                <a:latin typeface="+mj-lt"/>
              </a:rPr>
              <a:t>*Hemoglobin drop = a fall in hemoglobin of 2 g/dL or more. </a:t>
            </a:r>
          </a:p>
          <a:p>
            <a:pPr>
              <a:lnSpc>
                <a:spcPct val="100000"/>
              </a:lnSpc>
              <a:spcBef>
                <a:spcPct val="0"/>
              </a:spcBef>
              <a:buClrTx/>
              <a:buSzTx/>
              <a:buFontTx/>
              <a:buNone/>
            </a:pPr>
            <a:r>
              <a:rPr lang="en-US" altLang="en-US" sz="800" dirty="0">
                <a:latin typeface="+mj-lt"/>
              </a:rPr>
              <a:t>† Transfusion = a transfusion of 2 or more units of packed red blood cells or whole blood. </a:t>
            </a:r>
          </a:p>
          <a:p>
            <a:pPr>
              <a:lnSpc>
                <a:spcPct val="100000"/>
              </a:lnSpc>
              <a:spcBef>
                <a:spcPct val="0"/>
              </a:spcBef>
              <a:buClrTx/>
              <a:buSzTx/>
              <a:buFontTx/>
              <a:buNone/>
            </a:pPr>
            <a:r>
              <a:rPr lang="en-US" altLang="en-US" sz="800" dirty="0">
                <a:latin typeface="+mj-lt"/>
              </a:rPr>
              <a:t>‡ Critical organ bleeding are cases where </a:t>
            </a:r>
            <a:r>
              <a:rPr lang="en-US" altLang="en-US" sz="800" i="1" dirty="0">
                <a:latin typeface="+mj-lt"/>
              </a:rPr>
              <a:t>investigator</a:t>
            </a:r>
            <a:r>
              <a:rPr lang="en-US" altLang="en-US" sz="800" dirty="0">
                <a:latin typeface="+mj-lt"/>
              </a:rPr>
              <a:t>-reported bleeding site is either intracranial, intraspinal, intraocular, pericardial, intra-articular, intramuscular with compartment syndrome or retroperitoneal</a:t>
            </a:r>
          </a:p>
        </p:txBody>
      </p:sp>
      <p:pic>
        <p:nvPicPr>
          <p:cNvPr id="45135"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8"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1525" cy="609600"/>
          </a:xfrm>
        </p:spPr>
        <p:txBody>
          <a:bodyPr/>
          <a:lstStyle/>
          <a:p>
            <a:pPr>
              <a:defRPr/>
            </a:pPr>
            <a:r>
              <a:rPr lang="en-US" dirty="0"/>
              <a:t>Disclosure</a:t>
            </a:r>
          </a:p>
        </p:txBody>
      </p:sp>
      <p:sp>
        <p:nvSpPr>
          <p:cNvPr id="3" name="Content Placeholder 2"/>
          <p:cNvSpPr>
            <a:spLocks noGrp="1"/>
          </p:cNvSpPr>
          <p:nvPr>
            <p:ph idx="1"/>
          </p:nvPr>
        </p:nvSpPr>
        <p:spPr>
          <a:xfrm>
            <a:off x="292100" y="1096963"/>
            <a:ext cx="8605838" cy="5216525"/>
          </a:xfrm>
        </p:spPr>
        <p:txBody>
          <a:bodyPr/>
          <a:lstStyle/>
          <a:p>
            <a:pPr>
              <a:defRPr/>
            </a:pPr>
            <a:r>
              <a:rPr lang="en-US" sz="2400" dirty="0"/>
              <a:t>Dr. Gibson has received research grant support and consulting fees in the past from all major manufacturers of antiplatelets and antithrombins</a:t>
            </a:r>
          </a:p>
          <a:p>
            <a:pPr>
              <a:buFontTx/>
              <a:buNone/>
              <a:defRPr/>
            </a:pPr>
            <a:r>
              <a:rPr lang="en-US" sz="2400" dirty="0"/>
              <a:t> </a:t>
            </a:r>
          </a:p>
          <a:p>
            <a:pPr>
              <a:defRPr/>
            </a:pPr>
            <a:r>
              <a:rPr lang="en-US" sz="2400" dirty="0"/>
              <a:t>This is an educational lecture and is not intended to be an inducement to use any drug or drug in a fashion that is inconsistent with the drug or device label. Rivaroxaban is not approved for use in acute coronary syndromes in the US, but is so in many other countries</a:t>
            </a:r>
          </a:p>
          <a:p>
            <a:pPr>
              <a:defRPr/>
            </a:pPr>
            <a:endParaRPr lang="en-US" sz="2400" dirty="0"/>
          </a:p>
          <a:p>
            <a:pPr>
              <a:defRPr/>
            </a:pPr>
            <a:r>
              <a:rPr lang="en-US" sz="2400" dirty="0"/>
              <a:t>The slides were prepared by C. Michael Gibson, M.S., M.D. and / or were under the editorial control of C. Michael Gibson, M.S., M.D.</a:t>
            </a:r>
          </a:p>
        </p:txBody>
      </p:sp>
      <p:pic>
        <p:nvPicPr>
          <p:cNvPr id="24581"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7"/>
          <p:cNvGrpSpPr>
            <a:grpSpLocks/>
          </p:cNvGrpSpPr>
          <p:nvPr/>
        </p:nvGrpSpPr>
        <p:grpSpPr bwMode="auto">
          <a:xfrm>
            <a:off x="-9525" y="265113"/>
            <a:ext cx="1428750" cy="396875"/>
            <a:chOff x="-9525" y="265839"/>
            <a:chExt cx="1428547" cy="396824"/>
          </a:xfrm>
        </p:grpSpPr>
        <p:pic>
          <p:nvPicPr>
            <p:cNvPr id="24583"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329" y="287973"/>
              <a:ext cx="326693" cy="37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8118"/>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581" y="265839"/>
              <a:ext cx="318861" cy="38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8" y="74613"/>
            <a:ext cx="7885112" cy="892175"/>
          </a:xfrm>
        </p:spPr>
        <p:txBody>
          <a:bodyPr/>
          <a:lstStyle/>
          <a:p>
            <a:pPr>
              <a:defRPr/>
            </a:pPr>
            <a:r>
              <a:rPr lang="en-US" sz="2400" dirty="0"/>
              <a:t>Bleeding Events Using GUSTO &amp; </a:t>
            </a:r>
            <a:br>
              <a:rPr lang="en-US" sz="2400" dirty="0"/>
            </a:br>
            <a:r>
              <a:rPr lang="en-US" sz="2400" dirty="0"/>
              <a:t>BARC Scales (Pre-Specified Secondary Analyses)</a:t>
            </a:r>
          </a:p>
        </p:txBody>
      </p:sp>
      <p:graphicFrame>
        <p:nvGraphicFramePr>
          <p:cNvPr id="4" name="Group 145"/>
          <p:cNvGraphicFramePr>
            <a:graphicFrameLocks noGrp="1"/>
          </p:cNvGraphicFramePr>
          <p:nvPr>
            <p:extLst>
              <p:ext uri="{D42A27DB-BD31-4B8C-83A1-F6EECF244321}">
                <p14:modId xmlns:p14="http://schemas.microsoft.com/office/powerpoint/2010/main" val="1505780359"/>
              </p:ext>
            </p:extLst>
          </p:nvPr>
        </p:nvGraphicFramePr>
        <p:xfrm>
          <a:off x="104775" y="1328738"/>
          <a:ext cx="8958262" cy="4340225"/>
        </p:xfrm>
        <a:graphic>
          <a:graphicData uri="http://schemas.openxmlformats.org/drawingml/2006/table">
            <a:tbl>
              <a:tblPr/>
              <a:tblGrid>
                <a:gridCol w="1833753">
                  <a:extLst>
                    <a:ext uri="{9D8B030D-6E8A-4147-A177-3AD203B41FA5}">
                      <a16:colId xmlns:a16="http://schemas.microsoft.com/office/drawing/2014/main" val="20000"/>
                    </a:ext>
                  </a:extLst>
                </a:gridCol>
                <a:gridCol w="939056">
                  <a:extLst>
                    <a:ext uri="{9D8B030D-6E8A-4147-A177-3AD203B41FA5}">
                      <a16:colId xmlns:a16="http://schemas.microsoft.com/office/drawing/2014/main" val="20001"/>
                    </a:ext>
                  </a:extLst>
                </a:gridCol>
                <a:gridCol w="1021944">
                  <a:extLst>
                    <a:ext uri="{9D8B030D-6E8A-4147-A177-3AD203B41FA5}">
                      <a16:colId xmlns:a16="http://schemas.microsoft.com/office/drawing/2014/main" val="20002"/>
                    </a:ext>
                  </a:extLst>
                </a:gridCol>
                <a:gridCol w="1075731">
                  <a:extLst>
                    <a:ext uri="{9D8B030D-6E8A-4147-A177-3AD203B41FA5}">
                      <a16:colId xmlns:a16="http://schemas.microsoft.com/office/drawing/2014/main" val="20003"/>
                    </a:ext>
                  </a:extLst>
                </a:gridCol>
                <a:gridCol w="1066767">
                  <a:extLst>
                    <a:ext uri="{9D8B030D-6E8A-4147-A177-3AD203B41FA5}">
                      <a16:colId xmlns:a16="http://schemas.microsoft.com/office/drawing/2014/main" val="20004"/>
                    </a:ext>
                  </a:extLst>
                </a:gridCol>
                <a:gridCol w="1039873">
                  <a:extLst>
                    <a:ext uri="{9D8B030D-6E8A-4147-A177-3AD203B41FA5}">
                      <a16:colId xmlns:a16="http://schemas.microsoft.com/office/drawing/2014/main" val="20005"/>
                    </a:ext>
                  </a:extLst>
                </a:gridCol>
                <a:gridCol w="977122">
                  <a:extLst>
                    <a:ext uri="{9D8B030D-6E8A-4147-A177-3AD203B41FA5}">
                      <a16:colId xmlns:a16="http://schemas.microsoft.com/office/drawing/2014/main" val="20006"/>
                    </a:ext>
                  </a:extLst>
                </a:gridCol>
                <a:gridCol w="1004016">
                  <a:extLst>
                    <a:ext uri="{9D8B030D-6E8A-4147-A177-3AD203B41FA5}">
                      <a16:colId xmlns:a16="http://schemas.microsoft.com/office/drawing/2014/main" val="20007"/>
                    </a:ext>
                  </a:extLst>
                </a:gridCol>
              </a:tblGrid>
              <a:tr h="594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Arial" pitchFamily="34" charset="0"/>
                      </a:endParaRPr>
                    </a:p>
                  </a:txBody>
                  <a:tcPr marL="91453" marR="91453" marT="45741" marB="457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Riva + P2Y</a:t>
                      </a:r>
                      <a:r>
                        <a:rPr kumimoji="0" lang="en-US" sz="1100" b="1" i="0" u="none" strike="noStrike" cap="none" normalizeH="0" baseline="-25000" dirty="0">
                          <a:ln>
                            <a:noFill/>
                          </a:ln>
                          <a:solidFill>
                            <a:schemeClr val="bg2"/>
                          </a:solidFill>
                          <a:effectLst/>
                          <a:latin typeface="Arial"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696)</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Riva + DAPT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706)</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ADC1F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Combined Riva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1402)</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VKA + DAPT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solidFill>
                          <a:effectLst/>
                          <a:latin typeface="Arial" pitchFamily="34" charset="0"/>
                        </a:rPr>
                        <a:t>(N = 697)</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Group 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vs Group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p-value</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Group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 vs Group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p-value</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Combined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vs Group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rPr>
                        <a:t>p-value</a:t>
                      </a: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0"/>
                  </a:ext>
                </a:extLst>
              </a:tr>
              <a:tr h="259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GUSTO classification</a:t>
                      </a:r>
                    </a:p>
                  </a:txBody>
                  <a:tcPr marL="91456" marR="91456" marT="45759" marB="4575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00"/>
                        </a:solidFill>
                        <a:effectLst/>
                        <a:latin typeface="Arial" pitchFamily="34" charset="0"/>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2"/>
                        </a:solidFill>
                        <a:effectLst/>
                        <a:latin typeface="Arial" pitchFamily="34" charset="0"/>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00"/>
                        </a:solidFill>
                        <a:effectLst/>
                        <a:latin typeface="Arial" pitchFamily="34" charset="0"/>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00"/>
                        </a:solidFill>
                        <a:effectLst/>
                        <a:latin typeface="Arial" pitchFamily="34" charset="0"/>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mj-lt"/>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mj-lt"/>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mj-lt"/>
                      </a:endParaRPr>
                    </a:p>
                  </a:txBody>
                  <a:tcPr marL="91453" marR="91453" marT="45741" marB="4574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1"/>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  Severe</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7 (1.0%)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10 (1.4%)</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17 (1.2%)</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20 (2.9%)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0.012</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0.060</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0.007</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2"/>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  Moderate</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13 (1.9%)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10 (1.4%)</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23 (1.6%)</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9 (1.3%)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0.388</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0.839</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0.539</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3"/>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  Mild</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193 (27.7%)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214 (30.3%)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407 (29.0%)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255 (36.6%)</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&lt;0.001</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0.013</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&lt;0.001</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4"/>
                  </a:ext>
                </a:extLst>
              </a:tr>
              <a:tr h="116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1" i="0" u="none" strike="noStrike" cap="none" normalizeH="0" baseline="0" dirty="0">
                        <a:ln>
                          <a:noFill/>
                        </a:ln>
                        <a:solidFill>
                          <a:schemeClr val="tx1"/>
                        </a:solidFill>
                        <a:effectLst/>
                        <a:latin typeface="Arial" pitchFamily="34" charset="0"/>
                      </a:endParaRPr>
                    </a:p>
                  </a:txBody>
                  <a:tcPr marL="91442" marR="91442"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endParaRPr lang="en-US" sz="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endParaRPr lang="en-US" sz="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endParaRPr lang="en-US" sz="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endParaRPr lang="en-US" sz="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5"/>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BARC classification</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6"/>
                  </a:ext>
                </a:extLst>
              </a:tr>
              <a:tr h="259198">
                <a:tc>
                  <a:txBody>
                    <a:bodyPr/>
                    <a:lstStyle/>
                    <a:p>
                      <a:r>
                        <a:rPr kumimoji="0" lang="en-US" sz="1100" b="1" i="0" u="none" strike="noStrike" cap="none" normalizeH="0" baseline="0" dirty="0">
                          <a:ln>
                            <a:noFill/>
                          </a:ln>
                          <a:solidFill>
                            <a:schemeClr val="tx1"/>
                          </a:solidFill>
                          <a:effectLst/>
                          <a:latin typeface="Arial" pitchFamily="34" charset="0"/>
                        </a:rPr>
                        <a:t>  Type 0</a:t>
                      </a:r>
                      <a:endParaRPr lang="en-US" sz="1100" dirty="0"/>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9 (1.3%)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14 (2.0%)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23 (1.6%)</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10 (1.4%)</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0.820</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0.428</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0.721</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7"/>
                  </a:ext>
                </a:extLst>
              </a:tr>
              <a:tr h="259198">
                <a:tc>
                  <a:txBody>
                    <a:bodyPr/>
                    <a:lstStyle/>
                    <a:p>
                      <a:r>
                        <a:rPr kumimoji="0" lang="en-US" sz="1100" b="1" i="0" u="none" strike="noStrike" cap="none" normalizeH="0" baseline="0" dirty="0">
                          <a:ln>
                            <a:noFill/>
                          </a:ln>
                          <a:solidFill>
                            <a:schemeClr val="tx1"/>
                          </a:solidFill>
                          <a:effectLst/>
                          <a:latin typeface="Arial" pitchFamily="34" charset="0"/>
                        </a:rPr>
                        <a:t>  Type 1 (minimal)</a:t>
                      </a:r>
                      <a:endParaRPr lang="en-US" sz="1100" dirty="0"/>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125 (18.0%)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153 (21.7%)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278 (19.8%)</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167 (24.0%)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0.006</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0.307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0.029</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8"/>
                  </a:ext>
                </a:extLst>
              </a:tr>
              <a:tr h="259198">
                <a:tc>
                  <a:txBody>
                    <a:bodyPr/>
                    <a:lstStyle/>
                    <a:p>
                      <a:r>
                        <a:rPr kumimoji="0" lang="en-US" sz="1100" b="1" i="0" u="none" strike="noStrike" cap="none" normalizeH="0" baseline="0" dirty="0">
                          <a:ln>
                            <a:noFill/>
                          </a:ln>
                          <a:solidFill>
                            <a:schemeClr val="tx1"/>
                          </a:solidFill>
                          <a:effectLst/>
                          <a:latin typeface="Arial" pitchFamily="34" charset="0"/>
                        </a:rPr>
                        <a:t>  Type 2 (actionable)</a:t>
                      </a:r>
                      <a:endParaRPr lang="en-US" sz="1100" dirty="0"/>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92 (13.2%)</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91 (12.9%)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183 (13.1%)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126 (18.1%)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0.013</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0.007</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0.002</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9"/>
                  </a:ext>
                </a:extLst>
              </a:tr>
              <a:tr h="259198">
                <a:tc>
                  <a:txBody>
                    <a:bodyPr/>
                    <a:lstStyle/>
                    <a:p>
                      <a:r>
                        <a:rPr kumimoji="0" lang="en-US" sz="1100" b="1" i="0" u="none" strike="noStrike" cap="none" normalizeH="0" baseline="0" dirty="0">
                          <a:ln>
                            <a:noFill/>
                          </a:ln>
                          <a:solidFill>
                            <a:schemeClr val="tx1"/>
                          </a:solidFill>
                          <a:effectLst/>
                          <a:latin typeface="Arial" pitchFamily="34" charset="0"/>
                        </a:rPr>
                        <a:t>  Type 3a</a:t>
                      </a:r>
                      <a:endParaRPr lang="en-US" sz="1100" dirty="0"/>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8 (1.2%)</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7 (1.0%)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15 (1.1%)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12 (1.7%)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0.369</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0.237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0.212</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0"/>
                  </a:ext>
                </a:extLst>
              </a:tr>
              <a:tr h="259198">
                <a:tc>
                  <a:txBody>
                    <a:bodyPr/>
                    <a:lstStyle/>
                    <a:p>
                      <a:r>
                        <a:rPr lang="en-US" sz="1100" dirty="0"/>
                        <a:t> </a:t>
                      </a:r>
                      <a:r>
                        <a:rPr kumimoji="0" lang="en-US" sz="1100" b="1" i="0" u="none" strike="noStrike" cap="none" normalizeH="0" baseline="0" dirty="0">
                          <a:ln>
                            <a:noFill/>
                          </a:ln>
                          <a:solidFill>
                            <a:schemeClr val="tx1"/>
                          </a:solidFill>
                          <a:effectLst/>
                          <a:latin typeface="Arial" pitchFamily="34" charset="0"/>
                        </a:rPr>
                        <a:t> Type 3b (&gt;5g, pressors)</a:t>
                      </a:r>
                      <a:endParaRPr lang="en-US" sz="1100" dirty="0"/>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13 (1.9%)</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16 (2.3%)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29 (2.1%)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26 (3.7%)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0.035</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0.108</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0.025</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1"/>
                  </a:ext>
                </a:extLst>
              </a:tr>
              <a:tr h="259198">
                <a:tc>
                  <a:txBody>
                    <a:bodyPr/>
                    <a:lstStyle/>
                    <a:p>
                      <a:r>
                        <a:rPr lang="en-US" sz="1100" dirty="0"/>
                        <a:t> </a:t>
                      </a:r>
                      <a:r>
                        <a:rPr kumimoji="0" lang="en-US" sz="1100" b="1" i="0" u="none" strike="noStrike" cap="none" normalizeH="0" baseline="0" dirty="0">
                          <a:ln>
                            <a:noFill/>
                          </a:ln>
                          <a:solidFill>
                            <a:schemeClr val="tx1"/>
                          </a:solidFill>
                          <a:effectLst/>
                          <a:latin typeface="Arial" pitchFamily="34" charset="0"/>
                        </a:rPr>
                        <a:t> Type 3c</a:t>
                      </a:r>
                      <a:endParaRPr lang="en-US" sz="1100" dirty="0"/>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 (0.3%)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5 (0.7%)</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7 (0.5%)</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4 (0.6%)</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0.687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&gt;0.999</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0.760</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2"/>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  Type 4</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0 (0.0%)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0 (0.0%) </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0 (0.0%)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0 (0.0%)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3"/>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  Type 5a</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 (0.1%)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0 (0.0%)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0 (0.0%) </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 (0.1%)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&gt;0.999</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0.497</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.554</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4"/>
                  </a:ext>
                </a:extLst>
              </a:tr>
              <a:tr h="259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rPr>
                        <a:t>  Type 5b (Definite Fatal)</a:t>
                      </a:r>
                    </a:p>
                  </a:txBody>
                  <a:tcPr marL="91445" marR="91445" marT="45752" marB="4575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1 (0.1%)</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2 (0.3%)</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C1FD"/>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3 (0.2%)</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2D050"/>
                    </a:solidFill>
                  </a:tcPr>
                </a:tc>
                <a:tc>
                  <a:txBody>
                    <a:bodyPr/>
                    <a:lstStyle/>
                    <a:p>
                      <a:pPr marL="0" marR="0" algn="ctr">
                        <a:lnSpc>
                          <a:spcPct val="115000"/>
                        </a:lnSpc>
                        <a:spcBef>
                          <a:spcPts val="0"/>
                        </a:spcBef>
                        <a:spcAft>
                          <a:spcPts val="0"/>
                        </a:spcAft>
                      </a:pPr>
                      <a:r>
                        <a:rPr lang="en-US" sz="1100" b="0" dirty="0">
                          <a:solidFill>
                            <a:schemeClr val="bg2"/>
                          </a:solidFill>
                          <a:effectLst/>
                          <a:latin typeface="+mj-lt"/>
                          <a:ea typeface="TimesNewRoman"/>
                          <a:cs typeface="Times New Roman"/>
                        </a:rPr>
                        <a:t>7 (1.0%)</a:t>
                      </a:r>
                      <a:endParaRPr lang="en-US" sz="1100" b="0" dirty="0">
                        <a:solidFill>
                          <a:schemeClr val="bg2"/>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CC"/>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0.070</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0" dirty="0">
                          <a:solidFill>
                            <a:schemeClr val="tx1"/>
                          </a:solidFill>
                          <a:effectLst/>
                          <a:latin typeface="+mj-lt"/>
                          <a:ea typeface="TimesNewRoman"/>
                          <a:cs typeface="Times New Roman"/>
                        </a:rPr>
                        <a:t>0.106</a:t>
                      </a:r>
                      <a:endParaRPr lang="en-US" sz="1100" b="0"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100" b="1" dirty="0">
                          <a:solidFill>
                            <a:schemeClr val="tx1"/>
                          </a:solidFill>
                          <a:effectLst/>
                          <a:latin typeface="+mj-lt"/>
                          <a:ea typeface="TimesNewRoman"/>
                          <a:cs typeface="Times New Roman"/>
                        </a:rPr>
                        <a:t>0.019</a:t>
                      </a:r>
                      <a:endParaRPr lang="en-US" sz="1100" b="1" dirty="0">
                        <a:solidFill>
                          <a:schemeClr val="tx1"/>
                        </a:solidFill>
                        <a:effectLst/>
                        <a:latin typeface="+mj-lt"/>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15"/>
                  </a:ext>
                </a:extLst>
              </a:tr>
            </a:tbl>
          </a:graphicData>
        </a:graphic>
      </p:graphicFrame>
      <p:pic>
        <p:nvPicPr>
          <p:cNvPr id="46213"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14" name="TextBox 2"/>
          <p:cNvSpPr txBox="1">
            <a:spLocks noChangeArrowheads="1"/>
          </p:cNvSpPr>
          <p:nvPr/>
        </p:nvSpPr>
        <p:spPr bwMode="auto">
          <a:xfrm>
            <a:off x="-17463" y="6048331"/>
            <a:ext cx="7589838"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buNone/>
              <a:defRPr/>
            </a:pPr>
            <a:r>
              <a:rPr lang="en-US" altLang="en-US" sz="800" dirty="0"/>
              <a:t>BARC denotes Bleeding Academic Research Consortium, GUSTO Global Utilization Of Streptokinase and Tpa For Occluded Arteries</a:t>
            </a:r>
            <a:br>
              <a:rPr lang="en-US" altLang="en-US" sz="800" dirty="0">
                <a:latin typeface="+mj-lt"/>
              </a:rPr>
            </a:br>
            <a:r>
              <a:rPr lang="en-US" altLang="en-US" sz="800" dirty="0">
                <a:latin typeface="+mj-lt"/>
              </a:rPr>
              <a:t>Probable fatal bleeding (type 5a) is bleeding that is clinically suspicious as the cause of death, but the bleeding is not directly observed and there is no autopsy or confirmatory imaging.</a:t>
            </a:r>
            <a:br>
              <a:rPr lang="en-US" altLang="en-US" sz="800" dirty="0">
                <a:latin typeface="+mj-lt"/>
              </a:rPr>
            </a:br>
            <a:r>
              <a:rPr lang="en-US" altLang="en-US" sz="800" dirty="0">
                <a:latin typeface="+mj-lt"/>
              </a:rPr>
              <a:t>Definite fatal bleeding (type 5b) is bleeding that is directly observed (by either clinical specimen [blood, emesis, stool, etc] or imaging) or confirmed on autopsy.</a:t>
            </a:r>
            <a:br>
              <a:rPr lang="en-US" altLang="en-US" sz="800" dirty="0">
                <a:latin typeface="+mj-lt"/>
              </a:rPr>
            </a:br>
            <a:r>
              <a:rPr lang="en-US" altLang="en-US" sz="800" dirty="0">
                <a:latin typeface="+mj-lt"/>
              </a:rPr>
              <a:t>Treatment-emergent period: period starting after the first study drug administration following randomization and ending 2 days after stop of study drug.</a:t>
            </a:r>
            <a:br>
              <a:rPr lang="en-US" altLang="en-US" sz="800" dirty="0">
                <a:latin typeface="+mj-lt"/>
              </a:rPr>
            </a:br>
            <a:endParaRPr lang="en-US" altLang="en-US" sz="800" dirty="0">
              <a:latin typeface="+mj-lt"/>
            </a:endParaRPr>
          </a:p>
        </p:txBody>
      </p:sp>
      <p:pic>
        <p:nvPicPr>
          <p:cNvPr id="46215"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1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19"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368885"/>
            <a:ext cx="9139238" cy="476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Rectangle 4"/>
          <p:cNvSpPr>
            <a:spLocks noChangeArrowheads="1"/>
          </p:cNvSpPr>
          <p:nvPr/>
        </p:nvSpPr>
        <p:spPr bwMode="auto">
          <a:xfrm>
            <a:off x="3538538" y="1069975"/>
            <a:ext cx="312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400" dirty="0">
                <a:solidFill>
                  <a:srgbClr val="FFFFFF"/>
                </a:solidFill>
                <a:cs typeface="Arial" pitchFamily="34" charset="0"/>
              </a:rPr>
              <a:t>TIMI major, TIMI minor, BRMA</a:t>
            </a:r>
          </a:p>
        </p:txBody>
      </p:sp>
      <p:sp>
        <p:nvSpPr>
          <p:cNvPr id="50181" name="Rectangle 5"/>
          <p:cNvSpPr>
            <a:spLocks noChangeArrowheads="1"/>
          </p:cNvSpPr>
          <p:nvPr/>
        </p:nvSpPr>
        <p:spPr bwMode="auto">
          <a:xfrm>
            <a:off x="6783070" y="1131888"/>
            <a:ext cx="1274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100" dirty="0">
                <a:solidFill>
                  <a:srgbClr val="FFFFFF"/>
                </a:solidFill>
                <a:cs typeface="Arial" pitchFamily="34" charset="0"/>
              </a:rPr>
              <a:t>HR (95% CI)</a:t>
            </a:r>
          </a:p>
        </p:txBody>
      </p:sp>
      <p:sp>
        <p:nvSpPr>
          <p:cNvPr id="50182" name="Rectangle 6"/>
          <p:cNvSpPr>
            <a:spLocks noChangeArrowheads="1"/>
          </p:cNvSpPr>
          <p:nvPr/>
        </p:nvSpPr>
        <p:spPr bwMode="auto">
          <a:xfrm>
            <a:off x="8277860" y="1101725"/>
            <a:ext cx="1000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b</a:t>
            </a:r>
          </a:p>
        </p:txBody>
      </p:sp>
      <p:sp>
        <p:nvSpPr>
          <p:cNvPr id="50183" name="Rectangle 7"/>
          <p:cNvSpPr>
            <a:spLocks noChangeArrowheads="1"/>
          </p:cNvSpPr>
          <p:nvPr/>
        </p:nvSpPr>
        <p:spPr bwMode="auto">
          <a:xfrm>
            <a:off x="7664450" y="1109663"/>
            <a:ext cx="1000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a</a:t>
            </a:r>
          </a:p>
        </p:txBody>
      </p:sp>
      <p:cxnSp>
        <p:nvCxnSpPr>
          <p:cNvPr id="50184" name="Straight Connector 253"/>
          <p:cNvCxnSpPr>
            <a:cxnSpLocks noChangeShapeType="1"/>
          </p:cNvCxnSpPr>
          <p:nvPr/>
        </p:nvCxnSpPr>
        <p:spPr bwMode="auto">
          <a:xfrm>
            <a:off x="-9525" y="1514793"/>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sp>
        <p:nvSpPr>
          <p:cNvPr id="50185" name="TextBox 18"/>
          <p:cNvSpPr txBox="1">
            <a:spLocks noChangeArrowheads="1"/>
          </p:cNvSpPr>
          <p:nvPr/>
        </p:nvSpPr>
        <p:spPr bwMode="auto">
          <a:xfrm>
            <a:off x="2563813" y="1006475"/>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FF99CC"/>
                </a:solidFill>
                <a:cs typeface="Arial" pitchFamily="34" charset="0"/>
              </a:rPr>
              <a:t>VKA + DAPT</a:t>
            </a:r>
          </a:p>
        </p:txBody>
      </p:sp>
      <p:sp>
        <p:nvSpPr>
          <p:cNvPr id="50186" name="TextBox 20"/>
          <p:cNvSpPr txBox="1">
            <a:spLocks noChangeArrowheads="1"/>
          </p:cNvSpPr>
          <p:nvPr/>
        </p:nvSpPr>
        <p:spPr bwMode="auto">
          <a:xfrm>
            <a:off x="1504950" y="10017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FFD68B"/>
                </a:solidFill>
                <a:cs typeface="Arial" pitchFamily="34" charset="0"/>
              </a:rPr>
              <a:t>Riva</a:t>
            </a:r>
          </a:p>
          <a:p>
            <a:pPr algn="ctr" fontAlgn="base">
              <a:lnSpc>
                <a:spcPct val="100000"/>
              </a:lnSpc>
              <a:spcBef>
                <a:spcPct val="0"/>
              </a:spcBef>
              <a:spcAft>
                <a:spcPct val="0"/>
              </a:spcAft>
              <a:buClrTx/>
              <a:buSzTx/>
              <a:buFontTx/>
              <a:buNone/>
            </a:pPr>
            <a:r>
              <a:rPr lang="en-US" altLang="en-US" sz="1200" dirty="0">
                <a:solidFill>
                  <a:srgbClr val="FFD68B"/>
                </a:solidFill>
                <a:cs typeface="Arial" pitchFamily="34" charset="0"/>
              </a:rPr>
              <a:t>+ P2Y</a:t>
            </a:r>
            <a:r>
              <a:rPr lang="en-US" altLang="en-US" sz="1200" baseline="-25000" dirty="0">
                <a:solidFill>
                  <a:srgbClr val="FFD68B"/>
                </a:solidFill>
                <a:cs typeface="Arial" pitchFamily="34" charset="0"/>
              </a:rPr>
              <a:t>12</a:t>
            </a:r>
          </a:p>
        </p:txBody>
      </p:sp>
      <p:sp>
        <p:nvSpPr>
          <p:cNvPr id="50187" name="Rectangle 2"/>
          <p:cNvSpPr>
            <a:spLocks noChangeArrowheads="1"/>
          </p:cNvSpPr>
          <p:nvPr/>
        </p:nvSpPr>
        <p:spPr bwMode="auto">
          <a:xfrm>
            <a:off x="-61913" y="6134260"/>
            <a:ext cx="75985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fontAlgn="base">
              <a:lnSpc>
                <a:spcPct val="100000"/>
              </a:lnSpc>
              <a:spcBef>
                <a:spcPct val="0"/>
              </a:spcBef>
              <a:spcAft>
                <a:spcPct val="0"/>
              </a:spcAft>
              <a:buClrTx/>
              <a:buSzTx/>
              <a:buFontTx/>
              <a:buNone/>
            </a:pPr>
            <a:r>
              <a:rPr lang="en-US" altLang="en-US" sz="700" dirty="0">
                <a:solidFill>
                  <a:srgbClr val="FFFFFF"/>
                </a:solidFill>
                <a:latin typeface="+mj-lt"/>
                <a:cs typeface="Arial" pitchFamily="34" charset="0"/>
              </a:rPr>
              <a:t> Treatment-emergent period: period starting after the first study drug administration following randomization and ending 2 days after stop of study drug.</a:t>
            </a:r>
            <a:br>
              <a:rPr lang="en-US" altLang="en-US" sz="700" dirty="0">
                <a:solidFill>
                  <a:srgbClr val="FFFFFF"/>
                </a:solidFill>
                <a:latin typeface="+mj-lt"/>
                <a:cs typeface="Arial" pitchFamily="34" charset="0"/>
              </a:rPr>
            </a:br>
            <a:r>
              <a:rPr lang="en-US" altLang="en-US" sz="700" dirty="0">
                <a:solidFill>
                  <a:srgbClr val="FFFFFF"/>
                </a:solidFill>
                <a:latin typeface="+mj-lt"/>
                <a:cs typeface="Arial" pitchFamily="34" charset="0"/>
              </a:rPr>
              <a:t> n = number of subjects with events, N = number of subjects at risk, % = Kaplan-Meier estimates.</a:t>
            </a:r>
            <a:br>
              <a:rPr lang="en-US" altLang="en-US" sz="700" dirty="0">
                <a:solidFill>
                  <a:srgbClr val="FFFFFF"/>
                </a:solidFill>
                <a:latin typeface="+mj-lt"/>
                <a:cs typeface="Arial" pitchFamily="34" charset="0"/>
              </a:rPr>
            </a:br>
            <a:r>
              <a:rPr lang="en-US" altLang="en-US" sz="700" dirty="0">
                <a:solidFill>
                  <a:srgbClr val="FFFFFF"/>
                </a:solidFill>
                <a:latin typeface="+mj-lt"/>
                <a:cs typeface="Arial" pitchFamily="34" charset="0"/>
              </a:rPr>
              <a:t> Hazard ratios as compared to VKA group are based on the (stratified, only for Overall, 2.5 mg BID/15 mg QD comparing VKA) Cox proportional hazards model.</a:t>
            </a:r>
            <a:br>
              <a:rPr lang="en-US" altLang="en-US" sz="700" dirty="0">
                <a:solidFill>
                  <a:srgbClr val="FFFFFF"/>
                </a:solidFill>
                <a:latin typeface="+mj-lt"/>
                <a:cs typeface="Arial" pitchFamily="34" charset="0"/>
              </a:rPr>
            </a:br>
            <a:r>
              <a:rPr lang="en-US" altLang="en-US" sz="700" dirty="0">
                <a:solidFill>
                  <a:srgbClr val="FFFFFF"/>
                </a:solidFill>
                <a:latin typeface="+mj-lt"/>
                <a:cs typeface="Arial" pitchFamily="34" charset="0"/>
              </a:rPr>
              <a:t> BRMA = Bleeding requiring medical attention, TIMI = Thrombolysis in myocardial infarction.</a:t>
            </a:r>
          </a:p>
          <a:p>
            <a:pPr fontAlgn="base">
              <a:lnSpc>
                <a:spcPct val="100000"/>
              </a:lnSpc>
              <a:spcBef>
                <a:spcPct val="0"/>
              </a:spcBef>
              <a:spcAft>
                <a:spcPct val="0"/>
              </a:spcAft>
              <a:buClrTx/>
              <a:buSzTx/>
              <a:buFontTx/>
              <a:buNone/>
            </a:pPr>
            <a:r>
              <a:rPr lang="en-US" altLang="en-US" sz="700" baseline="30000" dirty="0">
                <a:solidFill>
                  <a:srgbClr val="FFFFFF"/>
                </a:solidFill>
                <a:latin typeface="+mj-lt"/>
                <a:cs typeface="Arial" pitchFamily="34" charset="0"/>
              </a:rPr>
              <a:t>a </a:t>
            </a:r>
            <a:r>
              <a:rPr lang="en-US" altLang="en-US" sz="700" dirty="0">
                <a:solidFill>
                  <a:srgbClr val="FFFFFF"/>
                </a:solidFill>
                <a:latin typeface="+mj-lt"/>
                <a:cs typeface="Arial" pitchFamily="34" charset="0"/>
              </a:rPr>
              <a:t>Log-Rank P-values as compared to VKA group are based on the (stratified, only for Overall, 2.5 mg BID/15 mg QD comparing VKA) two-sided log rank test.</a:t>
            </a:r>
            <a:br>
              <a:rPr lang="en-US" altLang="en-US" sz="700" dirty="0">
                <a:solidFill>
                  <a:srgbClr val="FFFFFF"/>
                </a:solidFill>
                <a:latin typeface="+mj-lt"/>
                <a:cs typeface="Arial" pitchFamily="34" charset="0"/>
              </a:rPr>
            </a:br>
            <a:r>
              <a:rPr lang="en-US" altLang="en-US" sz="700" baseline="30000" dirty="0">
                <a:solidFill>
                  <a:srgbClr val="FFFFFF"/>
                </a:solidFill>
                <a:latin typeface="+mj-lt"/>
                <a:cs typeface="Arial" pitchFamily="34" charset="0"/>
              </a:rPr>
              <a:t>b </a:t>
            </a:r>
            <a:r>
              <a:rPr lang="en-US" altLang="en-US" sz="700" dirty="0">
                <a:solidFill>
                  <a:srgbClr val="FFFFFF"/>
                </a:solidFill>
                <a:latin typeface="+mj-lt"/>
                <a:cs typeface="Arial" pitchFamily="34" charset="0"/>
              </a:rPr>
              <a:t>P-Value for quantitative Interaction based on the Cox proportional Hazard joint test.</a:t>
            </a:r>
          </a:p>
        </p:txBody>
      </p:sp>
      <p:sp>
        <p:nvSpPr>
          <p:cNvPr id="24" name="Rectangle 159"/>
          <p:cNvSpPr>
            <a:spLocks noChangeArrowheads="1"/>
          </p:cNvSpPr>
          <p:nvPr/>
        </p:nvSpPr>
        <p:spPr bwMode="auto">
          <a:xfrm>
            <a:off x="998538" y="147638"/>
            <a:ext cx="7542212" cy="830262"/>
          </a:xfrm>
          <a:prstGeom prst="rect">
            <a:avLst/>
          </a:prstGeom>
          <a:noFill/>
          <a:ln w="9525">
            <a:noFill/>
            <a:miter lim="800000"/>
            <a:headEnd/>
            <a:tailEnd/>
          </a:ln>
        </p:spPr>
        <p:txBody>
          <a:bodyPr lIns="0" tIns="0" rIns="0" bIns="0" anchor="ctr">
            <a:spAutoFit/>
          </a:bodyPr>
          <a:lstStyle/>
          <a:p>
            <a:pPr algn="ctr" fontAlgn="base">
              <a:lnSpc>
                <a:spcPct val="90000"/>
              </a:lnSpc>
              <a:spcBef>
                <a:spcPct val="0"/>
              </a:spcBef>
              <a:spcAft>
                <a:spcPct val="0"/>
              </a:spcAft>
              <a:defRPr/>
            </a:pPr>
            <a:r>
              <a:rPr lang="en-US" sz="3000" b="1" dirty="0">
                <a:solidFill>
                  <a:srgbClr val="FF9933"/>
                </a:solidFill>
                <a:effectLst>
                  <a:outerShdw blurRad="38100" dist="38100" dir="2700000" algn="tl">
                    <a:srgbClr val="000000">
                      <a:alpha val="43137"/>
                    </a:srgbClr>
                  </a:outerShdw>
                </a:effectLst>
                <a:cs typeface="Arial" pitchFamily="34" charset="0"/>
              </a:rPr>
              <a:t>Subgroup Analysis: TIMI Major, TIMI Minor, BRMA Bleeding</a:t>
            </a:r>
          </a:p>
        </p:txBody>
      </p:sp>
      <p:pic>
        <p:nvPicPr>
          <p:cNvPr id="50189"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90" name="Straight Connector 253"/>
          <p:cNvCxnSpPr>
            <a:cxnSpLocks noChangeShapeType="1"/>
          </p:cNvCxnSpPr>
          <p:nvPr/>
        </p:nvCxnSpPr>
        <p:spPr bwMode="auto">
          <a:xfrm>
            <a:off x="-9525" y="1851184"/>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1" name="Straight Connector 253"/>
          <p:cNvCxnSpPr>
            <a:cxnSpLocks noChangeShapeType="1"/>
          </p:cNvCxnSpPr>
          <p:nvPr/>
        </p:nvCxnSpPr>
        <p:spPr bwMode="auto">
          <a:xfrm>
            <a:off x="-1588" y="2177892"/>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2" name="Straight Connector 253"/>
          <p:cNvCxnSpPr>
            <a:cxnSpLocks noChangeShapeType="1"/>
          </p:cNvCxnSpPr>
          <p:nvPr/>
        </p:nvCxnSpPr>
        <p:spPr bwMode="auto">
          <a:xfrm>
            <a:off x="-1588" y="3039746"/>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3" name="Straight Connector 253"/>
          <p:cNvCxnSpPr>
            <a:cxnSpLocks noChangeShapeType="1"/>
          </p:cNvCxnSpPr>
          <p:nvPr/>
        </p:nvCxnSpPr>
        <p:spPr bwMode="auto">
          <a:xfrm>
            <a:off x="6350" y="2499043"/>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4" name="Straight Connector 253"/>
          <p:cNvCxnSpPr>
            <a:cxnSpLocks noChangeShapeType="1"/>
          </p:cNvCxnSpPr>
          <p:nvPr/>
        </p:nvCxnSpPr>
        <p:spPr bwMode="auto">
          <a:xfrm>
            <a:off x="-9525" y="3464085"/>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5" name="Straight Connector 253"/>
          <p:cNvCxnSpPr>
            <a:cxnSpLocks noChangeShapeType="1"/>
          </p:cNvCxnSpPr>
          <p:nvPr/>
        </p:nvCxnSpPr>
        <p:spPr bwMode="auto">
          <a:xfrm>
            <a:off x="6350" y="3900806"/>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6" name="Straight Connector 253"/>
          <p:cNvCxnSpPr>
            <a:cxnSpLocks noChangeShapeType="1"/>
          </p:cNvCxnSpPr>
          <p:nvPr/>
        </p:nvCxnSpPr>
        <p:spPr bwMode="auto">
          <a:xfrm>
            <a:off x="-9525" y="4342131"/>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7" name="Straight Connector 253"/>
          <p:cNvCxnSpPr>
            <a:cxnSpLocks noChangeShapeType="1"/>
          </p:cNvCxnSpPr>
          <p:nvPr/>
        </p:nvCxnSpPr>
        <p:spPr bwMode="auto">
          <a:xfrm>
            <a:off x="-9525" y="4662171"/>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0198" name="Straight Connector 253"/>
          <p:cNvCxnSpPr>
            <a:cxnSpLocks noChangeShapeType="1"/>
          </p:cNvCxnSpPr>
          <p:nvPr/>
        </p:nvCxnSpPr>
        <p:spPr bwMode="auto">
          <a:xfrm>
            <a:off x="6350" y="4994277"/>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sp>
        <p:nvSpPr>
          <p:cNvPr id="50199"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r" fontAlgn="base">
              <a:lnSpc>
                <a:spcPct val="100000"/>
              </a:lnSpc>
              <a:spcBef>
                <a:spcPct val="0"/>
              </a:spcBef>
              <a:spcAft>
                <a:spcPct val="0"/>
              </a:spcAft>
              <a:buClrTx/>
              <a:buSzTx/>
              <a:buFontTx/>
              <a:buNone/>
            </a:pPr>
            <a:r>
              <a:rPr lang="en-US" altLang="en-US" sz="1000" dirty="0">
                <a:solidFill>
                  <a:srgbClr val="FFFFFF"/>
                </a:solidFill>
                <a:cs typeface="Arial" pitchFamily="34" charset="0"/>
              </a:rPr>
              <a:t>Gibson et al. AHA 2016</a:t>
            </a:r>
          </a:p>
        </p:txBody>
      </p:sp>
      <p:pic>
        <p:nvPicPr>
          <p:cNvPr id="50200"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6132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yee1\Desktop\Forest Plots\Supp Fig 6\Supp Fig 6_slides_Cropp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1387477"/>
            <a:ext cx="9139238" cy="4775200"/>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296988" y="47625"/>
            <a:ext cx="7847012" cy="588963"/>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sz="3000" kern="0" dirty="0"/>
              <a:t>Subgroup Analysis: TIMI Major, TIMI Minor, BRMA Bleeding</a:t>
            </a:r>
          </a:p>
        </p:txBody>
      </p:sp>
      <p:sp>
        <p:nvSpPr>
          <p:cNvPr id="51206" name="TextBox 4"/>
          <p:cNvSpPr txBox="1">
            <a:spLocks noChangeArrowheads="1"/>
          </p:cNvSpPr>
          <p:nvPr/>
        </p:nvSpPr>
        <p:spPr bwMode="auto">
          <a:xfrm>
            <a:off x="-45720" y="614299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fontAlgn="base">
              <a:lnSpc>
                <a:spcPct val="100000"/>
              </a:lnSpc>
              <a:spcBef>
                <a:spcPct val="0"/>
              </a:spcBef>
              <a:spcAft>
                <a:spcPct val="0"/>
              </a:spcAft>
              <a:buClrTx/>
              <a:buSzTx/>
              <a:buFontTx/>
              <a:buNone/>
            </a:pPr>
            <a:r>
              <a:rPr lang="en-US" altLang="en-US" sz="700" dirty="0">
                <a:solidFill>
                  <a:srgbClr val="FFFFFF"/>
                </a:solidFill>
                <a:cs typeface="Arial" pitchFamily="34" charset="0"/>
              </a:rPr>
              <a:t> Treatment-emergent period: period starting after the first study drug administration following randomization and ending 2 days after stop of study drug.</a:t>
            </a:r>
            <a:br>
              <a:rPr lang="en-US" altLang="en-US" sz="700" dirty="0">
                <a:solidFill>
                  <a:srgbClr val="FFFFFF"/>
                </a:solidFill>
                <a:cs typeface="Arial" pitchFamily="34" charset="0"/>
              </a:rPr>
            </a:br>
            <a:r>
              <a:rPr lang="en-US" altLang="en-US" sz="700" dirty="0">
                <a:solidFill>
                  <a:srgbClr val="FFFFFF"/>
                </a:solidFill>
                <a:cs typeface="Arial" pitchFamily="34" charset="0"/>
              </a:rPr>
              <a:t> n = number of subjects with events, N = number of subjects at risk, % = Kaplan-Meier estimates.</a:t>
            </a:r>
            <a:br>
              <a:rPr lang="en-US" altLang="en-US" sz="700" dirty="0">
                <a:solidFill>
                  <a:srgbClr val="FFFFFF"/>
                </a:solidFill>
                <a:cs typeface="Arial" pitchFamily="34" charset="0"/>
              </a:rPr>
            </a:br>
            <a:r>
              <a:rPr lang="en-US" altLang="en-US" sz="700" dirty="0">
                <a:solidFill>
                  <a:srgbClr val="FFFFFF"/>
                </a:solidFill>
                <a:cs typeface="Arial" pitchFamily="34" charset="0"/>
              </a:rPr>
              <a:t> Hazard ratios as compared to VKA group are based on the (stratified, only for Overall, 2.5 mg BID/15 mg QD comparing VKA) Cox proportional hazards model.</a:t>
            </a:r>
            <a:br>
              <a:rPr lang="en-US" altLang="en-US" sz="700" dirty="0">
                <a:solidFill>
                  <a:srgbClr val="FFFFFF"/>
                </a:solidFill>
                <a:cs typeface="Arial" pitchFamily="34" charset="0"/>
              </a:rPr>
            </a:br>
            <a:r>
              <a:rPr lang="en-US" altLang="en-US" sz="700" dirty="0">
                <a:solidFill>
                  <a:srgbClr val="FFFFFF"/>
                </a:solidFill>
                <a:cs typeface="Arial" pitchFamily="34" charset="0"/>
              </a:rPr>
              <a:t> BRMA = Bleeding requiring medical attention, TIMI = Thrombolysis in myocardial infarction.</a:t>
            </a:r>
          </a:p>
          <a:p>
            <a:pPr>
              <a:lnSpc>
                <a:spcPct val="100000"/>
              </a:lnSpc>
              <a:spcBef>
                <a:spcPct val="0"/>
              </a:spcBef>
              <a:buClrTx/>
              <a:buSzTx/>
              <a:buNone/>
            </a:pPr>
            <a:r>
              <a:rPr lang="en-US" altLang="en-US" sz="700" baseline="30000" dirty="0">
                <a:solidFill>
                  <a:srgbClr val="FFFFFF"/>
                </a:solidFill>
                <a:cs typeface="Arial" pitchFamily="34" charset="0"/>
              </a:rPr>
              <a:t>a </a:t>
            </a:r>
            <a:r>
              <a:rPr lang="en-US" altLang="en-US" sz="700" dirty="0">
                <a:solidFill>
                  <a:srgbClr val="FFFFFF"/>
                </a:solidFill>
                <a:cs typeface="Arial" pitchFamily="34" charset="0"/>
              </a:rPr>
              <a:t>Log-Rank P-values as compared to VKA group are based on the (stratified, only for Overall, 2.5 mg BID/15 mg QD comparing VKA) two-sided log rank test.</a:t>
            </a:r>
            <a:br>
              <a:rPr lang="en-US" altLang="en-US" sz="700" dirty="0">
                <a:solidFill>
                  <a:srgbClr val="FFFFFF"/>
                </a:solidFill>
                <a:cs typeface="Arial" pitchFamily="34" charset="0"/>
              </a:rPr>
            </a:br>
            <a:r>
              <a:rPr lang="en-US" altLang="en-US" sz="700" baseline="30000" dirty="0">
                <a:solidFill>
                  <a:srgbClr val="FFFFFF"/>
                </a:solidFill>
                <a:cs typeface="Arial" pitchFamily="34" charset="0"/>
              </a:rPr>
              <a:t>b </a:t>
            </a:r>
            <a:r>
              <a:rPr lang="en-US" altLang="en-US" sz="700" dirty="0">
                <a:solidFill>
                  <a:srgbClr val="FFFFFF"/>
                </a:solidFill>
                <a:cs typeface="Arial" pitchFamily="34" charset="0"/>
              </a:rPr>
              <a:t>P-Value for </a:t>
            </a:r>
            <a:r>
              <a:rPr lang="en-US" altLang="en-US" sz="700" dirty="0">
                <a:solidFill>
                  <a:srgbClr val="FFFFFF"/>
                </a:solidFill>
              </a:rPr>
              <a:t>quantitative </a:t>
            </a:r>
            <a:r>
              <a:rPr lang="en-US" altLang="en-US" sz="700" dirty="0">
                <a:solidFill>
                  <a:srgbClr val="FFFFFF"/>
                </a:solidFill>
                <a:cs typeface="Arial" pitchFamily="34" charset="0"/>
              </a:rPr>
              <a:t>Interaction based on the Cox proportional Hazard joint test.</a:t>
            </a:r>
          </a:p>
        </p:txBody>
      </p:sp>
      <p:sp>
        <p:nvSpPr>
          <p:cNvPr id="51207" name="TextBox 5"/>
          <p:cNvSpPr txBox="1">
            <a:spLocks noChangeArrowheads="1"/>
          </p:cNvSpPr>
          <p:nvPr/>
        </p:nvSpPr>
        <p:spPr bwMode="auto">
          <a:xfrm>
            <a:off x="1720850" y="1006631"/>
            <a:ext cx="754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ADC1FD"/>
                </a:solidFill>
                <a:cs typeface="Arial" pitchFamily="34" charset="0"/>
              </a:rPr>
              <a:t>Riva +</a:t>
            </a:r>
          </a:p>
          <a:p>
            <a:pPr algn="ctr" fontAlgn="base">
              <a:lnSpc>
                <a:spcPct val="100000"/>
              </a:lnSpc>
              <a:spcBef>
                <a:spcPct val="0"/>
              </a:spcBef>
              <a:spcAft>
                <a:spcPct val="0"/>
              </a:spcAft>
              <a:buClrTx/>
              <a:buSzTx/>
              <a:buFontTx/>
              <a:buNone/>
            </a:pPr>
            <a:r>
              <a:rPr lang="en-US" altLang="en-US" sz="1200" dirty="0">
                <a:solidFill>
                  <a:srgbClr val="ADC1FD"/>
                </a:solidFill>
                <a:cs typeface="Arial" pitchFamily="34" charset="0"/>
              </a:rPr>
              <a:t> DAPT</a:t>
            </a:r>
            <a:endParaRPr lang="en-US" altLang="en-US" sz="1200" baseline="-25000" dirty="0">
              <a:solidFill>
                <a:srgbClr val="ADC1FD"/>
              </a:solidFill>
              <a:cs typeface="Arial" pitchFamily="34" charset="0"/>
            </a:endParaRPr>
          </a:p>
        </p:txBody>
      </p:sp>
      <p:sp>
        <p:nvSpPr>
          <p:cNvPr id="51208" name="TextBox 6"/>
          <p:cNvSpPr txBox="1">
            <a:spLocks noChangeArrowheads="1"/>
          </p:cNvSpPr>
          <p:nvPr/>
        </p:nvSpPr>
        <p:spPr bwMode="auto">
          <a:xfrm>
            <a:off x="2678113" y="1000280"/>
            <a:ext cx="66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FF99CC"/>
                </a:solidFill>
                <a:cs typeface="Arial" pitchFamily="34" charset="0"/>
              </a:rPr>
              <a:t>VKA + </a:t>
            </a:r>
          </a:p>
          <a:p>
            <a:pPr algn="ctr" fontAlgn="base">
              <a:lnSpc>
                <a:spcPct val="100000"/>
              </a:lnSpc>
              <a:spcBef>
                <a:spcPct val="0"/>
              </a:spcBef>
              <a:spcAft>
                <a:spcPct val="0"/>
              </a:spcAft>
              <a:buClrTx/>
              <a:buSzTx/>
              <a:buFontTx/>
              <a:buNone/>
            </a:pPr>
            <a:r>
              <a:rPr lang="en-US" altLang="en-US" sz="1200" dirty="0">
                <a:solidFill>
                  <a:srgbClr val="FF99CC"/>
                </a:solidFill>
                <a:cs typeface="Arial" pitchFamily="34" charset="0"/>
              </a:rPr>
              <a:t>DAPT</a:t>
            </a:r>
            <a:endParaRPr lang="en-US" altLang="en-US" sz="1200" baseline="-25000" dirty="0">
              <a:solidFill>
                <a:srgbClr val="FF99CC"/>
              </a:solidFill>
              <a:cs typeface="Arial" pitchFamily="34" charset="0"/>
            </a:endParaRPr>
          </a:p>
        </p:txBody>
      </p:sp>
      <p:sp>
        <p:nvSpPr>
          <p:cNvPr id="51209" name="TextBox 7"/>
          <p:cNvSpPr txBox="1">
            <a:spLocks noChangeArrowheads="1"/>
          </p:cNvSpPr>
          <p:nvPr/>
        </p:nvSpPr>
        <p:spPr bwMode="auto">
          <a:xfrm>
            <a:off x="3495675" y="1084263"/>
            <a:ext cx="308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400" dirty="0">
                <a:solidFill>
                  <a:srgbClr val="FFFFFF"/>
                </a:solidFill>
                <a:cs typeface="Arial" pitchFamily="34" charset="0"/>
              </a:rPr>
              <a:t>TIMI Major, TIMI Minor, BRMA</a:t>
            </a:r>
          </a:p>
        </p:txBody>
      </p:sp>
      <p:sp>
        <p:nvSpPr>
          <p:cNvPr id="51210" name="TextBox 8"/>
          <p:cNvSpPr txBox="1">
            <a:spLocks noChangeArrowheads="1"/>
          </p:cNvSpPr>
          <p:nvPr/>
        </p:nvSpPr>
        <p:spPr bwMode="auto">
          <a:xfrm>
            <a:off x="6879444" y="1150937"/>
            <a:ext cx="1087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100" dirty="0">
                <a:solidFill>
                  <a:srgbClr val="FFFFFF"/>
                </a:solidFill>
                <a:cs typeface="Arial" pitchFamily="34" charset="0"/>
              </a:rPr>
              <a:t>HR (95% CI)</a:t>
            </a:r>
            <a:endParaRPr lang="en-US" altLang="en-US" sz="1100" baseline="-25000" dirty="0">
              <a:solidFill>
                <a:srgbClr val="FFFFFF"/>
              </a:solidFill>
              <a:cs typeface="Arial" pitchFamily="34" charset="0"/>
            </a:endParaRPr>
          </a:p>
        </p:txBody>
      </p:sp>
      <p:sp>
        <p:nvSpPr>
          <p:cNvPr id="51211" name="TextBox 9"/>
          <p:cNvSpPr txBox="1">
            <a:spLocks noChangeArrowheads="1"/>
          </p:cNvSpPr>
          <p:nvPr/>
        </p:nvSpPr>
        <p:spPr bwMode="auto">
          <a:xfrm>
            <a:off x="7617629" y="1143793"/>
            <a:ext cx="10874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a</a:t>
            </a:r>
          </a:p>
        </p:txBody>
      </p:sp>
      <p:sp>
        <p:nvSpPr>
          <p:cNvPr id="51212" name="TextBox 10"/>
          <p:cNvSpPr txBox="1">
            <a:spLocks noChangeArrowheads="1"/>
          </p:cNvSpPr>
          <p:nvPr/>
        </p:nvSpPr>
        <p:spPr bwMode="auto">
          <a:xfrm>
            <a:off x="8208967" y="1136649"/>
            <a:ext cx="1087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b</a:t>
            </a:r>
          </a:p>
        </p:txBody>
      </p:sp>
      <p:cxnSp>
        <p:nvCxnSpPr>
          <p:cNvPr id="51213" name="Straight Connector 253"/>
          <p:cNvCxnSpPr>
            <a:cxnSpLocks noChangeShapeType="1"/>
          </p:cNvCxnSpPr>
          <p:nvPr/>
        </p:nvCxnSpPr>
        <p:spPr bwMode="auto">
          <a:xfrm>
            <a:off x="-9525" y="1567655"/>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14" name="Straight Connector 253"/>
          <p:cNvCxnSpPr>
            <a:cxnSpLocks noChangeShapeType="1"/>
          </p:cNvCxnSpPr>
          <p:nvPr/>
        </p:nvCxnSpPr>
        <p:spPr bwMode="auto">
          <a:xfrm>
            <a:off x="-9525" y="1877218"/>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15" name="Straight Connector 253"/>
          <p:cNvCxnSpPr>
            <a:cxnSpLocks noChangeShapeType="1"/>
          </p:cNvCxnSpPr>
          <p:nvPr/>
        </p:nvCxnSpPr>
        <p:spPr bwMode="auto">
          <a:xfrm>
            <a:off x="-19050" y="2193132"/>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16" name="Straight Connector 253"/>
          <p:cNvCxnSpPr>
            <a:cxnSpLocks noChangeShapeType="1"/>
          </p:cNvCxnSpPr>
          <p:nvPr/>
        </p:nvCxnSpPr>
        <p:spPr bwMode="auto">
          <a:xfrm>
            <a:off x="-9525" y="2509045"/>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17" name="Straight Connector 253"/>
          <p:cNvCxnSpPr>
            <a:cxnSpLocks noChangeShapeType="1"/>
          </p:cNvCxnSpPr>
          <p:nvPr/>
        </p:nvCxnSpPr>
        <p:spPr bwMode="auto">
          <a:xfrm>
            <a:off x="0" y="3044034"/>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18" name="Straight Connector 253"/>
          <p:cNvCxnSpPr>
            <a:cxnSpLocks noChangeShapeType="1"/>
          </p:cNvCxnSpPr>
          <p:nvPr/>
        </p:nvCxnSpPr>
        <p:spPr bwMode="auto">
          <a:xfrm>
            <a:off x="-7938" y="3455197"/>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19" name="Straight Connector 253"/>
          <p:cNvCxnSpPr>
            <a:cxnSpLocks noChangeShapeType="1"/>
          </p:cNvCxnSpPr>
          <p:nvPr/>
        </p:nvCxnSpPr>
        <p:spPr bwMode="auto">
          <a:xfrm>
            <a:off x="-7938" y="3886205"/>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20" name="Straight Connector 253"/>
          <p:cNvCxnSpPr>
            <a:cxnSpLocks noChangeShapeType="1"/>
          </p:cNvCxnSpPr>
          <p:nvPr/>
        </p:nvCxnSpPr>
        <p:spPr bwMode="auto">
          <a:xfrm>
            <a:off x="-7938" y="4307687"/>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21" name="Straight Connector 253"/>
          <p:cNvCxnSpPr>
            <a:cxnSpLocks noChangeShapeType="1"/>
          </p:cNvCxnSpPr>
          <p:nvPr/>
        </p:nvCxnSpPr>
        <p:spPr bwMode="auto">
          <a:xfrm>
            <a:off x="9525" y="4727582"/>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22" name="Straight Connector 253"/>
          <p:cNvCxnSpPr>
            <a:cxnSpLocks noChangeShapeType="1"/>
          </p:cNvCxnSpPr>
          <p:nvPr/>
        </p:nvCxnSpPr>
        <p:spPr bwMode="auto">
          <a:xfrm>
            <a:off x="0" y="5038733"/>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1223" name="Straight Connector 253"/>
          <p:cNvCxnSpPr>
            <a:cxnSpLocks noChangeShapeType="1"/>
          </p:cNvCxnSpPr>
          <p:nvPr/>
        </p:nvCxnSpPr>
        <p:spPr bwMode="auto">
          <a:xfrm>
            <a:off x="0" y="5353059"/>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sp>
        <p:nvSpPr>
          <p:cNvPr id="51224"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r" fontAlgn="base">
              <a:lnSpc>
                <a:spcPct val="100000"/>
              </a:lnSpc>
              <a:spcBef>
                <a:spcPct val="0"/>
              </a:spcBef>
              <a:spcAft>
                <a:spcPct val="0"/>
              </a:spcAft>
              <a:buClrTx/>
              <a:buSzTx/>
              <a:buFontTx/>
              <a:buNone/>
            </a:pPr>
            <a:r>
              <a:rPr lang="en-US" altLang="en-US" sz="1000" dirty="0">
                <a:solidFill>
                  <a:srgbClr val="FFFFFF"/>
                </a:solidFill>
                <a:cs typeface="Arial" pitchFamily="34" charset="0"/>
              </a:rPr>
              <a:t>Gibson et al. AHA 2016</a:t>
            </a:r>
          </a:p>
        </p:txBody>
      </p:sp>
      <p:pic>
        <p:nvPicPr>
          <p:cNvPr id="51225"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6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3" descr="C:\Users\myee1\Desktop\Pioneer Curves\Slides\Effica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3" y="766763"/>
            <a:ext cx="8272462"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301750" y="15875"/>
            <a:ext cx="7842250" cy="892175"/>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altLang="en-US" kern="0" dirty="0"/>
              <a:t>Kaplan-Meier Estimates of First </a:t>
            </a:r>
          </a:p>
          <a:p>
            <a:pPr>
              <a:defRPr/>
            </a:pPr>
            <a:r>
              <a:rPr lang="en-US" altLang="en-US" kern="0" dirty="0"/>
              <a:t>Occurrence of CV Death, MI or Stroke</a:t>
            </a:r>
          </a:p>
        </p:txBody>
      </p:sp>
      <p:sp>
        <p:nvSpPr>
          <p:cNvPr id="12" name="TextBox 11"/>
          <p:cNvSpPr txBox="1"/>
          <p:nvPr/>
        </p:nvSpPr>
        <p:spPr>
          <a:xfrm>
            <a:off x="173866" y="1499753"/>
            <a:ext cx="615553" cy="3137631"/>
          </a:xfrm>
          <a:prstGeom prst="rect">
            <a:avLst/>
          </a:prstGeom>
          <a:noFill/>
        </p:spPr>
        <p:txBody>
          <a:bodyPr vert="vert270">
            <a:spAutoFit/>
          </a:bodyPr>
          <a:lstStyle/>
          <a:p>
            <a:pPr algn="ctr">
              <a:defRPr/>
            </a:pPr>
            <a:r>
              <a:rPr lang="en-US" sz="1400" dirty="0"/>
              <a:t>Cardiovascular Death, Myocardial Infarction, or Stroke (%)</a:t>
            </a:r>
          </a:p>
        </p:txBody>
      </p:sp>
      <p:sp>
        <p:nvSpPr>
          <p:cNvPr id="47109" name="TextBox 12"/>
          <p:cNvSpPr txBox="1">
            <a:spLocks noChangeArrowheads="1"/>
          </p:cNvSpPr>
          <p:nvPr/>
        </p:nvSpPr>
        <p:spPr bwMode="auto">
          <a:xfrm>
            <a:off x="3932238" y="5394325"/>
            <a:ext cx="172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t>Days</a:t>
            </a:r>
          </a:p>
        </p:txBody>
      </p:sp>
      <p:sp>
        <p:nvSpPr>
          <p:cNvPr id="47110" name="TextBox 13"/>
          <p:cNvSpPr txBox="1">
            <a:spLocks noChangeArrowheads="1"/>
          </p:cNvSpPr>
          <p:nvPr/>
        </p:nvSpPr>
        <p:spPr bwMode="auto">
          <a:xfrm>
            <a:off x="39688" y="563721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solidFill>
                  <a:srgbClr val="FFD68B"/>
                </a:solidFill>
              </a:rPr>
              <a:t>Riva + P2Y</a:t>
            </a:r>
            <a:r>
              <a:rPr lang="en-US" altLang="en-US" sz="1200" baseline="-25000" dirty="0">
                <a:solidFill>
                  <a:srgbClr val="FFD68B"/>
                </a:solidFill>
              </a:rPr>
              <a:t>12</a:t>
            </a:r>
          </a:p>
          <a:p>
            <a:pPr>
              <a:lnSpc>
                <a:spcPct val="100000"/>
              </a:lnSpc>
              <a:spcBef>
                <a:spcPct val="0"/>
              </a:spcBef>
              <a:buClrTx/>
              <a:buSzTx/>
              <a:buFontTx/>
              <a:buNone/>
            </a:pPr>
            <a:r>
              <a:rPr lang="en-US" altLang="en-US" sz="1200" dirty="0">
                <a:solidFill>
                  <a:srgbClr val="ADC1FD"/>
                </a:solidFill>
              </a:rPr>
              <a:t>Riva + DAPT</a:t>
            </a:r>
          </a:p>
          <a:p>
            <a:pPr>
              <a:lnSpc>
                <a:spcPct val="100000"/>
              </a:lnSpc>
              <a:spcBef>
                <a:spcPct val="0"/>
              </a:spcBef>
              <a:buClrTx/>
              <a:buSzTx/>
              <a:buFontTx/>
              <a:buNone/>
            </a:pPr>
            <a:r>
              <a:rPr lang="en-US" altLang="en-US" sz="1200" dirty="0">
                <a:solidFill>
                  <a:srgbClr val="FF99CC"/>
                </a:solidFill>
              </a:rPr>
              <a:t>VKA + DAPT</a:t>
            </a:r>
          </a:p>
          <a:p>
            <a:pPr algn="ctr">
              <a:lnSpc>
                <a:spcPct val="100000"/>
              </a:lnSpc>
              <a:spcBef>
                <a:spcPct val="0"/>
              </a:spcBef>
              <a:buClrTx/>
              <a:buSzTx/>
              <a:buFontTx/>
              <a:buNone/>
            </a:pPr>
            <a:endParaRPr lang="en-US" altLang="en-US" sz="1000" dirty="0"/>
          </a:p>
        </p:txBody>
      </p:sp>
      <p:sp>
        <p:nvSpPr>
          <p:cNvPr id="47111" name="TextBox 14"/>
          <p:cNvSpPr txBox="1">
            <a:spLocks noChangeArrowheads="1"/>
          </p:cNvSpPr>
          <p:nvPr/>
        </p:nvSpPr>
        <p:spPr bwMode="auto">
          <a:xfrm>
            <a:off x="1179513" y="5665788"/>
            <a:ext cx="5603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694</a:t>
            </a:r>
          </a:p>
          <a:p>
            <a:pPr algn="ctr">
              <a:lnSpc>
                <a:spcPct val="100000"/>
              </a:lnSpc>
              <a:spcBef>
                <a:spcPct val="0"/>
              </a:spcBef>
              <a:buClrTx/>
              <a:buSzTx/>
              <a:buFontTx/>
              <a:buNone/>
            </a:pPr>
            <a:r>
              <a:rPr lang="en-US" altLang="en-US" sz="1200" dirty="0">
                <a:solidFill>
                  <a:srgbClr val="ADC1FD"/>
                </a:solidFill>
              </a:rPr>
              <a:t>704</a:t>
            </a:r>
          </a:p>
          <a:p>
            <a:pPr algn="ctr">
              <a:lnSpc>
                <a:spcPct val="100000"/>
              </a:lnSpc>
              <a:spcBef>
                <a:spcPct val="0"/>
              </a:spcBef>
              <a:buClrTx/>
              <a:buSzTx/>
              <a:buFontTx/>
              <a:buNone/>
            </a:pPr>
            <a:r>
              <a:rPr lang="en-US" altLang="en-US" sz="1200" dirty="0">
                <a:solidFill>
                  <a:srgbClr val="FF99CC"/>
                </a:solidFill>
              </a:rPr>
              <a:t>695</a:t>
            </a:r>
          </a:p>
          <a:p>
            <a:pPr algn="ctr">
              <a:lnSpc>
                <a:spcPct val="100000"/>
              </a:lnSpc>
              <a:spcBef>
                <a:spcPct val="0"/>
              </a:spcBef>
              <a:buClrTx/>
              <a:buSzTx/>
              <a:buFontTx/>
              <a:buNone/>
            </a:pPr>
            <a:endParaRPr lang="en-US" altLang="en-US" sz="1000" dirty="0"/>
          </a:p>
        </p:txBody>
      </p:sp>
      <p:sp>
        <p:nvSpPr>
          <p:cNvPr id="47112" name="TextBox 15"/>
          <p:cNvSpPr txBox="1">
            <a:spLocks noChangeArrowheads="1"/>
          </p:cNvSpPr>
          <p:nvPr/>
        </p:nvSpPr>
        <p:spPr bwMode="auto">
          <a:xfrm>
            <a:off x="1749425" y="5665788"/>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648</a:t>
            </a:r>
          </a:p>
          <a:p>
            <a:pPr algn="ctr">
              <a:lnSpc>
                <a:spcPct val="100000"/>
              </a:lnSpc>
              <a:spcBef>
                <a:spcPct val="0"/>
              </a:spcBef>
              <a:buClrTx/>
              <a:buSzTx/>
              <a:buFontTx/>
              <a:buNone/>
            </a:pPr>
            <a:r>
              <a:rPr lang="en-US" altLang="en-US" sz="1200" dirty="0">
                <a:solidFill>
                  <a:srgbClr val="ADC1FD"/>
                </a:solidFill>
              </a:rPr>
              <a:t>662</a:t>
            </a:r>
          </a:p>
          <a:p>
            <a:pPr algn="ctr">
              <a:lnSpc>
                <a:spcPct val="100000"/>
              </a:lnSpc>
              <a:spcBef>
                <a:spcPct val="0"/>
              </a:spcBef>
              <a:buClrTx/>
              <a:buSzTx/>
              <a:buFontTx/>
              <a:buNone/>
            </a:pPr>
            <a:r>
              <a:rPr lang="en-US" altLang="en-US" sz="1200" dirty="0">
                <a:solidFill>
                  <a:srgbClr val="FF99CC"/>
                </a:solidFill>
              </a:rPr>
              <a:t>635</a:t>
            </a:r>
          </a:p>
          <a:p>
            <a:pPr algn="ctr">
              <a:lnSpc>
                <a:spcPct val="100000"/>
              </a:lnSpc>
              <a:spcBef>
                <a:spcPct val="0"/>
              </a:spcBef>
              <a:buClrTx/>
              <a:buSzTx/>
              <a:buFontTx/>
              <a:buNone/>
            </a:pPr>
            <a:endParaRPr lang="en-US" altLang="en-US" sz="1000" dirty="0"/>
          </a:p>
        </p:txBody>
      </p:sp>
      <p:sp>
        <p:nvSpPr>
          <p:cNvPr id="47113" name="TextBox 16"/>
          <p:cNvSpPr txBox="1">
            <a:spLocks noChangeArrowheads="1"/>
          </p:cNvSpPr>
          <p:nvPr/>
        </p:nvSpPr>
        <p:spPr bwMode="auto">
          <a:xfrm>
            <a:off x="2308225" y="567372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633</a:t>
            </a:r>
          </a:p>
          <a:p>
            <a:pPr algn="ctr">
              <a:lnSpc>
                <a:spcPct val="100000"/>
              </a:lnSpc>
              <a:spcBef>
                <a:spcPct val="0"/>
              </a:spcBef>
              <a:buClrTx/>
              <a:buSzTx/>
              <a:buFontTx/>
              <a:buNone/>
            </a:pPr>
            <a:r>
              <a:rPr lang="en-US" altLang="en-US" sz="1200" dirty="0">
                <a:solidFill>
                  <a:srgbClr val="ADC1FD"/>
                </a:solidFill>
              </a:rPr>
              <a:t>640</a:t>
            </a:r>
          </a:p>
          <a:p>
            <a:pPr algn="ctr">
              <a:lnSpc>
                <a:spcPct val="100000"/>
              </a:lnSpc>
              <a:spcBef>
                <a:spcPct val="0"/>
              </a:spcBef>
              <a:buClrTx/>
              <a:buSzTx/>
              <a:buFontTx/>
              <a:buNone/>
            </a:pPr>
            <a:r>
              <a:rPr lang="en-US" altLang="en-US" sz="1200" dirty="0">
                <a:solidFill>
                  <a:srgbClr val="FF99CC"/>
                </a:solidFill>
              </a:rPr>
              <a:t>607</a:t>
            </a:r>
          </a:p>
          <a:p>
            <a:pPr algn="ctr">
              <a:lnSpc>
                <a:spcPct val="100000"/>
              </a:lnSpc>
              <a:spcBef>
                <a:spcPct val="0"/>
              </a:spcBef>
              <a:buClrTx/>
              <a:buSzTx/>
              <a:buFontTx/>
              <a:buNone/>
            </a:pPr>
            <a:endParaRPr lang="en-US" altLang="en-US" sz="1000" dirty="0"/>
          </a:p>
        </p:txBody>
      </p:sp>
      <p:sp>
        <p:nvSpPr>
          <p:cNvPr id="47114" name="TextBox 17"/>
          <p:cNvSpPr txBox="1">
            <a:spLocks noChangeArrowheads="1"/>
          </p:cNvSpPr>
          <p:nvPr/>
        </p:nvSpPr>
        <p:spPr bwMode="auto">
          <a:xfrm>
            <a:off x="2867025" y="567372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621</a:t>
            </a:r>
          </a:p>
          <a:p>
            <a:pPr algn="ctr">
              <a:lnSpc>
                <a:spcPct val="100000"/>
              </a:lnSpc>
              <a:spcBef>
                <a:spcPct val="0"/>
              </a:spcBef>
              <a:buClrTx/>
              <a:buSzTx/>
              <a:buFontTx/>
              <a:buNone/>
            </a:pPr>
            <a:r>
              <a:rPr lang="en-US" altLang="en-US" sz="1200" dirty="0">
                <a:solidFill>
                  <a:srgbClr val="ADC1FD"/>
                </a:solidFill>
              </a:rPr>
              <a:t>628</a:t>
            </a:r>
          </a:p>
          <a:p>
            <a:pPr algn="ctr">
              <a:lnSpc>
                <a:spcPct val="100000"/>
              </a:lnSpc>
              <a:spcBef>
                <a:spcPct val="0"/>
              </a:spcBef>
              <a:buClrTx/>
              <a:buSzTx/>
              <a:buFontTx/>
              <a:buNone/>
            </a:pPr>
            <a:r>
              <a:rPr lang="en-US" altLang="en-US" sz="1200" dirty="0">
                <a:solidFill>
                  <a:srgbClr val="FF99CC"/>
                </a:solidFill>
              </a:rPr>
              <a:t>579</a:t>
            </a:r>
          </a:p>
          <a:p>
            <a:pPr algn="ctr">
              <a:lnSpc>
                <a:spcPct val="100000"/>
              </a:lnSpc>
              <a:spcBef>
                <a:spcPct val="0"/>
              </a:spcBef>
              <a:buClrTx/>
              <a:buSzTx/>
              <a:buFontTx/>
              <a:buNone/>
            </a:pPr>
            <a:endParaRPr lang="en-US" altLang="en-US" sz="1000" dirty="0"/>
          </a:p>
        </p:txBody>
      </p:sp>
      <p:sp>
        <p:nvSpPr>
          <p:cNvPr id="47115" name="TextBox 18"/>
          <p:cNvSpPr txBox="1">
            <a:spLocks noChangeArrowheads="1"/>
          </p:cNvSpPr>
          <p:nvPr/>
        </p:nvSpPr>
        <p:spPr bwMode="auto">
          <a:xfrm>
            <a:off x="4533900" y="567372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590</a:t>
            </a:r>
          </a:p>
          <a:p>
            <a:pPr algn="ctr">
              <a:lnSpc>
                <a:spcPct val="100000"/>
              </a:lnSpc>
              <a:spcBef>
                <a:spcPct val="0"/>
              </a:spcBef>
              <a:buClrTx/>
              <a:buSzTx/>
              <a:buFontTx/>
              <a:buNone/>
            </a:pPr>
            <a:r>
              <a:rPr lang="en-US" altLang="en-US" sz="1200" dirty="0">
                <a:solidFill>
                  <a:srgbClr val="ADC1FD"/>
                </a:solidFill>
              </a:rPr>
              <a:t>596</a:t>
            </a:r>
          </a:p>
          <a:p>
            <a:pPr algn="ctr">
              <a:lnSpc>
                <a:spcPct val="100000"/>
              </a:lnSpc>
              <a:spcBef>
                <a:spcPct val="0"/>
              </a:spcBef>
              <a:buClrTx/>
              <a:buSzTx/>
              <a:buFontTx/>
              <a:buNone/>
            </a:pPr>
            <a:r>
              <a:rPr lang="en-US" altLang="en-US" sz="1200" dirty="0">
                <a:solidFill>
                  <a:srgbClr val="FF99CC"/>
                </a:solidFill>
              </a:rPr>
              <a:t>543</a:t>
            </a:r>
          </a:p>
          <a:p>
            <a:pPr algn="ctr">
              <a:lnSpc>
                <a:spcPct val="100000"/>
              </a:lnSpc>
              <a:spcBef>
                <a:spcPct val="0"/>
              </a:spcBef>
              <a:buClrTx/>
              <a:buSzTx/>
              <a:buFontTx/>
              <a:buNone/>
            </a:pPr>
            <a:endParaRPr lang="en-US" altLang="en-US" sz="1000" dirty="0"/>
          </a:p>
        </p:txBody>
      </p:sp>
      <p:sp>
        <p:nvSpPr>
          <p:cNvPr id="47116" name="TextBox 19"/>
          <p:cNvSpPr txBox="1">
            <a:spLocks noChangeArrowheads="1"/>
          </p:cNvSpPr>
          <p:nvPr/>
        </p:nvSpPr>
        <p:spPr bwMode="auto">
          <a:xfrm>
            <a:off x="6202363" y="5673725"/>
            <a:ext cx="508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562</a:t>
            </a:r>
          </a:p>
          <a:p>
            <a:pPr algn="ctr">
              <a:lnSpc>
                <a:spcPct val="100000"/>
              </a:lnSpc>
              <a:spcBef>
                <a:spcPct val="0"/>
              </a:spcBef>
              <a:buClrTx/>
              <a:buSzTx/>
              <a:buFontTx/>
              <a:buNone/>
            </a:pPr>
            <a:r>
              <a:rPr lang="en-US" altLang="en-US" sz="1200" dirty="0">
                <a:solidFill>
                  <a:srgbClr val="ADC1FD"/>
                </a:solidFill>
              </a:rPr>
              <a:t>570</a:t>
            </a:r>
          </a:p>
          <a:p>
            <a:pPr algn="ctr">
              <a:lnSpc>
                <a:spcPct val="100000"/>
              </a:lnSpc>
              <a:spcBef>
                <a:spcPct val="0"/>
              </a:spcBef>
              <a:buClrTx/>
              <a:buSzTx/>
              <a:buFontTx/>
              <a:buNone/>
            </a:pPr>
            <a:r>
              <a:rPr lang="en-US" altLang="en-US" sz="1200" dirty="0">
                <a:solidFill>
                  <a:srgbClr val="FF99CC"/>
                </a:solidFill>
              </a:rPr>
              <a:t>514</a:t>
            </a:r>
          </a:p>
          <a:p>
            <a:pPr algn="ctr">
              <a:lnSpc>
                <a:spcPct val="100000"/>
              </a:lnSpc>
              <a:spcBef>
                <a:spcPct val="0"/>
              </a:spcBef>
              <a:buClrTx/>
              <a:buSzTx/>
              <a:buFontTx/>
              <a:buNone/>
            </a:pPr>
            <a:endParaRPr lang="en-US" altLang="en-US" sz="1000" dirty="0"/>
          </a:p>
        </p:txBody>
      </p:sp>
      <p:sp>
        <p:nvSpPr>
          <p:cNvPr id="47117" name="TextBox 20"/>
          <p:cNvSpPr txBox="1">
            <a:spLocks noChangeArrowheads="1"/>
          </p:cNvSpPr>
          <p:nvPr/>
        </p:nvSpPr>
        <p:spPr bwMode="auto">
          <a:xfrm>
            <a:off x="7867650" y="5665788"/>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430</a:t>
            </a:r>
          </a:p>
          <a:p>
            <a:pPr algn="ctr">
              <a:lnSpc>
                <a:spcPct val="100000"/>
              </a:lnSpc>
              <a:spcBef>
                <a:spcPct val="0"/>
              </a:spcBef>
              <a:buClrTx/>
              <a:buSzTx/>
              <a:buFontTx/>
              <a:buNone/>
            </a:pPr>
            <a:r>
              <a:rPr lang="en-US" altLang="en-US" sz="1200" dirty="0">
                <a:solidFill>
                  <a:srgbClr val="ADC1FD"/>
                </a:solidFill>
              </a:rPr>
              <a:t>457</a:t>
            </a:r>
          </a:p>
          <a:p>
            <a:pPr algn="ctr">
              <a:lnSpc>
                <a:spcPct val="100000"/>
              </a:lnSpc>
              <a:spcBef>
                <a:spcPct val="0"/>
              </a:spcBef>
              <a:buClrTx/>
              <a:buSzTx/>
              <a:buFontTx/>
              <a:buNone/>
            </a:pPr>
            <a:r>
              <a:rPr lang="en-US" altLang="en-US" sz="1200" dirty="0">
                <a:solidFill>
                  <a:srgbClr val="FF99CC"/>
                </a:solidFill>
              </a:rPr>
              <a:t>408</a:t>
            </a:r>
          </a:p>
          <a:p>
            <a:pPr algn="ctr">
              <a:lnSpc>
                <a:spcPct val="100000"/>
              </a:lnSpc>
              <a:spcBef>
                <a:spcPct val="0"/>
              </a:spcBef>
              <a:buClrTx/>
              <a:buSzTx/>
              <a:buFontTx/>
              <a:buNone/>
            </a:pPr>
            <a:endParaRPr lang="en-US" altLang="en-US" sz="1000" dirty="0"/>
          </a:p>
        </p:txBody>
      </p:sp>
      <p:sp>
        <p:nvSpPr>
          <p:cNvPr id="47118" name="TextBox 21"/>
          <p:cNvSpPr txBox="1">
            <a:spLocks noChangeArrowheads="1"/>
          </p:cNvSpPr>
          <p:nvPr/>
        </p:nvSpPr>
        <p:spPr bwMode="auto">
          <a:xfrm>
            <a:off x="2185988" y="3233738"/>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47119" name="TextBox 22"/>
          <p:cNvSpPr txBox="1">
            <a:spLocks noChangeArrowheads="1"/>
          </p:cNvSpPr>
          <p:nvPr/>
        </p:nvSpPr>
        <p:spPr bwMode="auto">
          <a:xfrm>
            <a:off x="6529388" y="2817813"/>
            <a:ext cx="1293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ADC1FD"/>
                </a:solidFill>
              </a:rPr>
              <a:t>Riva + DAPT</a:t>
            </a:r>
          </a:p>
        </p:txBody>
      </p:sp>
      <p:sp>
        <p:nvSpPr>
          <p:cNvPr id="47120" name="TextBox 23"/>
          <p:cNvSpPr txBox="1">
            <a:spLocks noChangeArrowheads="1"/>
          </p:cNvSpPr>
          <p:nvPr/>
        </p:nvSpPr>
        <p:spPr bwMode="auto">
          <a:xfrm>
            <a:off x="5302250" y="2055813"/>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D68B"/>
                </a:solidFill>
              </a:rPr>
              <a:t>Riva + P2Y</a:t>
            </a:r>
            <a:r>
              <a:rPr lang="en-US" altLang="en-US" sz="1400" baseline="-25000" dirty="0">
                <a:solidFill>
                  <a:srgbClr val="FFD68B"/>
                </a:solidFill>
              </a:rPr>
              <a:t>12</a:t>
            </a:r>
          </a:p>
        </p:txBody>
      </p:sp>
      <p:sp>
        <p:nvSpPr>
          <p:cNvPr id="38929" name="TextBox 24"/>
          <p:cNvSpPr txBox="1">
            <a:spLocks noChangeArrowheads="1"/>
          </p:cNvSpPr>
          <p:nvPr/>
        </p:nvSpPr>
        <p:spPr bwMode="auto">
          <a:xfrm>
            <a:off x="3940175" y="4508500"/>
            <a:ext cx="2173288" cy="630238"/>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n-US" altLang="en-US" sz="1100" dirty="0">
                <a:solidFill>
                  <a:schemeClr val="bg2"/>
                </a:solidFill>
              </a:rPr>
              <a:t>Riva + P2Y</a:t>
            </a:r>
            <a:r>
              <a:rPr lang="en-US" altLang="en-US" sz="1100" baseline="-25000" dirty="0">
                <a:solidFill>
                  <a:schemeClr val="bg2"/>
                </a:solidFill>
              </a:rPr>
              <a:t>12</a:t>
            </a:r>
            <a:r>
              <a:rPr lang="en-US" altLang="en-US" sz="1100" dirty="0">
                <a:solidFill>
                  <a:schemeClr val="bg2"/>
                </a:solidFill>
              </a:rPr>
              <a:t> v. VKA + DAPT</a:t>
            </a:r>
          </a:p>
          <a:p>
            <a:pPr>
              <a:defRPr/>
            </a:pPr>
            <a:endParaRPr lang="en-US" altLang="en-US" sz="200" dirty="0">
              <a:solidFill>
                <a:schemeClr val="bg2"/>
              </a:solidFill>
            </a:endParaRPr>
          </a:p>
          <a:p>
            <a:pPr>
              <a:defRPr/>
            </a:pPr>
            <a:r>
              <a:rPr lang="en-US" altLang="en-US" sz="1100" dirty="0">
                <a:solidFill>
                  <a:schemeClr val="bg2"/>
                </a:solidFill>
              </a:rPr>
              <a:t>HR=1.08 (95% CI: 0.69-1.68)</a:t>
            </a:r>
          </a:p>
          <a:p>
            <a:pPr>
              <a:defRPr/>
            </a:pPr>
            <a:r>
              <a:rPr lang="en-US" altLang="en-US" sz="1100" dirty="0">
                <a:solidFill>
                  <a:schemeClr val="bg2"/>
                </a:solidFill>
              </a:rPr>
              <a:t>p=0.750</a:t>
            </a:r>
          </a:p>
        </p:txBody>
      </p:sp>
      <p:sp>
        <p:nvSpPr>
          <p:cNvPr id="47122" name="TextBox 25"/>
          <p:cNvSpPr txBox="1">
            <a:spLocks noChangeArrowheads="1"/>
          </p:cNvSpPr>
          <p:nvPr/>
        </p:nvSpPr>
        <p:spPr bwMode="auto">
          <a:xfrm>
            <a:off x="6100763" y="4508500"/>
            <a:ext cx="2125662" cy="630238"/>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100" u="sng" dirty="0">
                <a:solidFill>
                  <a:schemeClr val="bg2"/>
                </a:solidFill>
              </a:rPr>
              <a:t>Riva + DAPT v. VKA + DAPT</a:t>
            </a:r>
          </a:p>
          <a:p>
            <a:pPr>
              <a:lnSpc>
                <a:spcPct val="100000"/>
              </a:lnSpc>
              <a:spcBef>
                <a:spcPct val="0"/>
              </a:spcBef>
              <a:buClrTx/>
              <a:buSzTx/>
              <a:buFontTx/>
              <a:buNone/>
            </a:pPr>
            <a:endParaRPr lang="en-US" altLang="en-US" sz="100" u="sng" dirty="0">
              <a:solidFill>
                <a:schemeClr val="bg2"/>
              </a:solidFill>
            </a:endParaRPr>
          </a:p>
          <a:p>
            <a:pPr>
              <a:lnSpc>
                <a:spcPct val="100000"/>
              </a:lnSpc>
              <a:spcBef>
                <a:spcPct val="0"/>
              </a:spcBef>
              <a:buClrTx/>
              <a:buSzTx/>
              <a:buFontTx/>
              <a:buNone/>
            </a:pPr>
            <a:r>
              <a:rPr lang="en-US" altLang="en-US" sz="1100" dirty="0">
                <a:solidFill>
                  <a:schemeClr val="bg2"/>
                </a:solidFill>
              </a:rPr>
              <a:t>HR=0.93 (95% CI: 0.59-1.48)</a:t>
            </a:r>
          </a:p>
          <a:p>
            <a:pPr>
              <a:lnSpc>
                <a:spcPct val="100000"/>
              </a:lnSpc>
              <a:spcBef>
                <a:spcPct val="0"/>
              </a:spcBef>
              <a:buClrTx/>
              <a:buSzTx/>
              <a:buFontTx/>
              <a:buNone/>
            </a:pPr>
            <a:r>
              <a:rPr lang="en-US" altLang="en-US" sz="1100" dirty="0">
                <a:solidFill>
                  <a:schemeClr val="bg2"/>
                </a:solidFill>
              </a:rPr>
              <a:t>p=0.765</a:t>
            </a:r>
          </a:p>
        </p:txBody>
      </p:sp>
      <p:sp>
        <p:nvSpPr>
          <p:cNvPr id="47123" name="TextBox 26"/>
          <p:cNvSpPr txBox="1">
            <a:spLocks noChangeArrowheads="1"/>
          </p:cNvSpPr>
          <p:nvPr/>
        </p:nvSpPr>
        <p:spPr bwMode="auto">
          <a:xfrm>
            <a:off x="8196263" y="1684338"/>
            <a:ext cx="80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FFD68B"/>
                </a:solidFill>
              </a:rPr>
              <a:t>6.5%</a:t>
            </a:r>
          </a:p>
        </p:txBody>
      </p:sp>
      <p:sp>
        <p:nvSpPr>
          <p:cNvPr id="47124" name="TextBox 27"/>
          <p:cNvSpPr txBox="1">
            <a:spLocks noChangeArrowheads="1"/>
          </p:cNvSpPr>
          <p:nvPr/>
        </p:nvSpPr>
        <p:spPr bwMode="auto">
          <a:xfrm>
            <a:off x="8196263" y="2281238"/>
            <a:ext cx="80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ADC1FD"/>
                </a:solidFill>
              </a:rPr>
              <a:t>5.6%</a:t>
            </a:r>
          </a:p>
        </p:txBody>
      </p:sp>
      <p:sp>
        <p:nvSpPr>
          <p:cNvPr id="47125" name="TextBox 28"/>
          <p:cNvSpPr txBox="1">
            <a:spLocks noChangeArrowheads="1"/>
          </p:cNvSpPr>
          <p:nvPr/>
        </p:nvSpPr>
        <p:spPr bwMode="auto">
          <a:xfrm>
            <a:off x="8235950" y="2006600"/>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FF99CC"/>
                </a:solidFill>
              </a:rPr>
              <a:t>6.0%</a:t>
            </a:r>
          </a:p>
        </p:txBody>
      </p:sp>
      <p:pic>
        <p:nvPicPr>
          <p:cNvPr id="47126"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7" name="TextBox 1"/>
          <p:cNvSpPr txBox="1">
            <a:spLocks noChangeArrowheads="1"/>
          </p:cNvSpPr>
          <p:nvPr/>
        </p:nvSpPr>
        <p:spPr bwMode="auto">
          <a:xfrm>
            <a:off x="-74613" y="6217444"/>
            <a:ext cx="91535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750" dirty="0">
                <a:latin typeface="+mj-lt"/>
              </a:rPr>
              <a:t> Treatment-emergent period: period starting after the first study drug administration following randomization and ending 2 days after stop of study drug.</a:t>
            </a:r>
          </a:p>
          <a:p>
            <a:pPr>
              <a:lnSpc>
                <a:spcPct val="100000"/>
              </a:lnSpc>
              <a:spcBef>
                <a:spcPct val="0"/>
              </a:spcBef>
              <a:buClrTx/>
              <a:buSzTx/>
              <a:buFontTx/>
              <a:buNone/>
            </a:pPr>
            <a:r>
              <a:rPr lang="en-US" altLang="en-US" sz="750" dirty="0">
                <a:latin typeface="+mj-lt"/>
              </a:rPr>
              <a:t> Composite of adverse CV events is composite of CV death, MI, and stroke.</a:t>
            </a:r>
            <a:br>
              <a:rPr lang="en-US" altLang="en-US" sz="750" dirty="0">
                <a:latin typeface="+mj-lt"/>
              </a:rPr>
            </a:br>
            <a:r>
              <a:rPr lang="en-US" altLang="en-US" sz="750" dirty="0">
                <a:latin typeface="+mj-lt"/>
              </a:rPr>
              <a:t> Hazard ratios as compared to VKA group are based on the (stratified, only for the Overall, 2.5 mg BID/15 mg QD comparing VKA) Cox proportional hazards model.</a:t>
            </a:r>
            <a:br>
              <a:rPr lang="en-US" altLang="en-US" sz="750" dirty="0">
                <a:latin typeface="+mj-lt"/>
              </a:rPr>
            </a:br>
            <a:r>
              <a:rPr lang="en-US" altLang="en-US" sz="750" dirty="0">
                <a:latin typeface="+mj-lt"/>
              </a:rPr>
              <a:t> Log-Rank P-values as compared to the VKA group are based on the (stratified, only for Overall, 2.5 mg BID/115 mg QD comparing VKA) two-sided log rank test.</a:t>
            </a:r>
          </a:p>
          <a:p>
            <a:pPr>
              <a:lnSpc>
                <a:spcPct val="100000"/>
              </a:lnSpc>
              <a:spcBef>
                <a:spcPct val="0"/>
              </a:spcBef>
              <a:buClrTx/>
              <a:buSzTx/>
              <a:buFontTx/>
              <a:buNone/>
            </a:pPr>
            <a:r>
              <a:rPr lang="en-US" altLang="en-US" sz="750" dirty="0">
                <a:latin typeface="+mj-lt"/>
              </a:rPr>
              <a:t>6 Subjects were excluded from all efficacy analyses because of violations in Good Clinical Practice guidelines</a:t>
            </a:r>
          </a:p>
          <a:p>
            <a:pPr>
              <a:lnSpc>
                <a:spcPct val="100000"/>
              </a:lnSpc>
              <a:spcBef>
                <a:spcPct val="0"/>
              </a:spcBef>
              <a:buClrTx/>
              <a:buSzTx/>
              <a:buFontTx/>
              <a:buNone/>
            </a:pPr>
            <a:endParaRPr lang="en-US" altLang="en-US" sz="750" dirty="0">
              <a:latin typeface="+mj-lt"/>
            </a:endParaRPr>
          </a:p>
        </p:txBody>
      </p:sp>
      <p:sp>
        <p:nvSpPr>
          <p:cNvPr id="47128" name="TextBox 18"/>
          <p:cNvSpPr txBox="1">
            <a:spLocks noChangeArrowheads="1"/>
          </p:cNvSpPr>
          <p:nvPr/>
        </p:nvSpPr>
        <p:spPr bwMode="auto">
          <a:xfrm>
            <a:off x="52388" y="5429250"/>
            <a:ext cx="113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t>No. at risk</a:t>
            </a:r>
          </a:p>
        </p:txBody>
      </p:sp>
      <p:cxnSp>
        <p:nvCxnSpPr>
          <p:cNvPr id="47129" name="Straight Connector 24"/>
          <p:cNvCxnSpPr>
            <a:cxnSpLocks noChangeShapeType="1"/>
          </p:cNvCxnSpPr>
          <p:nvPr/>
        </p:nvCxnSpPr>
        <p:spPr bwMode="auto">
          <a:xfrm>
            <a:off x="4043363" y="4733925"/>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pic>
        <p:nvPicPr>
          <p:cNvPr id="47130"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3"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9"/>
          <p:cNvSpPr>
            <a:spLocks noGrp="1" noChangeArrowheads="1"/>
          </p:cNvSpPr>
          <p:nvPr>
            <p:ph type="title"/>
          </p:nvPr>
        </p:nvSpPr>
        <p:spPr bwMode="auto">
          <a:xfrm>
            <a:off x="500063" y="119063"/>
            <a:ext cx="8391525" cy="1163637"/>
          </a:xfrm>
          <a:ln>
            <a:miter lim="800000"/>
            <a:headEnd/>
            <a:tailEnd/>
          </a:ln>
        </p:spPr>
        <p:txBody>
          <a:bodyPr wrap="square" lIns="0" tIns="0" rIns="0" bIns="0" anchor="ctr">
            <a:spAutoFit/>
          </a:bodyPr>
          <a:lstStyle/>
          <a:p>
            <a:pPr>
              <a:lnSpc>
                <a:spcPct val="90000"/>
              </a:lnSpc>
              <a:defRPr/>
            </a:pPr>
            <a:r>
              <a:rPr lang="en-US" dirty="0">
                <a:effectLst>
                  <a:outerShdw blurRad="38100" dist="38100" dir="2700000" algn="tl">
                    <a:srgbClr val="000000">
                      <a:alpha val="43137"/>
                    </a:srgbClr>
                  </a:outerShdw>
                </a:effectLst>
                <a:cs typeface="+mn-cs"/>
              </a:rPr>
              <a:t>Major Adverse Cardiac Events</a:t>
            </a:r>
            <a:br>
              <a:rPr lang="en-US" dirty="0">
                <a:effectLst>
                  <a:outerShdw blurRad="38100" dist="38100" dir="2700000" algn="tl">
                    <a:srgbClr val="000000">
                      <a:alpha val="43137"/>
                    </a:srgbClr>
                  </a:outerShdw>
                </a:effectLst>
                <a:cs typeface="+mn-cs"/>
              </a:rPr>
            </a:br>
            <a:r>
              <a:rPr lang="en-US" dirty="0">
                <a:effectLst>
                  <a:outerShdw blurRad="38100" dist="38100" dir="2700000" algn="tl">
                    <a:srgbClr val="000000">
                      <a:alpha val="43137"/>
                    </a:srgbClr>
                  </a:outerShdw>
                </a:effectLst>
                <a:cs typeface="+mn-cs"/>
              </a:rPr>
              <a:t>All Strata</a:t>
            </a:r>
            <a:br>
              <a:rPr lang="en-US" dirty="0">
                <a:effectLst>
                  <a:outerShdw blurRad="38100" dist="38100" dir="2700000" algn="tl">
                    <a:srgbClr val="000000">
                      <a:alpha val="43137"/>
                    </a:srgbClr>
                  </a:outerShdw>
                </a:effectLst>
                <a:cs typeface="+mn-cs"/>
              </a:rPr>
            </a:br>
            <a:endParaRPr lang="en-US" dirty="0">
              <a:effectLst>
                <a:outerShdw blurRad="38100" dist="38100" dir="2700000" algn="tl">
                  <a:srgbClr val="000000">
                    <a:alpha val="43137"/>
                  </a:srgbClr>
                </a:outerShdw>
              </a:effectLst>
              <a:cs typeface="+mn-cs"/>
            </a:endParaRPr>
          </a:p>
        </p:txBody>
      </p:sp>
      <p:graphicFrame>
        <p:nvGraphicFramePr>
          <p:cNvPr id="5" name="Table 4"/>
          <p:cNvGraphicFramePr>
            <a:graphicFrameLocks noGrp="1"/>
          </p:cNvGraphicFramePr>
          <p:nvPr/>
        </p:nvGraphicFramePr>
        <p:xfrm>
          <a:off x="211138" y="1184275"/>
          <a:ext cx="8726486" cy="4627562"/>
        </p:xfrm>
        <a:graphic>
          <a:graphicData uri="http://schemas.openxmlformats.org/drawingml/2006/table">
            <a:tbl>
              <a:tblPr firstRow="1" bandRow="1">
                <a:tableStyleId>{5C22544A-7EE6-4342-B048-85BDC9FD1C3A}</a:tableStyleId>
              </a:tblPr>
              <a:tblGrid>
                <a:gridCol w="1679776">
                  <a:extLst>
                    <a:ext uri="{9D8B030D-6E8A-4147-A177-3AD203B41FA5}">
                      <a16:colId xmlns:a16="http://schemas.microsoft.com/office/drawing/2014/main" val="20000"/>
                    </a:ext>
                  </a:extLst>
                </a:gridCol>
                <a:gridCol w="1129625">
                  <a:extLst>
                    <a:ext uri="{9D8B030D-6E8A-4147-A177-3AD203B41FA5}">
                      <a16:colId xmlns:a16="http://schemas.microsoft.com/office/drawing/2014/main" val="20001"/>
                    </a:ext>
                  </a:extLst>
                </a:gridCol>
                <a:gridCol w="1004111">
                  <a:extLst>
                    <a:ext uri="{9D8B030D-6E8A-4147-A177-3AD203B41FA5}">
                      <a16:colId xmlns:a16="http://schemas.microsoft.com/office/drawing/2014/main" val="20002"/>
                    </a:ext>
                  </a:extLst>
                </a:gridCol>
                <a:gridCol w="1048938">
                  <a:extLst>
                    <a:ext uri="{9D8B030D-6E8A-4147-A177-3AD203B41FA5}">
                      <a16:colId xmlns:a16="http://schemas.microsoft.com/office/drawing/2014/main" val="20003"/>
                    </a:ext>
                  </a:extLst>
                </a:gridCol>
                <a:gridCol w="1990292">
                  <a:extLst>
                    <a:ext uri="{9D8B030D-6E8A-4147-A177-3AD203B41FA5}">
                      <a16:colId xmlns:a16="http://schemas.microsoft.com/office/drawing/2014/main" val="20004"/>
                    </a:ext>
                  </a:extLst>
                </a:gridCol>
                <a:gridCol w="1873744">
                  <a:extLst>
                    <a:ext uri="{9D8B030D-6E8A-4147-A177-3AD203B41FA5}">
                      <a16:colId xmlns:a16="http://schemas.microsoft.com/office/drawing/2014/main" val="20005"/>
                    </a:ext>
                  </a:extLst>
                </a:gridCol>
              </a:tblGrid>
              <a:tr h="590482">
                <a:tc>
                  <a:txBody>
                    <a:bodyPr/>
                    <a:lstStyle/>
                    <a:p>
                      <a:endParaRPr lang="en-US" sz="1300" b="0" dirty="0">
                        <a:latin typeface="+mn-lt"/>
                      </a:endParaRPr>
                    </a:p>
                  </a:txBody>
                  <a:tcPr marL="91450" marR="91450" marT="45718" marB="45718">
                    <a:lnL w="12700" cmpd="sng">
                      <a:noFill/>
                    </a:lnL>
                    <a:lnR w="12700" cap="flat" cmpd="sng" algn="ctr">
                      <a:noFill/>
                      <a:prstDash val="solid"/>
                      <a:round/>
                      <a:headEnd type="none" w="med" len="med"/>
                      <a:tailEnd type="none" w="med" len="med"/>
                    </a:lnR>
                    <a:lnT w="12700" cmpd="sng">
                      <a:noFill/>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gridSpan="3">
                  <a:txBody>
                    <a:bodyPr/>
                    <a:lstStyle/>
                    <a:p>
                      <a:pPr algn="ctr"/>
                      <a:r>
                        <a:rPr lang="en-US" sz="1300" b="1" dirty="0">
                          <a:latin typeface="+mn-lt"/>
                        </a:rPr>
                        <a:t>Kaplan-Meier</a:t>
                      </a:r>
                      <a:r>
                        <a:rPr lang="en-US" sz="1300" b="1" baseline="0" dirty="0">
                          <a:latin typeface="+mn-lt"/>
                        </a:rPr>
                        <a:t> Estimates</a:t>
                      </a:r>
                      <a:endParaRPr lang="en-US" sz="1300" b="1" dirty="0">
                        <a:latin typeface="+mn-lt"/>
                      </a:endParaRP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hMerge="1">
                  <a:txBody>
                    <a:bodyPr/>
                    <a:lstStyle/>
                    <a:p>
                      <a:endParaRPr lang="en-US" sz="800" dirty="0"/>
                    </a:p>
                  </a:txBody>
                  <a:tcPr/>
                </a:tc>
                <a:tc hMerge="1">
                  <a:txBody>
                    <a:bodyPr/>
                    <a:lstStyle/>
                    <a:p>
                      <a:endParaRPr lang="en-US" sz="800" dirty="0"/>
                    </a:p>
                  </a:txBody>
                  <a:tcPr/>
                </a:tc>
                <a:tc gridSpan="2">
                  <a:txBody>
                    <a:bodyPr/>
                    <a:lstStyle/>
                    <a:p>
                      <a:pPr algn="ctr"/>
                      <a:r>
                        <a:rPr lang="en-US" sz="1300" dirty="0"/>
                        <a:t>Hazard Ratio (95% CI)</a:t>
                      </a:r>
                    </a:p>
                  </a:txBody>
                  <a:tcPr marL="91450" marR="91450" marT="45718" marB="45718" anchor="ctr">
                    <a:lnL w="12700" cap="flat" cmpd="sng" algn="ctr">
                      <a:noFill/>
                      <a:prstDash val="solid"/>
                      <a:round/>
                      <a:headEnd type="none" w="med" len="med"/>
                      <a:tailEnd type="none" w="med" len="med"/>
                    </a:lnL>
                    <a:lnR w="12700" cmpd="sng">
                      <a:noFill/>
                    </a:lnR>
                    <a:lnT w="12700" cmpd="sng">
                      <a:noFill/>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hMerge="1">
                  <a:txBody>
                    <a:bodyPr/>
                    <a:lstStyle/>
                    <a:p>
                      <a:endParaRPr lang="en-US" dirty="0"/>
                    </a:p>
                  </a:txBody>
                  <a:tcPr>
                    <a:solidFill>
                      <a:srgbClr val="262626"/>
                    </a:solidFill>
                  </a:tcPr>
                </a:tc>
                <a:extLst>
                  <a:ext uri="{0D108BD9-81ED-4DB2-BD59-A6C34878D82A}">
                    <a16:rowId xmlns:a16="http://schemas.microsoft.com/office/drawing/2014/main" val="10000"/>
                  </a:ext>
                </a:extLst>
              </a:tr>
              <a:tr h="883876">
                <a:tc>
                  <a:txBody>
                    <a:bodyPr/>
                    <a:lstStyle/>
                    <a:p>
                      <a:pPr algn="ctr"/>
                      <a:r>
                        <a:rPr lang="en-US" sz="1300" b="1" dirty="0">
                          <a:solidFill>
                            <a:schemeClr val="tx1"/>
                          </a:solidFill>
                          <a:latin typeface="+mn-lt"/>
                        </a:rPr>
                        <a:t>Overall</a:t>
                      </a:r>
                    </a:p>
                  </a:txBody>
                  <a:tcPr marL="91450" marR="91450" marT="45718" marB="45718" anchor="ctr">
                    <a:lnL w="12700" cmpd="sng">
                      <a:noFill/>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1" dirty="0">
                          <a:latin typeface="+mn-lt"/>
                        </a:rPr>
                        <a:t>Riva +</a:t>
                      </a:r>
                      <a:br>
                        <a:rPr lang="en-US" sz="1300" b="1" dirty="0">
                          <a:latin typeface="+mn-lt"/>
                        </a:rPr>
                      </a:br>
                      <a:r>
                        <a:rPr lang="en-US" sz="1300" b="1" dirty="0">
                          <a:latin typeface="+mn-lt"/>
                        </a:rPr>
                        <a:t>P2Y</a:t>
                      </a:r>
                      <a:r>
                        <a:rPr lang="en-US" sz="1300" b="1" baseline="-25000" dirty="0">
                          <a:latin typeface="+mn-lt"/>
                        </a:rPr>
                        <a:t>12</a:t>
                      </a:r>
                      <a:br>
                        <a:rPr lang="en-US" sz="1300" b="1" dirty="0">
                          <a:latin typeface="+mn-lt"/>
                        </a:rPr>
                      </a:br>
                      <a:r>
                        <a:rPr lang="en-US" sz="1300" b="1" dirty="0">
                          <a:latin typeface="+mn-lt"/>
                        </a:rPr>
                        <a:t>(N=694)</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D68B"/>
                    </a:solidFill>
                  </a:tcPr>
                </a:tc>
                <a:tc>
                  <a:txBody>
                    <a:bodyPr/>
                    <a:lstStyle/>
                    <a:p>
                      <a:pPr algn="ctr"/>
                      <a:r>
                        <a:rPr lang="en-US" sz="1300" b="1" dirty="0">
                          <a:latin typeface="+mn-lt"/>
                        </a:rPr>
                        <a:t>Riva +</a:t>
                      </a:r>
                      <a:br>
                        <a:rPr lang="en-US" sz="1300" b="1" dirty="0">
                          <a:latin typeface="+mn-lt"/>
                        </a:rPr>
                      </a:br>
                      <a:r>
                        <a:rPr lang="en-US" sz="1300" b="1" dirty="0">
                          <a:latin typeface="+mn-lt"/>
                        </a:rPr>
                        <a:t>DAPT</a:t>
                      </a:r>
                      <a:br>
                        <a:rPr lang="en-US" sz="1300" b="1" dirty="0">
                          <a:latin typeface="+mn-lt"/>
                        </a:rPr>
                      </a:br>
                      <a:r>
                        <a:rPr lang="en-US" sz="1300" b="1" dirty="0">
                          <a:latin typeface="+mn-lt"/>
                        </a:rPr>
                        <a:t>(N=704)</a:t>
                      </a:r>
                    </a:p>
                  </a:txBody>
                  <a:tcPr marL="91450" marR="91450" marT="45718" marB="45718" anchor="ctr">
                    <a:lnL w="12700" cap="flat" cmpd="sng" algn="ctr">
                      <a:noFill/>
                      <a:prstDash val="solid"/>
                      <a:round/>
                      <a:headEnd type="none" w="med" len="med"/>
                      <a:tailEnd type="none" w="med" len="med"/>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DC1FD"/>
                    </a:solidFill>
                  </a:tcPr>
                </a:tc>
                <a:tc>
                  <a:txBody>
                    <a:bodyPr/>
                    <a:lstStyle/>
                    <a:p>
                      <a:pPr algn="ctr"/>
                      <a:r>
                        <a:rPr lang="en-US" sz="1300" b="1" dirty="0">
                          <a:latin typeface="+mn-lt"/>
                        </a:rPr>
                        <a:t>VKA +</a:t>
                      </a:r>
                      <a:br>
                        <a:rPr lang="en-US" sz="1300" b="1" dirty="0">
                          <a:latin typeface="+mn-lt"/>
                        </a:rPr>
                      </a:br>
                      <a:r>
                        <a:rPr lang="en-US" sz="1300" b="1" dirty="0">
                          <a:latin typeface="+mn-lt"/>
                        </a:rPr>
                        <a:t>DAPT</a:t>
                      </a:r>
                      <a:br>
                        <a:rPr lang="en-US" sz="1300" b="1" dirty="0">
                          <a:latin typeface="+mn-lt"/>
                        </a:rPr>
                      </a:br>
                      <a:r>
                        <a:rPr lang="en-US" sz="1300" b="1" dirty="0">
                          <a:latin typeface="+mn-lt"/>
                        </a:rPr>
                        <a:t>(N=695)</a:t>
                      </a:r>
                    </a:p>
                  </a:txBody>
                  <a:tcPr marL="91450" marR="91450" marT="45718" marB="45718"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algn="ctr"/>
                      <a:r>
                        <a:rPr lang="en-US" sz="1300" b="1" dirty="0">
                          <a:solidFill>
                            <a:schemeClr val="tx1"/>
                          </a:solidFill>
                          <a:latin typeface="+mn-lt"/>
                        </a:rPr>
                        <a:t>Riva +</a:t>
                      </a:r>
                      <a:r>
                        <a:rPr lang="en-US" sz="1300" b="1" baseline="0" dirty="0">
                          <a:solidFill>
                            <a:schemeClr val="tx1"/>
                          </a:solidFill>
                          <a:latin typeface="+mn-lt"/>
                        </a:rPr>
                        <a:t> P2Y</a:t>
                      </a:r>
                      <a:r>
                        <a:rPr lang="en-US" sz="1300" b="1" baseline="-25000" dirty="0">
                          <a:solidFill>
                            <a:schemeClr val="tx1"/>
                          </a:solidFill>
                          <a:latin typeface="+mn-lt"/>
                        </a:rPr>
                        <a:t>12</a:t>
                      </a:r>
                      <a:r>
                        <a:rPr lang="en-US" sz="1300" b="1" baseline="0" dirty="0">
                          <a:solidFill>
                            <a:schemeClr val="tx1"/>
                          </a:solidFill>
                          <a:latin typeface="+mn-lt"/>
                        </a:rPr>
                        <a:t> </a:t>
                      </a:r>
                      <a:r>
                        <a:rPr lang="en-US" sz="1300" b="1" dirty="0">
                          <a:solidFill>
                            <a:schemeClr val="tx1"/>
                          </a:solidFill>
                          <a:latin typeface="+mn-lt"/>
                        </a:rPr>
                        <a:t>vs. </a:t>
                      </a:r>
                    </a:p>
                    <a:p>
                      <a:pPr algn="ctr"/>
                      <a:r>
                        <a:rPr lang="en-US" sz="1300" b="1" baseline="0" dirty="0">
                          <a:solidFill>
                            <a:schemeClr val="tx1"/>
                          </a:solidFill>
                          <a:latin typeface="+mn-lt"/>
                        </a:rPr>
                        <a:t>VKA + DAPT</a:t>
                      </a:r>
                      <a:endParaRPr lang="en-US" sz="1300" b="1" dirty="0">
                        <a:solidFill>
                          <a:schemeClr val="tx1"/>
                        </a:solidFill>
                        <a:latin typeface="+mn-lt"/>
                      </a:endParaRPr>
                    </a:p>
                  </a:txBody>
                  <a:tcPr marL="91450" marR="91450" marT="45718" marB="45718"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tc>
                  <a:txBody>
                    <a:bodyPr/>
                    <a:lstStyle/>
                    <a:p>
                      <a:pPr algn="ctr"/>
                      <a:r>
                        <a:rPr lang="en-US" sz="1300" b="1" baseline="0" dirty="0">
                          <a:solidFill>
                            <a:schemeClr val="tx1"/>
                          </a:solidFill>
                          <a:latin typeface="+mn-lt"/>
                        </a:rPr>
                        <a:t>Riva + DAPT </a:t>
                      </a:r>
                      <a:br>
                        <a:rPr lang="en-US" sz="1300" b="1" baseline="0" dirty="0">
                          <a:solidFill>
                            <a:schemeClr val="tx1"/>
                          </a:solidFill>
                          <a:latin typeface="+mn-lt"/>
                        </a:rPr>
                      </a:br>
                      <a:r>
                        <a:rPr lang="en-US" sz="1300" b="1" dirty="0">
                          <a:solidFill>
                            <a:schemeClr val="tx1"/>
                          </a:solidFill>
                          <a:latin typeface="+mn-lt"/>
                        </a:rPr>
                        <a:t>vs.</a:t>
                      </a:r>
                      <a:r>
                        <a:rPr lang="en-US" sz="1300" b="1" baseline="0" dirty="0">
                          <a:solidFill>
                            <a:schemeClr val="tx1"/>
                          </a:solidFill>
                          <a:latin typeface="+mn-lt"/>
                        </a:rPr>
                        <a:t> VKA + DAPT</a:t>
                      </a:r>
                      <a:endParaRPr lang="en-US" sz="1300" b="1" dirty="0">
                        <a:solidFill>
                          <a:schemeClr val="tx1"/>
                        </a:solidFill>
                        <a:latin typeface="+mn-lt"/>
                      </a:endParaRPr>
                    </a:p>
                  </a:txBody>
                  <a:tcPr marL="91450" marR="91450" marT="45718" marB="45718"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1"/>
                  </a:ext>
                </a:extLst>
              </a:tr>
              <a:tr h="487688">
                <a:tc>
                  <a:txBody>
                    <a:bodyPr/>
                    <a:lstStyle/>
                    <a:p>
                      <a:r>
                        <a:rPr lang="en-US" sz="1300" b="1" dirty="0">
                          <a:solidFill>
                            <a:schemeClr val="tx1"/>
                          </a:solidFill>
                          <a:latin typeface="+mn-lt"/>
                        </a:rPr>
                        <a:t>Adverse</a:t>
                      </a:r>
                      <a:r>
                        <a:rPr lang="en-US" sz="1300" b="1" baseline="0" dirty="0">
                          <a:solidFill>
                            <a:schemeClr val="tx1"/>
                          </a:solidFill>
                          <a:latin typeface="+mn-lt"/>
                        </a:rPr>
                        <a:t> CV Event</a:t>
                      </a:r>
                      <a:endParaRPr lang="en-US" sz="1300" b="1" dirty="0">
                        <a:solidFill>
                          <a:schemeClr val="tx1"/>
                        </a:solidFill>
                        <a:latin typeface="+mn-lt"/>
                      </a:endParaRPr>
                    </a:p>
                  </a:txBody>
                  <a:tcPr marL="91450" marR="91450" marT="45718" marB="45718" anchor="ctr">
                    <a:lnL w="12700" cmpd="sng">
                      <a:noFill/>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41 (6.5%)</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36 (5.6%)</a:t>
                      </a:r>
                    </a:p>
                  </a:txBody>
                  <a:tcPr marL="91450" marR="91450" marT="45718" marB="45718" anchor="ctr">
                    <a:lnL w="12700" cap="flat" cmpd="sng" algn="ctr">
                      <a:noFill/>
                      <a:prstDash val="solid"/>
                      <a:round/>
                      <a:headEnd type="none" w="med" len="med"/>
                      <a:tailEnd type="none" w="med" len="med"/>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36 (6.0%)</a:t>
                      </a:r>
                    </a:p>
                  </a:txBody>
                  <a:tcPr marL="91450" marR="91450" marT="45718" marB="45718"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1.08 (0.69-1.68) p=0.750</a:t>
                      </a:r>
                    </a:p>
                  </a:txBody>
                  <a:tcPr marL="91450" marR="91450" marT="45718" marB="45718"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0.93 (0.59-1.48)</a:t>
                      </a:r>
                      <a:br>
                        <a:rPr lang="en-US" sz="1300" b="0" dirty="0">
                          <a:solidFill>
                            <a:schemeClr val="tx1"/>
                          </a:solidFill>
                          <a:latin typeface="+mn-lt"/>
                        </a:rPr>
                      </a:br>
                      <a:r>
                        <a:rPr lang="en-US" sz="1300" b="0" baseline="0" dirty="0">
                          <a:solidFill>
                            <a:schemeClr val="tx1"/>
                          </a:solidFill>
                          <a:latin typeface="+mn-lt"/>
                        </a:rPr>
                        <a:t>p=0.765</a:t>
                      </a:r>
                      <a:endParaRPr lang="en-US" sz="1300" b="0" dirty="0">
                        <a:solidFill>
                          <a:schemeClr val="tx1"/>
                        </a:solidFill>
                        <a:latin typeface="+mn-lt"/>
                      </a:endParaRPr>
                    </a:p>
                  </a:txBody>
                  <a:tcPr marL="91450" marR="91450" marT="45718" marB="45718" anchor="ctr">
                    <a:lnL w="12700" cmpd="sng">
                      <a:noFill/>
                    </a:lnL>
                    <a:lnR w="12700" cmpd="sng">
                      <a:noFill/>
                    </a:lnR>
                    <a:lnT w="12700" cap="flat" cmpd="sng" algn="ctr">
                      <a:solidFill>
                        <a:schemeClr val="bg2">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2"/>
                  </a:ext>
                </a:extLst>
              </a:tr>
              <a:tr h="487688">
                <a:tc>
                  <a:txBody>
                    <a:bodyPr/>
                    <a:lstStyle/>
                    <a:p>
                      <a:r>
                        <a:rPr lang="en-US" sz="1300" b="1" dirty="0">
                          <a:solidFill>
                            <a:schemeClr val="tx1"/>
                          </a:solidFill>
                          <a:latin typeface="+mn-lt"/>
                        </a:rPr>
                        <a:t>   CV</a:t>
                      </a:r>
                      <a:r>
                        <a:rPr lang="en-US" sz="1300" b="1" baseline="0" dirty="0">
                          <a:solidFill>
                            <a:schemeClr val="tx1"/>
                          </a:solidFill>
                          <a:latin typeface="+mn-lt"/>
                        </a:rPr>
                        <a:t> Death</a:t>
                      </a:r>
                      <a:endParaRPr lang="en-US" sz="1300" b="1" dirty="0">
                        <a:solidFill>
                          <a:schemeClr val="tx1"/>
                        </a:solidFill>
                        <a:latin typeface="+mn-lt"/>
                      </a:endParaRPr>
                    </a:p>
                  </a:txBody>
                  <a:tcPr marL="91450" marR="91450" marT="45718" marB="4571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15 (2.4%)</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14 (2.2%)</a:t>
                      </a:r>
                    </a:p>
                  </a:txBody>
                  <a:tcPr marL="91450" marR="91450" marT="45718" marB="45718"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1</a:t>
                      </a:r>
                      <a:r>
                        <a:rPr lang="en-US" sz="1300" b="0" baseline="0" dirty="0">
                          <a:latin typeface="+mn-lt"/>
                        </a:rPr>
                        <a:t>1 </a:t>
                      </a:r>
                      <a:r>
                        <a:rPr lang="en-US" sz="1300" b="0" dirty="0">
                          <a:latin typeface="+mn-lt"/>
                        </a:rPr>
                        <a:t>(1.9%)</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1.29 (0.59-2.80)</a:t>
                      </a:r>
                      <a:br>
                        <a:rPr lang="en-US" sz="1300" b="0" dirty="0">
                          <a:solidFill>
                            <a:schemeClr val="tx1"/>
                          </a:solidFill>
                          <a:latin typeface="+mn-lt"/>
                        </a:rPr>
                      </a:br>
                      <a:r>
                        <a:rPr lang="en-US" sz="1300" b="0" dirty="0">
                          <a:solidFill>
                            <a:schemeClr val="tx1"/>
                          </a:solidFill>
                          <a:latin typeface="+mn-lt"/>
                        </a:rPr>
                        <a:t>p=0.523</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1.19 (0.54-2.62)</a:t>
                      </a:r>
                      <a:br>
                        <a:rPr lang="en-US" sz="1300" b="0" dirty="0">
                          <a:solidFill>
                            <a:schemeClr val="tx1"/>
                          </a:solidFill>
                          <a:latin typeface="+mn-lt"/>
                        </a:rPr>
                      </a:br>
                      <a:r>
                        <a:rPr lang="en-US" sz="1300" b="0" dirty="0">
                          <a:solidFill>
                            <a:schemeClr val="tx1"/>
                          </a:solidFill>
                          <a:latin typeface="+mn-lt"/>
                        </a:rPr>
                        <a:t>p=0.664</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3"/>
                  </a:ext>
                </a:extLst>
              </a:tr>
              <a:tr h="487688">
                <a:tc>
                  <a:txBody>
                    <a:bodyPr/>
                    <a:lstStyle/>
                    <a:p>
                      <a:r>
                        <a:rPr lang="en-US" sz="1300" b="1" dirty="0">
                          <a:solidFill>
                            <a:schemeClr val="tx1"/>
                          </a:solidFill>
                          <a:latin typeface="+mn-lt"/>
                        </a:rPr>
                        <a:t>   MI</a:t>
                      </a:r>
                    </a:p>
                  </a:txBody>
                  <a:tcPr marL="91450" marR="91450" marT="45718" marB="4571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19</a:t>
                      </a:r>
                      <a:r>
                        <a:rPr lang="en-US" sz="1300" b="0" baseline="0" dirty="0">
                          <a:latin typeface="+mn-lt"/>
                        </a:rPr>
                        <a:t> </a:t>
                      </a:r>
                      <a:r>
                        <a:rPr lang="en-US" sz="1300" b="0" dirty="0">
                          <a:latin typeface="+mn-lt"/>
                        </a:rPr>
                        <a:t>(3.0%)</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17 (2.7%)</a:t>
                      </a:r>
                    </a:p>
                  </a:txBody>
                  <a:tcPr marL="91450" marR="91450" marT="45718" marB="45718"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21</a:t>
                      </a:r>
                      <a:r>
                        <a:rPr lang="en-US" sz="1300" b="0" baseline="0" dirty="0">
                          <a:latin typeface="+mn-lt"/>
                        </a:rPr>
                        <a:t> </a:t>
                      </a:r>
                      <a:r>
                        <a:rPr lang="en-US" sz="1300" b="0" dirty="0">
                          <a:latin typeface="+mn-lt"/>
                        </a:rPr>
                        <a:t>(3.5%)</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0.86 (0.46-1.59)</a:t>
                      </a:r>
                      <a:br>
                        <a:rPr lang="en-US" sz="1300" b="0" dirty="0">
                          <a:solidFill>
                            <a:schemeClr val="tx1"/>
                          </a:solidFill>
                          <a:latin typeface="+mn-lt"/>
                        </a:rPr>
                      </a:br>
                      <a:r>
                        <a:rPr lang="en-US" sz="1300" b="0" dirty="0">
                          <a:solidFill>
                            <a:schemeClr val="tx1"/>
                          </a:solidFill>
                          <a:latin typeface="+mn-lt"/>
                        </a:rPr>
                        <a:t>p=0.625</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0.75 (0.40-1.42)</a:t>
                      </a:r>
                      <a:br>
                        <a:rPr lang="en-US" sz="1300" b="0" dirty="0">
                          <a:solidFill>
                            <a:schemeClr val="tx1"/>
                          </a:solidFill>
                          <a:latin typeface="+mn-lt"/>
                        </a:rPr>
                      </a:br>
                      <a:r>
                        <a:rPr lang="en-US" sz="1300" b="0" dirty="0">
                          <a:solidFill>
                            <a:schemeClr val="tx1"/>
                          </a:solidFill>
                          <a:latin typeface="+mn-lt"/>
                        </a:rPr>
                        <a:t>p=0.374</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4"/>
                  </a:ext>
                </a:extLst>
              </a:tr>
              <a:tr h="493408">
                <a:tc>
                  <a:txBody>
                    <a:bodyPr/>
                    <a:lstStyle/>
                    <a:p>
                      <a:r>
                        <a:rPr lang="en-US" sz="1300" b="1" dirty="0">
                          <a:solidFill>
                            <a:schemeClr val="tx1"/>
                          </a:solidFill>
                          <a:latin typeface="+mn-lt"/>
                        </a:rPr>
                        <a:t>   Stroke</a:t>
                      </a:r>
                    </a:p>
                  </a:txBody>
                  <a:tcPr marL="91450" marR="91450" marT="45718" marB="4571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8</a:t>
                      </a:r>
                      <a:r>
                        <a:rPr lang="en-US" sz="1300" b="0" baseline="0" dirty="0">
                          <a:latin typeface="+mn-lt"/>
                        </a:rPr>
                        <a:t> </a:t>
                      </a:r>
                      <a:r>
                        <a:rPr lang="en-US" sz="1300" b="0" dirty="0">
                          <a:latin typeface="+mn-lt"/>
                        </a:rPr>
                        <a:t>(1.3%)</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10</a:t>
                      </a:r>
                      <a:r>
                        <a:rPr lang="en-US" sz="1300" b="0" baseline="0" dirty="0">
                          <a:latin typeface="+mn-lt"/>
                        </a:rPr>
                        <a:t> </a:t>
                      </a:r>
                      <a:r>
                        <a:rPr lang="en-US" sz="1300" b="0" dirty="0">
                          <a:latin typeface="+mn-lt"/>
                        </a:rPr>
                        <a:t>(1.5%)</a:t>
                      </a:r>
                    </a:p>
                  </a:txBody>
                  <a:tcPr marL="91450" marR="91450" marT="45718" marB="45718"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7</a:t>
                      </a:r>
                      <a:r>
                        <a:rPr lang="en-US" sz="1300" b="0" baseline="0" dirty="0">
                          <a:latin typeface="+mn-lt"/>
                        </a:rPr>
                        <a:t> </a:t>
                      </a:r>
                      <a:r>
                        <a:rPr lang="en-US" sz="1300" b="0" dirty="0">
                          <a:latin typeface="+mn-lt"/>
                        </a:rPr>
                        <a:t>(1.2%)</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1.07 (0.39-2.96)</a:t>
                      </a:r>
                      <a:br>
                        <a:rPr lang="en-US" sz="1300" b="0" dirty="0">
                          <a:solidFill>
                            <a:schemeClr val="tx1"/>
                          </a:solidFill>
                          <a:latin typeface="+mn-lt"/>
                        </a:rPr>
                      </a:br>
                      <a:r>
                        <a:rPr lang="en-US" sz="1300" b="0" dirty="0">
                          <a:solidFill>
                            <a:schemeClr val="tx1"/>
                          </a:solidFill>
                          <a:latin typeface="+mn-lt"/>
                        </a:rPr>
                        <a:t>p=0.891</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1.36</a:t>
                      </a:r>
                      <a:r>
                        <a:rPr lang="en-US" sz="1300" b="0" baseline="0" dirty="0">
                          <a:solidFill>
                            <a:schemeClr val="tx1"/>
                          </a:solidFill>
                          <a:latin typeface="+mn-lt"/>
                        </a:rPr>
                        <a:t> </a:t>
                      </a:r>
                      <a:r>
                        <a:rPr lang="en-US" sz="1300" b="0" dirty="0">
                          <a:solidFill>
                            <a:schemeClr val="tx1"/>
                          </a:solidFill>
                          <a:latin typeface="+mn-lt"/>
                        </a:rPr>
                        <a:t>(0.52-3.58)</a:t>
                      </a:r>
                      <a:br>
                        <a:rPr lang="en-US" sz="1300" b="0" dirty="0">
                          <a:solidFill>
                            <a:schemeClr val="tx1"/>
                          </a:solidFill>
                          <a:latin typeface="+mn-lt"/>
                        </a:rPr>
                      </a:br>
                      <a:r>
                        <a:rPr lang="en-US" sz="1300" b="0" dirty="0">
                          <a:solidFill>
                            <a:schemeClr val="tx1"/>
                          </a:solidFill>
                          <a:latin typeface="+mn-lt"/>
                        </a:rPr>
                        <a:t>p=0.530</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5"/>
                  </a:ext>
                </a:extLst>
              </a:tr>
              <a:tr h="510917">
                <a:tc>
                  <a:txBody>
                    <a:bodyPr/>
                    <a:lstStyle/>
                    <a:p>
                      <a:r>
                        <a:rPr lang="en-US" sz="1300" b="1" dirty="0">
                          <a:solidFill>
                            <a:schemeClr val="tx1"/>
                          </a:solidFill>
                          <a:latin typeface="+mn-lt"/>
                        </a:rPr>
                        <a:t>Stent</a:t>
                      </a:r>
                      <a:r>
                        <a:rPr lang="en-US" sz="1300" b="1" baseline="0" dirty="0">
                          <a:solidFill>
                            <a:schemeClr val="tx1"/>
                          </a:solidFill>
                          <a:latin typeface="+mn-lt"/>
                        </a:rPr>
                        <a:t> Thrombosis</a:t>
                      </a:r>
                      <a:endParaRPr lang="en-US" sz="1300" b="1" dirty="0">
                        <a:solidFill>
                          <a:schemeClr val="tx1"/>
                        </a:solidFill>
                        <a:latin typeface="+mn-lt"/>
                      </a:endParaRPr>
                    </a:p>
                  </a:txBody>
                  <a:tcPr marL="91450" marR="91450" marT="45718" marB="4571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5 (0.8%)</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6 (0.9%)</a:t>
                      </a:r>
                    </a:p>
                  </a:txBody>
                  <a:tcPr marL="91450" marR="91450" marT="45718" marB="45718"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4 (0.7%)</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1.20 (0.32-4.45) p=0.790</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1.44 (0.40-5.09)</a:t>
                      </a:r>
                    </a:p>
                    <a:p>
                      <a:pPr algn="ctr"/>
                      <a:r>
                        <a:rPr lang="en-US" sz="1300" b="0" dirty="0">
                          <a:solidFill>
                            <a:schemeClr val="tx1"/>
                          </a:solidFill>
                          <a:latin typeface="+mn-lt"/>
                        </a:rPr>
                        <a:t>p=0.574</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6"/>
                  </a:ext>
                </a:extLst>
              </a:tr>
              <a:tr h="685815">
                <a:tc>
                  <a:txBody>
                    <a:bodyPr/>
                    <a:lstStyle/>
                    <a:p>
                      <a:r>
                        <a:rPr lang="en-US" sz="1300" b="1" dirty="0">
                          <a:solidFill>
                            <a:schemeClr val="tx1"/>
                          </a:solidFill>
                          <a:latin typeface="+mn-lt"/>
                        </a:rPr>
                        <a:t>Adverse CV Events + Stent Thrombosis</a:t>
                      </a:r>
                    </a:p>
                  </a:txBody>
                  <a:tcPr marL="91450" marR="91450" marT="45718" marB="45718"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85000"/>
                        <a:lumOff val="15000"/>
                      </a:schemeClr>
                    </a:solidFill>
                  </a:tcPr>
                </a:tc>
                <a:tc>
                  <a:txBody>
                    <a:bodyPr/>
                    <a:lstStyle/>
                    <a:p>
                      <a:pPr algn="ctr"/>
                      <a:r>
                        <a:rPr lang="en-US" sz="1300" b="0" dirty="0">
                          <a:latin typeface="+mn-lt"/>
                        </a:rPr>
                        <a:t>41 (6.5%)</a:t>
                      </a:r>
                    </a:p>
                  </a:txBody>
                  <a:tcPr marL="91450" marR="91450"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D68B"/>
                    </a:solidFill>
                  </a:tcPr>
                </a:tc>
                <a:tc>
                  <a:txBody>
                    <a:bodyPr/>
                    <a:lstStyle/>
                    <a:p>
                      <a:pPr algn="ctr"/>
                      <a:r>
                        <a:rPr lang="en-US" sz="1300" b="0" dirty="0">
                          <a:latin typeface="+mn-lt"/>
                        </a:rPr>
                        <a:t>36 (5.6%)</a:t>
                      </a:r>
                    </a:p>
                  </a:txBody>
                  <a:tcPr marL="91450" marR="91450" marT="45718" marB="45718"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DC1FD"/>
                    </a:solidFill>
                  </a:tcPr>
                </a:tc>
                <a:tc>
                  <a:txBody>
                    <a:bodyPr/>
                    <a:lstStyle/>
                    <a:p>
                      <a:pPr algn="ctr"/>
                      <a:r>
                        <a:rPr lang="en-US" sz="1300" b="0" dirty="0">
                          <a:latin typeface="+mn-lt"/>
                        </a:rPr>
                        <a:t>36 (6.0%)</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CC"/>
                    </a:solidFill>
                  </a:tcPr>
                </a:tc>
                <a:tc>
                  <a:txBody>
                    <a:bodyPr/>
                    <a:lstStyle/>
                    <a:p>
                      <a:pPr algn="ctr"/>
                      <a:r>
                        <a:rPr lang="en-US" sz="1300" b="0" dirty="0">
                          <a:solidFill>
                            <a:schemeClr val="tx1"/>
                          </a:solidFill>
                          <a:latin typeface="+mn-lt"/>
                        </a:rPr>
                        <a:t>1.08 (0.69-1.68)</a:t>
                      </a:r>
                    </a:p>
                    <a:p>
                      <a:pPr algn="ctr"/>
                      <a:r>
                        <a:rPr lang="en-US" sz="1300" b="0" dirty="0">
                          <a:solidFill>
                            <a:schemeClr val="tx1"/>
                          </a:solidFill>
                          <a:latin typeface="+mn-lt"/>
                        </a:rPr>
                        <a:t>P=0.750</a:t>
                      </a: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300" b="0" dirty="0">
                          <a:solidFill>
                            <a:schemeClr val="tx1"/>
                          </a:solidFill>
                          <a:latin typeface="+mn-lt"/>
                        </a:rPr>
                        <a:t>0.93</a:t>
                      </a:r>
                      <a:r>
                        <a:rPr lang="en-US" sz="1300" b="0" baseline="0" dirty="0">
                          <a:solidFill>
                            <a:schemeClr val="tx1"/>
                          </a:solidFill>
                          <a:latin typeface="+mn-lt"/>
                        </a:rPr>
                        <a:t> (0.59-1.48)</a:t>
                      </a:r>
                    </a:p>
                    <a:p>
                      <a:pPr algn="ctr"/>
                      <a:r>
                        <a:rPr lang="en-US" sz="1300" b="0" baseline="0" dirty="0">
                          <a:solidFill>
                            <a:schemeClr val="tx1"/>
                          </a:solidFill>
                          <a:latin typeface="+mn-lt"/>
                        </a:rPr>
                        <a:t>p=0.765</a:t>
                      </a:r>
                      <a:endParaRPr lang="en-US" sz="1300" b="0" dirty="0">
                        <a:solidFill>
                          <a:schemeClr val="tx1"/>
                        </a:solidFill>
                        <a:latin typeface="+mn-lt"/>
                      </a:endParaRPr>
                    </a:p>
                  </a:txBody>
                  <a:tcPr marL="91450" marR="91450" marT="45718" marB="4571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7"/>
                  </a:ext>
                </a:extLst>
              </a:tr>
            </a:tbl>
          </a:graphicData>
        </a:graphic>
      </p:graphicFrame>
      <p:pic>
        <p:nvPicPr>
          <p:cNvPr id="48179"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0" name="TextBox 5"/>
          <p:cNvSpPr txBox="1">
            <a:spLocks noChangeArrowheads="1"/>
          </p:cNvSpPr>
          <p:nvPr/>
        </p:nvSpPr>
        <p:spPr bwMode="auto">
          <a:xfrm>
            <a:off x="-50802" y="6104740"/>
            <a:ext cx="797877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750" dirty="0">
                <a:latin typeface="+mj-lt"/>
              </a:rPr>
              <a:t> Treatment-emergent period: period starting after the first study drug administration following randomization and ending 2 days after stop of study drug.</a:t>
            </a:r>
            <a:br>
              <a:rPr lang="en-US" altLang="en-US" sz="750" dirty="0">
                <a:latin typeface="+mj-lt"/>
              </a:rPr>
            </a:br>
            <a:r>
              <a:rPr lang="en-US" altLang="en-US" sz="750" dirty="0">
                <a:latin typeface="+mj-lt"/>
              </a:rPr>
              <a:t> A subject could have more than component event. n = number of subjects with events, N = number of subjects at risk, % = KM estimate at the end of study.</a:t>
            </a:r>
            <a:br>
              <a:rPr lang="en-US" altLang="en-US" sz="750" dirty="0">
                <a:latin typeface="+mj-lt"/>
              </a:rPr>
            </a:br>
            <a:r>
              <a:rPr lang="en-US" altLang="en-US" sz="750" dirty="0">
                <a:latin typeface="+mj-lt"/>
              </a:rPr>
              <a:t> Hazard ratios as compared to VKA group are based on the (stratified, only for Overall, 2.5 mg BID/15 mg QD comparing VKA) Cox proportional hazards model.</a:t>
            </a:r>
            <a:br>
              <a:rPr lang="en-US" altLang="en-US" sz="750" dirty="0">
                <a:latin typeface="+mj-lt"/>
              </a:rPr>
            </a:br>
            <a:r>
              <a:rPr lang="en-US" altLang="en-US" sz="750" dirty="0">
                <a:latin typeface="+mj-lt"/>
              </a:rPr>
              <a:t> Log-Rank p-values as compared to VKA group are based on the (stratified, only for Overall 2.5 mg BID/15 mg QD comparing VKA) two-sided log rank test.</a:t>
            </a:r>
            <a:br>
              <a:rPr lang="en-US" altLang="en-US" sz="750" dirty="0">
                <a:latin typeface="+mj-lt"/>
              </a:rPr>
            </a:br>
            <a:r>
              <a:rPr lang="en-US" altLang="en-US" sz="750" dirty="0">
                <a:latin typeface="+mj-lt"/>
              </a:rPr>
              <a:t> CI = confidence interval, DAPT = dual antiplatelet therapy, HR = hazard ratio, VKA = vitamin K antagonist</a:t>
            </a:r>
          </a:p>
          <a:p>
            <a:pPr eaLnBrk="1" hangingPunct="1">
              <a:lnSpc>
                <a:spcPct val="100000"/>
              </a:lnSpc>
              <a:spcBef>
                <a:spcPct val="0"/>
              </a:spcBef>
              <a:buClrTx/>
              <a:buSzTx/>
              <a:buFontTx/>
              <a:buNone/>
            </a:pPr>
            <a:r>
              <a:rPr lang="en-US" altLang="en-US" sz="750" dirty="0">
                <a:latin typeface="+mj-lt"/>
              </a:rPr>
              <a:t>6 Subjects were excluded from all efficacy analyses because of violations in Good Clinical Practice guidelines. </a:t>
            </a:r>
          </a:p>
        </p:txBody>
      </p:sp>
      <p:pic>
        <p:nvPicPr>
          <p:cNvPr id="48181"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3"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4"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375084"/>
            <a:ext cx="9139237" cy="472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Rectangle 4"/>
          <p:cNvSpPr>
            <a:spLocks noChangeArrowheads="1"/>
          </p:cNvSpPr>
          <p:nvPr/>
        </p:nvSpPr>
        <p:spPr bwMode="auto">
          <a:xfrm>
            <a:off x="3563620" y="1117600"/>
            <a:ext cx="337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400" dirty="0">
                <a:solidFill>
                  <a:srgbClr val="FFFFFF"/>
                </a:solidFill>
                <a:cs typeface="Arial" pitchFamily="34" charset="0"/>
              </a:rPr>
              <a:t>CV Death, MI, Stroke</a:t>
            </a:r>
          </a:p>
        </p:txBody>
      </p:sp>
      <p:sp>
        <p:nvSpPr>
          <p:cNvPr id="52229" name="Rectangle 5"/>
          <p:cNvSpPr>
            <a:spLocks noChangeArrowheads="1"/>
          </p:cNvSpPr>
          <p:nvPr/>
        </p:nvSpPr>
        <p:spPr bwMode="auto">
          <a:xfrm>
            <a:off x="6574790" y="1103313"/>
            <a:ext cx="1274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100" dirty="0">
                <a:solidFill>
                  <a:srgbClr val="FFFFFF"/>
                </a:solidFill>
                <a:cs typeface="Arial" pitchFamily="34" charset="0"/>
              </a:rPr>
              <a:t>HR (95% CI)</a:t>
            </a:r>
          </a:p>
        </p:txBody>
      </p:sp>
      <p:sp>
        <p:nvSpPr>
          <p:cNvPr id="52230" name="Rectangle 6"/>
          <p:cNvSpPr>
            <a:spLocks noChangeArrowheads="1"/>
          </p:cNvSpPr>
          <p:nvPr/>
        </p:nvSpPr>
        <p:spPr bwMode="auto">
          <a:xfrm>
            <a:off x="8233728" y="1092200"/>
            <a:ext cx="1000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b</a:t>
            </a:r>
          </a:p>
        </p:txBody>
      </p:sp>
      <p:sp>
        <p:nvSpPr>
          <p:cNvPr id="52231" name="Rectangle 7"/>
          <p:cNvSpPr>
            <a:spLocks noChangeArrowheads="1"/>
          </p:cNvSpPr>
          <p:nvPr/>
        </p:nvSpPr>
        <p:spPr bwMode="auto">
          <a:xfrm>
            <a:off x="7631113" y="1090613"/>
            <a:ext cx="1000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3000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a</a:t>
            </a:r>
          </a:p>
        </p:txBody>
      </p:sp>
      <p:cxnSp>
        <p:nvCxnSpPr>
          <p:cNvPr id="52232" name="Straight Connector 253"/>
          <p:cNvCxnSpPr>
            <a:cxnSpLocks noChangeShapeType="1"/>
          </p:cNvCxnSpPr>
          <p:nvPr/>
        </p:nvCxnSpPr>
        <p:spPr bwMode="auto">
          <a:xfrm>
            <a:off x="-9525" y="1532890"/>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sp>
        <p:nvSpPr>
          <p:cNvPr id="52233" name="TextBox 18"/>
          <p:cNvSpPr txBox="1">
            <a:spLocks noChangeArrowheads="1"/>
          </p:cNvSpPr>
          <p:nvPr/>
        </p:nvSpPr>
        <p:spPr bwMode="auto">
          <a:xfrm>
            <a:off x="2411413" y="1017588"/>
            <a:ext cx="833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FF99CC"/>
                </a:solidFill>
                <a:cs typeface="Arial" pitchFamily="34" charset="0"/>
              </a:rPr>
              <a:t>VKA + DAPT</a:t>
            </a:r>
          </a:p>
        </p:txBody>
      </p:sp>
      <p:sp>
        <p:nvSpPr>
          <p:cNvPr id="52234" name="TextBox 20"/>
          <p:cNvSpPr txBox="1">
            <a:spLocks noChangeArrowheads="1"/>
          </p:cNvSpPr>
          <p:nvPr/>
        </p:nvSpPr>
        <p:spPr bwMode="auto">
          <a:xfrm>
            <a:off x="1343025" y="1006793"/>
            <a:ext cx="1273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FFD68B"/>
                </a:solidFill>
                <a:cs typeface="Arial" pitchFamily="34" charset="0"/>
              </a:rPr>
              <a:t>Riva</a:t>
            </a:r>
          </a:p>
          <a:p>
            <a:pPr algn="ctr" fontAlgn="base">
              <a:lnSpc>
                <a:spcPct val="100000"/>
              </a:lnSpc>
              <a:spcBef>
                <a:spcPct val="0"/>
              </a:spcBef>
              <a:spcAft>
                <a:spcPct val="0"/>
              </a:spcAft>
              <a:buClrTx/>
              <a:buSzTx/>
              <a:buFontTx/>
              <a:buNone/>
            </a:pPr>
            <a:r>
              <a:rPr lang="en-US" altLang="en-US" sz="1200" dirty="0">
                <a:solidFill>
                  <a:srgbClr val="FFD68B"/>
                </a:solidFill>
                <a:cs typeface="Arial" pitchFamily="34" charset="0"/>
              </a:rPr>
              <a:t>+ P2Y</a:t>
            </a:r>
            <a:r>
              <a:rPr lang="en-US" altLang="en-US" sz="1200" baseline="-25000" dirty="0">
                <a:solidFill>
                  <a:srgbClr val="FFD68B"/>
                </a:solidFill>
                <a:cs typeface="Arial" pitchFamily="34" charset="0"/>
              </a:rPr>
              <a:t>12</a:t>
            </a:r>
          </a:p>
        </p:txBody>
      </p:sp>
      <p:sp>
        <p:nvSpPr>
          <p:cNvPr id="52235" name="Rectangle 2"/>
          <p:cNvSpPr>
            <a:spLocks noChangeArrowheads="1"/>
          </p:cNvSpPr>
          <p:nvPr/>
        </p:nvSpPr>
        <p:spPr bwMode="auto">
          <a:xfrm>
            <a:off x="-61913" y="6069014"/>
            <a:ext cx="9197976"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fontAlgn="base">
              <a:lnSpc>
                <a:spcPct val="100000"/>
              </a:lnSpc>
              <a:spcBef>
                <a:spcPct val="0"/>
              </a:spcBef>
              <a:spcAft>
                <a:spcPct val="0"/>
              </a:spcAft>
              <a:buClrTx/>
              <a:buSzTx/>
              <a:buFontTx/>
              <a:buNone/>
            </a:pPr>
            <a:r>
              <a:rPr lang="en-US" altLang="en-US" sz="700" dirty="0">
                <a:solidFill>
                  <a:srgbClr val="FFFFFF"/>
                </a:solidFill>
                <a:cs typeface="Arial" pitchFamily="34" charset="0"/>
              </a:rPr>
              <a:t> Treatment-emergent period: period starting after the first study drug administration following randomization and ending 2 days after stop of study drug.</a:t>
            </a:r>
            <a:br>
              <a:rPr lang="en-US" altLang="en-US" sz="700" dirty="0">
                <a:solidFill>
                  <a:srgbClr val="FFFFFF"/>
                </a:solidFill>
                <a:cs typeface="Arial" pitchFamily="34" charset="0"/>
              </a:rPr>
            </a:br>
            <a:r>
              <a:rPr lang="en-US" altLang="en-US" sz="700" dirty="0">
                <a:solidFill>
                  <a:srgbClr val="FFFFFF"/>
                </a:solidFill>
                <a:cs typeface="Arial" pitchFamily="34" charset="0"/>
              </a:rPr>
              <a:t> n = number of subjects with events, N = number of subjects at risk, % = Kaplan-Meier estimates.</a:t>
            </a:r>
            <a:br>
              <a:rPr lang="en-US" altLang="en-US" sz="700" dirty="0">
                <a:solidFill>
                  <a:srgbClr val="FFFFFF"/>
                </a:solidFill>
                <a:cs typeface="Arial" pitchFamily="34" charset="0"/>
              </a:rPr>
            </a:br>
            <a:r>
              <a:rPr lang="en-US" altLang="en-US" sz="700" dirty="0">
                <a:solidFill>
                  <a:srgbClr val="FFFFFF"/>
                </a:solidFill>
                <a:cs typeface="Arial" pitchFamily="34" charset="0"/>
              </a:rPr>
              <a:t> Hazard ratios as compared to VKA group are based on the (stratified, only for Overall, 2.5 mg BID/15 mg QD comparing VKA) Cox proportional hazards model.</a:t>
            </a:r>
          </a:p>
          <a:p>
            <a:pPr>
              <a:lnSpc>
                <a:spcPct val="100000"/>
              </a:lnSpc>
              <a:spcBef>
                <a:spcPct val="0"/>
              </a:spcBef>
              <a:buClrTx/>
              <a:buSzTx/>
              <a:buNone/>
            </a:pPr>
            <a:r>
              <a:rPr lang="en-US" altLang="en-US" sz="700" dirty="0">
                <a:solidFill>
                  <a:srgbClr val="FFFFFF"/>
                </a:solidFill>
                <a:cs typeface="Arial" pitchFamily="34" charset="0"/>
              </a:rPr>
              <a:t> 6 subjects from one site were excluded from all efficacy analyses because of violations in Good Clinical Practice guidelines.</a:t>
            </a:r>
            <a:br>
              <a:rPr lang="en-US" altLang="en-US" sz="700" dirty="0">
                <a:solidFill>
                  <a:srgbClr val="FFFFFF"/>
                </a:solidFill>
                <a:cs typeface="Arial" pitchFamily="34" charset="0"/>
              </a:rPr>
            </a:br>
            <a:r>
              <a:rPr lang="en-US" altLang="en-US" sz="700" dirty="0">
                <a:solidFill>
                  <a:srgbClr val="FFFFFF"/>
                </a:solidFill>
                <a:cs typeface="Arial" pitchFamily="34" charset="0"/>
              </a:rPr>
              <a:t> CV = Cardiovascular, MI = Myocardial Infarction, CI = </a:t>
            </a:r>
            <a:r>
              <a:rPr lang="en-US" altLang="en-US" sz="650" dirty="0">
                <a:solidFill>
                  <a:srgbClr val="FFFFFF"/>
                </a:solidFill>
                <a:latin typeface="+mj-lt"/>
                <a:cs typeface="Arial" pitchFamily="34" charset="0"/>
              </a:rPr>
              <a:t>Confidence</a:t>
            </a:r>
            <a:r>
              <a:rPr lang="en-US" altLang="en-US" sz="700" dirty="0">
                <a:solidFill>
                  <a:srgbClr val="FFFFFF"/>
                </a:solidFill>
                <a:cs typeface="Arial" pitchFamily="34" charset="0"/>
              </a:rPr>
              <a:t> Interval, DAPT = Dual Antiplatelet Therapy, HR = Hazard Ratio, VKA = Vitamin K Antagonist.</a:t>
            </a:r>
            <a:br>
              <a:rPr lang="en-US" altLang="en-US" sz="700" dirty="0">
                <a:solidFill>
                  <a:srgbClr val="FFFFFF"/>
                </a:solidFill>
                <a:cs typeface="Arial" pitchFamily="34" charset="0"/>
              </a:rPr>
            </a:br>
            <a:r>
              <a:rPr lang="en-US" altLang="en-US" sz="700" baseline="30000" dirty="0">
                <a:solidFill>
                  <a:srgbClr val="FFFFFF"/>
                </a:solidFill>
                <a:cs typeface="Arial" pitchFamily="34" charset="0"/>
              </a:rPr>
              <a:t>a </a:t>
            </a:r>
            <a:r>
              <a:rPr lang="en-US" altLang="en-US" sz="700" dirty="0">
                <a:solidFill>
                  <a:srgbClr val="FFFFFF"/>
                </a:solidFill>
                <a:cs typeface="Arial" pitchFamily="34" charset="0"/>
              </a:rPr>
              <a:t>Log-Rank P-values as compared to VKA group are based on the (stratified, only for Overall, 2.5 mg BID/15 mg QD comparing VKA) two-sided log rank test.</a:t>
            </a:r>
            <a:br>
              <a:rPr lang="en-US" altLang="en-US" sz="700" dirty="0">
                <a:solidFill>
                  <a:srgbClr val="FFFFFF"/>
                </a:solidFill>
                <a:cs typeface="Arial" pitchFamily="34" charset="0"/>
              </a:rPr>
            </a:br>
            <a:r>
              <a:rPr lang="en-US" altLang="en-US" sz="700" baseline="30000" dirty="0">
                <a:solidFill>
                  <a:srgbClr val="FFFFFF"/>
                </a:solidFill>
                <a:cs typeface="Arial" pitchFamily="34" charset="0"/>
              </a:rPr>
              <a:t>b </a:t>
            </a:r>
            <a:r>
              <a:rPr lang="en-US" altLang="en-US" sz="700" dirty="0">
                <a:solidFill>
                  <a:srgbClr val="FFFFFF"/>
                </a:solidFill>
                <a:cs typeface="Arial" pitchFamily="34" charset="0"/>
              </a:rPr>
              <a:t>P-Value for </a:t>
            </a:r>
            <a:r>
              <a:rPr lang="en-US" altLang="en-US" sz="700" dirty="0">
                <a:solidFill>
                  <a:srgbClr val="FFFFFF"/>
                </a:solidFill>
              </a:rPr>
              <a:t>quantitative </a:t>
            </a:r>
            <a:r>
              <a:rPr lang="en-US" altLang="en-US" sz="700" dirty="0">
                <a:solidFill>
                  <a:srgbClr val="FFFFFF"/>
                </a:solidFill>
                <a:cs typeface="Arial" pitchFamily="34" charset="0"/>
              </a:rPr>
              <a:t>Interaction based on the Cox proportional Hazard joint test.</a:t>
            </a:r>
          </a:p>
        </p:txBody>
      </p:sp>
      <p:sp>
        <p:nvSpPr>
          <p:cNvPr id="24" name="Rectangle 159"/>
          <p:cNvSpPr>
            <a:spLocks noChangeArrowheads="1"/>
          </p:cNvSpPr>
          <p:nvPr/>
        </p:nvSpPr>
        <p:spPr bwMode="auto">
          <a:xfrm>
            <a:off x="998538" y="147638"/>
            <a:ext cx="7542212" cy="830262"/>
          </a:xfrm>
          <a:prstGeom prst="rect">
            <a:avLst/>
          </a:prstGeom>
          <a:noFill/>
          <a:ln w="9525">
            <a:noFill/>
            <a:miter lim="800000"/>
            <a:headEnd/>
            <a:tailEnd/>
          </a:ln>
        </p:spPr>
        <p:txBody>
          <a:bodyPr lIns="0" tIns="0" rIns="0" bIns="0" anchor="ctr">
            <a:spAutoFit/>
          </a:bodyPr>
          <a:lstStyle/>
          <a:p>
            <a:pPr algn="ctr" fontAlgn="base">
              <a:lnSpc>
                <a:spcPct val="90000"/>
              </a:lnSpc>
              <a:spcBef>
                <a:spcPct val="0"/>
              </a:spcBef>
              <a:spcAft>
                <a:spcPct val="0"/>
              </a:spcAft>
              <a:defRPr/>
            </a:pPr>
            <a:r>
              <a:rPr lang="en-US" sz="3000" b="1" dirty="0">
                <a:solidFill>
                  <a:srgbClr val="FF9933"/>
                </a:solidFill>
                <a:effectLst>
                  <a:outerShdw blurRad="38100" dist="38100" dir="2700000" algn="tl">
                    <a:srgbClr val="000000">
                      <a:alpha val="43137"/>
                    </a:srgbClr>
                  </a:outerShdw>
                </a:effectLst>
                <a:cs typeface="Arial" pitchFamily="34" charset="0"/>
              </a:rPr>
              <a:t>Subgroup Analysis: Major Adverse Cardiac Events</a:t>
            </a:r>
          </a:p>
        </p:txBody>
      </p:sp>
      <p:pic>
        <p:nvPicPr>
          <p:cNvPr id="52237"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8" name="Straight Connector 253"/>
          <p:cNvCxnSpPr>
            <a:cxnSpLocks noChangeShapeType="1"/>
          </p:cNvCxnSpPr>
          <p:nvPr/>
        </p:nvCxnSpPr>
        <p:spPr bwMode="auto">
          <a:xfrm>
            <a:off x="-9525" y="1863725"/>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39" name="Straight Connector 253"/>
          <p:cNvCxnSpPr>
            <a:cxnSpLocks noChangeShapeType="1"/>
          </p:cNvCxnSpPr>
          <p:nvPr/>
        </p:nvCxnSpPr>
        <p:spPr bwMode="auto">
          <a:xfrm>
            <a:off x="-1588" y="2185988"/>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0" name="Straight Connector 253"/>
          <p:cNvCxnSpPr>
            <a:cxnSpLocks noChangeShapeType="1"/>
          </p:cNvCxnSpPr>
          <p:nvPr/>
        </p:nvCxnSpPr>
        <p:spPr bwMode="auto">
          <a:xfrm>
            <a:off x="-1588" y="3049588"/>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1" name="Straight Connector 253"/>
          <p:cNvCxnSpPr>
            <a:cxnSpLocks noChangeShapeType="1"/>
          </p:cNvCxnSpPr>
          <p:nvPr/>
        </p:nvCxnSpPr>
        <p:spPr bwMode="auto">
          <a:xfrm>
            <a:off x="6350" y="2506028"/>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2" name="Straight Connector 253"/>
          <p:cNvCxnSpPr>
            <a:cxnSpLocks noChangeShapeType="1"/>
          </p:cNvCxnSpPr>
          <p:nvPr/>
        </p:nvCxnSpPr>
        <p:spPr bwMode="auto">
          <a:xfrm>
            <a:off x="-9525" y="3484563"/>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3" name="Straight Connector 253"/>
          <p:cNvCxnSpPr>
            <a:cxnSpLocks noChangeShapeType="1"/>
          </p:cNvCxnSpPr>
          <p:nvPr/>
        </p:nvCxnSpPr>
        <p:spPr bwMode="auto">
          <a:xfrm>
            <a:off x="6350" y="3906838"/>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4" name="Straight Connector 253"/>
          <p:cNvCxnSpPr>
            <a:cxnSpLocks noChangeShapeType="1"/>
          </p:cNvCxnSpPr>
          <p:nvPr/>
        </p:nvCxnSpPr>
        <p:spPr bwMode="auto">
          <a:xfrm>
            <a:off x="-9525" y="4352608"/>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5" name="Straight Connector 253"/>
          <p:cNvCxnSpPr>
            <a:cxnSpLocks noChangeShapeType="1"/>
          </p:cNvCxnSpPr>
          <p:nvPr/>
        </p:nvCxnSpPr>
        <p:spPr bwMode="auto">
          <a:xfrm>
            <a:off x="-9525" y="4676458"/>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cxnSp>
        <p:nvCxnSpPr>
          <p:cNvPr id="52246" name="Straight Connector 253"/>
          <p:cNvCxnSpPr>
            <a:cxnSpLocks noChangeShapeType="1"/>
          </p:cNvCxnSpPr>
          <p:nvPr/>
        </p:nvCxnSpPr>
        <p:spPr bwMode="auto">
          <a:xfrm>
            <a:off x="6350" y="4997133"/>
            <a:ext cx="9139238" cy="0"/>
          </a:xfrm>
          <a:prstGeom prst="line">
            <a:avLst/>
          </a:prstGeom>
          <a:noFill/>
          <a:ln w="1270" algn="ctr">
            <a:solidFill>
              <a:srgbClr val="FF9933"/>
            </a:solidFill>
            <a:round/>
            <a:headEnd/>
            <a:tailEnd/>
          </a:ln>
          <a:extLst>
            <a:ext uri="{909E8E84-426E-40DD-AFC4-6F175D3DCCD1}">
              <a14:hiddenFill xmlns:a14="http://schemas.microsoft.com/office/drawing/2010/main">
                <a:noFill/>
              </a14:hiddenFill>
            </a:ext>
          </a:extLst>
        </p:spPr>
      </p:cxnSp>
      <p:sp>
        <p:nvSpPr>
          <p:cNvPr id="52247"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r" fontAlgn="base">
              <a:lnSpc>
                <a:spcPct val="100000"/>
              </a:lnSpc>
              <a:spcBef>
                <a:spcPct val="0"/>
              </a:spcBef>
              <a:spcAft>
                <a:spcPct val="0"/>
              </a:spcAft>
              <a:buClrTx/>
              <a:buSzTx/>
              <a:buFontTx/>
              <a:buNone/>
            </a:pPr>
            <a:r>
              <a:rPr lang="en-US" altLang="en-US" sz="1000" dirty="0">
                <a:solidFill>
                  <a:srgbClr val="FFFFFF"/>
                </a:solidFill>
                <a:cs typeface="Arial" pitchFamily="34" charset="0"/>
              </a:rPr>
              <a:t>Gibson et al. AHA 2016</a:t>
            </a:r>
          </a:p>
        </p:txBody>
      </p:sp>
      <p:pic>
        <p:nvPicPr>
          <p:cNvPr id="52248"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64240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 y="1363979"/>
            <a:ext cx="9162732" cy="477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296988" y="47625"/>
            <a:ext cx="7847012" cy="588963"/>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sz="3000" kern="0" dirty="0"/>
              <a:t>Subgroup Analysis: Major Adverse Cardiac Events</a:t>
            </a:r>
          </a:p>
        </p:txBody>
      </p:sp>
      <p:sp>
        <p:nvSpPr>
          <p:cNvPr id="5" name="TextBox 4"/>
          <p:cNvSpPr txBox="1"/>
          <p:nvPr/>
        </p:nvSpPr>
        <p:spPr>
          <a:xfrm>
            <a:off x="-53975" y="6108700"/>
            <a:ext cx="9144000" cy="793750"/>
          </a:xfrm>
          <a:prstGeom prst="rect">
            <a:avLst/>
          </a:prstGeom>
          <a:noFill/>
        </p:spPr>
        <p:txBody>
          <a:bodyPr>
            <a:spAutoFit/>
          </a:bodyPr>
          <a:lstStyle/>
          <a:p>
            <a:pPr fontAlgn="base">
              <a:spcBef>
                <a:spcPct val="0"/>
              </a:spcBef>
              <a:spcAft>
                <a:spcPct val="0"/>
              </a:spcAft>
              <a:defRPr/>
            </a:pPr>
            <a:r>
              <a:rPr lang="en-US" sz="650" b="1" dirty="0">
                <a:solidFill>
                  <a:srgbClr val="FFFFFF"/>
                </a:solidFill>
                <a:cs typeface="Arial" pitchFamily="34" charset="0"/>
              </a:rPr>
              <a:t> Treatment-emergent period: period starting after the first study drug administration following randomization and ending 2 days after stop of study drug.</a:t>
            </a:r>
            <a:br>
              <a:rPr lang="en-US" sz="650" b="1" dirty="0">
                <a:solidFill>
                  <a:srgbClr val="FFFFFF"/>
                </a:solidFill>
                <a:cs typeface="Arial" pitchFamily="34" charset="0"/>
              </a:rPr>
            </a:br>
            <a:r>
              <a:rPr lang="en-US" sz="650" b="1" dirty="0">
                <a:solidFill>
                  <a:srgbClr val="FFFFFF"/>
                </a:solidFill>
                <a:cs typeface="Arial" pitchFamily="34" charset="0"/>
              </a:rPr>
              <a:t> n = number of subjects with events, N = number of subjects at risk, % = Kaplan-Meier estimates.</a:t>
            </a:r>
            <a:br>
              <a:rPr lang="en-US" sz="650" b="1" dirty="0">
                <a:solidFill>
                  <a:srgbClr val="FFFFFF"/>
                </a:solidFill>
                <a:cs typeface="Arial" pitchFamily="34" charset="0"/>
              </a:rPr>
            </a:br>
            <a:r>
              <a:rPr lang="en-US" sz="650" b="1" dirty="0">
                <a:solidFill>
                  <a:srgbClr val="FFFFFF"/>
                </a:solidFill>
                <a:cs typeface="Arial" pitchFamily="34" charset="0"/>
              </a:rPr>
              <a:t> Hazard ratios as compared to VKA group are based on the (stratified, only for Overall, 2.5 mg BID/15 mg QD comparing VKA) Cox proportional hazards model.</a:t>
            </a:r>
          </a:p>
          <a:p>
            <a:pPr>
              <a:defRPr/>
            </a:pPr>
            <a:r>
              <a:rPr lang="en-US" sz="650" b="1" dirty="0">
                <a:solidFill>
                  <a:srgbClr val="FFFFFF"/>
                </a:solidFill>
                <a:cs typeface="Arial" pitchFamily="34" charset="0"/>
              </a:rPr>
              <a:t> 6 subjects from one site were excluded from all efficacy analyses because of violations in Good Clinical Practice guidelines.</a:t>
            </a:r>
            <a:br>
              <a:rPr lang="en-US" sz="650" b="1" dirty="0">
                <a:solidFill>
                  <a:srgbClr val="FFFFFF"/>
                </a:solidFill>
                <a:cs typeface="Arial" pitchFamily="34" charset="0"/>
              </a:rPr>
            </a:br>
            <a:r>
              <a:rPr lang="en-US" sz="650" b="1" dirty="0">
                <a:solidFill>
                  <a:srgbClr val="FFFFFF"/>
                </a:solidFill>
                <a:cs typeface="Arial" pitchFamily="34" charset="0"/>
              </a:rPr>
              <a:t> CV = Cardiovascular, MI = Myocardial Infarction, CI = Confidence Interval, DAPT = Dual Antiplatelet Therapy, HR = Hazard Ratio, VKA = Vitamin K Antagonist.</a:t>
            </a:r>
            <a:br>
              <a:rPr lang="en-US" sz="650" b="1" dirty="0">
                <a:solidFill>
                  <a:srgbClr val="FFFFFF"/>
                </a:solidFill>
                <a:cs typeface="Arial" pitchFamily="34" charset="0"/>
              </a:rPr>
            </a:br>
            <a:r>
              <a:rPr lang="en-US" sz="650" b="1" baseline="30000" dirty="0">
                <a:solidFill>
                  <a:srgbClr val="FFFFFF"/>
                </a:solidFill>
                <a:cs typeface="Arial" pitchFamily="34" charset="0"/>
              </a:rPr>
              <a:t>a </a:t>
            </a:r>
            <a:r>
              <a:rPr lang="en-US" sz="650" b="1" dirty="0">
                <a:solidFill>
                  <a:srgbClr val="FFFFFF"/>
                </a:solidFill>
                <a:cs typeface="Arial" pitchFamily="34" charset="0"/>
              </a:rPr>
              <a:t>Log-Rank P-values as compared to VKA group are based on the (stratified, only for Overall, 2.5 mg BID/15 mg QD comparing VKA) two-sided log rank test.</a:t>
            </a:r>
            <a:br>
              <a:rPr lang="en-US" sz="650" b="1" dirty="0">
                <a:solidFill>
                  <a:srgbClr val="FFFFFF"/>
                </a:solidFill>
                <a:cs typeface="Arial" pitchFamily="34" charset="0"/>
              </a:rPr>
            </a:br>
            <a:r>
              <a:rPr lang="en-US" sz="650" b="1" baseline="30000" dirty="0">
                <a:solidFill>
                  <a:srgbClr val="FFFFFF"/>
                </a:solidFill>
                <a:cs typeface="Arial" pitchFamily="34" charset="0"/>
              </a:rPr>
              <a:t>b </a:t>
            </a:r>
            <a:r>
              <a:rPr lang="en-US" sz="650" b="1" dirty="0">
                <a:solidFill>
                  <a:srgbClr val="FFFFFF"/>
                </a:solidFill>
                <a:cs typeface="Arial" pitchFamily="34" charset="0"/>
              </a:rPr>
              <a:t>P-Value for </a:t>
            </a:r>
            <a:r>
              <a:rPr lang="en-US" altLang="en-US" sz="650" dirty="0">
                <a:solidFill>
                  <a:srgbClr val="FFFFFF"/>
                </a:solidFill>
              </a:rPr>
              <a:t>quantitative</a:t>
            </a:r>
            <a:r>
              <a:rPr lang="en-US" altLang="en-US" sz="600" dirty="0">
                <a:solidFill>
                  <a:srgbClr val="FFFFFF"/>
                </a:solidFill>
              </a:rPr>
              <a:t> </a:t>
            </a:r>
            <a:r>
              <a:rPr lang="en-US" sz="650" b="1" dirty="0">
                <a:solidFill>
                  <a:srgbClr val="FFFFFF"/>
                </a:solidFill>
                <a:cs typeface="Arial" pitchFamily="34" charset="0"/>
              </a:rPr>
              <a:t>Interaction based on the Cox proportional Hazard joint test.</a:t>
            </a:r>
          </a:p>
        </p:txBody>
      </p:sp>
      <p:sp>
        <p:nvSpPr>
          <p:cNvPr id="53255" name="TextBox 5"/>
          <p:cNvSpPr txBox="1">
            <a:spLocks noChangeArrowheads="1"/>
          </p:cNvSpPr>
          <p:nvPr/>
        </p:nvSpPr>
        <p:spPr bwMode="auto">
          <a:xfrm>
            <a:off x="1604963" y="994410"/>
            <a:ext cx="75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ADC1FD"/>
                </a:solidFill>
                <a:cs typeface="Arial" pitchFamily="34" charset="0"/>
              </a:rPr>
              <a:t>Riva +</a:t>
            </a:r>
          </a:p>
          <a:p>
            <a:pPr algn="ctr" fontAlgn="base">
              <a:lnSpc>
                <a:spcPct val="100000"/>
              </a:lnSpc>
              <a:spcBef>
                <a:spcPct val="0"/>
              </a:spcBef>
              <a:spcAft>
                <a:spcPct val="0"/>
              </a:spcAft>
              <a:buClrTx/>
              <a:buSzTx/>
              <a:buFontTx/>
              <a:buNone/>
            </a:pPr>
            <a:r>
              <a:rPr lang="en-US" altLang="en-US" sz="1200" dirty="0">
                <a:solidFill>
                  <a:srgbClr val="ADC1FD"/>
                </a:solidFill>
                <a:cs typeface="Arial" pitchFamily="34" charset="0"/>
              </a:rPr>
              <a:t> DAPT</a:t>
            </a:r>
            <a:endParaRPr lang="en-US" altLang="en-US" sz="1200" baseline="-25000" dirty="0">
              <a:solidFill>
                <a:srgbClr val="ADC1FD"/>
              </a:solidFill>
              <a:cs typeface="Arial" pitchFamily="34" charset="0"/>
            </a:endParaRPr>
          </a:p>
        </p:txBody>
      </p:sp>
      <p:sp>
        <p:nvSpPr>
          <p:cNvPr id="53256" name="TextBox 6"/>
          <p:cNvSpPr txBox="1">
            <a:spLocks noChangeArrowheads="1"/>
          </p:cNvSpPr>
          <p:nvPr/>
        </p:nvSpPr>
        <p:spPr bwMode="auto">
          <a:xfrm>
            <a:off x="2471738" y="988695"/>
            <a:ext cx="66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200" dirty="0">
                <a:solidFill>
                  <a:srgbClr val="FF99CC"/>
                </a:solidFill>
                <a:cs typeface="Arial" pitchFamily="34" charset="0"/>
              </a:rPr>
              <a:t>VKA + </a:t>
            </a:r>
          </a:p>
          <a:p>
            <a:pPr algn="ctr" fontAlgn="base">
              <a:lnSpc>
                <a:spcPct val="100000"/>
              </a:lnSpc>
              <a:spcBef>
                <a:spcPct val="0"/>
              </a:spcBef>
              <a:spcAft>
                <a:spcPct val="0"/>
              </a:spcAft>
              <a:buClrTx/>
              <a:buSzTx/>
              <a:buFontTx/>
              <a:buNone/>
            </a:pPr>
            <a:r>
              <a:rPr lang="en-US" altLang="en-US" sz="1200" dirty="0">
                <a:solidFill>
                  <a:srgbClr val="FF99CC"/>
                </a:solidFill>
                <a:cs typeface="Arial" pitchFamily="34" charset="0"/>
              </a:rPr>
              <a:t>DAPT</a:t>
            </a:r>
            <a:endParaRPr lang="en-US" altLang="en-US" sz="1200" baseline="-25000" dirty="0">
              <a:solidFill>
                <a:srgbClr val="FF99CC"/>
              </a:solidFill>
              <a:cs typeface="Arial" pitchFamily="34" charset="0"/>
            </a:endParaRPr>
          </a:p>
        </p:txBody>
      </p:sp>
      <p:sp>
        <p:nvSpPr>
          <p:cNvPr id="53257" name="TextBox 7"/>
          <p:cNvSpPr txBox="1">
            <a:spLocks noChangeArrowheads="1"/>
          </p:cNvSpPr>
          <p:nvPr/>
        </p:nvSpPr>
        <p:spPr bwMode="auto">
          <a:xfrm>
            <a:off x="3495675" y="1084263"/>
            <a:ext cx="308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400" dirty="0">
                <a:solidFill>
                  <a:srgbClr val="FFFFFF"/>
                </a:solidFill>
                <a:cs typeface="Arial" pitchFamily="34" charset="0"/>
              </a:rPr>
              <a:t>CV Death, MI, Stroke</a:t>
            </a:r>
          </a:p>
        </p:txBody>
      </p:sp>
      <p:sp>
        <p:nvSpPr>
          <p:cNvPr id="53258" name="TextBox 8"/>
          <p:cNvSpPr txBox="1">
            <a:spLocks noChangeArrowheads="1"/>
          </p:cNvSpPr>
          <p:nvPr/>
        </p:nvSpPr>
        <p:spPr bwMode="auto">
          <a:xfrm>
            <a:off x="6728460" y="1156653"/>
            <a:ext cx="1087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100" dirty="0">
                <a:solidFill>
                  <a:srgbClr val="FFFFFF"/>
                </a:solidFill>
                <a:cs typeface="Arial" pitchFamily="34" charset="0"/>
              </a:rPr>
              <a:t>HR (95% CI)</a:t>
            </a:r>
            <a:endParaRPr lang="en-US" altLang="en-US" sz="1100" baseline="-25000" dirty="0">
              <a:solidFill>
                <a:srgbClr val="FFFFFF"/>
              </a:solidFill>
              <a:cs typeface="Arial" pitchFamily="34" charset="0"/>
            </a:endParaRPr>
          </a:p>
        </p:txBody>
      </p:sp>
      <p:sp>
        <p:nvSpPr>
          <p:cNvPr id="53259" name="TextBox 9"/>
          <p:cNvSpPr txBox="1">
            <a:spLocks noChangeArrowheads="1"/>
          </p:cNvSpPr>
          <p:nvPr/>
        </p:nvSpPr>
        <p:spPr bwMode="auto">
          <a:xfrm>
            <a:off x="7529513" y="1142365"/>
            <a:ext cx="10874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a</a:t>
            </a:r>
          </a:p>
        </p:txBody>
      </p:sp>
      <p:sp>
        <p:nvSpPr>
          <p:cNvPr id="53260" name="TextBox 10"/>
          <p:cNvSpPr txBox="1">
            <a:spLocks noChangeArrowheads="1"/>
          </p:cNvSpPr>
          <p:nvPr/>
        </p:nvSpPr>
        <p:spPr bwMode="auto">
          <a:xfrm>
            <a:off x="8126095" y="1134745"/>
            <a:ext cx="10874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ctr" fontAlgn="base">
              <a:lnSpc>
                <a:spcPct val="100000"/>
              </a:lnSpc>
              <a:spcBef>
                <a:spcPct val="0"/>
              </a:spcBef>
              <a:spcAft>
                <a:spcPct val="0"/>
              </a:spcAft>
              <a:buClrTx/>
              <a:buSzTx/>
              <a:buFontTx/>
              <a:buNone/>
            </a:pPr>
            <a:r>
              <a:rPr lang="en-US" altLang="en-US" sz="1100" dirty="0">
                <a:solidFill>
                  <a:srgbClr val="FFFFFF"/>
                </a:solidFill>
                <a:cs typeface="Arial" pitchFamily="34" charset="0"/>
              </a:rPr>
              <a:t>p-value</a:t>
            </a:r>
            <a:r>
              <a:rPr lang="en-US" altLang="en-US" sz="1100" baseline="30000" dirty="0">
                <a:solidFill>
                  <a:srgbClr val="FFFFFF"/>
                </a:solidFill>
                <a:cs typeface="Arial" pitchFamily="34" charset="0"/>
              </a:rPr>
              <a:t>b</a:t>
            </a:r>
          </a:p>
        </p:txBody>
      </p:sp>
      <p:cxnSp>
        <p:nvCxnSpPr>
          <p:cNvPr id="53261" name="Straight Connector 253"/>
          <p:cNvCxnSpPr>
            <a:cxnSpLocks noChangeShapeType="1"/>
          </p:cNvCxnSpPr>
          <p:nvPr/>
        </p:nvCxnSpPr>
        <p:spPr bwMode="auto">
          <a:xfrm>
            <a:off x="-9525" y="1528445"/>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2" name="Straight Connector 253"/>
          <p:cNvCxnSpPr>
            <a:cxnSpLocks noChangeShapeType="1"/>
          </p:cNvCxnSpPr>
          <p:nvPr/>
        </p:nvCxnSpPr>
        <p:spPr bwMode="auto">
          <a:xfrm>
            <a:off x="-9525" y="1854200"/>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3" name="Straight Connector 253"/>
          <p:cNvCxnSpPr>
            <a:cxnSpLocks noChangeShapeType="1"/>
          </p:cNvCxnSpPr>
          <p:nvPr/>
        </p:nvCxnSpPr>
        <p:spPr bwMode="auto">
          <a:xfrm>
            <a:off x="-19050" y="2173923"/>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4" name="Straight Connector 253"/>
          <p:cNvCxnSpPr>
            <a:cxnSpLocks noChangeShapeType="1"/>
          </p:cNvCxnSpPr>
          <p:nvPr/>
        </p:nvCxnSpPr>
        <p:spPr bwMode="auto">
          <a:xfrm>
            <a:off x="-9525" y="2484438"/>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5" name="Straight Connector 253"/>
          <p:cNvCxnSpPr>
            <a:cxnSpLocks noChangeShapeType="1"/>
          </p:cNvCxnSpPr>
          <p:nvPr/>
        </p:nvCxnSpPr>
        <p:spPr bwMode="auto">
          <a:xfrm>
            <a:off x="0" y="3014663"/>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6" name="Straight Connector 253"/>
          <p:cNvCxnSpPr>
            <a:cxnSpLocks noChangeShapeType="1"/>
          </p:cNvCxnSpPr>
          <p:nvPr/>
        </p:nvCxnSpPr>
        <p:spPr bwMode="auto">
          <a:xfrm>
            <a:off x="-7938" y="3434398"/>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7" name="Straight Connector 253"/>
          <p:cNvCxnSpPr>
            <a:cxnSpLocks noChangeShapeType="1"/>
          </p:cNvCxnSpPr>
          <p:nvPr/>
        </p:nvCxnSpPr>
        <p:spPr bwMode="auto">
          <a:xfrm>
            <a:off x="-7938" y="3865880"/>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8" name="Straight Connector 253"/>
          <p:cNvCxnSpPr>
            <a:cxnSpLocks noChangeShapeType="1"/>
          </p:cNvCxnSpPr>
          <p:nvPr/>
        </p:nvCxnSpPr>
        <p:spPr bwMode="auto">
          <a:xfrm>
            <a:off x="-7938" y="4284028"/>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69" name="Straight Connector 253"/>
          <p:cNvCxnSpPr>
            <a:cxnSpLocks noChangeShapeType="1"/>
          </p:cNvCxnSpPr>
          <p:nvPr/>
        </p:nvCxnSpPr>
        <p:spPr bwMode="auto">
          <a:xfrm>
            <a:off x="9525" y="4708208"/>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70" name="Straight Connector 253"/>
          <p:cNvCxnSpPr>
            <a:cxnSpLocks noChangeShapeType="1"/>
          </p:cNvCxnSpPr>
          <p:nvPr/>
        </p:nvCxnSpPr>
        <p:spPr bwMode="auto">
          <a:xfrm>
            <a:off x="0" y="5018405"/>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cxnSp>
        <p:nvCxnSpPr>
          <p:cNvPr id="53271" name="Straight Connector 253"/>
          <p:cNvCxnSpPr>
            <a:cxnSpLocks noChangeShapeType="1"/>
          </p:cNvCxnSpPr>
          <p:nvPr/>
        </p:nvCxnSpPr>
        <p:spPr bwMode="auto">
          <a:xfrm>
            <a:off x="0" y="5344160"/>
            <a:ext cx="9139238" cy="0"/>
          </a:xfrm>
          <a:prstGeom prst="line">
            <a:avLst/>
          </a:prstGeom>
          <a:noFill/>
          <a:ln w="635" algn="ctr">
            <a:solidFill>
              <a:srgbClr val="FF9933"/>
            </a:solidFill>
            <a:round/>
            <a:headEnd/>
            <a:tailEnd/>
          </a:ln>
          <a:extLst>
            <a:ext uri="{909E8E84-426E-40DD-AFC4-6F175D3DCCD1}">
              <a14:hiddenFill xmlns:a14="http://schemas.microsoft.com/office/drawing/2010/main">
                <a:noFill/>
              </a14:hiddenFill>
            </a:ext>
          </a:extLst>
        </p:spPr>
      </p:cxnSp>
      <p:sp>
        <p:nvSpPr>
          <p:cNvPr id="53272"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gn="r" fontAlgn="base">
              <a:lnSpc>
                <a:spcPct val="100000"/>
              </a:lnSpc>
              <a:spcBef>
                <a:spcPct val="0"/>
              </a:spcBef>
              <a:spcAft>
                <a:spcPct val="0"/>
              </a:spcAft>
              <a:buClrTx/>
              <a:buSzTx/>
              <a:buFontTx/>
              <a:buNone/>
            </a:pPr>
            <a:r>
              <a:rPr lang="en-US" altLang="en-US" sz="1000" dirty="0">
                <a:solidFill>
                  <a:srgbClr val="FFFFFF"/>
                </a:solidFill>
                <a:cs typeface="Arial" pitchFamily="34" charset="0"/>
              </a:rPr>
              <a:t>Gibson et al. AHA 2016</a:t>
            </a:r>
          </a:p>
        </p:txBody>
      </p:sp>
      <p:pic>
        <p:nvPicPr>
          <p:cNvPr id="53273"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5"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50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0095" y="2554225"/>
            <a:ext cx="7186613" cy="1079500"/>
          </a:xfrm>
          <a:prstGeom prst="rect">
            <a:avLst/>
          </a:prstGeom>
        </p:spPr>
        <p:txBody>
          <a:bodyPr/>
          <a:lstStyle/>
          <a:p>
            <a:pPr algn="ctr">
              <a:lnSpc>
                <a:spcPct val="90000"/>
              </a:lnSpc>
              <a:defRPr/>
            </a:pPr>
            <a:r>
              <a:rPr lang="en-US" sz="3000" kern="0" dirty="0">
                <a:solidFill>
                  <a:srgbClr val="FF9933"/>
                </a:solidFill>
                <a:latin typeface="+mj-lt"/>
                <a:ea typeface="+mj-ea"/>
                <a:cs typeface="+mj-cs"/>
              </a:rPr>
              <a:t>All Cause Hospitalization for an Adverse Event</a:t>
            </a:r>
          </a:p>
        </p:txBody>
      </p:sp>
      <p:pic>
        <p:nvPicPr>
          <p:cNvPr id="53251"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C:\Users\myee1\Desktop\Rehosp Slides\AC Rehosp\AC Rehosp_Cropp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143000"/>
            <a:ext cx="7640637"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3866" y="1382976"/>
            <a:ext cx="400110" cy="3137631"/>
          </a:xfrm>
          <a:prstGeom prst="rect">
            <a:avLst/>
          </a:prstGeom>
          <a:noFill/>
        </p:spPr>
        <p:txBody>
          <a:bodyPr vert="vert270">
            <a:spAutoFit/>
          </a:bodyPr>
          <a:lstStyle/>
          <a:p>
            <a:pPr algn="ctr">
              <a:defRPr/>
            </a:pPr>
            <a:r>
              <a:rPr lang="en-US" sz="1400" dirty="0"/>
              <a:t>All Cause Rehospitalization (%)</a:t>
            </a:r>
          </a:p>
        </p:txBody>
      </p:sp>
      <p:sp>
        <p:nvSpPr>
          <p:cNvPr id="55300" name="TextBox 4"/>
          <p:cNvSpPr txBox="1">
            <a:spLocks noChangeArrowheads="1"/>
          </p:cNvSpPr>
          <p:nvPr/>
        </p:nvSpPr>
        <p:spPr bwMode="auto">
          <a:xfrm>
            <a:off x="1273175" y="5659438"/>
            <a:ext cx="5603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696</a:t>
            </a:r>
          </a:p>
          <a:p>
            <a:pPr algn="ctr">
              <a:lnSpc>
                <a:spcPct val="100000"/>
              </a:lnSpc>
              <a:spcBef>
                <a:spcPct val="0"/>
              </a:spcBef>
              <a:buClrTx/>
              <a:buSzTx/>
              <a:buFontTx/>
              <a:buNone/>
            </a:pPr>
            <a:r>
              <a:rPr lang="en-US" altLang="en-US" sz="1200" dirty="0">
                <a:solidFill>
                  <a:srgbClr val="ADC1FD"/>
                </a:solidFill>
              </a:rPr>
              <a:t>706</a:t>
            </a:r>
          </a:p>
          <a:p>
            <a:pPr algn="ctr">
              <a:lnSpc>
                <a:spcPct val="100000"/>
              </a:lnSpc>
              <a:spcBef>
                <a:spcPct val="0"/>
              </a:spcBef>
              <a:buClrTx/>
              <a:buSzTx/>
              <a:buFontTx/>
              <a:buNone/>
            </a:pPr>
            <a:r>
              <a:rPr lang="en-US" altLang="en-US" sz="1200" dirty="0">
                <a:solidFill>
                  <a:srgbClr val="FF99CC"/>
                </a:solidFill>
              </a:rPr>
              <a:t>697</a:t>
            </a:r>
          </a:p>
          <a:p>
            <a:pPr algn="ctr">
              <a:lnSpc>
                <a:spcPct val="100000"/>
              </a:lnSpc>
              <a:spcBef>
                <a:spcPct val="0"/>
              </a:spcBef>
              <a:buClrTx/>
              <a:buSzTx/>
              <a:buFontTx/>
              <a:buNone/>
            </a:pPr>
            <a:endParaRPr lang="en-US" altLang="en-US" sz="1000" dirty="0"/>
          </a:p>
        </p:txBody>
      </p:sp>
      <p:sp>
        <p:nvSpPr>
          <p:cNvPr id="55301" name="TextBox 5"/>
          <p:cNvSpPr txBox="1">
            <a:spLocks noChangeArrowheads="1"/>
          </p:cNvSpPr>
          <p:nvPr/>
        </p:nvSpPr>
        <p:spPr bwMode="auto">
          <a:xfrm>
            <a:off x="4079875" y="5407025"/>
            <a:ext cx="172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t>Days</a:t>
            </a:r>
          </a:p>
        </p:txBody>
      </p:sp>
      <p:sp>
        <p:nvSpPr>
          <p:cNvPr id="55302" name="TextBox 11"/>
          <p:cNvSpPr txBox="1">
            <a:spLocks noChangeArrowheads="1"/>
          </p:cNvSpPr>
          <p:nvPr/>
        </p:nvSpPr>
        <p:spPr bwMode="auto">
          <a:xfrm>
            <a:off x="1858963"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609</a:t>
            </a:r>
          </a:p>
          <a:p>
            <a:pPr algn="ctr">
              <a:lnSpc>
                <a:spcPct val="100000"/>
              </a:lnSpc>
              <a:spcBef>
                <a:spcPct val="0"/>
              </a:spcBef>
              <a:buClrTx/>
              <a:buSzTx/>
              <a:buFontTx/>
              <a:buNone/>
            </a:pPr>
            <a:r>
              <a:rPr lang="en-US" altLang="en-US" sz="1200" dirty="0">
                <a:solidFill>
                  <a:srgbClr val="ADC1FD"/>
                </a:solidFill>
              </a:rPr>
              <a:t>607</a:t>
            </a:r>
          </a:p>
          <a:p>
            <a:pPr algn="ctr">
              <a:lnSpc>
                <a:spcPct val="100000"/>
              </a:lnSpc>
              <a:spcBef>
                <a:spcPct val="0"/>
              </a:spcBef>
              <a:buClrTx/>
              <a:buSzTx/>
              <a:buFontTx/>
              <a:buNone/>
            </a:pPr>
            <a:r>
              <a:rPr lang="en-US" altLang="en-US" sz="1200" dirty="0">
                <a:solidFill>
                  <a:srgbClr val="FF99CC"/>
                </a:solidFill>
              </a:rPr>
              <a:t>592</a:t>
            </a:r>
          </a:p>
          <a:p>
            <a:pPr algn="ctr">
              <a:lnSpc>
                <a:spcPct val="100000"/>
              </a:lnSpc>
              <a:spcBef>
                <a:spcPct val="0"/>
              </a:spcBef>
              <a:buClrTx/>
              <a:buSzTx/>
              <a:buFontTx/>
              <a:buNone/>
            </a:pPr>
            <a:endParaRPr lang="en-US" altLang="en-US" sz="1000" dirty="0"/>
          </a:p>
        </p:txBody>
      </p:sp>
      <p:sp>
        <p:nvSpPr>
          <p:cNvPr id="55303" name="TextBox 12"/>
          <p:cNvSpPr txBox="1">
            <a:spLocks noChangeArrowheads="1"/>
          </p:cNvSpPr>
          <p:nvPr/>
        </p:nvSpPr>
        <p:spPr bwMode="auto">
          <a:xfrm>
            <a:off x="24288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582</a:t>
            </a:r>
          </a:p>
          <a:p>
            <a:pPr algn="ctr">
              <a:lnSpc>
                <a:spcPct val="100000"/>
              </a:lnSpc>
              <a:spcBef>
                <a:spcPct val="0"/>
              </a:spcBef>
              <a:buClrTx/>
              <a:buSzTx/>
              <a:buFontTx/>
              <a:buNone/>
            </a:pPr>
            <a:r>
              <a:rPr lang="en-US" altLang="en-US" sz="1200" dirty="0">
                <a:solidFill>
                  <a:srgbClr val="ADC1FD"/>
                </a:solidFill>
              </a:rPr>
              <a:t>570</a:t>
            </a:r>
          </a:p>
          <a:p>
            <a:pPr algn="ctr">
              <a:lnSpc>
                <a:spcPct val="100000"/>
              </a:lnSpc>
              <a:spcBef>
                <a:spcPct val="0"/>
              </a:spcBef>
              <a:buClrTx/>
              <a:buSzTx/>
              <a:buFontTx/>
              <a:buNone/>
            </a:pPr>
            <a:r>
              <a:rPr lang="en-US" altLang="en-US" sz="1200" dirty="0">
                <a:solidFill>
                  <a:srgbClr val="FF99CC"/>
                </a:solidFill>
              </a:rPr>
              <a:t>540</a:t>
            </a:r>
          </a:p>
          <a:p>
            <a:pPr algn="ctr">
              <a:lnSpc>
                <a:spcPct val="100000"/>
              </a:lnSpc>
              <a:spcBef>
                <a:spcPct val="0"/>
              </a:spcBef>
              <a:buClrTx/>
              <a:buSzTx/>
              <a:buFontTx/>
              <a:buNone/>
            </a:pPr>
            <a:endParaRPr lang="en-US" altLang="en-US" sz="1000" dirty="0"/>
          </a:p>
        </p:txBody>
      </p:sp>
      <p:sp>
        <p:nvSpPr>
          <p:cNvPr id="55304" name="TextBox 13"/>
          <p:cNvSpPr txBox="1">
            <a:spLocks noChangeArrowheads="1"/>
          </p:cNvSpPr>
          <p:nvPr/>
        </p:nvSpPr>
        <p:spPr bwMode="auto">
          <a:xfrm>
            <a:off x="298132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559</a:t>
            </a:r>
          </a:p>
          <a:p>
            <a:pPr algn="ctr">
              <a:lnSpc>
                <a:spcPct val="100000"/>
              </a:lnSpc>
              <a:spcBef>
                <a:spcPct val="0"/>
              </a:spcBef>
              <a:buClrTx/>
              <a:buSzTx/>
              <a:buFontTx/>
              <a:buNone/>
            </a:pPr>
            <a:r>
              <a:rPr lang="en-US" altLang="en-US" sz="1200" dirty="0">
                <a:solidFill>
                  <a:srgbClr val="ADC1FD"/>
                </a:solidFill>
              </a:rPr>
              <a:t>548</a:t>
            </a:r>
          </a:p>
          <a:p>
            <a:pPr algn="ctr">
              <a:lnSpc>
                <a:spcPct val="100000"/>
              </a:lnSpc>
              <a:spcBef>
                <a:spcPct val="0"/>
              </a:spcBef>
              <a:buClrTx/>
              <a:buSzTx/>
              <a:buFontTx/>
              <a:buNone/>
            </a:pPr>
            <a:r>
              <a:rPr lang="en-US" altLang="en-US" sz="1200" dirty="0">
                <a:solidFill>
                  <a:srgbClr val="FF99CC"/>
                </a:solidFill>
              </a:rPr>
              <a:t>490</a:t>
            </a:r>
          </a:p>
          <a:p>
            <a:pPr algn="ctr">
              <a:lnSpc>
                <a:spcPct val="100000"/>
              </a:lnSpc>
              <a:spcBef>
                <a:spcPct val="0"/>
              </a:spcBef>
              <a:buClrTx/>
              <a:buSzTx/>
              <a:buFontTx/>
              <a:buNone/>
            </a:pPr>
            <a:endParaRPr lang="en-US" altLang="en-US" sz="1000" dirty="0"/>
          </a:p>
        </p:txBody>
      </p:sp>
      <p:sp>
        <p:nvSpPr>
          <p:cNvPr id="55305" name="TextBox 14"/>
          <p:cNvSpPr txBox="1">
            <a:spLocks noChangeArrowheads="1"/>
          </p:cNvSpPr>
          <p:nvPr/>
        </p:nvSpPr>
        <p:spPr bwMode="auto">
          <a:xfrm>
            <a:off x="4692650"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496</a:t>
            </a:r>
          </a:p>
          <a:p>
            <a:pPr algn="ctr">
              <a:lnSpc>
                <a:spcPct val="100000"/>
              </a:lnSpc>
              <a:spcBef>
                <a:spcPct val="0"/>
              </a:spcBef>
              <a:buClrTx/>
              <a:buSzTx/>
              <a:buFontTx/>
              <a:buNone/>
            </a:pPr>
            <a:r>
              <a:rPr lang="en-US" altLang="en-US" sz="1200" dirty="0">
                <a:solidFill>
                  <a:srgbClr val="ADC1FD"/>
                </a:solidFill>
              </a:rPr>
              <a:t>493</a:t>
            </a:r>
          </a:p>
          <a:p>
            <a:pPr algn="ctr">
              <a:lnSpc>
                <a:spcPct val="100000"/>
              </a:lnSpc>
              <a:spcBef>
                <a:spcPct val="0"/>
              </a:spcBef>
              <a:buClrTx/>
              <a:buSzTx/>
              <a:buFontTx/>
              <a:buNone/>
            </a:pPr>
            <a:r>
              <a:rPr lang="en-US" altLang="en-US" sz="1200" dirty="0">
                <a:solidFill>
                  <a:srgbClr val="FF99CC"/>
                </a:solidFill>
              </a:rPr>
              <a:t>422</a:t>
            </a:r>
          </a:p>
          <a:p>
            <a:pPr algn="ctr">
              <a:lnSpc>
                <a:spcPct val="100000"/>
              </a:lnSpc>
              <a:spcBef>
                <a:spcPct val="0"/>
              </a:spcBef>
              <a:buClrTx/>
              <a:buSzTx/>
              <a:buFontTx/>
              <a:buNone/>
            </a:pPr>
            <a:endParaRPr lang="en-US" altLang="en-US" sz="1000" dirty="0"/>
          </a:p>
        </p:txBody>
      </p:sp>
      <p:sp>
        <p:nvSpPr>
          <p:cNvPr id="55306" name="TextBox 15"/>
          <p:cNvSpPr txBox="1">
            <a:spLocks noChangeArrowheads="1"/>
          </p:cNvSpPr>
          <p:nvPr/>
        </p:nvSpPr>
        <p:spPr bwMode="auto">
          <a:xfrm>
            <a:off x="63785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437</a:t>
            </a:r>
          </a:p>
          <a:p>
            <a:pPr algn="ctr">
              <a:lnSpc>
                <a:spcPct val="100000"/>
              </a:lnSpc>
              <a:spcBef>
                <a:spcPct val="0"/>
              </a:spcBef>
              <a:buClrTx/>
              <a:buSzTx/>
              <a:buFontTx/>
              <a:buNone/>
            </a:pPr>
            <a:r>
              <a:rPr lang="en-US" altLang="en-US" sz="1200" dirty="0">
                <a:solidFill>
                  <a:srgbClr val="ADC1FD"/>
                </a:solidFill>
              </a:rPr>
              <a:t>454</a:t>
            </a:r>
          </a:p>
          <a:p>
            <a:pPr algn="ctr">
              <a:lnSpc>
                <a:spcPct val="100000"/>
              </a:lnSpc>
              <a:spcBef>
                <a:spcPct val="0"/>
              </a:spcBef>
              <a:buClrTx/>
              <a:buSzTx/>
              <a:buFontTx/>
              <a:buNone/>
            </a:pPr>
            <a:r>
              <a:rPr lang="en-US" altLang="en-US" sz="1200" dirty="0">
                <a:solidFill>
                  <a:srgbClr val="FF99CC"/>
                </a:solidFill>
              </a:rPr>
              <a:t>369</a:t>
            </a:r>
          </a:p>
          <a:p>
            <a:pPr algn="ctr">
              <a:lnSpc>
                <a:spcPct val="100000"/>
              </a:lnSpc>
              <a:spcBef>
                <a:spcPct val="0"/>
              </a:spcBef>
              <a:buClrTx/>
              <a:buSzTx/>
              <a:buFontTx/>
              <a:buNone/>
            </a:pPr>
            <a:endParaRPr lang="en-US" altLang="en-US" sz="1000" dirty="0"/>
          </a:p>
        </p:txBody>
      </p:sp>
      <p:sp>
        <p:nvSpPr>
          <p:cNvPr id="55307" name="TextBox 16"/>
          <p:cNvSpPr txBox="1">
            <a:spLocks noChangeArrowheads="1"/>
          </p:cNvSpPr>
          <p:nvPr/>
        </p:nvSpPr>
        <p:spPr bwMode="auto">
          <a:xfrm>
            <a:off x="8072438"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dirty="0">
                <a:solidFill>
                  <a:srgbClr val="FFD68B"/>
                </a:solidFill>
              </a:rPr>
              <a:t>322</a:t>
            </a:r>
          </a:p>
          <a:p>
            <a:pPr algn="ctr">
              <a:lnSpc>
                <a:spcPct val="100000"/>
              </a:lnSpc>
              <a:spcBef>
                <a:spcPct val="0"/>
              </a:spcBef>
              <a:buClrTx/>
              <a:buSzTx/>
              <a:buFontTx/>
              <a:buNone/>
            </a:pPr>
            <a:r>
              <a:rPr lang="en-US" altLang="en-US" sz="1200" dirty="0">
                <a:solidFill>
                  <a:srgbClr val="ADC1FD"/>
                </a:solidFill>
              </a:rPr>
              <a:t>367</a:t>
            </a:r>
          </a:p>
          <a:p>
            <a:pPr algn="ctr">
              <a:lnSpc>
                <a:spcPct val="100000"/>
              </a:lnSpc>
              <a:spcBef>
                <a:spcPct val="0"/>
              </a:spcBef>
              <a:buClrTx/>
              <a:buSzTx/>
              <a:buFontTx/>
              <a:buNone/>
            </a:pPr>
            <a:r>
              <a:rPr lang="en-US" altLang="en-US" sz="1200" dirty="0">
                <a:solidFill>
                  <a:srgbClr val="FF99CC"/>
                </a:solidFill>
              </a:rPr>
              <a:t>272</a:t>
            </a:r>
          </a:p>
          <a:p>
            <a:pPr algn="ctr">
              <a:lnSpc>
                <a:spcPct val="100000"/>
              </a:lnSpc>
              <a:spcBef>
                <a:spcPct val="0"/>
              </a:spcBef>
              <a:buClrTx/>
              <a:buSzTx/>
              <a:buFontTx/>
              <a:buNone/>
            </a:pPr>
            <a:endParaRPr lang="en-US" altLang="en-US" sz="1000" dirty="0"/>
          </a:p>
        </p:txBody>
      </p:sp>
      <p:sp>
        <p:nvSpPr>
          <p:cNvPr id="55308" name="TextBox 17"/>
          <p:cNvSpPr txBox="1">
            <a:spLocks noChangeArrowheads="1"/>
          </p:cNvSpPr>
          <p:nvPr/>
        </p:nvSpPr>
        <p:spPr bwMode="auto">
          <a:xfrm>
            <a:off x="153988" y="563086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solidFill>
                  <a:srgbClr val="FFD68B"/>
                </a:solidFill>
              </a:rPr>
              <a:t>Riva + P2Y</a:t>
            </a:r>
            <a:r>
              <a:rPr lang="en-US" altLang="en-US" sz="1200" baseline="-25000" dirty="0">
                <a:solidFill>
                  <a:srgbClr val="FFD68B"/>
                </a:solidFill>
              </a:rPr>
              <a:t>12</a:t>
            </a:r>
          </a:p>
          <a:p>
            <a:pPr>
              <a:lnSpc>
                <a:spcPct val="100000"/>
              </a:lnSpc>
              <a:spcBef>
                <a:spcPct val="0"/>
              </a:spcBef>
              <a:buClrTx/>
              <a:buSzTx/>
              <a:buFontTx/>
              <a:buNone/>
            </a:pPr>
            <a:r>
              <a:rPr lang="en-US" altLang="en-US" sz="1200" dirty="0">
                <a:solidFill>
                  <a:srgbClr val="ADC1FD"/>
                </a:solidFill>
              </a:rPr>
              <a:t>Riva + DAPT</a:t>
            </a:r>
          </a:p>
          <a:p>
            <a:pPr>
              <a:lnSpc>
                <a:spcPct val="100000"/>
              </a:lnSpc>
              <a:spcBef>
                <a:spcPct val="0"/>
              </a:spcBef>
              <a:buClrTx/>
              <a:buSzTx/>
              <a:buFontTx/>
              <a:buNone/>
            </a:pPr>
            <a:r>
              <a:rPr lang="en-US" altLang="en-US" sz="1200" dirty="0">
                <a:solidFill>
                  <a:srgbClr val="FF99CC"/>
                </a:solidFill>
              </a:rPr>
              <a:t>VKA + DAPT</a:t>
            </a:r>
          </a:p>
          <a:p>
            <a:pPr algn="ctr">
              <a:lnSpc>
                <a:spcPct val="100000"/>
              </a:lnSpc>
              <a:spcBef>
                <a:spcPct val="0"/>
              </a:spcBef>
              <a:buClrTx/>
              <a:buSzTx/>
              <a:buFontTx/>
              <a:buNone/>
            </a:pPr>
            <a:endParaRPr lang="en-US" altLang="en-US" sz="1000" dirty="0"/>
          </a:p>
        </p:txBody>
      </p:sp>
      <p:sp>
        <p:nvSpPr>
          <p:cNvPr id="55309" name="TextBox 18"/>
          <p:cNvSpPr txBox="1">
            <a:spLocks noChangeArrowheads="1"/>
          </p:cNvSpPr>
          <p:nvPr/>
        </p:nvSpPr>
        <p:spPr bwMode="auto">
          <a:xfrm>
            <a:off x="153988" y="5411788"/>
            <a:ext cx="1139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dirty="0"/>
              <a:t>No. at risk</a:t>
            </a:r>
          </a:p>
        </p:txBody>
      </p:sp>
      <p:sp>
        <p:nvSpPr>
          <p:cNvPr id="55310" name="TextBox 6"/>
          <p:cNvSpPr txBox="1">
            <a:spLocks noChangeArrowheads="1"/>
          </p:cNvSpPr>
          <p:nvPr/>
        </p:nvSpPr>
        <p:spPr bwMode="auto">
          <a:xfrm>
            <a:off x="6505575" y="2303463"/>
            <a:ext cx="1468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D68B"/>
                </a:solidFill>
              </a:rPr>
              <a:t>Riva + P2Y</a:t>
            </a:r>
            <a:r>
              <a:rPr lang="en-US" altLang="en-US" sz="1400" baseline="-25000" dirty="0">
                <a:solidFill>
                  <a:srgbClr val="FFD68B"/>
                </a:solidFill>
              </a:rPr>
              <a:t>12</a:t>
            </a:r>
          </a:p>
        </p:txBody>
      </p:sp>
      <p:sp>
        <p:nvSpPr>
          <p:cNvPr id="55311" name="TextBox 20"/>
          <p:cNvSpPr txBox="1">
            <a:spLocks noChangeArrowheads="1"/>
          </p:cNvSpPr>
          <p:nvPr/>
        </p:nvSpPr>
        <p:spPr bwMode="auto">
          <a:xfrm>
            <a:off x="4716463" y="22669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55312" name="TextBox 21"/>
          <p:cNvSpPr txBox="1">
            <a:spLocks noChangeArrowheads="1"/>
          </p:cNvSpPr>
          <p:nvPr/>
        </p:nvSpPr>
        <p:spPr bwMode="auto">
          <a:xfrm>
            <a:off x="6405563" y="291782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ADC1FD"/>
                </a:solidFill>
              </a:rPr>
              <a:t>Riva + DAPT</a:t>
            </a:r>
          </a:p>
        </p:txBody>
      </p:sp>
      <p:sp>
        <p:nvSpPr>
          <p:cNvPr id="55313" name="TextBox 7"/>
          <p:cNvSpPr txBox="1">
            <a:spLocks noChangeArrowheads="1"/>
          </p:cNvSpPr>
          <p:nvPr/>
        </p:nvSpPr>
        <p:spPr bwMode="auto">
          <a:xfrm>
            <a:off x="8297863" y="2178050"/>
            <a:ext cx="105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FFD68B"/>
                </a:solidFill>
              </a:rPr>
              <a:t>34.1%</a:t>
            </a:r>
          </a:p>
        </p:txBody>
      </p:sp>
      <p:sp>
        <p:nvSpPr>
          <p:cNvPr id="55314" name="TextBox 23"/>
          <p:cNvSpPr txBox="1">
            <a:spLocks noChangeArrowheads="1"/>
          </p:cNvSpPr>
          <p:nvPr/>
        </p:nvSpPr>
        <p:spPr bwMode="auto">
          <a:xfrm>
            <a:off x="8294688" y="2536825"/>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ADC1FD"/>
                </a:solidFill>
              </a:rPr>
              <a:t>31.2%</a:t>
            </a:r>
          </a:p>
        </p:txBody>
      </p:sp>
      <p:sp>
        <p:nvSpPr>
          <p:cNvPr id="55315" name="TextBox 24"/>
          <p:cNvSpPr txBox="1">
            <a:spLocks noChangeArrowheads="1"/>
          </p:cNvSpPr>
          <p:nvPr/>
        </p:nvSpPr>
        <p:spPr bwMode="auto">
          <a:xfrm>
            <a:off x="8356600" y="1600200"/>
            <a:ext cx="95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solidFill>
                  <a:srgbClr val="FF99CC"/>
                </a:solidFill>
              </a:rPr>
              <a:t>41.5%</a:t>
            </a:r>
          </a:p>
        </p:txBody>
      </p:sp>
      <p:sp>
        <p:nvSpPr>
          <p:cNvPr id="36885" name="TextBox 8"/>
          <p:cNvSpPr txBox="1">
            <a:spLocks noChangeArrowheads="1"/>
          </p:cNvSpPr>
          <p:nvPr/>
        </p:nvSpPr>
        <p:spPr bwMode="auto">
          <a:xfrm>
            <a:off x="4119563" y="4106863"/>
            <a:ext cx="2173287" cy="1006475"/>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n-US" altLang="en-US" sz="1100" dirty="0">
                <a:solidFill>
                  <a:schemeClr val="bg2"/>
                </a:solidFill>
              </a:rPr>
              <a:t>Riva + P2Y</a:t>
            </a:r>
            <a:r>
              <a:rPr lang="en-US" altLang="en-US" sz="1100" baseline="-25000" dirty="0">
                <a:solidFill>
                  <a:schemeClr val="bg2"/>
                </a:solidFill>
              </a:rPr>
              <a:t>12</a:t>
            </a:r>
            <a:r>
              <a:rPr lang="en-US" altLang="en-US" sz="1100" dirty="0">
                <a:solidFill>
                  <a:schemeClr val="bg2"/>
                </a:solidFill>
              </a:rPr>
              <a:t> v. VKA + DAPT</a:t>
            </a:r>
          </a:p>
          <a:p>
            <a:pPr>
              <a:defRPr/>
            </a:pPr>
            <a:endParaRPr lang="en-US" altLang="en-US" sz="200" dirty="0">
              <a:solidFill>
                <a:schemeClr val="bg2"/>
              </a:solidFill>
            </a:endParaRPr>
          </a:p>
          <a:p>
            <a:pPr>
              <a:defRPr/>
            </a:pPr>
            <a:endParaRPr lang="en-US" altLang="en-US" sz="100" dirty="0">
              <a:solidFill>
                <a:schemeClr val="bg2"/>
              </a:solidFill>
            </a:endParaRPr>
          </a:p>
          <a:p>
            <a:pPr>
              <a:defRPr/>
            </a:pPr>
            <a:r>
              <a:rPr lang="en-US" altLang="en-US" sz="1100" dirty="0">
                <a:solidFill>
                  <a:schemeClr val="bg2"/>
                </a:solidFill>
              </a:rPr>
              <a:t>HR=0.77 (95% CI: 0.65-0.92)</a:t>
            </a:r>
          </a:p>
          <a:p>
            <a:pPr>
              <a:defRPr/>
            </a:pPr>
            <a:r>
              <a:rPr lang="en-US" altLang="en-US" sz="1100" dirty="0">
                <a:solidFill>
                  <a:schemeClr val="bg2"/>
                </a:solidFill>
              </a:rPr>
              <a:t>p=0.005</a:t>
            </a:r>
          </a:p>
          <a:p>
            <a:pPr>
              <a:defRPr/>
            </a:pPr>
            <a:r>
              <a:rPr lang="en-US" altLang="en-US" sz="1100" dirty="0">
                <a:solidFill>
                  <a:schemeClr val="bg2"/>
                </a:solidFill>
              </a:rPr>
              <a:t>ARR=7.4</a:t>
            </a:r>
          </a:p>
          <a:p>
            <a:pPr>
              <a:defRPr/>
            </a:pPr>
            <a:r>
              <a:rPr lang="en-US" altLang="en-US" sz="1100" dirty="0">
                <a:solidFill>
                  <a:schemeClr val="bg2"/>
                </a:solidFill>
              </a:rPr>
              <a:t>NNT=14</a:t>
            </a:r>
          </a:p>
        </p:txBody>
      </p:sp>
      <p:sp>
        <p:nvSpPr>
          <p:cNvPr id="55317" name="TextBox 26"/>
          <p:cNvSpPr txBox="1">
            <a:spLocks noChangeArrowheads="1"/>
          </p:cNvSpPr>
          <p:nvPr/>
        </p:nvSpPr>
        <p:spPr bwMode="auto">
          <a:xfrm>
            <a:off x="6289675" y="4106863"/>
            <a:ext cx="2125663" cy="1006475"/>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100" u="sng" dirty="0">
                <a:solidFill>
                  <a:schemeClr val="bg2"/>
                </a:solidFill>
              </a:rPr>
              <a:t>Riva + DAPT v. VKA + DAPT</a:t>
            </a:r>
          </a:p>
          <a:p>
            <a:pPr>
              <a:lnSpc>
                <a:spcPct val="100000"/>
              </a:lnSpc>
              <a:spcBef>
                <a:spcPct val="0"/>
              </a:spcBef>
              <a:buClrTx/>
              <a:buSzTx/>
              <a:buFontTx/>
              <a:buNone/>
            </a:pPr>
            <a:endParaRPr lang="en-US" altLang="en-US" sz="100" dirty="0">
              <a:solidFill>
                <a:schemeClr val="bg2"/>
              </a:solidFill>
            </a:endParaRPr>
          </a:p>
          <a:p>
            <a:pPr>
              <a:lnSpc>
                <a:spcPct val="100000"/>
              </a:lnSpc>
              <a:spcBef>
                <a:spcPct val="0"/>
              </a:spcBef>
              <a:buClrTx/>
              <a:buSzTx/>
              <a:buFontTx/>
              <a:buNone/>
            </a:pPr>
            <a:r>
              <a:rPr lang="en-US" altLang="en-US" sz="1100" dirty="0">
                <a:solidFill>
                  <a:schemeClr val="bg2"/>
                </a:solidFill>
              </a:rPr>
              <a:t>HR=0.74 (95% CI: 0.61-0.88)</a:t>
            </a:r>
          </a:p>
          <a:p>
            <a:pPr>
              <a:lnSpc>
                <a:spcPct val="100000"/>
              </a:lnSpc>
              <a:spcBef>
                <a:spcPct val="0"/>
              </a:spcBef>
              <a:buClrTx/>
              <a:buSzTx/>
              <a:buFontTx/>
              <a:buNone/>
            </a:pPr>
            <a:r>
              <a:rPr lang="en-US" altLang="en-US" sz="1100" dirty="0">
                <a:solidFill>
                  <a:schemeClr val="bg2"/>
                </a:solidFill>
              </a:rPr>
              <a:t>p=0.001</a:t>
            </a:r>
          </a:p>
          <a:p>
            <a:pPr>
              <a:lnSpc>
                <a:spcPct val="100000"/>
              </a:lnSpc>
              <a:spcBef>
                <a:spcPct val="0"/>
              </a:spcBef>
              <a:buClrTx/>
              <a:buSzTx/>
              <a:buFontTx/>
              <a:buNone/>
            </a:pPr>
            <a:r>
              <a:rPr lang="en-US" altLang="en-US" sz="1100" dirty="0">
                <a:solidFill>
                  <a:schemeClr val="bg2"/>
                </a:solidFill>
              </a:rPr>
              <a:t>ARR=10.3</a:t>
            </a:r>
          </a:p>
          <a:p>
            <a:pPr>
              <a:lnSpc>
                <a:spcPct val="100000"/>
              </a:lnSpc>
              <a:spcBef>
                <a:spcPct val="0"/>
              </a:spcBef>
              <a:buClrTx/>
              <a:buSzTx/>
              <a:buFontTx/>
              <a:buNone/>
            </a:pPr>
            <a:r>
              <a:rPr lang="en-US" altLang="en-US" sz="1100" dirty="0">
                <a:solidFill>
                  <a:schemeClr val="bg2"/>
                </a:solidFill>
              </a:rPr>
              <a:t>NNT=10</a:t>
            </a:r>
          </a:p>
        </p:txBody>
      </p:sp>
      <p:pic>
        <p:nvPicPr>
          <p:cNvPr id="55318"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TextBox 1"/>
          <p:cNvSpPr txBox="1">
            <a:spLocks noChangeArrowheads="1"/>
          </p:cNvSpPr>
          <p:nvPr/>
        </p:nvSpPr>
        <p:spPr bwMode="auto">
          <a:xfrm>
            <a:off x="-21432" y="6276182"/>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800" dirty="0"/>
              <a:t> Treatment-emergent period: period starting after the first study drug administration following randomization and ending 2 days after stop of study drug.</a:t>
            </a:r>
            <a:br>
              <a:rPr lang="en-US" altLang="en-US" sz="800" dirty="0"/>
            </a:br>
            <a:r>
              <a:rPr lang="en-US" altLang="en-US" sz="800" dirty="0"/>
              <a:t> Rehospitalizations do not include the index event and include the first rehospitalization after the index event.</a:t>
            </a:r>
            <a:br>
              <a:rPr lang="en-US" altLang="en-US" sz="800" dirty="0"/>
            </a:br>
            <a:r>
              <a:rPr lang="en-US" altLang="en-US" sz="800" dirty="0"/>
              <a:t> Hazard ratios as compared to the VKA group are based on the Cox proportional hazards model.</a:t>
            </a:r>
            <a:br>
              <a:rPr lang="en-US" altLang="en-US" sz="800" dirty="0"/>
            </a:br>
            <a:r>
              <a:rPr lang="en-US" altLang="en-US" sz="800" dirty="0"/>
              <a:t> Log-Rank P-values as compared to VKA group are based on the two-sided log rank test.</a:t>
            </a:r>
          </a:p>
        </p:txBody>
      </p:sp>
      <p:cxnSp>
        <p:nvCxnSpPr>
          <p:cNvPr id="55320" name="Straight Connector 4"/>
          <p:cNvCxnSpPr>
            <a:cxnSpLocks noChangeShapeType="1"/>
          </p:cNvCxnSpPr>
          <p:nvPr/>
        </p:nvCxnSpPr>
        <p:spPr bwMode="auto">
          <a:xfrm>
            <a:off x="4213225" y="4338638"/>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sp>
        <p:nvSpPr>
          <p:cNvPr id="26" name="Title 1"/>
          <p:cNvSpPr txBox="1">
            <a:spLocks/>
          </p:cNvSpPr>
          <p:nvPr/>
        </p:nvSpPr>
        <p:spPr>
          <a:xfrm>
            <a:off x="1548384" y="47625"/>
            <a:ext cx="7343204" cy="900113"/>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sz="3000" kern="0" dirty="0"/>
              <a:t>All Cause Hospitalization for an Adverse Event</a:t>
            </a:r>
          </a:p>
        </p:txBody>
      </p:sp>
      <p:sp>
        <p:nvSpPr>
          <p:cNvPr id="55322"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55323"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C:\Users\myee1\Desktop\Rehosp Slides\Cardio or Bleed\Ble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8" y="723900"/>
            <a:ext cx="7900988"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10" descr="C:\Users\myee1\Desktop\Rehosp Slides\Cardio or Bleed\Cardi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8" y="723900"/>
            <a:ext cx="7899401"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1452563" y="47625"/>
            <a:ext cx="7594600" cy="900113"/>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sz="2600" kern="0" dirty="0"/>
              <a:t>Hospitalization Related to Cardiovascular or Bleeding Event</a:t>
            </a:r>
          </a:p>
        </p:txBody>
      </p:sp>
      <p:pic>
        <p:nvPicPr>
          <p:cNvPr id="56325" name="Picture 12" descr="C:\Documents and Settings\SKaul\Local Settings\Temporary Internet Files\Content.Outlook\U0KLPV7C\7957_AFL3003_PIONEE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1"/>
          <p:cNvSpPr txBox="1">
            <a:spLocks noChangeArrowheads="1"/>
          </p:cNvSpPr>
          <p:nvPr/>
        </p:nvSpPr>
        <p:spPr bwMode="auto">
          <a:xfrm>
            <a:off x="-57152" y="6329363"/>
            <a:ext cx="9144000"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750" dirty="0"/>
              <a:t> Treatment-emergent period: period starting after the first study drug administration following randomization and ending 2 days after stop of study drug.</a:t>
            </a:r>
            <a:br>
              <a:rPr lang="en-US" altLang="en-US" sz="750" dirty="0"/>
            </a:br>
            <a:r>
              <a:rPr lang="en-US" altLang="en-US" sz="750" dirty="0"/>
              <a:t> Rehospitalizations do not include the index event and include the first rehospitalization after the index event.</a:t>
            </a:r>
            <a:br>
              <a:rPr lang="en-US" altLang="en-US" sz="750" dirty="0"/>
            </a:br>
            <a:r>
              <a:rPr lang="en-US" altLang="en-US" sz="750" dirty="0"/>
              <a:t> Hazard ratios as compared to the VKA group are based on the Cox proportional hazards model.</a:t>
            </a:r>
            <a:br>
              <a:rPr lang="en-US" altLang="en-US" sz="750" dirty="0"/>
            </a:br>
            <a:r>
              <a:rPr lang="en-US" altLang="en-US" sz="750" dirty="0"/>
              <a:t> Log-Rank P-values as compared to VKA group are based on the two-sided log rank test.</a:t>
            </a:r>
          </a:p>
        </p:txBody>
      </p:sp>
      <p:sp>
        <p:nvSpPr>
          <p:cNvPr id="11" name="TextBox 10"/>
          <p:cNvSpPr txBox="1"/>
          <p:nvPr/>
        </p:nvSpPr>
        <p:spPr>
          <a:xfrm>
            <a:off x="3531" y="1710362"/>
            <a:ext cx="384721" cy="2357349"/>
          </a:xfrm>
          <a:prstGeom prst="rect">
            <a:avLst/>
          </a:prstGeom>
          <a:noFill/>
        </p:spPr>
        <p:txBody>
          <a:bodyPr vert="vert270">
            <a:spAutoFit/>
          </a:bodyPr>
          <a:lstStyle/>
          <a:p>
            <a:pPr algn="ctr">
              <a:defRPr/>
            </a:pPr>
            <a:r>
              <a:rPr lang="en-US" sz="1300" dirty="0"/>
              <a:t>Rehospitalization (%)</a:t>
            </a:r>
          </a:p>
        </p:txBody>
      </p:sp>
      <p:sp>
        <p:nvSpPr>
          <p:cNvPr id="56328" name="TextBox 5"/>
          <p:cNvSpPr txBox="1">
            <a:spLocks noChangeArrowheads="1"/>
          </p:cNvSpPr>
          <p:nvPr/>
        </p:nvSpPr>
        <p:spPr bwMode="auto">
          <a:xfrm>
            <a:off x="3438525" y="4773613"/>
            <a:ext cx="17256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dirty="0"/>
              <a:t>Days</a:t>
            </a:r>
          </a:p>
        </p:txBody>
      </p:sp>
      <p:sp>
        <p:nvSpPr>
          <p:cNvPr id="56329" name="TextBox 18"/>
          <p:cNvSpPr txBox="1">
            <a:spLocks noChangeArrowheads="1"/>
          </p:cNvSpPr>
          <p:nvPr/>
        </p:nvSpPr>
        <p:spPr bwMode="auto">
          <a:xfrm>
            <a:off x="-60325" y="4838700"/>
            <a:ext cx="2155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000" dirty="0"/>
              <a:t>No. at risk cardiovascular</a:t>
            </a:r>
          </a:p>
        </p:txBody>
      </p:sp>
      <p:pic>
        <p:nvPicPr>
          <p:cNvPr id="56330" name="Picture 11" descr="C:\Users\myee1\Desktop\Rehosp Slides\Cardio or Bleed\Cardio AR_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5" y="5022850"/>
            <a:ext cx="77104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2" descr="C:\Users\myee1\Desktop\Rehosp Slides\Cardio or Bleed\Bleed AR_cropp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63" y="5799138"/>
            <a:ext cx="76723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Box 18"/>
          <p:cNvSpPr txBox="1">
            <a:spLocks noChangeArrowheads="1"/>
          </p:cNvSpPr>
          <p:nvPr/>
        </p:nvSpPr>
        <p:spPr bwMode="auto">
          <a:xfrm>
            <a:off x="-50800" y="5588000"/>
            <a:ext cx="2155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000" dirty="0"/>
              <a:t>No. at risk bleeding</a:t>
            </a:r>
          </a:p>
        </p:txBody>
      </p:sp>
      <p:sp>
        <p:nvSpPr>
          <p:cNvPr id="56333" name="TextBox 8"/>
          <p:cNvSpPr txBox="1">
            <a:spLocks noChangeArrowheads="1"/>
          </p:cNvSpPr>
          <p:nvPr/>
        </p:nvSpPr>
        <p:spPr bwMode="auto">
          <a:xfrm>
            <a:off x="793750" y="1266825"/>
            <a:ext cx="2173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000" dirty="0">
                <a:solidFill>
                  <a:srgbClr val="FFD68B"/>
                </a:solidFill>
              </a:rPr>
              <a:t>Riva + P2Y</a:t>
            </a:r>
            <a:r>
              <a:rPr lang="en-US" altLang="en-US" sz="1000" baseline="-25000" dirty="0">
                <a:solidFill>
                  <a:srgbClr val="FFD68B"/>
                </a:solidFill>
              </a:rPr>
              <a:t>12</a:t>
            </a:r>
            <a:r>
              <a:rPr lang="en-US" altLang="en-US" sz="1000" dirty="0">
                <a:solidFill>
                  <a:srgbClr val="FFD68B"/>
                </a:solidFill>
              </a:rPr>
              <a:t> v. VKA + DAPT</a:t>
            </a:r>
          </a:p>
          <a:p>
            <a:pPr>
              <a:lnSpc>
                <a:spcPct val="100000"/>
              </a:lnSpc>
              <a:spcBef>
                <a:spcPct val="0"/>
              </a:spcBef>
              <a:buClrTx/>
              <a:buSzTx/>
              <a:buFontTx/>
              <a:buNone/>
            </a:pPr>
            <a:endParaRPr lang="en-US" altLang="en-US" sz="200" dirty="0">
              <a:solidFill>
                <a:srgbClr val="FFD68B"/>
              </a:solidFill>
            </a:endParaRPr>
          </a:p>
          <a:p>
            <a:pPr>
              <a:lnSpc>
                <a:spcPct val="100000"/>
              </a:lnSpc>
              <a:spcBef>
                <a:spcPct val="0"/>
              </a:spcBef>
              <a:buClrTx/>
              <a:buSzTx/>
              <a:buFontTx/>
              <a:buNone/>
            </a:pPr>
            <a:r>
              <a:rPr lang="en-US" altLang="en-US" sz="1000" dirty="0">
                <a:solidFill>
                  <a:srgbClr val="FFD68B"/>
                </a:solidFill>
              </a:rPr>
              <a:t>HR=0.68 (95% CI: 0.54-0.85)</a:t>
            </a:r>
          </a:p>
          <a:p>
            <a:pPr>
              <a:lnSpc>
                <a:spcPct val="100000"/>
              </a:lnSpc>
              <a:spcBef>
                <a:spcPct val="0"/>
              </a:spcBef>
              <a:buClrTx/>
              <a:buSzTx/>
              <a:buFontTx/>
              <a:buNone/>
            </a:pPr>
            <a:r>
              <a:rPr lang="en-US" altLang="en-US" sz="1000" dirty="0">
                <a:solidFill>
                  <a:srgbClr val="FFD68B"/>
                </a:solidFill>
              </a:rPr>
              <a:t>P&lt;0.001</a:t>
            </a:r>
          </a:p>
          <a:p>
            <a:pPr>
              <a:lnSpc>
                <a:spcPct val="100000"/>
              </a:lnSpc>
              <a:spcBef>
                <a:spcPct val="0"/>
              </a:spcBef>
              <a:buClrTx/>
              <a:buSzTx/>
              <a:buFontTx/>
              <a:buNone/>
            </a:pPr>
            <a:r>
              <a:rPr lang="en-US" altLang="en-US" sz="1000" dirty="0">
                <a:solidFill>
                  <a:srgbClr val="FFD68B"/>
                </a:solidFill>
              </a:rPr>
              <a:t>ARR=8.1</a:t>
            </a:r>
          </a:p>
          <a:p>
            <a:pPr>
              <a:lnSpc>
                <a:spcPct val="100000"/>
              </a:lnSpc>
              <a:spcBef>
                <a:spcPct val="0"/>
              </a:spcBef>
              <a:buClrTx/>
              <a:buSzTx/>
              <a:buFontTx/>
              <a:buNone/>
            </a:pPr>
            <a:r>
              <a:rPr lang="en-US" altLang="en-US" sz="1000" dirty="0">
                <a:solidFill>
                  <a:srgbClr val="FFD68B"/>
                </a:solidFill>
              </a:rPr>
              <a:t>NNT=13</a:t>
            </a:r>
          </a:p>
        </p:txBody>
      </p:sp>
      <p:sp>
        <p:nvSpPr>
          <p:cNvPr id="56334" name="TextBox 26"/>
          <p:cNvSpPr txBox="1">
            <a:spLocks noChangeArrowheads="1"/>
          </p:cNvSpPr>
          <p:nvPr/>
        </p:nvSpPr>
        <p:spPr bwMode="auto">
          <a:xfrm>
            <a:off x="2782888" y="1268413"/>
            <a:ext cx="21256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000" u="sng" dirty="0">
                <a:solidFill>
                  <a:srgbClr val="ADC1FD"/>
                </a:solidFill>
              </a:rPr>
              <a:t>Riva + DAPT v. VKA + DAPT</a:t>
            </a:r>
          </a:p>
          <a:p>
            <a:pPr>
              <a:lnSpc>
                <a:spcPct val="100000"/>
              </a:lnSpc>
              <a:spcBef>
                <a:spcPct val="0"/>
              </a:spcBef>
              <a:buClrTx/>
              <a:buSzTx/>
              <a:buFontTx/>
              <a:buNone/>
            </a:pPr>
            <a:endParaRPr lang="en-US" altLang="en-US" sz="200" dirty="0">
              <a:solidFill>
                <a:srgbClr val="ADC1FD"/>
              </a:solidFill>
            </a:endParaRPr>
          </a:p>
          <a:p>
            <a:pPr>
              <a:lnSpc>
                <a:spcPct val="100000"/>
              </a:lnSpc>
              <a:spcBef>
                <a:spcPct val="0"/>
              </a:spcBef>
              <a:buClrTx/>
              <a:buSzTx/>
              <a:buFontTx/>
              <a:buNone/>
            </a:pPr>
            <a:r>
              <a:rPr lang="en-US" altLang="en-US" sz="1000" dirty="0">
                <a:solidFill>
                  <a:srgbClr val="ADC1FD"/>
                </a:solidFill>
              </a:rPr>
              <a:t>HR=0.73 (95% CI: 0.58-0.91)</a:t>
            </a:r>
          </a:p>
          <a:p>
            <a:pPr>
              <a:lnSpc>
                <a:spcPct val="100000"/>
              </a:lnSpc>
              <a:spcBef>
                <a:spcPct val="0"/>
              </a:spcBef>
              <a:buClrTx/>
              <a:buSzTx/>
              <a:buFontTx/>
              <a:buNone/>
            </a:pPr>
            <a:r>
              <a:rPr lang="en-US" altLang="en-US" sz="1000" dirty="0">
                <a:solidFill>
                  <a:srgbClr val="ADC1FD"/>
                </a:solidFill>
              </a:rPr>
              <a:t>p=0.005</a:t>
            </a:r>
          </a:p>
          <a:p>
            <a:pPr>
              <a:lnSpc>
                <a:spcPct val="100000"/>
              </a:lnSpc>
              <a:spcBef>
                <a:spcPct val="0"/>
              </a:spcBef>
              <a:buClrTx/>
              <a:buSzTx/>
              <a:buFontTx/>
              <a:buNone/>
            </a:pPr>
            <a:r>
              <a:rPr lang="en-US" altLang="en-US" sz="1000" dirty="0">
                <a:solidFill>
                  <a:srgbClr val="ADC1FD"/>
                </a:solidFill>
              </a:rPr>
              <a:t>ARR=8.1</a:t>
            </a:r>
          </a:p>
          <a:p>
            <a:pPr>
              <a:lnSpc>
                <a:spcPct val="100000"/>
              </a:lnSpc>
              <a:spcBef>
                <a:spcPct val="0"/>
              </a:spcBef>
              <a:buClrTx/>
              <a:buSzTx/>
              <a:buFontTx/>
              <a:buNone/>
            </a:pPr>
            <a:r>
              <a:rPr lang="en-US" altLang="en-US" sz="1000" dirty="0">
                <a:solidFill>
                  <a:srgbClr val="ADC1FD"/>
                </a:solidFill>
              </a:rPr>
              <a:t>NNT =13</a:t>
            </a:r>
          </a:p>
        </p:txBody>
      </p:sp>
      <p:sp>
        <p:nvSpPr>
          <p:cNvPr id="56335" name="TextBox 26"/>
          <p:cNvSpPr txBox="1">
            <a:spLocks noChangeArrowheads="1"/>
          </p:cNvSpPr>
          <p:nvPr/>
        </p:nvSpPr>
        <p:spPr bwMode="auto">
          <a:xfrm>
            <a:off x="2782888" y="2322513"/>
            <a:ext cx="21256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000" u="sng" dirty="0">
                <a:solidFill>
                  <a:srgbClr val="ADC1FD"/>
                </a:solidFill>
              </a:rPr>
              <a:t>Riva + DAPT v. VKA + DAPT</a:t>
            </a:r>
          </a:p>
          <a:p>
            <a:pPr>
              <a:lnSpc>
                <a:spcPct val="100000"/>
              </a:lnSpc>
              <a:spcBef>
                <a:spcPct val="0"/>
              </a:spcBef>
              <a:buClrTx/>
              <a:buSzTx/>
              <a:buFontTx/>
              <a:buNone/>
            </a:pPr>
            <a:endParaRPr lang="en-US" altLang="en-US" sz="200" dirty="0">
              <a:solidFill>
                <a:srgbClr val="ADC1FD"/>
              </a:solidFill>
            </a:endParaRPr>
          </a:p>
          <a:p>
            <a:pPr>
              <a:lnSpc>
                <a:spcPct val="100000"/>
              </a:lnSpc>
              <a:spcBef>
                <a:spcPct val="0"/>
              </a:spcBef>
              <a:buClrTx/>
              <a:buSzTx/>
              <a:buFontTx/>
              <a:buNone/>
            </a:pPr>
            <a:r>
              <a:rPr lang="en-US" altLang="en-US" sz="1000" dirty="0">
                <a:solidFill>
                  <a:srgbClr val="ADC1FD"/>
                </a:solidFill>
              </a:rPr>
              <a:t>HR=0.51 (95% CI: 0.34-0.77)</a:t>
            </a:r>
          </a:p>
          <a:p>
            <a:pPr>
              <a:lnSpc>
                <a:spcPct val="100000"/>
              </a:lnSpc>
              <a:spcBef>
                <a:spcPct val="0"/>
              </a:spcBef>
              <a:buClrTx/>
              <a:buSzTx/>
              <a:buFontTx/>
              <a:buNone/>
            </a:pPr>
            <a:r>
              <a:rPr lang="en-US" altLang="en-US" sz="1000" dirty="0">
                <a:solidFill>
                  <a:srgbClr val="ADC1FD"/>
                </a:solidFill>
              </a:rPr>
              <a:t>p=0.001</a:t>
            </a:r>
          </a:p>
          <a:p>
            <a:pPr>
              <a:lnSpc>
                <a:spcPct val="100000"/>
              </a:lnSpc>
              <a:spcBef>
                <a:spcPct val="0"/>
              </a:spcBef>
              <a:buClrTx/>
              <a:buSzTx/>
              <a:buFontTx/>
              <a:buNone/>
            </a:pPr>
            <a:r>
              <a:rPr lang="en-US" altLang="en-US" sz="1000" dirty="0">
                <a:solidFill>
                  <a:srgbClr val="ADC1FD"/>
                </a:solidFill>
              </a:rPr>
              <a:t>ARR=5.1</a:t>
            </a:r>
          </a:p>
          <a:p>
            <a:pPr>
              <a:lnSpc>
                <a:spcPct val="100000"/>
              </a:lnSpc>
              <a:spcBef>
                <a:spcPct val="0"/>
              </a:spcBef>
              <a:buClrTx/>
              <a:buSzTx/>
              <a:buFontTx/>
              <a:buNone/>
            </a:pPr>
            <a:r>
              <a:rPr lang="en-US" altLang="en-US" sz="1000" dirty="0">
                <a:solidFill>
                  <a:srgbClr val="ADC1FD"/>
                </a:solidFill>
              </a:rPr>
              <a:t>NNT=20</a:t>
            </a:r>
          </a:p>
        </p:txBody>
      </p:sp>
      <p:sp>
        <p:nvSpPr>
          <p:cNvPr id="56336" name="TextBox 8"/>
          <p:cNvSpPr txBox="1">
            <a:spLocks noChangeArrowheads="1"/>
          </p:cNvSpPr>
          <p:nvPr/>
        </p:nvSpPr>
        <p:spPr bwMode="auto">
          <a:xfrm>
            <a:off x="793750" y="2322513"/>
            <a:ext cx="2173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000" dirty="0">
                <a:solidFill>
                  <a:srgbClr val="FFD68B"/>
                </a:solidFill>
              </a:rPr>
              <a:t>Riva + P2Y</a:t>
            </a:r>
            <a:r>
              <a:rPr lang="en-US" altLang="en-US" sz="1000" baseline="-25000" dirty="0">
                <a:solidFill>
                  <a:srgbClr val="FFD68B"/>
                </a:solidFill>
              </a:rPr>
              <a:t>12</a:t>
            </a:r>
            <a:r>
              <a:rPr lang="en-US" altLang="en-US" sz="1000" dirty="0">
                <a:solidFill>
                  <a:srgbClr val="FFD68B"/>
                </a:solidFill>
              </a:rPr>
              <a:t> v. VKA + DAPT</a:t>
            </a:r>
          </a:p>
          <a:p>
            <a:pPr>
              <a:lnSpc>
                <a:spcPct val="100000"/>
              </a:lnSpc>
              <a:spcBef>
                <a:spcPct val="0"/>
              </a:spcBef>
              <a:buClrTx/>
              <a:buSzTx/>
              <a:buFontTx/>
              <a:buNone/>
            </a:pPr>
            <a:endParaRPr lang="en-US" altLang="en-US" sz="200" dirty="0">
              <a:solidFill>
                <a:srgbClr val="FFD68B"/>
              </a:solidFill>
            </a:endParaRPr>
          </a:p>
          <a:p>
            <a:pPr>
              <a:lnSpc>
                <a:spcPct val="100000"/>
              </a:lnSpc>
              <a:spcBef>
                <a:spcPct val="0"/>
              </a:spcBef>
              <a:buClrTx/>
              <a:buSzTx/>
              <a:buFontTx/>
              <a:buNone/>
            </a:pPr>
            <a:r>
              <a:rPr lang="en-US" altLang="en-US" sz="1000" dirty="0">
                <a:solidFill>
                  <a:srgbClr val="FFD68B"/>
                </a:solidFill>
              </a:rPr>
              <a:t>HR=0.61 (95% CI: 0.41-0.90)</a:t>
            </a:r>
          </a:p>
          <a:p>
            <a:pPr>
              <a:lnSpc>
                <a:spcPct val="100000"/>
              </a:lnSpc>
              <a:spcBef>
                <a:spcPct val="0"/>
              </a:spcBef>
              <a:buClrTx/>
              <a:buSzTx/>
              <a:buFontTx/>
              <a:buNone/>
            </a:pPr>
            <a:r>
              <a:rPr lang="en-US" altLang="en-US" sz="1000" dirty="0">
                <a:solidFill>
                  <a:srgbClr val="FFD68B"/>
                </a:solidFill>
              </a:rPr>
              <a:t>p=0.012</a:t>
            </a:r>
          </a:p>
          <a:p>
            <a:pPr>
              <a:lnSpc>
                <a:spcPct val="100000"/>
              </a:lnSpc>
              <a:spcBef>
                <a:spcPct val="0"/>
              </a:spcBef>
              <a:buClrTx/>
              <a:buSzTx/>
              <a:buFontTx/>
              <a:buNone/>
            </a:pPr>
            <a:r>
              <a:rPr lang="en-US" altLang="en-US" sz="1000" dirty="0">
                <a:solidFill>
                  <a:srgbClr val="FFD68B"/>
                </a:solidFill>
              </a:rPr>
              <a:t>ARR=4.0</a:t>
            </a:r>
          </a:p>
          <a:p>
            <a:pPr>
              <a:lnSpc>
                <a:spcPct val="100000"/>
              </a:lnSpc>
              <a:spcBef>
                <a:spcPct val="0"/>
              </a:spcBef>
              <a:buClrTx/>
              <a:buSzTx/>
              <a:buFontTx/>
              <a:buNone/>
            </a:pPr>
            <a:r>
              <a:rPr lang="en-US" altLang="en-US" sz="1000" dirty="0">
                <a:solidFill>
                  <a:srgbClr val="FFD68B"/>
                </a:solidFill>
              </a:rPr>
              <a:t>NNT=25</a:t>
            </a:r>
          </a:p>
        </p:txBody>
      </p:sp>
      <p:sp>
        <p:nvSpPr>
          <p:cNvPr id="56337" name="TextBox 3"/>
          <p:cNvSpPr txBox="1">
            <a:spLocks noChangeArrowheads="1"/>
          </p:cNvSpPr>
          <p:nvPr/>
        </p:nvSpPr>
        <p:spPr bwMode="auto">
          <a:xfrm>
            <a:off x="785813" y="1060450"/>
            <a:ext cx="1173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000" u="sng" dirty="0"/>
              <a:t>Cardiovascular</a:t>
            </a:r>
          </a:p>
        </p:txBody>
      </p:sp>
      <p:sp>
        <p:nvSpPr>
          <p:cNvPr id="56338" name="TextBox 24"/>
          <p:cNvSpPr txBox="1">
            <a:spLocks noChangeArrowheads="1"/>
          </p:cNvSpPr>
          <p:nvPr/>
        </p:nvSpPr>
        <p:spPr bwMode="auto">
          <a:xfrm>
            <a:off x="793750" y="2127250"/>
            <a:ext cx="1174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000" u="sng" dirty="0"/>
              <a:t>Bleeding</a:t>
            </a:r>
          </a:p>
        </p:txBody>
      </p:sp>
      <p:cxnSp>
        <p:nvCxnSpPr>
          <p:cNvPr id="56339" name="Straight Connector 4"/>
          <p:cNvCxnSpPr>
            <a:cxnSpLocks noChangeShapeType="1"/>
          </p:cNvCxnSpPr>
          <p:nvPr/>
        </p:nvCxnSpPr>
        <p:spPr bwMode="auto">
          <a:xfrm>
            <a:off x="869950" y="1466850"/>
            <a:ext cx="1692275" cy="0"/>
          </a:xfrm>
          <a:prstGeom prst="line">
            <a:avLst/>
          </a:prstGeom>
          <a:noFill/>
          <a:ln w="12700" algn="ctr">
            <a:solidFill>
              <a:srgbClr val="FFD68B"/>
            </a:solidFill>
            <a:round/>
            <a:headEnd/>
            <a:tailEnd/>
          </a:ln>
          <a:extLst>
            <a:ext uri="{909E8E84-426E-40DD-AFC4-6F175D3DCCD1}">
              <a14:hiddenFill xmlns:a14="http://schemas.microsoft.com/office/drawing/2010/main">
                <a:noFill/>
              </a14:hiddenFill>
            </a:ext>
          </a:extLst>
        </p:spPr>
      </p:cxnSp>
      <p:cxnSp>
        <p:nvCxnSpPr>
          <p:cNvPr id="56340" name="Straight Connector 4"/>
          <p:cNvCxnSpPr>
            <a:cxnSpLocks noChangeShapeType="1"/>
          </p:cNvCxnSpPr>
          <p:nvPr/>
        </p:nvCxnSpPr>
        <p:spPr bwMode="auto">
          <a:xfrm>
            <a:off x="869950" y="2525713"/>
            <a:ext cx="1692275" cy="0"/>
          </a:xfrm>
          <a:prstGeom prst="line">
            <a:avLst/>
          </a:prstGeom>
          <a:noFill/>
          <a:ln w="12700" algn="ctr">
            <a:solidFill>
              <a:srgbClr val="FFD68B"/>
            </a:solidFill>
            <a:round/>
            <a:headEnd/>
            <a:tailEnd/>
          </a:ln>
          <a:extLst>
            <a:ext uri="{909E8E84-426E-40DD-AFC4-6F175D3DCCD1}">
              <a14:hiddenFill xmlns:a14="http://schemas.microsoft.com/office/drawing/2010/main">
                <a:noFill/>
              </a14:hiddenFill>
            </a:ext>
          </a:extLst>
        </p:spPr>
      </p:cxnSp>
      <p:sp>
        <p:nvSpPr>
          <p:cNvPr id="56341" name="TextBox 24"/>
          <p:cNvSpPr txBox="1">
            <a:spLocks noChangeArrowheads="1"/>
          </p:cNvSpPr>
          <p:nvPr/>
        </p:nvSpPr>
        <p:spPr bwMode="auto">
          <a:xfrm>
            <a:off x="7475538" y="1943100"/>
            <a:ext cx="95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solidFill>
                  <a:srgbClr val="FF99CC"/>
                </a:solidFill>
              </a:rPr>
              <a:t>28.4%</a:t>
            </a:r>
          </a:p>
        </p:txBody>
      </p:sp>
      <p:sp>
        <p:nvSpPr>
          <p:cNvPr id="56342" name="TextBox 7"/>
          <p:cNvSpPr txBox="1">
            <a:spLocks noChangeArrowheads="1"/>
          </p:cNvSpPr>
          <p:nvPr/>
        </p:nvSpPr>
        <p:spPr bwMode="auto">
          <a:xfrm>
            <a:off x="7400925" y="277812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solidFill>
                  <a:srgbClr val="FFD68B"/>
                </a:solidFill>
              </a:rPr>
              <a:t>20.3%</a:t>
            </a:r>
          </a:p>
        </p:txBody>
      </p:sp>
      <p:sp>
        <p:nvSpPr>
          <p:cNvPr id="56343" name="TextBox 23"/>
          <p:cNvSpPr txBox="1">
            <a:spLocks noChangeArrowheads="1"/>
          </p:cNvSpPr>
          <p:nvPr/>
        </p:nvSpPr>
        <p:spPr bwMode="auto">
          <a:xfrm>
            <a:off x="7396163" y="25273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solidFill>
                  <a:srgbClr val="ADC1FD"/>
                </a:solidFill>
              </a:rPr>
              <a:t>20.3%</a:t>
            </a:r>
          </a:p>
        </p:txBody>
      </p:sp>
      <p:sp>
        <p:nvSpPr>
          <p:cNvPr id="56344" name="TextBox 24"/>
          <p:cNvSpPr txBox="1">
            <a:spLocks noChangeArrowheads="1"/>
          </p:cNvSpPr>
          <p:nvPr/>
        </p:nvSpPr>
        <p:spPr bwMode="auto">
          <a:xfrm>
            <a:off x="7437438" y="3457575"/>
            <a:ext cx="95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solidFill>
                  <a:srgbClr val="FF99CC"/>
                </a:solidFill>
              </a:rPr>
              <a:t>10.5%</a:t>
            </a:r>
          </a:p>
        </p:txBody>
      </p:sp>
      <p:sp>
        <p:nvSpPr>
          <p:cNvPr id="56345" name="TextBox 23"/>
          <p:cNvSpPr txBox="1">
            <a:spLocks noChangeArrowheads="1"/>
          </p:cNvSpPr>
          <p:nvPr/>
        </p:nvSpPr>
        <p:spPr bwMode="auto">
          <a:xfrm>
            <a:off x="7348538" y="4022725"/>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solidFill>
                  <a:srgbClr val="ADC1FD"/>
                </a:solidFill>
              </a:rPr>
              <a:t>5.4%</a:t>
            </a:r>
          </a:p>
        </p:txBody>
      </p:sp>
      <p:sp>
        <p:nvSpPr>
          <p:cNvPr id="56346" name="TextBox 7"/>
          <p:cNvSpPr txBox="1">
            <a:spLocks noChangeArrowheads="1"/>
          </p:cNvSpPr>
          <p:nvPr/>
        </p:nvSpPr>
        <p:spPr bwMode="auto">
          <a:xfrm>
            <a:off x="7358063" y="3790950"/>
            <a:ext cx="1052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dirty="0">
                <a:solidFill>
                  <a:srgbClr val="FFD68B"/>
                </a:solidFill>
              </a:rPr>
              <a:t>6.5%</a:t>
            </a:r>
          </a:p>
        </p:txBody>
      </p:sp>
      <p:sp>
        <p:nvSpPr>
          <p:cNvPr id="56347" name="Right Brace 6"/>
          <p:cNvSpPr>
            <a:spLocks/>
          </p:cNvSpPr>
          <p:nvPr/>
        </p:nvSpPr>
        <p:spPr bwMode="auto">
          <a:xfrm>
            <a:off x="8213725" y="1976438"/>
            <a:ext cx="182563" cy="1096962"/>
          </a:xfrm>
          <a:prstGeom prst="rightBrace">
            <a:avLst>
              <a:gd name="adj1" fmla="val 8345"/>
              <a:gd name="adj2" fmla="val 50000"/>
            </a:avLst>
          </a:prstGeom>
          <a:noFill/>
          <a:ln w="25400" algn="ctr">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50000"/>
              </a:spcBef>
              <a:buClrTx/>
              <a:buSzTx/>
              <a:buFont typeface="Monotype Sorts" pitchFamily="2" charset="2"/>
              <a:buChar char="4"/>
            </a:pPr>
            <a:endParaRPr kumimoji="1" lang="en-US" altLang="en-US" sz="2400" dirty="0">
              <a:solidFill>
                <a:schemeClr val="tx2"/>
              </a:solidFill>
            </a:endParaRPr>
          </a:p>
        </p:txBody>
      </p:sp>
      <p:sp>
        <p:nvSpPr>
          <p:cNvPr id="56348" name="Right Brace 37"/>
          <p:cNvSpPr>
            <a:spLocks/>
          </p:cNvSpPr>
          <p:nvPr/>
        </p:nvSpPr>
        <p:spPr bwMode="auto">
          <a:xfrm>
            <a:off x="8180388" y="3498850"/>
            <a:ext cx="182562" cy="822325"/>
          </a:xfrm>
          <a:prstGeom prst="rightBrace">
            <a:avLst>
              <a:gd name="adj1" fmla="val 8341"/>
              <a:gd name="adj2" fmla="val 50000"/>
            </a:avLst>
          </a:prstGeom>
          <a:noFill/>
          <a:ln w="25400" algn="ctr">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50000"/>
              </a:spcBef>
              <a:buClrTx/>
              <a:buSzTx/>
              <a:buFont typeface="Monotype Sorts" pitchFamily="2" charset="2"/>
              <a:buChar char="4"/>
            </a:pPr>
            <a:endParaRPr kumimoji="1" lang="en-US" altLang="en-US" sz="2400" dirty="0">
              <a:solidFill>
                <a:schemeClr val="tx2"/>
              </a:solidFill>
            </a:endParaRPr>
          </a:p>
        </p:txBody>
      </p:sp>
      <p:sp>
        <p:nvSpPr>
          <p:cNvPr id="56349" name="TextBox 7"/>
          <p:cNvSpPr txBox="1">
            <a:spLocks noChangeArrowheads="1"/>
          </p:cNvSpPr>
          <p:nvPr/>
        </p:nvSpPr>
        <p:spPr bwMode="auto">
          <a:xfrm>
            <a:off x="8112125" y="2305050"/>
            <a:ext cx="1344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t>Cardio-</a:t>
            </a:r>
          </a:p>
          <a:p>
            <a:pPr algn="ctr" eaLnBrk="1" hangingPunct="1">
              <a:lnSpc>
                <a:spcPct val="100000"/>
              </a:lnSpc>
              <a:spcBef>
                <a:spcPct val="0"/>
              </a:spcBef>
              <a:buClrTx/>
              <a:buSzTx/>
              <a:buFontTx/>
              <a:buNone/>
            </a:pPr>
            <a:r>
              <a:rPr lang="en-US" altLang="en-US" sz="1200" dirty="0"/>
              <a:t>vascular</a:t>
            </a:r>
          </a:p>
        </p:txBody>
      </p:sp>
      <p:sp>
        <p:nvSpPr>
          <p:cNvPr id="56350" name="TextBox 39"/>
          <p:cNvSpPr txBox="1">
            <a:spLocks noChangeArrowheads="1"/>
          </p:cNvSpPr>
          <p:nvPr/>
        </p:nvSpPr>
        <p:spPr bwMode="auto">
          <a:xfrm>
            <a:off x="8066088" y="3754438"/>
            <a:ext cx="1344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200" dirty="0"/>
              <a:t>Bleeding</a:t>
            </a:r>
          </a:p>
        </p:txBody>
      </p:sp>
      <p:sp>
        <p:nvSpPr>
          <p:cNvPr id="56351" name="TextBox 20"/>
          <p:cNvSpPr txBox="1">
            <a:spLocks noChangeArrowheads="1"/>
          </p:cNvSpPr>
          <p:nvPr/>
        </p:nvSpPr>
        <p:spPr bwMode="auto">
          <a:xfrm>
            <a:off x="5611813" y="2005013"/>
            <a:ext cx="1404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99CC"/>
                </a:solidFill>
              </a:rPr>
              <a:t>VKA + DAPT</a:t>
            </a:r>
          </a:p>
        </p:txBody>
      </p:sp>
      <p:sp>
        <p:nvSpPr>
          <p:cNvPr id="56352" name="TextBox 21"/>
          <p:cNvSpPr txBox="1">
            <a:spLocks noChangeArrowheads="1"/>
          </p:cNvSpPr>
          <p:nvPr/>
        </p:nvSpPr>
        <p:spPr bwMode="auto">
          <a:xfrm>
            <a:off x="5688013" y="2576513"/>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ADC1FD"/>
                </a:solidFill>
              </a:rPr>
              <a:t>Riva + DAPT</a:t>
            </a:r>
          </a:p>
        </p:txBody>
      </p:sp>
      <p:sp>
        <p:nvSpPr>
          <p:cNvPr id="56353" name="TextBox 6"/>
          <p:cNvSpPr txBox="1">
            <a:spLocks noChangeArrowheads="1"/>
          </p:cNvSpPr>
          <p:nvPr/>
        </p:nvSpPr>
        <p:spPr bwMode="auto">
          <a:xfrm>
            <a:off x="5699125" y="3032125"/>
            <a:ext cx="1468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dirty="0">
                <a:solidFill>
                  <a:srgbClr val="FFD68B"/>
                </a:solidFill>
              </a:rPr>
              <a:t>Riva + P2Y</a:t>
            </a:r>
            <a:r>
              <a:rPr lang="en-US" altLang="en-US" sz="1400" baseline="-25000" dirty="0">
                <a:solidFill>
                  <a:srgbClr val="FFD68B"/>
                </a:solidFill>
              </a:rPr>
              <a:t>12</a:t>
            </a:r>
          </a:p>
        </p:txBody>
      </p:sp>
      <p:sp>
        <p:nvSpPr>
          <p:cNvPr id="56354"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56355" name="Picture 8" descr="Harvard cre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6"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7" name="Picture 3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56176" y="1041936"/>
            <a:ext cx="3687795" cy="830997"/>
          </a:xfrm>
          <a:prstGeom prst="rect">
            <a:avLst/>
          </a:prstGeom>
          <a:solidFill>
            <a:schemeClr val="bg2">
              <a:lumMod val="85000"/>
              <a:lumOff val="15000"/>
            </a:schemeClr>
          </a:solidFill>
        </p:spPr>
        <p:txBody>
          <a:bodyPr wrap="square" rtlCol="0">
            <a:spAutoFit/>
          </a:bodyPr>
          <a:lstStyle/>
          <a:p>
            <a:r>
              <a:rPr lang="en-US" sz="1200" dirty="0"/>
              <a:t>Adverse events leading to hospitalization were classified by consensus panel blinded to treatment group as potentially related to either bleeding, CV or other causes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dirty="0">
                <a:ea typeface="ＭＳ Ｐゴシック" charset="0"/>
              </a:rPr>
              <a:t>Conflict of Interest Statement</a:t>
            </a:r>
          </a:p>
        </p:txBody>
      </p:sp>
      <p:sp>
        <p:nvSpPr>
          <p:cNvPr id="25603" name="Content Placeholder 2"/>
          <p:cNvSpPr>
            <a:spLocks noGrp="1"/>
          </p:cNvSpPr>
          <p:nvPr>
            <p:ph idx="1"/>
          </p:nvPr>
        </p:nvSpPr>
        <p:spPr>
          <a:xfrm>
            <a:off x="190500" y="1039813"/>
            <a:ext cx="3189288" cy="5740400"/>
          </a:xfrm>
        </p:spPr>
        <p:txBody>
          <a:bodyPr/>
          <a:lstStyle/>
          <a:p>
            <a:pPr marL="0" indent="0">
              <a:lnSpc>
                <a:spcPct val="100000"/>
              </a:lnSpc>
              <a:spcBef>
                <a:spcPct val="0"/>
              </a:spcBef>
              <a:buFontTx/>
              <a:buNone/>
              <a:defRPr/>
            </a:pPr>
            <a:r>
              <a:rPr lang="en-US" altLang="en-US" sz="1400" i="1" dirty="0">
                <a:solidFill>
                  <a:srgbClr val="FFEE74"/>
                </a:solidFill>
                <a:effectLst/>
              </a:rPr>
              <a:t>Present Research/Grant Funding</a:t>
            </a:r>
          </a:p>
          <a:p>
            <a:pPr marL="0" indent="0">
              <a:lnSpc>
                <a:spcPct val="100000"/>
              </a:lnSpc>
              <a:spcBef>
                <a:spcPct val="0"/>
              </a:spcBef>
              <a:buFontTx/>
              <a:buNone/>
              <a:defRPr/>
            </a:pPr>
            <a:br>
              <a:rPr lang="en-US" altLang="en-US" sz="1400" dirty="0">
                <a:effectLst/>
              </a:rPr>
            </a:br>
            <a:r>
              <a:rPr lang="en-US" altLang="en-US" sz="1400" dirty="0">
                <a:effectLst/>
              </a:rPr>
              <a:t>Angel Medical Corporation </a:t>
            </a:r>
          </a:p>
          <a:p>
            <a:pPr marL="0" indent="0">
              <a:lnSpc>
                <a:spcPct val="100000"/>
              </a:lnSpc>
              <a:spcBef>
                <a:spcPct val="0"/>
              </a:spcBef>
              <a:buFontTx/>
              <a:buNone/>
              <a:defRPr/>
            </a:pPr>
            <a:r>
              <a:rPr lang="en-US" altLang="en-US" sz="1400" dirty="0">
                <a:effectLst/>
              </a:rPr>
              <a:t>Bayer Corp.</a:t>
            </a:r>
          </a:p>
          <a:p>
            <a:pPr marL="0" indent="0">
              <a:lnSpc>
                <a:spcPct val="100000"/>
              </a:lnSpc>
              <a:spcBef>
                <a:spcPct val="0"/>
              </a:spcBef>
              <a:buFontTx/>
              <a:buNone/>
              <a:defRPr/>
            </a:pPr>
            <a:r>
              <a:rPr lang="en-US" altLang="en-US" sz="1400" dirty="0">
                <a:effectLst/>
              </a:rPr>
              <a:t>CSL, Inc.</a:t>
            </a:r>
          </a:p>
          <a:p>
            <a:pPr marL="0" indent="0">
              <a:lnSpc>
                <a:spcPct val="100000"/>
              </a:lnSpc>
              <a:spcBef>
                <a:spcPct val="0"/>
              </a:spcBef>
              <a:buFontTx/>
              <a:buNone/>
              <a:defRPr/>
            </a:pPr>
            <a:r>
              <a:rPr lang="en-US" altLang="en-US" sz="1400" dirty="0">
                <a:effectLst/>
              </a:rPr>
              <a:t>Ikaria, Inc.</a:t>
            </a:r>
          </a:p>
          <a:p>
            <a:pPr marL="0" indent="0">
              <a:lnSpc>
                <a:spcPct val="100000"/>
              </a:lnSpc>
              <a:spcBef>
                <a:spcPct val="0"/>
              </a:spcBef>
              <a:buFontTx/>
              <a:buNone/>
              <a:defRPr/>
            </a:pPr>
            <a:r>
              <a:rPr lang="en-US" altLang="en-US" sz="1400" dirty="0">
                <a:effectLst/>
              </a:rPr>
              <a:t>Janssen Pharmaceuticals</a:t>
            </a:r>
          </a:p>
          <a:p>
            <a:pPr marL="0" indent="0">
              <a:lnSpc>
                <a:spcPct val="100000"/>
              </a:lnSpc>
              <a:spcBef>
                <a:spcPct val="0"/>
              </a:spcBef>
              <a:buFontTx/>
              <a:buNone/>
              <a:defRPr/>
            </a:pPr>
            <a:r>
              <a:rPr lang="en-US" altLang="en-US" sz="1400" dirty="0">
                <a:effectLst/>
              </a:rPr>
              <a:t>Johnson &amp; Johnson Corporation </a:t>
            </a:r>
          </a:p>
          <a:p>
            <a:pPr marL="0" indent="0">
              <a:lnSpc>
                <a:spcPct val="100000"/>
              </a:lnSpc>
              <a:spcBef>
                <a:spcPct val="0"/>
              </a:spcBef>
              <a:buFontTx/>
              <a:buNone/>
              <a:defRPr/>
            </a:pPr>
            <a:r>
              <a:rPr lang="en-US" altLang="en-US" sz="1400" dirty="0">
                <a:effectLst/>
              </a:rPr>
              <a:t>Portola Pharmaceuticals</a:t>
            </a:r>
          </a:p>
          <a:p>
            <a:pPr marL="0" indent="0">
              <a:lnSpc>
                <a:spcPct val="100000"/>
              </a:lnSpc>
              <a:spcBef>
                <a:spcPct val="0"/>
              </a:spcBef>
              <a:buFontTx/>
              <a:buNone/>
              <a:defRPr/>
            </a:pPr>
            <a:r>
              <a:rPr lang="en-US" altLang="en-US" sz="1400" dirty="0">
                <a:effectLst/>
              </a:rPr>
              <a:t>Stealth Peptides, Inc.</a:t>
            </a:r>
          </a:p>
          <a:p>
            <a:pPr marL="0" indent="0">
              <a:lnSpc>
                <a:spcPct val="100000"/>
              </a:lnSpc>
              <a:spcBef>
                <a:spcPct val="0"/>
              </a:spcBef>
              <a:buFontTx/>
              <a:buNone/>
              <a:defRPr/>
            </a:pPr>
            <a:r>
              <a:rPr lang="en-US" altLang="en-US" sz="1400" dirty="0">
                <a:effectLst/>
              </a:rPr>
              <a:t>St. Jude Medical</a:t>
            </a:r>
            <a:br>
              <a:rPr lang="en-US" altLang="en-US" sz="1400" dirty="0">
                <a:effectLst/>
              </a:rPr>
            </a:br>
            <a:r>
              <a:rPr lang="en-US" altLang="en-US" sz="1400" i="1" dirty="0">
                <a:effectLst/>
              </a:rPr>
              <a:t> </a:t>
            </a:r>
            <a:endParaRPr lang="en-US" altLang="en-US" sz="1400" dirty="0">
              <a:effectLst/>
            </a:endParaRPr>
          </a:p>
          <a:p>
            <a:pPr marL="0" indent="0">
              <a:lnSpc>
                <a:spcPct val="100000"/>
              </a:lnSpc>
              <a:spcBef>
                <a:spcPct val="0"/>
              </a:spcBef>
              <a:buFontTx/>
              <a:buNone/>
              <a:defRPr/>
            </a:pPr>
            <a:r>
              <a:rPr lang="en-US" altLang="en-US" sz="1400" i="1" dirty="0">
                <a:solidFill>
                  <a:srgbClr val="FFEE74"/>
                </a:solidFill>
                <a:effectLst/>
              </a:rPr>
              <a:t>Peer to Peer Communications</a:t>
            </a:r>
            <a:endParaRPr lang="en-US" altLang="en-US" sz="1400" dirty="0">
              <a:solidFill>
                <a:srgbClr val="FFEE74"/>
              </a:solidFill>
              <a:effectLst/>
            </a:endParaRPr>
          </a:p>
          <a:p>
            <a:pPr marL="0" indent="0">
              <a:lnSpc>
                <a:spcPct val="100000"/>
              </a:lnSpc>
              <a:spcBef>
                <a:spcPct val="0"/>
              </a:spcBef>
              <a:buFontTx/>
              <a:buNone/>
              <a:defRPr/>
            </a:pPr>
            <a:br>
              <a:rPr lang="en-US" altLang="en-US" sz="1400" i="1" dirty="0">
                <a:effectLst/>
              </a:rPr>
            </a:br>
            <a:r>
              <a:rPr lang="en-US" altLang="en-US" sz="1400" dirty="0">
                <a:effectLst/>
              </a:rPr>
              <a:t>Eli Lilly and Company </a:t>
            </a:r>
          </a:p>
          <a:p>
            <a:pPr marL="0" indent="0">
              <a:lnSpc>
                <a:spcPct val="100000"/>
              </a:lnSpc>
              <a:spcBef>
                <a:spcPct val="0"/>
              </a:spcBef>
              <a:buFontTx/>
              <a:buNone/>
              <a:defRPr/>
            </a:pPr>
            <a:r>
              <a:rPr lang="en-US" altLang="en-US" sz="1400" dirty="0">
                <a:effectLst/>
              </a:rPr>
              <a:t>The Medicines Company </a:t>
            </a:r>
          </a:p>
          <a:p>
            <a:pPr marL="0" indent="0">
              <a:lnSpc>
                <a:spcPct val="100000"/>
              </a:lnSpc>
              <a:spcBef>
                <a:spcPct val="0"/>
              </a:spcBef>
              <a:buFontTx/>
              <a:buNone/>
              <a:defRPr/>
            </a:pPr>
            <a:endParaRPr lang="en-US" altLang="en-US" sz="1400" dirty="0">
              <a:effectLst/>
            </a:endParaRPr>
          </a:p>
          <a:p>
            <a:pPr marL="0" indent="0">
              <a:lnSpc>
                <a:spcPct val="100000"/>
              </a:lnSpc>
              <a:spcBef>
                <a:spcPct val="0"/>
              </a:spcBef>
              <a:buFontTx/>
              <a:buNone/>
              <a:defRPr/>
            </a:pPr>
            <a:r>
              <a:rPr lang="en-US" altLang="en-US" sz="1400" i="1" dirty="0">
                <a:solidFill>
                  <a:srgbClr val="FFEE74"/>
                </a:solidFill>
                <a:effectLst/>
              </a:rPr>
              <a:t>Royalties as a Contributor</a:t>
            </a:r>
          </a:p>
          <a:p>
            <a:pPr marL="0" indent="0">
              <a:lnSpc>
                <a:spcPct val="100000"/>
              </a:lnSpc>
              <a:spcBef>
                <a:spcPct val="0"/>
              </a:spcBef>
              <a:buFontTx/>
              <a:buNone/>
              <a:defRPr/>
            </a:pPr>
            <a:endParaRPr lang="en-US" altLang="en-US" sz="1400" dirty="0">
              <a:solidFill>
                <a:srgbClr val="FFEE74"/>
              </a:solidFill>
              <a:effectLst/>
            </a:endParaRPr>
          </a:p>
          <a:p>
            <a:pPr marL="0" indent="0">
              <a:lnSpc>
                <a:spcPct val="100000"/>
              </a:lnSpc>
              <a:spcBef>
                <a:spcPct val="0"/>
              </a:spcBef>
              <a:buFontTx/>
              <a:buNone/>
              <a:defRPr/>
            </a:pPr>
            <a:r>
              <a:rPr lang="en-US" altLang="en-US" sz="1400" i="1" dirty="0">
                <a:effectLst/>
              </a:rPr>
              <a:t>UpToDate</a:t>
            </a:r>
            <a:r>
              <a:rPr lang="en-US" altLang="en-US" sz="1400" dirty="0">
                <a:effectLst/>
              </a:rPr>
              <a:t> in Cardiovascular Medicine</a:t>
            </a:r>
          </a:p>
          <a:p>
            <a:pPr marL="0" indent="0">
              <a:lnSpc>
                <a:spcPct val="100000"/>
              </a:lnSpc>
              <a:spcBef>
                <a:spcPct val="0"/>
              </a:spcBef>
              <a:buFontTx/>
              <a:buNone/>
              <a:defRPr/>
            </a:pPr>
            <a:endParaRPr lang="en-US" altLang="en-US" sz="1400" dirty="0">
              <a:effectLst/>
            </a:endParaRPr>
          </a:p>
          <a:p>
            <a:pPr marL="0" indent="0">
              <a:lnSpc>
                <a:spcPct val="100000"/>
              </a:lnSpc>
              <a:spcBef>
                <a:spcPct val="0"/>
              </a:spcBef>
              <a:buFontTx/>
              <a:buNone/>
              <a:defRPr/>
            </a:pPr>
            <a:r>
              <a:rPr lang="en-US" altLang="en-US" sz="1400" i="1" dirty="0">
                <a:solidFill>
                  <a:schemeClr val="tx2">
                    <a:lumMod val="40000"/>
                    <a:lumOff val="60000"/>
                  </a:schemeClr>
                </a:solidFill>
                <a:effectLst/>
              </a:rPr>
              <a:t>Spouse:</a:t>
            </a:r>
          </a:p>
          <a:p>
            <a:pPr marL="0" indent="0">
              <a:lnSpc>
                <a:spcPct val="100000"/>
              </a:lnSpc>
              <a:spcBef>
                <a:spcPct val="0"/>
              </a:spcBef>
              <a:buFontTx/>
              <a:buNone/>
              <a:defRPr/>
            </a:pPr>
            <a:r>
              <a:rPr lang="en-US" altLang="en-US" sz="1400" dirty="0">
                <a:effectLst/>
              </a:rPr>
              <a:t>Employee of Boston Clin Res Institute with equity</a:t>
            </a:r>
          </a:p>
          <a:p>
            <a:pPr marL="0" indent="0">
              <a:lnSpc>
                <a:spcPct val="100000"/>
              </a:lnSpc>
              <a:spcBef>
                <a:spcPct val="0"/>
              </a:spcBef>
              <a:buFontTx/>
              <a:buNone/>
              <a:defRPr/>
            </a:pPr>
            <a:endParaRPr lang="en-US" altLang="en-US" sz="1400" dirty="0">
              <a:effectLst/>
            </a:endParaRPr>
          </a:p>
        </p:txBody>
      </p:sp>
      <p:sp>
        <p:nvSpPr>
          <p:cNvPr id="4" name="TextBox 3"/>
          <p:cNvSpPr txBox="1"/>
          <p:nvPr/>
        </p:nvSpPr>
        <p:spPr>
          <a:xfrm>
            <a:off x="4116388" y="1066800"/>
            <a:ext cx="4805362" cy="5973763"/>
          </a:xfrm>
          <a:prstGeom prst="rect">
            <a:avLst/>
          </a:prstGeom>
          <a:noFill/>
        </p:spPr>
        <p:txBody>
          <a:bodyPr wrap="non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altLang="en-US" sz="1400" i="1" dirty="0">
                <a:solidFill>
                  <a:srgbClr val="FFEE74"/>
                </a:solidFill>
              </a:rPr>
              <a:t>Consultant</a:t>
            </a:r>
            <a:endParaRPr lang="en-US" altLang="en-US" sz="1400" dirty="0">
              <a:solidFill>
                <a:srgbClr val="FFEE74"/>
              </a:solidFill>
            </a:endParaRPr>
          </a:p>
          <a:p>
            <a:pPr eaLnBrk="1" hangingPunct="1">
              <a:defRPr/>
            </a:pPr>
            <a:r>
              <a:rPr lang="en-US" altLang="en-US" sz="1400" dirty="0"/>
              <a:t>(all with moderate support)</a:t>
            </a:r>
          </a:p>
          <a:p>
            <a:pPr eaLnBrk="1" hangingPunct="1">
              <a:defRPr/>
            </a:pPr>
            <a:br>
              <a:rPr lang="en-US" altLang="en-US" sz="1400" dirty="0"/>
            </a:br>
            <a:r>
              <a:rPr lang="en-US" altLang="en-US" sz="1400" dirty="0"/>
              <a:t>Amarin Pharama</a:t>
            </a:r>
          </a:p>
          <a:p>
            <a:pPr eaLnBrk="1" hangingPunct="1">
              <a:defRPr/>
            </a:pPr>
            <a:r>
              <a:rPr lang="en-US" altLang="en-US" sz="1400" dirty="0"/>
              <a:t>Amgen</a:t>
            </a:r>
          </a:p>
          <a:p>
            <a:pPr eaLnBrk="1" hangingPunct="1">
              <a:defRPr/>
            </a:pPr>
            <a:r>
              <a:rPr lang="en-US" altLang="en-US" sz="1400" dirty="0"/>
              <a:t>Boston Clinical Research Institute</a:t>
            </a:r>
          </a:p>
          <a:p>
            <a:pPr eaLnBrk="1" hangingPunct="1">
              <a:defRPr/>
            </a:pPr>
            <a:r>
              <a:rPr lang="en-US" altLang="en-US" sz="1400" dirty="0"/>
              <a:t>Cardiovascular Research Foundation</a:t>
            </a:r>
          </a:p>
          <a:p>
            <a:pPr eaLnBrk="1" hangingPunct="1">
              <a:defRPr/>
            </a:pPr>
            <a:r>
              <a:rPr lang="en-US" altLang="en-US" sz="1400" dirty="0"/>
              <a:t>CSL Behring</a:t>
            </a:r>
          </a:p>
          <a:p>
            <a:pPr eaLnBrk="1" hangingPunct="1">
              <a:defRPr/>
            </a:pPr>
            <a:r>
              <a:rPr lang="en-US" altLang="en-US" sz="1400" dirty="0"/>
              <a:t>Eli Lilly and Company</a:t>
            </a:r>
          </a:p>
          <a:p>
            <a:pPr eaLnBrk="1" hangingPunct="1">
              <a:defRPr/>
            </a:pPr>
            <a:r>
              <a:rPr lang="en-US" altLang="en-US" sz="1400" dirty="0"/>
              <a:t>Gilead</a:t>
            </a:r>
          </a:p>
          <a:p>
            <a:pPr eaLnBrk="1" hangingPunct="1">
              <a:defRPr/>
            </a:pPr>
            <a:r>
              <a:rPr lang="en-US" altLang="en-US" sz="1400" dirty="0"/>
              <a:t>Novo Nordisk</a:t>
            </a:r>
          </a:p>
          <a:p>
            <a:pPr eaLnBrk="1" hangingPunct="1">
              <a:defRPr/>
            </a:pPr>
            <a:r>
              <a:rPr lang="en-US" altLang="en-US" sz="1400" dirty="0"/>
              <a:t>Pfizer</a:t>
            </a:r>
          </a:p>
          <a:p>
            <a:pPr eaLnBrk="1" hangingPunct="1">
              <a:defRPr/>
            </a:pPr>
            <a:r>
              <a:rPr lang="en-US" altLang="en-US" sz="1400" dirty="0"/>
              <a:t>Pharma Mar</a:t>
            </a:r>
          </a:p>
          <a:p>
            <a:pPr eaLnBrk="1" hangingPunct="1">
              <a:defRPr/>
            </a:pPr>
            <a:r>
              <a:rPr lang="en-US" altLang="en-US" sz="1400" dirty="0"/>
              <a:t>Roche Diagnostics</a:t>
            </a:r>
          </a:p>
          <a:p>
            <a:pPr eaLnBrk="1" hangingPunct="1">
              <a:defRPr/>
            </a:pPr>
            <a:r>
              <a:rPr lang="en-US" altLang="en-US" sz="1400" dirty="0"/>
              <a:t>St. Francis Hospital </a:t>
            </a:r>
          </a:p>
          <a:p>
            <a:pPr eaLnBrk="1" hangingPunct="1">
              <a:defRPr/>
            </a:pPr>
            <a:r>
              <a:rPr lang="en-US" altLang="en-US" sz="1400" dirty="0"/>
              <a:t>St. Jude Medical</a:t>
            </a:r>
          </a:p>
          <a:p>
            <a:pPr eaLnBrk="1" hangingPunct="1">
              <a:defRPr/>
            </a:pPr>
            <a:r>
              <a:rPr lang="en-US" altLang="en-US" sz="1400" dirty="0"/>
              <a:t>The Medicines Company</a:t>
            </a:r>
          </a:p>
          <a:p>
            <a:pPr eaLnBrk="1" hangingPunct="1">
              <a:defRPr/>
            </a:pPr>
            <a:r>
              <a:rPr lang="en-US" altLang="en-US" sz="1400" dirty="0"/>
              <a:t>Web MD</a:t>
            </a:r>
          </a:p>
          <a:p>
            <a:pPr eaLnBrk="1" hangingPunct="1">
              <a:defRPr/>
            </a:pPr>
            <a:br>
              <a:rPr lang="en-US" altLang="en-US" sz="1400" dirty="0"/>
            </a:br>
            <a:r>
              <a:rPr lang="en-US" altLang="en-US" sz="1400" i="1" dirty="0"/>
              <a:t> </a:t>
            </a:r>
            <a:endParaRPr lang="en-US" altLang="en-US" sz="1400" dirty="0"/>
          </a:p>
          <a:p>
            <a:pPr eaLnBrk="1" hangingPunct="1">
              <a:defRPr/>
            </a:pPr>
            <a:r>
              <a:rPr lang="en-US" altLang="en-US" sz="1400" dirty="0">
                <a:solidFill>
                  <a:srgbClr val="FFEE74"/>
                </a:solidFill>
              </a:rPr>
              <a:t>Consultant</a:t>
            </a:r>
            <a:r>
              <a:rPr lang="en-US" altLang="en-US" sz="1400" dirty="0"/>
              <a:t> (with $0.00 monies received by Dr. Gibson)</a:t>
            </a:r>
          </a:p>
          <a:p>
            <a:pPr eaLnBrk="1" hangingPunct="1">
              <a:defRPr/>
            </a:pPr>
            <a:br>
              <a:rPr lang="en-US" altLang="en-US" sz="1400" dirty="0"/>
            </a:br>
            <a:r>
              <a:rPr lang="en-US" altLang="en-US" sz="1400" dirty="0"/>
              <a:t>Bayer Corporation</a:t>
            </a:r>
          </a:p>
          <a:p>
            <a:pPr eaLnBrk="1" hangingPunct="1">
              <a:defRPr/>
            </a:pPr>
            <a:r>
              <a:rPr lang="en-US" altLang="en-US" sz="1400" dirty="0"/>
              <a:t>Janssen Pharmaceuticals</a:t>
            </a:r>
          </a:p>
          <a:p>
            <a:pPr eaLnBrk="1" hangingPunct="1">
              <a:defRPr/>
            </a:pPr>
            <a:r>
              <a:rPr lang="en-US" altLang="en-US" sz="1400" dirty="0"/>
              <a:t>Johnson &amp; Johnson Corporation</a:t>
            </a:r>
          </a:p>
          <a:p>
            <a:pPr eaLnBrk="1" hangingPunct="1">
              <a:defRPr/>
            </a:pPr>
            <a:r>
              <a:rPr lang="en-US" altLang="en-US" sz="1400" dirty="0"/>
              <a:t>Ortho McNeil</a:t>
            </a:r>
          </a:p>
          <a:p>
            <a:pPr eaLnBrk="1" hangingPunct="1">
              <a:spcBef>
                <a:spcPct val="30000"/>
              </a:spcBef>
              <a:defRPr/>
            </a:pPr>
            <a:endParaRPr lang="en-US" altLang="en-US" sz="1400" dirty="0">
              <a:effectLst>
                <a:outerShdw blurRad="38100" dist="38100" dir="2700000" algn="tl">
                  <a:srgbClr val="000000"/>
                </a:outerShdw>
              </a:effectLst>
            </a:endParaRPr>
          </a:p>
        </p:txBody>
      </p:sp>
      <p:pic>
        <p:nvPicPr>
          <p:cNvPr id="25605"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25607"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4" descr="C:\Users\myee1\Desktop\VKA Discontinuation Curve\VKA DisconEdited_Cropp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93" y="1090613"/>
            <a:ext cx="7383463"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12" descr="C:\Documents and Settings\SKaul\Local Settings\Temporary Internet Files\Content.Outlook\U0KLPV7C\7957_AFL3003_PIONEE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5236" y="1759506"/>
            <a:ext cx="430887" cy="3137631"/>
          </a:xfrm>
          <a:prstGeom prst="rect">
            <a:avLst/>
          </a:prstGeom>
          <a:noFill/>
        </p:spPr>
        <p:txBody>
          <a:bodyPr vert="vert270">
            <a:spAutoFit/>
          </a:bodyPr>
          <a:lstStyle/>
          <a:p>
            <a:pPr algn="ctr">
              <a:defRPr/>
            </a:pPr>
            <a:r>
              <a:rPr lang="en-US" sz="1600" dirty="0">
                <a:latin typeface="Arial" charset="0"/>
                <a:cs typeface="ＭＳ Ｐゴシック" charset="0"/>
              </a:rPr>
              <a:t>Percent on VKA + DAPT</a:t>
            </a:r>
          </a:p>
        </p:txBody>
      </p:sp>
      <p:sp>
        <p:nvSpPr>
          <p:cNvPr id="76805" name="TextBox 1"/>
          <p:cNvSpPr txBox="1">
            <a:spLocks noChangeArrowheads="1"/>
          </p:cNvSpPr>
          <p:nvPr/>
        </p:nvSpPr>
        <p:spPr bwMode="auto">
          <a:xfrm>
            <a:off x="1520825" y="5638800"/>
            <a:ext cx="4238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0</a:t>
            </a:r>
          </a:p>
        </p:txBody>
      </p:sp>
      <p:sp>
        <p:nvSpPr>
          <p:cNvPr id="76806" name="TextBox 5"/>
          <p:cNvSpPr txBox="1">
            <a:spLocks noChangeArrowheads="1"/>
          </p:cNvSpPr>
          <p:nvPr/>
        </p:nvSpPr>
        <p:spPr bwMode="auto">
          <a:xfrm>
            <a:off x="2027238" y="5645150"/>
            <a:ext cx="4238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30</a:t>
            </a:r>
          </a:p>
        </p:txBody>
      </p:sp>
      <p:sp>
        <p:nvSpPr>
          <p:cNvPr id="76807" name="TextBox 6"/>
          <p:cNvSpPr txBox="1">
            <a:spLocks noChangeArrowheads="1"/>
          </p:cNvSpPr>
          <p:nvPr/>
        </p:nvSpPr>
        <p:spPr bwMode="auto">
          <a:xfrm>
            <a:off x="2557463" y="5645150"/>
            <a:ext cx="4238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60</a:t>
            </a:r>
          </a:p>
        </p:txBody>
      </p:sp>
      <p:sp>
        <p:nvSpPr>
          <p:cNvPr id="76808" name="TextBox 7"/>
          <p:cNvSpPr txBox="1">
            <a:spLocks noChangeArrowheads="1"/>
          </p:cNvSpPr>
          <p:nvPr/>
        </p:nvSpPr>
        <p:spPr bwMode="auto">
          <a:xfrm>
            <a:off x="3074988" y="5645150"/>
            <a:ext cx="42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90</a:t>
            </a:r>
          </a:p>
        </p:txBody>
      </p:sp>
      <p:sp>
        <p:nvSpPr>
          <p:cNvPr id="76809" name="TextBox 8"/>
          <p:cNvSpPr txBox="1">
            <a:spLocks noChangeArrowheads="1"/>
          </p:cNvSpPr>
          <p:nvPr/>
        </p:nvSpPr>
        <p:spPr bwMode="auto">
          <a:xfrm>
            <a:off x="4568825" y="5645150"/>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180</a:t>
            </a:r>
          </a:p>
        </p:txBody>
      </p:sp>
      <p:sp>
        <p:nvSpPr>
          <p:cNvPr id="76810" name="TextBox 9"/>
          <p:cNvSpPr txBox="1">
            <a:spLocks noChangeArrowheads="1"/>
          </p:cNvSpPr>
          <p:nvPr/>
        </p:nvSpPr>
        <p:spPr bwMode="auto">
          <a:xfrm>
            <a:off x="6148388" y="5643563"/>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270</a:t>
            </a:r>
          </a:p>
        </p:txBody>
      </p:sp>
      <p:sp>
        <p:nvSpPr>
          <p:cNvPr id="76811" name="TextBox 10"/>
          <p:cNvSpPr txBox="1">
            <a:spLocks noChangeArrowheads="1"/>
          </p:cNvSpPr>
          <p:nvPr/>
        </p:nvSpPr>
        <p:spPr bwMode="auto">
          <a:xfrm>
            <a:off x="7697788" y="5643563"/>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300" b="0" dirty="0">
                <a:latin typeface="Arial Unicode MS" pitchFamily="34" charset="-128"/>
                <a:ea typeface="Arial Unicode MS" pitchFamily="34" charset="-128"/>
              </a:rPr>
              <a:t>360</a:t>
            </a:r>
          </a:p>
        </p:txBody>
      </p:sp>
      <p:sp>
        <p:nvSpPr>
          <p:cNvPr id="76812" name="TextBox 4"/>
          <p:cNvSpPr txBox="1">
            <a:spLocks noChangeArrowheads="1"/>
          </p:cNvSpPr>
          <p:nvPr/>
        </p:nvSpPr>
        <p:spPr bwMode="auto">
          <a:xfrm>
            <a:off x="4178300" y="5922963"/>
            <a:ext cx="138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600" dirty="0">
                <a:ea typeface="ＭＳ Ｐゴシック" panose="020B0600070205080204" pitchFamily="34" charset="-128"/>
              </a:rPr>
              <a:t>Days</a:t>
            </a:r>
          </a:p>
        </p:txBody>
      </p:sp>
      <p:sp>
        <p:nvSpPr>
          <p:cNvPr id="17" name="Title 1"/>
          <p:cNvSpPr txBox="1">
            <a:spLocks/>
          </p:cNvSpPr>
          <p:nvPr/>
        </p:nvSpPr>
        <p:spPr>
          <a:xfrm>
            <a:off x="1573213" y="236538"/>
            <a:ext cx="7570787" cy="584200"/>
          </a:xfrm>
          <a:prstGeom prst="rect">
            <a:avLst/>
          </a:prstGeom>
        </p:spPr>
        <p:txBody>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lnSpc>
                <a:spcPct val="95000"/>
              </a:lnSpc>
              <a:defRPr/>
            </a:pPr>
            <a:r>
              <a:rPr lang="en-US" altLang="en-US" sz="2600" dirty="0">
                <a:solidFill>
                  <a:srgbClr val="FF9933"/>
                </a:solidFill>
                <a:effectLst>
                  <a:outerShdw blurRad="38100" dist="38100" dir="2700000" algn="tl">
                    <a:srgbClr val="000000"/>
                  </a:outerShdw>
                </a:effectLst>
                <a:cs typeface="Arial" charset="0"/>
              </a:rPr>
              <a:t>VKA + DAPT Regimen Discontinuation </a:t>
            </a:r>
          </a:p>
        </p:txBody>
      </p:sp>
      <p:sp>
        <p:nvSpPr>
          <p:cNvPr id="76814" name="TextBox 2"/>
          <p:cNvSpPr txBox="1">
            <a:spLocks noChangeArrowheads="1"/>
          </p:cNvSpPr>
          <p:nvPr/>
        </p:nvSpPr>
        <p:spPr bwMode="auto">
          <a:xfrm>
            <a:off x="3227388" y="2978877"/>
            <a:ext cx="1460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None/>
            </a:pPr>
            <a:r>
              <a:rPr lang="en-US" altLang="en-US" sz="1600" dirty="0">
                <a:solidFill>
                  <a:srgbClr val="FF99CC"/>
                </a:solidFill>
                <a:ea typeface="ＭＳ Ｐゴシック" panose="020B0600070205080204" pitchFamily="34" charset="-128"/>
              </a:rPr>
              <a:t>PIONEER</a:t>
            </a:r>
          </a:p>
          <a:p>
            <a:pPr>
              <a:lnSpc>
                <a:spcPct val="100000"/>
              </a:lnSpc>
              <a:spcBef>
                <a:spcPct val="0"/>
              </a:spcBef>
              <a:buClrTx/>
              <a:buSzTx/>
              <a:buNone/>
            </a:pPr>
            <a:r>
              <a:rPr lang="en-US" altLang="en-US" sz="1600" dirty="0">
                <a:solidFill>
                  <a:srgbClr val="FF99CC"/>
                </a:solidFill>
                <a:ea typeface="ＭＳ Ｐゴシック" panose="020B0600070205080204" pitchFamily="34" charset="-128"/>
              </a:rPr>
              <a:t>100% AF</a:t>
            </a:r>
          </a:p>
          <a:p>
            <a:pPr>
              <a:lnSpc>
                <a:spcPct val="100000"/>
              </a:lnSpc>
              <a:spcBef>
                <a:spcPct val="0"/>
              </a:spcBef>
              <a:buClrTx/>
              <a:buSzTx/>
              <a:buFontTx/>
              <a:buNone/>
            </a:pPr>
            <a:r>
              <a:rPr lang="en-US" altLang="en-US" sz="1600" dirty="0">
                <a:solidFill>
                  <a:srgbClr val="FF99CC"/>
                </a:solidFill>
                <a:ea typeface="ＭＳ Ｐゴシック" panose="020B0600070205080204" pitchFamily="34" charset="-128"/>
              </a:rPr>
              <a:t>VKA + DAPT</a:t>
            </a:r>
          </a:p>
        </p:txBody>
      </p:sp>
      <p:sp>
        <p:nvSpPr>
          <p:cNvPr id="76815" name="TextBox 4"/>
          <p:cNvSpPr txBox="1">
            <a:spLocks noChangeArrowheads="1"/>
          </p:cNvSpPr>
          <p:nvPr/>
        </p:nvSpPr>
        <p:spPr bwMode="auto">
          <a:xfrm>
            <a:off x="5358606" y="1138452"/>
            <a:ext cx="1444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None/>
            </a:pPr>
            <a:r>
              <a:rPr lang="en-US" altLang="en-US" sz="1600" dirty="0">
                <a:solidFill>
                  <a:srgbClr val="FFFF00"/>
                </a:solidFill>
                <a:ea typeface="ＭＳ Ｐゴシック" panose="020B0600070205080204" pitchFamily="34" charset="-128"/>
              </a:rPr>
              <a:t>WOEST</a:t>
            </a:r>
          </a:p>
          <a:p>
            <a:pPr>
              <a:lnSpc>
                <a:spcPct val="100000"/>
              </a:lnSpc>
              <a:spcBef>
                <a:spcPct val="0"/>
              </a:spcBef>
              <a:buClrTx/>
              <a:buSzTx/>
              <a:buNone/>
            </a:pPr>
            <a:r>
              <a:rPr lang="en-US" altLang="en-US" sz="1600" dirty="0">
                <a:solidFill>
                  <a:srgbClr val="FFFF00"/>
                </a:solidFill>
                <a:ea typeface="ＭＳ Ｐゴシック" panose="020B0600070205080204" pitchFamily="34" charset="-128"/>
              </a:rPr>
              <a:t>69% AF</a:t>
            </a:r>
          </a:p>
          <a:p>
            <a:pPr>
              <a:lnSpc>
                <a:spcPct val="100000"/>
              </a:lnSpc>
              <a:spcBef>
                <a:spcPct val="0"/>
              </a:spcBef>
              <a:buClrTx/>
              <a:buSzTx/>
              <a:buFontTx/>
              <a:buNone/>
            </a:pPr>
            <a:r>
              <a:rPr lang="en-US" altLang="en-US" sz="1600" dirty="0">
                <a:solidFill>
                  <a:srgbClr val="FFFF00"/>
                </a:solidFill>
                <a:ea typeface="ＭＳ Ｐゴシック" panose="020B0600070205080204" pitchFamily="34" charset="-128"/>
              </a:rPr>
              <a:t>VKA + DAPT</a:t>
            </a:r>
          </a:p>
        </p:txBody>
      </p:sp>
      <p:sp>
        <p:nvSpPr>
          <p:cNvPr id="76816" name="TextBox 5"/>
          <p:cNvSpPr txBox="1">
            <a:spLocks noChangeArrowheads="1"/>
          </p:cNvSpPr>
          <p:nvPr/>
        </p:nvSpPr>
        <p:spPr bwMode="auto">
          <a:xfrm>
            <a:off x="2587625" y="1081088"/>
            <a:ext cx="32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solidFill>
                  <a:srgbClr val="FFFF00"/>
                </a:solidFill>
                <a:ea typeface="ＭＳ Ｐゴシック" panose="020B0600070205080204" pitchFamily="34" charset="-128"/>
              </a:rPr>
              <a:t>?</a:t>
            </a:r>
          </a:p>
        </p:txBody>
      </p:sp>
      <p:sp>
        <p:nvSpPr>
          <p:cNvPr id="76817" name="TextBox 21"/>
          <p:cNvSpPr txBox="1">
            <a:spLocks noChangeArrowheads="1"/>
          </p:cNvSpPr>
          <p:nvPr/>
        </p:nvSpPr>
        <p:spPr bwMode="auto">
          <a:xfrm>
            <a:off x="3636963" y="1371600"/>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solidFill>
                  <a:srgbClr val="FFFF00"/>
                </a:solidFill>
                <a:ea typeface="ＭＳ Ｐゴシック" panose="020B0600070205080204" pitchFamily="34" charset="-128"/>
              </a:rPr>
              <a:t>?</a:t>
            </a:r>
          </a:p>
        </p:txBody>
      </p:sp>
      <p:sp>
        <p:nvSpPr>
          <p:cNvPr id="76818" name="TextBox 22"/>
          <p:cNvSpPr txBox="1">
            <a:spLocks noChangeArrowheads="1"/>
          </p:cNvSpPr>
          <p:nvPr/>
        </p:nvSpPr>
        <p:spPr bwMode="auto">
          <a:xfrm>
            <a:off x="6143625" y="1960563"/>
            <a:ext cx="322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solidFill>
                  <a:srgbClr val="FFFF00"/>
                </a:solidFill>
                <a:ea typeface="ＭＳ Ｐゴシック" panose="020B0600070205080204" pitchFamily="34" charset="-128"/>
              </a:rPr>
              <a:t>?</a:t>
            </a:r>
          </a:p>
        </p:txBody>
      </p:sp>
      <p:sp>
        <p:nvSpPr>
          <p:cNvPr id="76819" name="TextBox 23"/>
          <p:cNvSpPr txBox="1">
            <a:spLocks noChangeArrowheads="1"/>
          </p:cNvSpPr>
          <p:nvPr/>
        </p:nvSpPr>
        <p:spPr bwMode="auto">
          <a:xfrm>
            <a:off x="4854575" y="1651000"/>
            <a:ext cx="322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solidFill>
                  <a:srgbClr val="FFFF00"/>
                </a:solidFill>
                <a:ea typeface="ＭＳ Ｐゴシック" panose="020B0600070205080204" pitchFamily="34" charset="-128"/>
              </a:rPr>
              <a:t>?</a:t>
            </a:r>
          </a:p>
        </p:txBody>
      </p:sp>
      <p:sp>
        <p:nvSpPr>
          <p:cNvPr id="76820" name="TextBox 24"/>
          <p:cNvSpPr txBox="1">
            <a:spLocks noChangeArrowheads="1"/>
          </p:cNvSpPr>
          <p:nvPr/>
        </p:nvSpPr>
        <p:spPr bwMode="auto">
          <a:xfrm>
            <a:off x="7345363" y="2178050"/>
            <a:ext cx="322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600" dirty="0">
                <a:solidFill>
                  <a:srgbClr val="FFFF00"/>
                </a:solidFill>
                <a:ea typeface="ＭＳ Ｐゴシック" panose="020B0600070205080204" pitchFamily="34" charset="-128"/>
              </a:rPr>
              <a:t>?</a:t>
            </a:r>
          </a:p>
        </p:txBody>
      </p:sp>
      <p:sp>
        <p:nvSpPr>
          <p:cNvPr id="76821" name="TextBox 6"/>
          <p:cNvSpPr txBox="1">
            <a:spLocks noChangeArrowheads="1"/>
          </p:cNvSpPr>
          <p:nvPr/>
        </p:nvSpPr>
        <p:spPr bwMode="auto">
          <a:xfrm>
            <a:off x="8188325" y="3989388"/>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dirty="0">
                <a:solidFill>
                  <a:srgbClr val="FF99CC"/>
                </a:solidFill>
                <a:ea typeface="ＭＳ Ｐゴシック" panose="020B0600070205080204" pitchFamily="34" charset="-128"/>
              </a:rPr>
              <a:t>≈ 22.7%</a:t>
            </a:r>
          </a:p>
        </p:txBody>
      </p:sp>
      <p:sp>
        <p:nvSpPr>
          <p:cNvPr id="76822" name="TextBox 26"/>
          <p:cNvSpPr txBox="1">
            <a:spLocks noChangeArrowheads="1"/>
          </p:cNvSpPr>
          <p:nvPr/>
        </p:nvSpPr>
        <p:spPr bwMode="auto">
          <a:xfrm>
            <a:off x="8196263" y="2395538"/>
            <a:ext cx="113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800" dirty="0">
                <a:solidFill>
                  <a:srgbClr val="FFFF00"/>
                </a:solidFill>
                <a:ea typeface="ＭＳ Ｐゴシック" panose="020B0600070205080204" pitchFamily="34" charset="-128"/>
              </a:rPr>
              <a:t>≈ 66.5%</a:t>
            </a:r>
          </a:p>
        </p:txBody>
      </p:sp>
      <p:sp>
        <p:nvSpPr>
          <p:cNvPr id="76823" name="TextBox 1"/>
          <p:cNvSpPr txBox="1">
            <a:spLocks noChangeArrowheads="1"/>
          </p:cNvSpPr>
          <p:nvPr/>
        </p:nvSpPr>
        <p:spPr bwMode="auto">
          <a:xfrm>
            <a:off x="-9525" y="6581775"/>
            <a:ext cx="441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fr-FR" altLang="en-US" sz="1200" dirty="0">
                <a:ea typeface="ＭＳ Ｐゴシック" panose="020B0600070205080204" pitchFamily="34" charset="-128"/>
              </a:rPr>
              <a:t>Dewilde et al. Lancet 2013 Mar 30;381(9872):1107-15</a:t>
            </a:r>
            <a:r>
              <a:rPr lang="fr-FR" altLang="en-US" sz="800" b="0" dirty="0">
                <a:ea typeface="ＭＳ Ｐゴシック" panose="020B0600070205080204" pitchFamily="34" charset="-128"/>
              </a:rPr>
              <a:t>.</a:t>
            </a:r>
            <a:endParaRPr lang="en-US" altLang="en-US" sz="800" b="0" dirty="0">
              <a:ea typeface="ＭＳ Ｐゴシック" panose="020B0600070205080204" pitchFamily="34" charset="-128"/>
            </a:endParaRPr>
          </a:p>
        </p:txBody>
      </p:sp>
      <p:sp>
        <p:nvSpPr>
          <p:cNvPr id="76824"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76825" name="Picture 8" descr="Harvard c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Picture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03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6"/>
          <p:cNvSpPr/>
          <p:nvPr/>
        </p:nvSpPr>
        <p:spPr bwMode="auto">
          <a:xfrm>
            <a:off x="306388" y="5358700"/>
            <a:ext cx="8545910" cy="113694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dirty="0">
              <a:solidFill>
                <a:schemeClr val="tx1"/>
              </a:solidFill>
              <a:effectLst>
                <a:outerShdw blurRad="38100" dist="38100" dir="2700000" algn="tl">
                  <a:srgbClr val="FFFFFF"/>
                </a:outerShdw>
              </a:effectLst>
            </a:endParaRPr>
          </a:p>
        </p:txBody>
      </p:sp>
      <p:sp>
        <p:nvSpPr>
          <p:cNvPr id="3" name="Rounded Rectangle 2"/>
          <p:cNvSpPr/>
          <p:nvPr/>
        </p:nvSpPr>
        <p:spPr bwMode="auto">
          <a:xfrm>
            <a:off x="282576" y="1265060"/>
            <a:ext cx="8545910" cy="229500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sz="2800" dirty="0">
              <a:solidFill>
                <a:schemeClr val="tx1"/>
              </a:solidFill>
              <a:effectLst>
                <a:outerShdw blurRad="38100" dist="38100" dir="2700000" algn="tl">
                  <a:srgbClr val="FFFFFF"/>
                </a:outerShdw>
              </a:effectLst>
            </a:endParaRPr>
          </a:p>
        </p:txBody>
      </p:sp>
      <p:sp>
        <p:nvSpPr>
          <p:cNvPr id="7" name="Rounded Rectangle 6"/>
          <p:cNvSpPr/>
          <p:nvPr/>
        </p:nvSpPr>
        <p:spPr bwMode="auto">
          <a:xfrm>
            <a:off x="371276" y="3844453"/>
            <a:ext cx="8545910" cy="1198537"/>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dirty="0">
              <a:solidFill>
                <a:schemeClr val="tx1"/>
              </a:solidFill>
              <a:effectLst>
                <a:outerShdw blurRad="38100" dist="38100" dir="2700000" algn="tl">
                  <a:srgbClr val="FFFFFF"/>
                </a:outerShdw>
              </a:effectLst>
            </a:endParaRPr>
          </a:p>
        </p:txBody>
      </p:sp>
      <p:sp>
        <p:nvSpPr>
          <p:cNvPr id="2" name="Title 1"/>
          <p:cNvSpPr>
            <a:spLocks noGrp="1"/>
          </p:cNvSpPr>
          <p:nvPr>
            <p:ph type="title"/>
          </p:nvPr>
        </p:nvSpPr>
        <p:spPr/>
        <p:txBody>
          <a:bodyPr/>
          <a:lstStyle/>
          <a:p>
            <a:pPr>
              <a:defRPr/>
            </a:pPr>
            <a:r>
              <a:rPr lang="en-US" dirty="0"/>
              <a:t>Summary</a:t>
            </a:r>
          </a:p>
        </p:txBody>
      </p:sp>
      <p:sp>
        <p:nvSpPr>
          <p:cNvPr id="57356" name="TextBox 13"/>
          <p:cNvSpPr txBox="1">
            <a:spLocks noChangeArrowheads="1"/>
          </p:cNvSpPr>
          <p:nvPr/>
        </p:nvSpPr>
        <p:spPr bwMode="auto">
          <a:xfrm>
            <a:off x="454279" y="3867468"/>
            <a:ext cx="851903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
                <a:schemeClr val="bg2"/>
              </a:buClr>
              <a:buSzTx/>
              <a:buFont typeface="Arial" panose="020B0604020202020204" pitchFamily="34" charset="0"/>
              <a:buNone/>
            </a:pPr>
            <a:r>
              <a:rPr lang="en-US" altLang="en-US" sz="2200" dirty="0"/>
              <a:t>CV death / MI / stroke were comparable among the groups (Riva 15 mg+ P2Y</a:t>
            </a:r>
            <a:r>
              <a:rPr lang="en-US" altLang="en-US" sz="2200" baseline="-25000" dirty="0"/>
              <a:t>12</a:t>
            </a:r>
            <a:r>
              <a:rPr lang="en-US" altLang="en-US" sz="2200" dirty="0"/>
              <a:t> = 6.5%, Riva 2.5 mg+ DAPT = 5.6%, VKA + DAPT = 6.0%) with broad confidence intervals</a:t>
            </a:r>
          </a:p>
        </p:txBody>
      </p:sp>
      <p:sp>
        <p:nvSpPr>
          <p:cNvPr id="5" name="TextBox 4"/>
          <p:cNvSpPr txBox="1"/>
          <p:nvPr/>
        </p:nvSpPr>
        <p:spPr>
          <a:xfrm>
            <a:off x="402336" y="1363663"/>
            <a:ext cx="8327136" cy="2123658"/>
          </a:xfrm>
          <a:prstGeom prst="rect">
            <a:avLst/>
          </a:prstGeom>
          <a:noFill/>
        </p:spPr>
        <p:txBody>
          <a:bodyPr wrap="square">
            <a:spAutoFit/>
          </a:bodyPr>
          <a:lstStyle/>
          <a:p>
            <a:pPr>
              <a:buClr>
                <a:schemeClr val="bg2"/>
              </a:buClr>
              <a:defRPr/>
            </a:pPr>
            <a:r>
              <a:rPr lang="en-US" sz="2200" dirty="0">
                <a:solidFill>
                  <a:srgbClr val="F5F2EE"/>
                </a:solidFill>
                <a:cs typeface="+mn-cs"/>
              </a:rPr>
              <a:t>A strategy of either rivaroxaban 15 mg daily plus a P2Y</a:t>
            </a:r>
            <a:r>
              <a:rPr lang="en-US" sz="2200" baseline="-25000" dirty="0">
                <a:solidFill>
                  <a:srgbClr val="F5F2EE"/>
                </a:solidFill>
                <a:cs typeface="+mn-cs"/>
              </a:rPr>
              <a:t>12</a:t>
            </a:r>
            <a:r>
              <a:rPr lang="en-US" sz="2200" dirty="0">
                <a:solidFill>
                  <a:srgbClr val="F5F2EE"/>
                </a:solidFill>
                <a:cs typeface="+mn-cs"/>
              </a:rPr>
              <a:t> or rivaroxaban 2.5 mg BID + DAPT was associated with a reduction in clinically significant bleeding compared with conventional triple therapy of VKA + DAPT (HR = 0.59 (0.47-0.76), p &lt; 0.001, </a:t>
            </a:r>
            <a:r>
              <a:rPr lang="en-US" sz="2200" dirty="0">
                <a:solidFill>
                  <a:schemeClr val="tx2">
                    <a:lumMod val="40000"/>
                    <a:lumOff val="60000"/>
                  </a:schemeClr>
                </a:solidFill>
                <a:cs typeface="+mn-cs"/>
              </a:rPr>
              <a:t>NNT 11</a:t>
            </a:r>
            <a:r>
              <a:rPr lang="en-US" sz="2200" dirty="0">
                <a:solidFill>
                  <a:srgbClr val="F5F2EE"/>
                </a:solidFill>
                <a:cs typeface="+mn-cs"/>
              </a:rPr>
              <a:t>, and HR = 0.63 (0.50-0.80), p &lt;0.001, </a:t>
            </a:r>
            <a:r>
              <a:rPr lang="en-US" sz="2200" dirty="0">
                <a:solidFill>
                  <a:schemeClr val="tx2">
                    <a:lumMod val="40000"/>
                    <a:lumOff val="60000"/>
                  </a:schemeClr>
                </a:solidFill>
                <a:cs typeface="+mn-cs"/>
              </a:rPr>
              <a:t>NNT 12 </a:t>
            </a:r>
            <a:r>
              <a:rPr lang="en-US" sz="2200" dirty="0">
                <a:solidFill>
                  <a:srgbClr val="F5F2EE"/>
                </a:solidFill>
                <a:cs typeface="+mn-cs"/>
              </a:rPr>
              <a:t>respectively ).</a:t>
            </a:r>
          </a:p>
        </p:txBody>
      </p:sp>
      <p:pic>
        <p:nvPicPr>
          <p:cNvPr id="57358"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57360"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3" name="TextBox 13"/>
          <p:cNvSpPr txBox="1">
            <a:spLocks noChangeArrowheads="1"/>
          </p:cNvSpPr>
          <p:nvPr/>
        </p:nvSpPr>
        <p:spPr bwMode="auto">
          <a:xfrm>
            <a:off x="454279" y="5358700"/>
            <a:ext cx="83677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
                <a:schemeClr val="bg2"/>
              </a:buClr>
              <a:buSzTx/>
              <a:buNone/>
            </a:pPr>
            <a:r>
              <a:rPr lang="en-US" altLang="en-US" sz="2200" dirty="0"/>
              <a:t>Rates of all cause death or hospitalization were reduced in the Rivaroxaban arms (Riva 15 mg + P2Y</a:t>
            </a:r>
            <a:r>
              <a:rPr lang="en-US" altLang="en-US" sz="2200" baseline="-25000" dirty="0"/>
              <a:t>12</a:t>
            </a:r>
            <a:r>
              <a:rPr lang="en-US" altLang="en-US" sz="2200" dirty="0"/>
              <a:t> = </a:t>
            </a:r>
            <a:r>
              <a:rPr lang="en-US" altLang="en-US" sz="2200" dirty="0">
                <a:solidFill>
                  <a:schemeClr val="tx2">
                    <a:lumMod val="40000"/>
                    <a:lumOff val="60000"/>
                  </a:schemeClr>
                </a:solidFill>
              </a:rPr>
              <a:t>NNT 15</a:t>
            </a:r>
            <a:r>
              <a:rPr lang="en-US" altLang="en-US" sz="2200" dirty="0"/>
              <a:t>, Riva 2.5 + DAPT, </a:t>
            </a:r>
            <a:r>
              <a:rPr lang="en-US" altLang="en-US" sz="2200" dirty="0">
                <a:solidFill>
                  <a:schemeClr val="tx2">
                    <a:lumMod val="40000"/>
                    <a:lumOff val="60000"/>
                  </a:schemeClr>
                </a:solidFill>
              </a:rPr>
              <a:t>NNT =10</a:t>
            </a:r>
            <a:r>
              <a:rPr lang="en-US" altLang="en-US" sz="2200" dirty="0"/>
              <a:t>)</a:t>
            </a: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98053" y="1368262"/>
            <a:ext cx="8545513" cy="4036157"/>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dirty="0">
              <a:solidFill>
                <a:schemeClr val="tx1"/>
              </a:solidFill>
              <a:effectLst>
                <a:outerShdw blurRad="38100" dist="38100" dir="2700000" algn="tl">
                  <a:srgbClr val="FFFFFF"/>
                </a:outerShdw>
              </a:effectLst>
            </a:endParaRPr>
          </a:p>
        </p:txBody>
      </p:sp>
      <p:sp>
        <p:nvSpPr>
          <p:cNvPr id="4" name="TextBox 3"/>
          <p:cNvSpPr txBox="1"/>
          <p:nvPr/>
        </p:nvSpPr>
        <p:spPr>
          <a:xfrm>
            <a:off x="482600" y="1603375"/>
            <a:ext cx="8470900" cy="4401205"/>
          </a:xfrm>
          <a:prstGeom prst="rect">
            <a:avLst/>
          </a:prstGeom>
          <a:noFill/>
        </p:spPr>
        <p:txBody>
          <a:bodyPr>
            <a:spAutoFit/>
          </a:bodyPr>
          <a:lstStyle/>
          <a:p>
            <a:pPr>
              <a:defRPr/>
            </a:pPr>
            <a:r>
              <a:rPr lang="en-US" sz="2800" dirty="0"/>
              <a:t>Among stented AF participants, administration of either rivaroxaban 15 mg daily plus P2Y</a:t>
            </a:r>
            <a:r>
              <a:rPr lang="en-US" sz="2800" baseline="-25000" dirty="0"/>
              <a:t>12</a:t>
            </a:r>
            <a:r>
              <a:rPr lang="en-US" sz="2800" dirty="0"/>
              <a:t>  monotherapy for one year or rivaroxaban 2.5 mg BID plus 1, 6, or 12 months of DAPT reduced the risk of clinically significant bleeding as compared with standard of care VKA plus 1, 6, or 12 months of DAPT and yielded comparable efficacy with broad confidence intervals</a:t>
            </a:r>
          </a:p>
          <a:p>
            <a:pPr marL="225425" indent="-225425" eaLnBrk="1" hangingPunct="1">
              <a:buClr>
                <a:schemeClr val="bg2"/>
              </a:buClr>
              <a:buFont typeface="Arial" pitchFamily="34" charset="0"/>
              <a:buNone/>
              <a:defRPr/>
            </a:pPr>
            <a:endParaRPr lang="en-US" sz="2800" dirty="0">
              <a:solidFill>
                <a:srgbClr val="F5F2EE"/>
              </a:solidFill>
              <a:cs typeface="+mn-cs"/>
            </a:endParaRPr>
          </a:p>
          <a:p>
            <a:pPr marL="225425" indent="-225425" eaLnBrk="1" hangingPunct="1">
              <a:buClr>
                <a:schemeClr val="bg2"/>
              </a:buClr>
              <a:buFont typeface="Arial" pitchFamily="34" charset="0"/>
              <a:buChar char="•"/>
              <a:defRPr/>
            </a:pPr>
            <a:endParaRPr lang="en-US" sz="2800" dirty="0">
              <a:solidFill>
                <a:srgbClr val="F5F2EE"/>
              </a:solidFill>
              <a:cs typeface="+mn-cs"/>
            </a:endParaRPr>
          </a:p>
        </p:txBody>
      </p:sp>
      <p:sp>
        <p:nvSpPr>
          <p:cNvPr id="5" name="Title 1"/>
          <p:cNvSpPr>
            <a:spLocks noGrp="1"/>
          </p:cNvSpPr>
          <p:nvPr>
            <p:ph type="title"/>
          </p:nvPr>
        </p:nvSpPr>
        <p:spPr/>
        <p:txBody>
          <a:bodyPr/>
          <a:lstStyle/>
          <a:p>
            <a:pPr>
              <a:defRPr/>
            </a:pPr>
            <a:r>
              <a:rPr lang="en-US" sz="3200" dirty="0"/>
              <a:t>CONCLUSION</a:t>
            </a:r>
          </a:p>
        </p:txBody>
      </p:sp>
      <p:sp>
        <p:nvSpPr>
          <p:cNvPr id="58375" name="TextBox 5"/>
          <p:cNvSpPr txBox="1">
            <a:spLocks noChangeArrowheads="1"/>
          </p:cNvSpPr>
          <p:nvPr/>
        </p:nvSpPr>
        <p:spPr bwMode="auto">
          <a:xfrm>
            <a:off x="5862638" y="4429125"/>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000" b="0" dirty="0">
                <a:solidFill>
                  <a:schemeClr val="bg2"/>
                </a:solidFill>
              </a:rPr>
              <a:t>9.0</a:t>
            </a:r>
          </a:p>
        </p:txBody>
      </p:sp>
      <p:pic>
        <p:nvPicPr>
          <p:cNvPr id="58376"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58378"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8" name="Picture 7"/>
          <p:cNvPicPr>
            <a:picLocks noChangeAspect="1"/>
          </p:cNvPicPr>
          <p:nvPr/>
        </p:nvPicPr>
        <p:blipFill>
          <a:blip r:embed="rId6"/>
          <a:stretch>
            <a:fillRect/>
          </a:stretch>
        </p:blipFill>
        <p:spPr>
          <a:xfrm>
            <a:off x="1255712" y="1565437"/>
            <a:ext cx="6638925" cy="3918267"/>
          </a:xfrm>
          <a:prstGeom prst="rect">
            <a:avLst/>
          </a:prstGeom>
        </p:spPr>
      </p:pic>
      <p:pic>
        <p:nvPicPr>
          <p:cNvPr id="10" name="Picture 9"/>
          <p:cNvPicPr>
            <a:picLocks noChangeAspect="1"/>
          </p:cNvPicPr>
          <p:nvPr/>
        </p:nvPicPr>
        <p:blipFill>
          <a:blip r:embed="rId7"/>
          <a:stretch>
            <a:fillRect/>
          </a:stretch>
        </p:blipFill>
        <p:spPr>
          <a:xfrm>
            <a:off x="301204" y="6072674"/>
            <a:ext cx="1724025" cy="609600"/>
          </a:xfrm>
          <a:prstGeom prst="rect">
            <a:avLst/>
          </a:prstGeom>
        </p:spPr>
      </p:pic>
      <p:pic>
        <p:nvPicPr>
          <p:cNvPr id="11" name="Picture 10"/>
          <p:cNvPicPr>
            <a:picLocks noChangeAspect="1"/>
          </p:cNvPicPr>
          <p:nvPr/>
        </p:nvPicPr>
        <p:blipFill>
          <a:blip r:embed="rId8"/>
          <a:stretch>
            <a:fillRect/>
          </a:stretch>
        </p:blipFill>
        <p:spPr>
          <a:xfrm>
            <a:off x="1255712" y="1174912"/>
            <a:ext cx="6638925" cy="781050"/>
          </a:xfrm>
          <a:prstGeom prst="rect">
            <a:avLst/>
          </a:prstGeom>
        </p:spPr>
      </p:pic>
      <p:sp>
        <p:nvSpPr>
          <p:cNvPr id="12" name="TextBox 11"/>
          <p:cNvSpPr txBox="1"/>
          <p:nvPr/>
        </p:nvSpPr>
        <p:spPr>
          <a:xfrm>
            <a:off x="1729273" y="242242"/>
            <a:ext cx="6019212" cy="461665"/>
          </a:xfrm>
          <a:prstGeom prst="rect">
            <a:avLst/>
          </a:prstGeom>
          <a:noFill/>
        </p:spPr>
        <p:txBody>
          <a:bodyPr wrap="none" rtlCol="0">
            <a:spAutoFit/>
          </a:bodyPr>
          <a:lstStyle/>
          <a:p>
            <a:r>
              <a:rPr lang="en-US" dirty="0">
                <a:solidFill>
                  <a:srgbClr val="FF9933"/>
                </a:solidFill>
              </a:rPr>
              <a:t>Available Now On Line at www.nejm.org</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71438"/>
            <a:ext cx="4713287"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767466374"/>
              </p:ext>
            </p:extLst>
          </p:nvPr>
        </p:nvGraphicFramePr>
        <p:xfrm>
          <a:off x="269965" y="1512575"/>
          <a:ext cx="8712927" cy="2618416"/>
        </p:xfrm>
        <a:graphic>
          <a:graphicData uri="http://schemas.openxmlformats.org/presentationml/2006/ole">
            <mc:AlternateContent xmlns:mc="http://schemas.openxmlformats.org/markup-compatibility/2006">
              <mc:Choice xmlns:v="urn:schemas-microsoft-com:vml" Requires="v">
                <p:oleObj spid="_x0000_s85018" name="Image" r:id="rId3" imgW="18730080" imgH="5625360" progId="Photoshop.Image.11">
                  <p:embed/>
                </p:oleObj>
              </mc:Choice>
              <mc:Fallback>
                <p:oleObj name="Image" r:id="rId3" imgW="18730080" imgH="5625360" progId="Photoshop.Image.11">
                  <p:embed/>
                  <p:pic>
                    <p:nvPicPr>
                      <p:cNvPr id="0" name=""/>
                      <p:cNvPicPr/>
                      <p:nvPr/>
                    </p:nvPicPr>
                    <p:blipFill>
                      <a:blip r:embed="rId4"/>
                      <a:stretch>
                        <a:fillRect/>
                      </a:stretch>
                    </p:blipFill>
                    <p:spPr>
                      <a:xfrm>
                        <a:off x="269965" y="1512575"/>
                        <a:ext cx="8712927" cy="2618416"/>
                      </a:xfrm>
                      <a:prstGeom prst="rect">
                        <a:avLst/>
                      </a:prstGeom>
                    </p:spPr>
                  </p:pic>
                </p:oleObj>
              </mc:Fallback>
            </mc:AlternateContent>
          </a:graphicData>
        </a:graphic>
      </p:graphicFrame>
      <p:sp>
        <p:nvSpPr>
          <p:cNvPr id="5"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
        <p:nvSpPr>
          <p:cNvPr id="6" name="Rectangle 5"/>
          <p:cNvSpPr/>
          <p:nvPr/>
        </p:nvSpPr>
        <p:spPr>
          <a:xfrm>
            <a:off x="104502" y="6611938"/>
            <a:ext cx="6422571" cy="215444"/>
          </a:xfrm>
          <a:prstGeom prst="rect">
            <a:avLst/>
          </a:prstGeom>
        </p:spPr>
        <p:txBody>
          <a:bodyPr wrap="square">
            <a:spAutoFit/>
          </a:bodyPr>
          <a:lstStyle/>
          <a:p>
            <a:r>
              <a:rPr lang="en-US" sz="800" dirty="0"/>
              <a:t>Bhatt DL, Circulation. 2016;134:00–00. DOI: 10.1161/CIRCULATIONAHA.116.025923</a:t>
            </a:r>
          </a:p>
        </p:txBody>
      </p:sp>
    </p:spTree>
    <p:extLst>
      <p:ext uri="{BB962C8B-B14F-4D97-AF65-F5344CB8AC3E}">
        <p14:creationId xmlns:p14="http://schemas.microsoft.com/office/powerpoint/2010/main" val="68871725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80" y="2623685"/>
            <a:ext cx="8391525" cy="1447800"/>
          </a:xfrm>
        </p:spPr>
        <p:txBody>
          <a:bodyPr/>
          <a:lstStyle/>
          <a:p>
            <a:r>
              <a:rPr lang="en-US" dirty="0"/>
              <a:t>Back up slides</a:t>
            </a:r>
          </a:p>
        </p:txBody>
      </p:sp>
    </p:spTree>
    <p:extLst>
      <p:ext uri="{BB962C8B-B14F-4D97-AF65-F5344CB8AC3E}">
        <p14:creationId xmlns:p14="http://schemas.microsoft.com/office/powerpoint/2010/main" val="209373823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6"/>
          <p:cNvSpPr>
            <a:spLocks noChangeArrowheads="1"/>
          </p:cNvSpPr>
          <p:nvPr/>
        </p:nvSpPr>
        <p:spPr bwMode="auto">
          <a:xfrm>
            <a:off x="5751513" y="688975"/>
            <a:ext cx="3074987" cy="4976813"/>
          </a:xfrm>
          <a:prstGeom prst="rect">
            <a:avLst/>
          </a:prstGeom>
          <a:solidFill>
            <a:schemeClr val="bg2"/>
          </a:solidFill>
          <a:ln w="50800" algn="ctr">
            <a:solidFill>
              <a:schemeClr val="bg2"/>
            </a:solidFill>
            <a:round/>
            <a:headEnd/>
            <a:tailEnd type="triangle" w="med" len="med"/>
          </a:ln>
          <a:effectLst>
            <a:outerShdw dist="17961" dir="2700000" algn="ctr" rotWithShape="0">
              <a:schemeClr val="bg2"/>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grpSp>
        <p:nvGrpSpPr>
          <p:cNvPr id="70659" name="Group 4"/>
          <p:cNvGrpSpPr>
            <a:grpSpLocks noChangeAspect="1"/>
          </p:cNvGrpSpPr>
          <p:nvPr/>
        </p:nvGrpSpPr>
        <p:grpSpPr bwMode="auto">
          <a:xfrm>
            <a:off x="996950" y="1503363"/>
            <a:ext cx="2908300" cy="4275137"/>
            <a:chOff x="1486" y="1319"/>
            <a:chExt cx="2885" cy="1373"/>
          </a:xfrm>
        </p:grpSpPr>
        <p:sp>
          <p:nvSpPr>
            <p:cNvPr id="3" name="Rectangle 7"/>
            <p:cNvSpPr>
              <a:spLocks noChangeArrowheads="1"/>
            </p:cNvSpPr>
            <p:nvPr/>
          </p:nvSpPr>
          <p:spPr bwMode="auto">
            <a:xfrm>
              <a:off x="1517" y="1319"/>
              <a:ext cx="2854" cy="1342"/>
            </a:xfrm>
            <a:prstGeom prst="rect">
              <a:avLst/>
            </a:prstGeom>
            <a:solidFill>
              <a:schemeClr val="bg2"/>
            </a:solidFill>
            <a:ln w="5">
              <a:noFill/>
              <a:prstDash val="solid"/>
              <a:miter lim="800000"/>
              <a:headEnd/>
              <a:tailEnd/>
            </a:ln>
            <a:effectLst>
              <a:outerShdw blurRad="50800" dist="38100" dir="2700000" algn="tl" rotWithShape="0">
                <a:prstClr val="black">
                  <a:alpha val="40000"/>
                </a:prstClr>
              </a:outerShdw>
            </a:effectLst>
          </p:spPr>
          <p:txBody>
            <a:bodyPr/>
            <a:lstStyle/>
            <a:p>
              <a:pPr eaLnBrk="1" hangingPunct="1">
                <a:defRPr/>
              </a:pPr>
              <a:endParaRPr lang="en-US" b="0" dirty="0">
                <a:solidFill>
                  <a:srgbClr val="000000"/>
                </a:solidFill>
                <a:latin typeface="Arial" charset="0"/>
                <a:cs typeface="+mn-cs"/>
              </a:endParaRPr>
            </a:p>
          </p:txBody>
        </p:sp>
        <p:sp>
          <p:nvSpPr>
            <p:cNvPr id="4" name="Freeform 12"/>
            <p:cNvSpPr>
              <a:spLocks/>
            </p:cNvSpPr>
            <p:nvPr/>
          </p:nvSpPr>
          <p:spPr bwMode="auto">
            <a:xfrm>
              <a:off x="1565" y="2340"/>
              <a:ext cx="2754" cy="269"/>
            </a:xfrm>
            <a:custGeom>
              <a:avLst/>
              <a:gdLst>
                <a:gd name="T0" fmla="*/ 0 w 532"/>
                <a:gd name="T1" fmla="*/ 713888710 h 52"/>
                <a:gd name="T2" fmla="*/ 0 w 532"/>
                <a:gd name="T3" fmla="*/ 713888710 h 52"/>
                <a:gd name="T4" fmla="*/ 0 w 532"/>
                <a:gd name="T5" fmla="*/ 713888710 h 52"/>
                <a:gd name="T6" fmla="*/ 83298712 w 532"/>
                <a:gd name="T7" fmla="*/ 671364044 h 52"/>
                <a:gd name="T8" fmla="*/ 125652095 w 532"/>
                <a:gd name="T9" fmla="*/ 618031871 h 52"/>
                <a:gd name="T10" fmla="*/ 208954433 w 532"/>
                <a:gd name="T11" fmla="*/ 575888109 h 52"/>
                <a:gd name="T12" fmla="*/ 249299711 w 532"/>
                <a:gd name="T13" fmla="*/ 549229803 h 52"/>
                <a:gd name="T14" fmla="*/ 374932874 w 532"/>
                <a:gd name="T15" fmla="*/ 522551963 h 52"/>
                <a:gd name="T16" fmla="*/ 415300855 w 532"/>
                <a:gd name="T17" fmla="*/ 506704309 h 52"/>
                <a:gd name="T18" fmla="*/ 498100954 w 532"/>
                <a:gd name="T19" fmla="*/ 493307947 h 52"/>
                <a:gd name="T20" fmla="*/ 541031209 w 532"/>
                <a:gd name="T21" fmla="*/ 453849549 h 52"/>
                <a:gd name="T22" fmla="*/ 707031938 w 532"/>
                <a:gd name="T23" fmla="*/ 453849549 h 52"/>
                <a:gd name="T24" fmla="*/ 873033165 w 532"/>
                <a:gd name="T25" fmla="*/ 424605533 h 52"/>
                <a:gd name="T26" fmla="*/ 1108947891 w 532"/>
                <a:gd name="T27" fmla="*/ 424605533 h 52"/>
                <a:gd name="T28" fmla="*/ 1234585776 w 532"/>
                <a:gd name="T29" fmla="*/ 371270049 h 52"/>
                <a:gd name="T30" fmla="*/ 1443534492 w 532"/>
                <a:gd name="T31" fmla="*/ 371270049 h 52"/>
                <a:gd name="T32" fmla="*/ 1483883913 w 532"/>
                <a:gd name="T33" fmla="*/ 357988902 h 52"/>
                <a:gd name="T34" fmla="*/ 1566684012 w 532"/>
                <a:gd name="T35" fmla="*/ 357988902 h 52"/>
                <a:gd name="T36" fmla="*/ 1649982580 w 532"/>
                <a:gd name="T37" fmla="*/ 328745135 h 52"/>
                <a:gd name="T38" fmla="*/ 1762152540 w 532"/>
                <a:gd name="T39" fmla="*/ 328745135 h 52"/>
                <a:gd name="T40" fmla="*/ 1802500636 w 532"/>
                <a:gd name="T41" fmla="*/ 328745135 h 52"/>
                <a:gd name="T42" fmla="*/ 1968601954 w 532"/>
                <a:gd name="T43" fmla="*/ 328745135 h 52"/>
                <a:gd name="T44" fmla="*/ 2011434437 w 532"/>
                <a:gd name="T45" fmla="*/ 328745135 h 52"/>
                <a:gd name="T46" fmla="*/ 2147483647 w 532"/>
                <a:gd name="T47" fmla="*/ 328745135 h 52"/>
                <a:gd name="T48" fmla="*/ 2147483647 w 532"/>
                <a:gd name="T49" fmla="*/ 328745135 h 52"/>
                <a:gd name="T50" fmla="*/ 2147483647 w 532"/>
                <a:gd name="T51" fmla="*/ 328745135 h 52"/>
                <a:gd name="T52" fmla="*/ 2147483647 w 532"/>
                <a:gd name="T53" fmla="*/ 289286571 h 52"/>
                <a:gd name="T54" fmla="*/ 2147483647 w 532"/>
                <a:gd name="T55" fmla="*/ 289286571 h 52"/>
                <a:gd name="T56" fmla="*/ 2147483647 w 532"/>
                <a:gd name="T57" fmla="*/ 289286571 h 52"/>
                <a:gd name="T58" fmla="*/ 2147483647 w 532"/>
                <a:gd name="T59" fmla="*/ 273319729 h 52"/>
                <a:gd name="T60" fmla="*/ 2147483647 w 532"/>
                <a:gd name="T61" fmla="*/ 260039078 h 52"/>
                <a:gd name="T62" fmla="*/ 2147483647 w 532"/>
                <a:gd name="T63" fmla="*/ 233365708 h 52"/>
                <a:gd name="T64" fmla="*/ 2147483647 w 532"/>
                <a:gd name="T65" fmla="*/ 233365708 h 52"/>
                <a:gd name="T66" fmla="*/ 2147483647 w 532"/>
                <a:gd name="T67" fmla="*/ 233365708 h 52"/>
                <a:gd name="T68" fmla="*/ 2147483647 w 532"/>
                <a:gd name="T69" fmla="*/ 233365708 h 52"/>
                <a:gd name="T70" fmla="*/ 2147483647 w 532"/>
                <a:gd name="T71" fmla="*/ 190743540 h 52"/>
                <a:gd name="T72" fmla="*/ 2147483647 w 532"/>
                <a:gd name="T73" fmla="*/ 190743540 h 52"/>
                <a:gd name="T74" fmla="*/ 2147483647 w 532"/>
                <a:gd name="T75" fmla="*/ 190743540 h 52"/>
                <a:gd name="T76" fmla="*/ 2147483647 w 532"/>
                <a:gd name="T77" fmla="*/ 151282286 h 52"/>
                <a:gd name="T78" fmla="*/ 2147483647 w 532"/>
                <a:gd name="T79" fmla="*/ 151282286 h 52"/>
                <a:gd name="T80" fmla="*/ 2147483647 w 532"/>
                <a:gd name="T81" fmla="*/ 151282286 h 52"/>
                <a:gd name="T82" fmla="*/ 2147483647 w 532"/>
                <a:gd name="T83" fmla="*/ 151282286 h 52"/>
                <a:gd name="T84" fmla="*/ 2147483647 w 532"/>
                <a:gd name="T85" fmla="*/ 151282286 h 52"/>
                <a:gd name="T86" fmla="*/ 2147483647 w 532"/>
                <a:gd name="T87" fmla="*/ 151282286 h 52"/>
                <a:gd name="T88" fmla="*/ 2147483647 w 532"/>
                <a:gd name="T89" fmla="*/ 151282286 h 52"/>
                <a:gd name="T90" fmla="*/ 2147483647 w 532"/>
                <a:gd name="T91" fmla="*/ 151282286 h 52"/>
                <a:gd name="T92" fmla="*/ 2147483647 w 532"/>
                <a:gd name="T93" fmla="*/ 151282286 h 52"/>
                <a:gd name="T94" fmla="*/ 2147483647 w 532"/>
                <a:gd name="T95" fmla="*/ 138000891 h 52"/>
                <a:gd name="T96" fmla="*/ 2147483647 w 532"/>
                <a:gd name="T97" fmla="*/ 124627705 h 52"/>
                <a:gd name="T98" fmla="*/ 2147483647 w 532"/>
                <a:gd name="T99" fmla="*/ 124627705 h 52"/>
                <a:gd name="T100" fmla="*/ 2147483647 w 532"/>
                <a:gd name="T101" fmla="*/ 82079925 h 52"/>
                <a:gd name="T102" fmla="*/ 2147483647 w 532"/>
                <a:gd name="T103" fmla="*/ 55921587 h 52"/>
                <a:gd name="T104" fmla="*/ 2147483647 w 532"/>
                <a:gd name="T105" fmla="*/ 55921587 h 52"/>
                <a:gd name="T106" fmla="*/ 2147483647 w 532"/>
                <a:gd name="T107" fmla="*/ 55921587 h 52"/>
                <a:gd name="T108" fmla="*/ 2147483647 w 532"/>
                <a:gd name="T109" fmla="*/ 42525649 h 52"/>
                <a:gd name="T110" fmla="*/ 2147483647 w 532"/>
                <a:gd name="T111" fmla="*/ 13377413 h 52"/>
                <a:gd name="T112" fmla="*/ 2147483647 w 532"/>
                <a:gd name="T113" fmla="*/ 0 h 52"/>
                <a:gd name="T114" fmla="*/ 2147483647 w 532"/>
                <a:gd name="T115" fmla="*/ 0 h 52"/>
                <a:gd name="T116" fmla="*/ 2147483647 w 532"/>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2"/>
                <a:gd name="T178" fmla="*/ 0 h 52"/>
                <a:gd name="T179" fmla="*/ 532 w 532"/>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2" h="52">
                  <a:moveTo>
                    <a:pt x="0" y="52"/>
                  </a:moveTo>
                  <a:lnTo>
                    <a:pt x="0" y="52"/>
                  </a:lnTo>
                  <a:lnTo>
                    <a:pt x="3" y="52"/>
                  </a:lnTo>
                  <a:lnTo>
                    <a:pt x="3" y="49"/>
                  </a:lnTo>
                  <a:lnTo>
                    <a:pt x="6" y="49"/>
                  </a:lnTo>
                  <a:lnTo>
                    <a:pt x="6" y="48"/>
                  </a:lnTo>
                  <a:lnTo>
                    <a:pt x="9" y="48"/>
                  </a:lnTo>
                  <a:lnTo>
                    <a:pt x="9" y="45"/>
                  </a:lnTo>
                  <a:lnTo>
                    <a:pt x="12" y="45"/>
                  </a:lnTo>
                  <a:lnTo>
                    <a:pt x="12" y="42"/>
                  </a:lnTo>
                  <a:lnTo>
                    <a:pt x="15" y="42"/>
                  </a:lnTo>
                  <a:lnTo>
                    <a:pt x="15" y="40"/>
                  </a:lnTo>
                  <a:lnTo>
                    <a:pt x="18" y="40"/>
                  </a:lnTo>
                  <a:lnTo>
                    <a:pt x="21" y="40"/>
                  </a:lnTo>
                  <a:lnTo>
                    <a:pt x="21" y="38"/>
                  </a:lnTo>
                  <a:lnTo>
                    <a:pt x="27" y="38"/>
                  </a:lnTo>
                  <a:lnTo>
                    <a:pt x="30" y="38"/>
                  </a:lnTo>
                  <a:lnTo>
                    <a:pt x="30" y="37"/>
                  </a:lnTo>
                  <a:lnTo>
                    <a:pt x="33" y="37"/>
                  </a:lnTo>
                  <a:lnTo>
                    <a:pt x="33" y="36"/>
                  </a:lnTo>
                  <a:lnTo>
                    <a:pt x="36" y="36"/>
                  </a:lnTo>
                  <a:lnTo>
                    <a:pt x="36" y="33"/>
                  </a:lnTo>
                  <a:lnTo>
                    <a:pt x="39" y="33"/>
                  </a:lnTo>
                  <a:lnTo>
                    <a:pt x="45" y="33"/>
                  </a:lnTo>
                  <a:lnTo>
                    <a:pt x="51" y="33"/>
                  </a:lnTo>
                  <a:lnTo>
                    <a:pt x="51" y="31"/>
                  </a:lnTo>
                  <a:lnTo>
                    <a:pt x="63" y="31"/>
                  </a:lnTo>
                  <a:lnTo>
                    <a:pt x="77" y="31"/>
                  </a:lnTo>
                  <a:lnTo>
                    <a:pt x="80" y="31"/>
                  </a:lnTo>
                  <a:lnTo>
                    <a:pt x="80" y="30"/>
                  </a:lnTo>
                  <a:lnTo>
                    <a:pt x="89" y="30"/>
                  </a:lnTo>
                  <a:lnTo>
                    <a:pt x="89" y="27"/>
                  </a:lnTo>
                  <a:lnTo>
                    <a:pt x="98" y="27"/>
                  </a:lnTo>
                  <a:lnTo>
                    <a:pt x="104" y="27"/>
                  </a:lnTo>
                  <a:lnTo>
                    <a:pt x="104" y="26"/>
                  </a:lnTo>
                  <a:lnTo>
                    <a:pt x="107" y="26"/>
                  </a:lnTo>
                  <a:lnTo>
                    <a:pt x="110" y="26"/>
                  </a:lnTo>
                  <a:lnTo>
                    <a:pt x="113" y="26"/>
                  </a:lnTo>
                  <a:lnTo>
                    <a:pt x="113" y="24"/>
                  </a:lnTo>
                  <a:lnTo>
                    <a:pt x="119" y="24"/>
                  </a:lnTo>
                  <a:lnTo>
                    <a:pt x="122" y="24"/>
                  </a:lnTo>
                  <a:lnTo>
                    <a:pt x="127" y="24"/>
                  </a:lnTo>
                  <a:lnTo>
                    <a:pt x="130" y="24"/>
                  </a:lnTo>
                  <a:lnTo>
                    <a:pt x="139" y="24"/>
                  </a:lnTo>
                  <a:lnTo>
                    <a:pt x="142" y="24"/>
                  </a:lnTo>
                  <a:lnTo>
                    <a:pt x="145" y="24"/>
                  </a:lnTo>
                  <a:lnTo>
                    <a:pt x="157" y="24"/>
                  </a:lnTo>
                  <a:lnTo>
                    <a:pt x="160" y="24"/>
                  </a:lnTo>
                  <a:lnTo>
                    <a:pt x="163" y="24"/>
                  </a:lnTo>
                  <a:lnTo>
                    <a:pt x="166" y="24"/>
                  </a:lnTo>
                  <a:lnTo>
                    <a:pt x="172" y="24"/>
                  </a:lnTo>
                  <a:lnTo>
                    <a:pt x="172" y="23"/>
                  </a:lnTo>
                  <a:lnTo>
                    <a:pt x="175" y="23"/>
                  </a:lnTo>
                  <a:lnTo>
                    <a:pt x="175" y="21"/>
                  </a:lnTo>
                  <a:lnTo>
                    <a:pt x="177" y="21"/>
                  </a:lnTo>
                  <a:lnTo>
                    <a:pt x="180" y="21"/>
                  </a:lnTo>
                  <a:lnTo>
                    <a:pt x="189" y="21"/>
                  </a:lnTo>
                  <a:lnTo>
                    <a:pt x="198" y="21"/>
                  </a:lnTo>
                  <a:lnTo>
                    <a:pt x="198" y="20"/>
                  </a:lnTo>
                  <a:lnTo>
                    <a:pt x="201" y="20"/>
                  </a:lnTo>
                  <a:lnTo>
                    <a:pt x="201" y="19"/>
                  </a:lnTo>
                  <a:lnTo>
                    <a:pt x="210" y="19"/>
                  </a:lnTo>
                  <a:lnTo>
                    <a:pt x="216" y="19"/>
                  </a:lnTo>
                  <a:lnTo>
                    <a:pt x="216" y="17"/>
                  </a:lnTo>
                  <a:lnTo>
                    <a:pt x="227" y="17"/>
                  </a:lnTo>
                  <a:lnTo>
                    <a:pt x="230" y="17"/>
                  </a:lnTo>
                  <a:lnTo>
                    <a:pt x="248" y="17"/>
                  </a:lnTo>
                  <a:lnTo>
                    <a:pt x="254" y="17"/>
                  </a:lnTo>
                  <a:lnTo>
                    <a:pt x="266" y="17"/>
                  </a:lnTo>
                  <a:lnTo>
                    <a:pt x="269" y="17"/>
                  </a:lnTo>
                  <a:lnTo>
                    <a:pt x="269" y="14"/>
                  </a:lnTo>
                  <a:lnTo>
                    <a:pt x="272" y="14"/>
                  </a:lnTo>
                  <a:lnTo>
                    <a:pt x="275" y="14"/>
                  </a:lnTo>
                  <a:lnTo>
                    <a:pt x="281" y="14"/>
                  </a:lnTo>
                  <a:lnTo>
                    <a:pt x="284" y="14"/>
                  </a:lnTo>
                  <a:lnTo>
                    <a:pt x="284" y="13"/>
                  </a:lnTo>
                  <a:lnTo>
                    <a:pt x="287" y="13"/>
                  </a:lnTo>
                  <a:lnTo>
                    <a:pt x="287" y="11"/>
                  </a:lnTo>
                  <a:lnTo>
                    <a:pt x="290" y="11"/>
                  </a:lnTo>
                  <a:lnTo>
                    <a:pt x="302" y="11"/>
                  </a:lnTo>
                  <a:lnTo>
                    <a:pt x="307" y="11"/>
                  </a:lnTo>
                  <a:lnTo>
                    <a:pt x="319" y="11"/>
                  </a:lnTo>
                  <a:lnTo>
                    <a:pt x="322" y="11"/>
                  </a:lnTo>
                  <a:lnTo>
                    <a:pt x="340" y="11"/>
                  </a:lnTo>
                  <a:lnTo>
                    <a:pt x="349" y="11"/>
                  </a:lnTo>
                  <a:lnTo>
                    <a:pt x="352" y="11"/>
                  </a:lnTo>
                  <a:lnTo>
                    <a:pt x="355" y="11"/>
                  </a:lnTo>
                  <a:lnTo>
                    <a:pt x="358" y="11"/>
                  </a:lnTo>
                  <a:lnTo>
                    <a:pt x="360" y="11"/>
                  </a:lnTo>
                  <a:lnTo>
                    <a:pt x="363" y="11"/>
                  </a:lnTo>
                  <a:lnTo>
                    <a:pt x="366" y="11"/>
                  </a:lnTo>
                  <a:lnTo>
                    <a:pt x="366" y="10"/>
                  </a:lnTo>
                  <a:lnTo>
                    <a:pt x="378" y="10"/>
                  </a:lnTo>
                  <a:lnTo>
                    <a:pt x="381" y="10"/>
                  </a:lnTo>
                  <a:lnTo>
                    <a:pt x="381" y="9"/>
                  </a:lnTo>
                  <a:lnTo>
                    <a:pt x="410" y="9"/>
                  </a:lnTo>
                  <a:lnTo>
                    <a:pt x="416" y="9"/>
                  </a:lnTo>
                  <a:lnTo>
                    <a:pt x="416" y="7"/>
                  </a:lnTo>
                  <a:lnTo>
                    <a:pt x="422" y="7"/>
                  </a:lnTo>
                  <a:lnTo>
                    <a:pt x="422" y="6"/>
                  </a:lnTo>
                  <a:lnTo>
                    <a:pt x="425" y="6"/>
                  </a:lnTo>
                  <a:lnTo>
                    <a:pt x="425" y="4"/>
                  </a:lnTo>
                  <a:lnTo>
                    <a:pt x="437" y="4"/>
                  </a:lnTo>
                  <a:lnTo>
                    <a:pt x="440" y="4"/>
                  </a:lnTo>
                  <a:lnTo>
                    <a:pt x="455" y="4"/>
                  </a:lnTo>
                  <a:lnTo>
                    <a:pt x="463" y="4"/>
                  </a:lnTo>
                  <a:lnTo>
                    <a:pt x="463" y="3"/>
                  </a:lnTo>
                  <a:lnTo>
                    <a:pt x="475" y="3"/>
                  </a:lnTo>
                  <a:lnTo>
                    <a:pt x="493" y="3"/>
                  </a:lnTo>
                  <a:lnTo>
                    <a:pt x="493" y="1"/>
                  </a:lnTo>
                  <a:lnTo>
                    <a:pt x="496" y="1"/>
                  </a:lnTo>
                  <a:lnTo>
                    <a:pt x="499" y="1"/>
                  </a:lnTo>
                  <a:lnTo>
                    <a:pt x="499" y="0"/>
                  </a:lnTo>
                  <a:lnTo>
                    <a:pt x="502" y="0"/>
                  </a:lnTo>
                  <a:lnTo>
                    <a:pt x="526" y="0"/>
                  </a:lnTo>
                  <a:lnTo>
                    <a:pt x="532" y="0"/>
                  </a:lnTo>
                </a:path>
              </a:pathLst>
            </a:custGeom>
            <a:noFill/>
            <a:ln w="57150">
              <a:solidFill>
                <a:srgbClr val="FF33CC"/>
              </a:solidFill>
              <a:round/>
              <a:headEnd/>
              <a:tailEnd/>
            </a:ln>
          </p:spPr>
          <p:txBody>
            <a:bodyPr/>
            <a:lstStyle/>
            <a:p>
              <a:pPr eaLnBrk="1" hangingPunct="1">
                <a:defRPr/>
              </a:pPr>
              <a:endParaRPr lang="en-US" b="0" dirty="0">
                <a:solidFill>
                  <a:srgbClr val="000000"/>
                </a:solidFill>
                <a:cs typeface="+mn-cs"/>
              </a:endParaRPr>
            </a:p>
          </p:txBody>
        </p:sp>
        <p:sp>
          <p:nvSpPr>
            <p:cNvPr id="5" name="Freeform 13"/>
            <p:cNvSpPr>
              <a:spLocks/>
            </p:cNvSpPr>
            <p:nvPr/>
          </p:nvSpPr>
          <p:spPr bwMode="auto">
            <a:xfrm>
              <a:off x="1565" y="2117"/>
              <a:ext cx="2754" cy="492"/>
            </a:xfrm>
            <a:custGeom>
              <a:avLst/>
              <a:gdLst>
                <a:gd name="T0" fmla="*/ 0 w 532"/>
                <a:gd name="T1" fmla="*/ 1318649732 h 95"/>
                <a:gd name="T2" fmla="*/ 0 w 532"/>
                <a:gd name="T3" fmla="*/ 1318649732 h 95"/>
                <a:gd name="T4" fmla="*/ 0 w 532"/>
                <a:gd name="T5" fmla="*/ 1318649732 h 95"/>
                <a:gd name="T6" fmla="*/ 0 w 532"/>
                <a:gd name="T7" fmla="*/ 1318649732 h 95"/>
                <a:gd name="T8" fmla="*/ 42952491 w 532"/>
                <a:gd name="T9" fmla="*/ 1318649732 h 95"/>
                <a:gd name="T10" fmla="*/ 83298712 w 532"/>
                <a:gd name="T11" fmla="*/ 1165966789 h 95"/>
                <a:gd name="T12" fmla="*/ 125652095 w 532"/>
                <a:gd name="T13" fmla="*/ 1165966789 h 95"/>
                <a:gd name="T14" fmla="*/ 166001102 w 532"/>
                <a:gd name="T15" fmla="*/ 1165966789 h 95"/>
                <a:gd name="T16" fmla="*/ 291750223 w 532"/>
                <a:gd name="T17" fmla="*/ 1109607927 h 95"/>
                <a:gd name="T18" fmla="*/ 458235418 w 532"/>
                <a:gd name="T19" fmla="*/ 1109607927 h 95"/>
                <a:gd name="T20" fmla="*/ 498100954 w 532"/>
                <a:gd name="T21" fmla="*/ 1026771975 h 95"/>
                <a:gd name="T22" fmla="*/ 749984399 w 532"/>
                <a:gd name="T23" fmla="*/ 956926310 h 95"/>
                <a:gd name="T24" fmla="*/ 833282966 w 532"/>
                <a:gd name="T25" fmla="*/ 956926310 h 95"/>
                <a:gd name="T26" fmla="*/ 956331733 w 532"/>
                <a:gd name="T27" fmla="*/ 887076005 h 95"/>
                <a:gd name="T28" fmla="*/ 1151881791 w 532"/>
                <a:gd name="T29" fmla="*/ 820315500 h 95"/>
                <a:gd name="T30" fmla="*/ 1191649887 w 532"/>
                <a:gd name="T31" fmla="*/ 820315500 h 95"/>
                <a:gd name="T32" fmla="*/ 1234585776 w 532"/>
                <a:gd name="T33" fmla="*/ 734375164 h 95"/>
                <a:gd name="T34" fmla="*/ 2147483647 w 532"/>
                <a:gd name="T35" fmla="*/ 667633055 h 95"/>
                <a:gd name="T36" fmla="*/ 2147483647 w 532"/>
                <a:gd name="T37" fmla="*/ 667633055 h 95"/>
                <a:gd name="T38" fmla="*/ 2147483647 w 532"/>
                <a:gd name="T39" fmla="*/ 597765514 h 95"/>
                <a:gd name="T40" fmla="*/ 2147483647 w 532"/>
                <a:gd name="T41" fmla="*/ 597765514 h 95"/>
                <a:gd name="T42" fmla="*/ 2147483647 w 532"/>
                <a:gd name="T43" fmla="*/ 527915872 h 95"/>
                <a:gd name="T44" fmla="*/ 2147483647 w 532"/>
                <a:gd name="T45" fmla="*/ 527915872 h 95"/>
                <a:gd name="T46" fmla="*/ 2147483647 w 532"/>
                <a:gd name="T47" fmla="*/ 527915872 h 95"/>
                <a:gd name="T48" fmla="*/ 2147483647 w 532"/>
                <a:gd name="T49" fmla="*/ 527915872 h 95"/>
                <a:gd name="T50" fmla="*/ 2147483647 w 532"/>
                <a:gd name="T51" fmla="*/ 527915872 h 95"/>
                <a:gd name="T52" fmla="*/ 2147483647 w 532"/>
                <a:gd name="T53" fmla="*/ 527915872 h 95"/>
                <a:gd name="T54" fmla="*/ 2147483647 w 532"/>
                <a:gd name="T55" fmla="*/ 445082903 h 95"/>
                <a:gd name="T56" fmla="*/ 2147483647 w 532"/>
                <a:gd name="T57" fmla="*/ 375233592 h 95"/>
                <a:gd name="T58" fmla="*/ 2147483647 w 532"/>
                <a:gd name="T59" fmla="*/ 305384033 h 95"/>
                <a:gd name="T60" fmla="*/ 2147483647 w 532"/>
                <a:gd name="T61" fmla="*/ 305384033 h 95"/>
                <a:gd name="T62" fmla="*/ 2147483647 w 532"/>
                <a:gd name="T63" fmla="*/ 222550401 h 95"/>
                <a:gd name="T64" fmla="*/ 2147483647 w 532"/>
                <a:gd name="T65" fmla="*/ 222550401 h 95"/>
                <a:gd name="T66" fmla="*/ 2147483647 w 532"/>
                <a:gd name="T67" fmla="*/ 152682321 h 95"/>
                <a:gd name="T68" fmla="*/ 2147483647 w 532"/>
                <a:gd name="T69" fmla="*/ 152682321 h 95"/>
                <a:gd name="T70" fmla="*/ 2147483647 w 532"/>
                <a:gd name="T71" fmla="*/ 152682321 h 95"/>
                <a:gd name="T72" fmla="*/ 2147483647 w 532"/>
                <a:gd name="T73" fmla="*/ 69849373 h 95"/>
                <a:gd name="T74" fmla="*/ 2147483647 w 532"/>
                <a:gd name="T75" fmla="*/ 0 h 95"/>
                <a:gd name="T76" fmla="*/ 2147483647 w 532"/>
                <a:gd name="T77" fmla="*/ 0 h 95"/>
                <a:gd name="T78" fmla="*/ 2147483647 w 532"/>
                <a:gd name="T79" fmla="*/ 0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2"/>
                <a:gd name="T121" fmla="*/ 0 h 95"/>
                <a:gd name="T122" fmla="*/ 532 w 532"/>
                <a:gd name="T123" fmla="*/ 95 h 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2" h="95">
                  <a:moveTo>
                    <a:pt x="0" y="95"/>
                  </a:moveTo>
                  <a:lnTo>
                    <a:pt x="0" y="95"/>
                  </a:lnTo>
                  <a:lnTo>
                    <a:pt x="3" y="95"/>
                  </a:lnTo>
                  <a:lnTo>
                    <a:pt x="3" y="84"/>
                  </a:lnTo>
                  <a:lnTo>
                    <a:pt x="6" y="84"/>
                  </a:lnTo>
                  <a:lnTo>
                    <a:pt x="9" y="84"/>
                  </a:lnTo>
                  <a:lnTo>
                    <a:pt x="12" y="84"/>
                  </a:lnTo>
                  <a:lnTo>
                    <a:pt x="12" y="80"/>
                  </a:lnTo>
                  <a:lnTo>
                    <a:pt x="21" y="80"/>
                  </a:lnTo>
                  <a:lnTo>
                    <a:pt x="33" y="80"/>
                  </a:lnTo>
                  <a:lnTo>
                    <a:pt x="33" y="74"/>
                  </a:lnTo>
                  <a:lnTo>
                    <a:pt x="36" y="74"/>
                  </a:lnTo>
                  <a:lnTo>
                    <a:pt x="36" y="69"/>
                  </a:lnTo>
                  <a:lnTo>
                    <a:pt x="54" y="69"/>
                  </a:lnTo>
                  <a:lnTo>
                    <a:pt x="60" y="69"/>
                  </a:lnTo>
                  <a:lnTo>
                    <a:pt x="60" y="64"/>
                  </a:lnTo>
                  <a:lnTo>
                    <a:pt x="69" y="64"/>
                  </a:lnTo>
                  <a:lnTo>
                    <a:pt x="69" y="59"/>
                  </a:lnTo>
                  <a:lnTo>
                    <a:pt x="83" y="59"/>
                  </a:lnTo>
                  <a:lnTo>
                    <a:pt x="86" y="59"/>
                  </a:lnTo>
                  <a:lnTo>
                    <a:pt x="86" y="53"/>
                  </a:lnTo>
                  <a:lnTo>
                    <a:pt x="89" y="53"/>
                  </a:lnTo>
                  <a:lnTo>
                    <a:pt x="89" y="48"/>
                  </a:lnTo>
                  <a:lnTo>
                    <a:pt x="201" y="48"/>
                  </a:lnTo>
                  <a:lnTo>
                    <a:pt x="204" y="48"/>
                  </a:lnTo>
                  <a:lnTo>
                    <a:pt x="204" y="43"/>
                  </a:lnTo>
                  <a:lnTo>
                    <a:pt x="213" y="43"/>
                  </a:lnTo>
                  <a:lnTo>
                    <a:pt x="219" y="43"/>
                  </a:lnTo>
                  <a:lnTo>
                    <a:pt x="219" y="38"/>
                  </a:lnTo>
                  <a:lnTo>
                    <a:pt x="222" y="38"/>
                  </a:lnTo>
                  <a:lnTo>
                    <a:pt x="245" y="38"/>
                  </a:lnTo>
                  <a:lnTo>
                    <a:pt x="257" y="38"/>
                  </a:lnTo>
                  <a:lnTo>
                    <a:pt x="287" y="38"/>
                  </a:lnTo>
                  <a:lnTo>
                    <a:pt x="293" y="38"/>
                  </a:lnTo>
                  <a:lnTo>
                    <a:pt x="304" y="38"/>
                  </a:lnTo>
                  <a:lnTo>
                    <a:pt x="304" y="32"/>
                  </a:lnTo>
                  <a:lnTo>
                    <a:pt x="310" y="32"/>
                  </a:lnTo>
                  <a:lnTo>
                    <a:pt x="310" y="27"/>
                  </a:lnTo>
                  <a:lnTo>
                    <a:pt x="319" y="27"/>
                  </a:lnTo>
                  <a:lnTo>
                    <a:pt x="319" y="22"/>
                  </a:lnTo>
                  <a:lnTo>
                    <a:pt x="349" y="22"/>
                  </a:lnTo>
                  <a:lnTo>
                    <a:pt x="352" y="22"/>
                  </a:lnTo>
                  <a:lnTo>
                    <a:pt x="352" y="16"/>
                  </a:lnTo>
                  <a:lnTo>
                    <a:pt x="355" y="16"/>
                  </a:lnTo>
                  <a:lnTo>
                    <a:pt x="372" y="16"/>
                  </a:lnTo>
                  <a:lnTo>
                    <a:pt x="372" y="11"/>
                  </a:lnTo>
                  <a:lnTo>
                    <a:pt x="381" y="11"/>
                  </a:lnTo>
                  <a:lnTo>
                    <a:pt x="387" y="11"/>
                  </a:lnTo>
                  <a:lnTo>
                    <a:pt x="405" y="11"/>
                  </a:lnTo>
                  <a:lnTo>
                    <a:pt x="405" y="5"/>
                  </a:lnTo>
                  <a:lnTo>
                    <a:pt x="440" y="5"/>
                  </a:lnTo>
                  <a:lnTo>
                    <a:pt x="440" y="0"/>
                  </a:lnTo>
                  <a:lnTo>
                    <a:pt x="463" y="0"/>
                  </a:lnTo>
                  <a:lnTo>
                    <a:pt x="499" y="0"/>
                  </a:lnTo>
                  <a:lnTo>
                    <a:pt x="532" y="0"/>
                  </a:lnTo>
                </a:path>
              </a:pathLst>
            </a:custGeom>
            <a:noFill/>
            <a:ln w="57150">
              <a:solidFill>
                <a:srgbClr val="CCFFFF"/>
              </a:solidFill>
              <a:round/>
              <a:headEnd/>
              <a:tailEnd/>
            </a:ln>
          </p:spPr>
          <p:txBody>
            <a:bodyPr/>
            <a:lstStyle/>
            <a:p>
              <a:pPr eaLnBrk="1" hangingPunct="1">
                <a:defRPr/>
              </a:pPr>
              <a:endParaRPr lang="en-US" b="0" dirty="0">
                <a:solidFill>
                  <a:srgbClr val="000000"/>
                </a:solidFill>
                <a:cs typeface="+mn-cs"/>
              </a:endParaRPr>
            </a:p>
          </p:txBody>
        </p:sp>
        <p:sp>
          <p:nvSpPr>
            <p:cNvPr id="6" name="Freeform 14"/>
            <p:cNvSpPr>
              <a:spLocks/>
            </p:cNvSpPr>
            <p:nvPr/>
          </p:nvSpPr>
          <p:spPr bwMode="auto">
            <a:xfrm>
              <a:off x="1565" y="1723"/>
              <a:ext cx="2754" cy="886"/>
            </a:xfrm>
            <a:custGeom>
              <a:avLst/>
              <a:gdLst>
                <a:gd name="T0" fmla="*/ 0 w 532"/>
                <a:gd name="T1" fmla="*/ 2147483647 h 171"/>
                <a:gd name="T2" fmla="*/ 0 w 532"/>
                <a:gd name="T3" fmla="*/ 2147483647 h 171"/>
                <a:gd name="T4" fmla="*/ 83298712 w 532"/>
                <a:gd name="T5" fmla="*/ 2147483647 h 171"/>
                <a:gd name="T6" fmla="*/ 166001102 w 532"/>
                <a:gd name="T7" fmla="*/ 2064050728 h 171"/>
                <a:gd name="T8" fmla="*/ 249299711 w 532"/>
                <a:gd name="T9" fmla="*/ 1937827006 h 171"/>
                <a:gd name="T10" fmla="*/ 332099313 w 532"/>
                <a:gd name="T11" fmla="*/ 1840700716 h 171"/>
                <a:gd name="T12" fmla="*/ 415300855 w 532"/>
                <a:gd name="T13" fmla="*/ 1770627861 h 171"/>
                <a:gd name="T14" fmla="*/ 498100954 w 532"/>
                <a:gd name="T15" fmla="*/ 1727520898 h 171"/>
                <a:gd name="T16" fmla="*/ 581379967 w 532"/>
                <a:gd name="T17" fmla="*/ 1687528344 h 171"/>
                <a:gd name="T18" fmla="*/ 666686328 w 532"/>
                <a:gd name="T19" fmla="*/ 1644421382 h 171"/>
                <a:gd name="T20" fmla="*/ 749984399 w 532"/>
                <a:gd name="T21" fmla="*/ 1617452836 h 171"/>
                <a:gd name="T22" fmla="*/ 915986951 w 532"/>
                <a:gd name="T23" fmla="*/ 1560823136 h 171"/>
                <a:gd name="T24" fmla="*/ 999284856 w 532"/>
                <a:gd name="T25" fmla="*/ 1477705049 h 171"/>
                <a:gd name="T26" fmla="*/ 1191649887 w 532"/>
                <a:gd name="T27" fmla="*/ 1407534040 h 171"/>
                <a:gd name="T28" fmla="*/ 1274930558 w 532"/>
                <a:gd name="T29" fmla="*/ 1394105477 h 171"/>
                <a:gd name="T30" fmla="*/ 1400683449 w 532"/>
                <a:gd name="T31" fmla="*/ 1353511064 h 171"/>
                <a:gd name="T32" fmla="*/ 1483883913 w 532"/>
                <a:gd name="T33" fmla="*/ 1283436883 h 171"/>
                <a:gd name="T34" fmla="*/ 1566684012 w 532"/>
                <a:gd name="T35" fmla="*/ 1227289995 h 171"/>
                <a:gd name="T36" fmla="*/ 1649982580 w 532"/>
                <a:gd name="T37" fmla="*/ 1184202929 h 171"/>
                <a:gd name="T38" fmla="*/ 1802500636 w 532"/>
                <a:gd name="T39" fmla="*/ 1116739120 h 171"/>
                <a:gd name="T40" fmla="*/ 1928735092 w 532"/>
                <a:gd name="T41" fmla="*/ 1116739120 h 171"/>
                <a:gd name="T42" fmla="*/ 2011434437 w 532"/>
                <a:gd name="T43" fmla="*/ 1116739120 h 171"/>
                <a:gd name="T44" fmla="*/ 2147483647 w 532"/>
                <a:gd name="T45" fmla="*/ 1073632821 h 171"/>
                <a:gd name="T46" fmla="*/ 2147483647 w 532"/>
                <a:gd name="T47" fmla="*/ 1017486596 h 171"/>
                <a:gd name="T48" fmla="*/ 2147483647 w 532"/>
                <a:gd name="T49" fmla="*/ 1003961205 h 171"/>
                <a:gd name="T50" fmla="*/ 2147483647 w 532"/>
                <a:gd name="T51" fmla="*/ 920342399 h 171"/>
                <a:gd name="T52" fmla="*/ 2147483647 w 532"/>
                <a:gd name="T53" fmla="*/ 877236763 h 171"/>
                <a:gd name="T54" fmla="*/ 2147483647 w 532"/>
                <a:gd name="T55" fmla="*/ 850284135 h 171"/>
                <a:gd name="T56" fmla="*/ 2147483647 w 532"/>
                <a:gd name="T57" fmla="*/ 810273011 h 171"/>
                <a:gd name="T58" fmla="*/ 2147483647 w 532"/>
                <a:gd name="T59" fmla="*/ 767166712 h 171"/>
                <a:gd name="T60" fmla="*/ 2147483647 w 532"/>
                <a:gd name="T61" fmla="*/ 724059750 h 171"/>
                <a:gd name="T62" fmla="*/ 2147483647 w 532"/>
                <a:gd name="T63" fmla="*/ 670042245 h 171"/>
                <a:gd name="T64" fmla="*/ 2147483647 w 532"/>
                <a:gd name="T65" fmla="*/ 670042245 h 171"/>
                <a:gd name="T66" fmla="*/ 2147483647 w 532"/>
                <a:gd name="T67" fmla="*/ 626935615 h 171"/>
                <a:gd name="T68" fmla="*/ 2147483647 w 532"/>
                <a:gd name="T69" fmla="*/ 626935615 h 171"/>
                <a:gd name="T70" fmla="*/ 2147483647 w 532"/>
                <a:gd name="T71" fmla="*/ 599870573 h 171"/>
                <a:gd name="T72" fmla="*/ 2147483647 w 532"/>
                <a:gd name="T73" fmla="*/ 516772051 h 171"/>
                <a:gd name="T74" fmla="*/ 2147483647 w 532"/>
                <a:gd name="T75" fmla="*/ 503325249 h 171"/>
                <a:gd name="T76" fmla="*/ 2147483647 w 532"/>
                <a:gd name="T77" fmla="*/ 403590576 h 171"/>
                <a:gd name="T78" fmla="*/ 2147483647 w 532"/>
                <a:gd name="T79" fmla="*/ 390046946 h 171"/>
                <a:gd name="T80" fmla="*/ 2147483647 w 532"/>
                <a:gd name="T81" fmla="*/ 333415505 h 171"/>
                <a:gd name="T82" fmla="*/ 2147483647 w 532"/>
                <a:gd name="T83" fmla="*/ 320491308 h 171"/>
                <a:gd name="T84" fmla="*/ 2147483647 w 532"/>
                <a:gd name="T85" fmla="*/ 293422619 h 171"/>
                <a:gd name="T86" fmla="*/ 2147483647 w 532"/>
                <a:gd name="T87" fmla="*/ 250316817 h 171"/>
                <a:gd name="T88" fmla="*/ 2147483647 w 532"/>
                <a:gd name="T89" fmla="*/ 250316817 h 171"/>
                <a:gd name="T90" fmla="*/ 2147483647 w 532"/>
                <a:gd name="T91" fmla="*/ 223348438 h 171"/>
                <a:gd name="T92" fmla="*/ 2147483647 w 532"/>
                <a:gd name="T93" fmla="*/ 223348438 h 171"/>
                <a:gd name="T94" fmla="*/ 2147483647 w 532"/>
                <a:gd name="T95" fmla="*/ 153173242 h 171"/>
                <a:gd name="T96" fmla="*/ 2147483647 w 532"/>
                <a:gd name="T97" fmla="*/ 110067109 h 171"/>
                <a:gd name="T98" fmla="*/ 2147483647 w 532"/>
                <a:gd name="T99" fmla="*/ 83599676 h 171"/>
                <a:gd name="T100" fmla="*/ 2147483647 w 532"/>
                <a:gd name="T101" fmla="*/ 43106765 h 171"/>
                <a:gd name="T102" fmla="*/ 2147483647 w 532"/>
                <a:gd name="T103" fmla="*/ 26971146 h 171"/>
                <a:gd name="T104" fmla="*/ 2147483647 w 532"/>
                <a:gd name="T105" fmla="*/ 26971146 h 171"/>
                <a:gd name="T106" fmla="*/ 2147483647 w 532"/>
                <a:gd name="T107" fmla="*/ 0 h 1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2"/>
                <a:gd name="T163" fmla="*/ 0 h 171"/>
                <a:gd name="T164" fmla="*/ 532 w 532"/>
                <a:gd name="T165" fmla="*/ 171 h 1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2" h="171">
                  <a:moveTo>
                    <a:pt x="0" y="171"/>
                  </a:moveTo>
                  <a:lnTo>
                    <a:pt x="0" y="171"/>
                  </a:lnTo>
                  <a:lnTo>
                    <a:pt x="3" y="171"/>
                  </a:lnTo>
                  <a:lnTo>
                    <a:pt x="3" y="165"/>
                  </a:lnTo>
                  <a:lnTo>
                    <a:pt x="6" y="165"/>
                  </a:lnTo>
                  <a:lnTo>
                    <a:pt x="6" y="156"/>
                  </a:lnTo>
                  <a:lnTo>
                    <a:pt x="9" y="156"/>
                  </a:lnTo>
                  <a:lnTo>
                    <a:pt x="9" y="148"/>
                  </a:lnTo>
                  <a:lnTo>
                    <a:pt x="12" y="148"/>
                  </a:lnTo>
                  <a:lnTo>
                    <a:pt x="12" y="145"/>
                  </a:lnTo>
                  <a:lnTo>
                    <a:pt x="15" y="145"/>
                  </a:lnTo>
                  <a:lnTo>
                    <a:pt x="15" y="139"/>
                  </a:lnTo>
                  <a:lnTo>
                    <a:pt x="18" y="139"/>
                  </a:lnTo>
                  <a:lnTo>
                    <a:pt x="18" y="136"/>
                  </a:lnTo>
                  <a:lnTo>
                    <a:pt x="21" y="136"/>
                  </a:lnTo>
                  <a:lnTo>
                    <a:pt x="21" y="132"/>
                  </a:lnTo>
                  <a:lnTo>
                    <a:pt x="24" y="132"/>
                  </a:lnTo>
                  <a:lnTo>
                    <a:pt x="24" y="130"/>
                  </a:lnTo>
                  <a:lnTo>
                    <a:pt x="27" y="130"/>
                  </a:lnTo>
                  <a:lnTo>
                    <a:pt x="27" y="127"/>
                  </a:lnTo>
                  <a:lnTo>
                    <a:pt x="30" y="127"/>
                  </a:lnTo>
                  <a:lnTo>
                    <a:pt x="30" y="126"/>
                  </a:lnTo>
                  <a:lnTo>
                    <a:pt x="33" y="126"/>
                  </a:lnTo>
                  <a:lnTo>
                    <a:pt x="33" y="124"/>
                  </a:lnTo>
                  <a:lnTo>
                    <a:pt x="36" y="124"/>
                  </a:lnTo>
                  <a:lnTo>
                    <a:pt x="36" y="123"/>
                  </a:lnTo>
                  <a:lnTo>
                    <a:pt x="39" y="123"/>
                  </a:lnTo>
                  <a:lnTo>
                    <a:pt x="39" y="121"/>
                  </a:lnTo>
                  <a:lnTo>
                    <a:pt x="42" y="121"/>
                  </a:lnTo>
                  <a:lnTo>
                    <a:pt x="42" y="118"/>
                  </a:lnTo>
                  <a:lnTo>
                    <a:pt x="45" y="118"/>
                  </a:lnTo>
                  <a:lnTo>
                    <a:pt x="48" y="118"/>
                  </a:lnTo>
                  <a:lnTo>
                    <a:pt x="51" y="118"/>
                  </a:lnTo>
                  <a:lnTo>
                    <a:pt x="51" y="116"/>
                  </a:lnTo>
                  <a:lnTo>
                    <a:pt x="54" y="116"/>
                  </a:lnTo>
                  <a:lnTo>
                    <a:pt x="54" y="115"/>
                  </a:lnTo>
                  <a:lnTo>
                    <a:pt x="60" y="115"/>
                  </a:lnTo>
                  <a:lnTo>
                    <a:pt x="60" y="112"/>
                  </a:lnTo>
                  <a:lnTo>
                    <a:pt x="66" y="112"/>
                  </a:lnTo>
                  <a:lnTo>
                    <a:pt x="66" y="109"/>
                  </a:lnTo>
                  <a:lnTo>
                    <a:pt x="69" y="109"/>
                  </a:lnTo>
                  <a:lnTo>
                    <a:pt x="69" y="106"/>
                  </a:lnTo>
                  <a:lnTo>
                    <a:pt x="72" y="106"/>
                  </a:lnTo>
                  <a:lnTo>
                    <a:pt x="72" y="104"/>
                  </a:lnTo>
                  <a:lnTo>
                    <a:pt x="74" y="104"/>
                  </a:lnTo>
                  <a:lnTo>
                    <a:pt x="74" y="101"/>
                  </a:lnTo>
                  <a:lnTo>
                    <a:pt x="86" y="101"/>
                  </a:lnTo>
                  <a:lnTo>
                    <a:pt x="89" y="101"/>
                  </a:lnTo>
                  <a:lnTo>
                    <a:pt x="89" y="100"/>
                  </a:lnTo>
                  <a:lnTo>
                    <a:pt x="92" y="100"/>
                  </a:lnTo>
                  <a:lnTo>
                    <a:pt x="98" y="100"/>
                  </a:lnTo>
                  <a:lnTo>
                    <a:pt x="98" y="97"/>
                  </a:lnTo>
                  <a:lnTo>
                    <a:pt x="101" y="97"/>
                  </a:lnTo>
                  <a:lnTo>
                    <a:pt x="101" y="93"/>
                  </a:lnTo>
                  <a:lnTo>
                    <a:pt x="104" y="93"/>
                  </a:lnTo>
                  <a:lnTo>
                    <a:pt x="104" y="92"/>
                  </a:lnTo>
                  <a:lnTo>
                    <a:pt x="107" y="92"/>
                  </a:lnTo>
                  <a:lnTo>
                    <a:pt x="107" y="88"/>
                  </a:lnTo>
                  <a:lnTo>
                    <a:pt x="110" y="88"/>
                  </a:lnTo>
                  <a:lnTo>
                    <a:pt x="113" y="88"/>
                  </a:lnTo>
                  <a:lnTo>
                    <a:pt x="113" y="85"/>
                  </a:lnTo>
                  <a:lnTo>
                    <a:pt x="116" y="85"/>
                  </a:lnTo>
                  <a:lnTo>
                    <a:pt x="119" y="85"/>
                  </a:lnTo>
                  <a:lnTo>
                    <a:pt x="119" y="81"/>
                  </a:lnTo>
                  <a:lnTo>
                    <a:pt x="127" y="81"/>
                  </a:lnTo>
                  <a:lnTo>
                    <a:pt x="127" y="80"/>
                  </a:lnTo>
                  <a:lnTo>
                    <a:pt x="130" y="80"/>
                  </a:lnTo>
                  <a:lnTo>
                    <a:pt x="136" y="80"/>
                  </a:lnTo>
                  <a:lnTo>
                    <a:pt x="139" y="80"/>
                  </a:lnTo>
                  <a:lnTo>
                    <a:pt x="142" y="80"/>
                  </a:lnTo>
                  <a:lnTo>
                    <a:pt x="145" y="80"/>
                  </a:lnTo>
                  <a:lnTo>
                    <a:pt x="145" y="78"/>
                  </a:lnTo>
                  <a:lnTo>
                    <a:pt x="151" y="78"/>
                  </a:lnTo>
                  <a:lnTo>
                    <a:pt x="151" y="77"/>
                  </a:lnTo>
                  <a:lnTo>
                    <a:pt x="160" y="77"/>
                  </a:lnTo>
                  <a:lnTo>
                    <a:pt x="160" y="75"/>
                  </a:lnTo>
                  <a:lnTo>
                    <a:pt x="166" y="75"/>
                  </a:lnTo>
                  <a:lnTo>
                    <a:pt x="166" y="73"/>
                  </a:lnTo>
                  <a:lnTo>
                    <a:pt x="169" y="73"/>
                  </a:lnTo>
                  <a:lnTo>
                    <a:pt x="172" y="73"/>
                  </a:lnTo>
                  <a:lnTo>
                    <a:pt x="172" y="72"/>
                  </a:lnTo>
                  <a:lnTo>
                    <a:pt x="177" y="72"/>
                  </a:lnTo>
                  <a:lnTo>
                    <a:pt x="177" y="67"/>
                  </a:lnTo>
                  <a:lnTo>
                    <a:pt x="180" y="67"/>
                  </a:lnTo>
                  <a:lnTo>
                    <a:pt x="180" y="66"/>
                  </a:lnTo>
                  <a:lnTo>
                    <a:pt x="183" y="66"/>
                  </a:lnTo>
                  <a:lnTo>
                    <a:pt x="183" y="63"/>
                  </a:lnTo>
                  <a:lnTo>
                    <a:pt x="189" y="63"/>
                  </a:lnTo>
                  <a:lnTo>
                    <a:pt x="192" y="63"/>
                  </a:lnTo>
                  <a:lnTo>
                    <a:pt x="192" y="61"/>
                  </a:lnTo>
                  <a:lnTo>
                    <a:pt x="198" y="61"/>
                  </a:lnTo>
                  <a:lnTo>
                    <a:pt x="216" y="61"/>
                  </a:lnTo>
                  <a:lnTo>
                    <a:pt x="216" y="59"/>
                  </a:lnTo>
                  <a:lnTo>
                    <a:pt x="225" y="59"/>
                  </a:lnTo>
                  <a:lnTo>
                    <a:pt x="225" y="58"/>
                  </a:lnTo>
                  <a:lnTo>
                    <a:pt x="248" y="58"/>
                  </a:lnTo>
                  <a:lnTo>
                    <a:pt x="251" y="58"/>
                  </a:lnTo>
                  <a:lnTo>
                    <a:pt x="251" y="55"/>
                  </a:lnTo>
                  <a:lnTo>
                    <a:pt x="269" y="55"/>
                  </a:lnTo>
                  <a:lnTo>
                    <a:pt x="269" y="53"/>
                  </a:lnTo>
                  <a:lnTo>
                    <a:pt x="272" y="53"/>
                  </a:lnTo>
                  <a:lnTo>
                    <a:pt x="272" y="52"/>
                  </a:lnTo>
                  <a:lnTo>
                    <a:pt x="275" y="52"/>
                  </a:lnTo>
                  <a:lnTo>
                    <a:pt x="278" y="52"/>
                  </a:lnTo>
                  <a:lnTo>
                    <a:pt x="278" y="48"/>
                  </a:lnTo>
                  <a:lnTo>
                    <a:pt x="281" y="48"/>
                  </a:lnTo>
                  <a:lnTo>
                    <a:pt x="284" y="48"/>
                  </a:lnTo>
                  <a:lnTo>
                    <a:pt x="287" y="48"/>
                  </a:lnTo>
                  <a:lnTo>
                    <a:pt x="293" y="48"/>
                  </a:lnTo>
                  <a:lnTo>
                    <a:pt x="293" y="45"/>
                  </a:lnTo>
                  <a:lnTo>
                    <a:pt x="296" y="45"/>
                  </a:lnTo>
                  <a:lnTo>
                    <a:pt x="299" y="45"/>
                  </a:lnTo>
                  <a:lnTo>
                    <a:pt x="302" y="45"/>
                  </a:lnTo>
                  <a:lnTo>
                    <a:pt x="302" y="43"/>
                  </a:lnTo>
                  <a:lnTo>
                    <a:pt x="304" y="43"/>
                  </a:lnTo>
                  <a:lnTo>
                    <a:pt x="310" y="43"/>
                  </a:lnTo>
                  <a:lnTo>
                    <a:pt x="310" y="40"/>
                  </a:lnTo>
                  <a:lnTo>
                    <a:pt x="313" y="40"/>
                  </a:lnTo>
                  <a:lnTo>
                    <a:pt x="313" y="37"/>
                  </a:lnTo>
                  <a:lnTo>
                    <a:pt x="325" y="37"/>
                  </a:lnTo>
                  <a:lnTo>
                    <a:pt x="325" y="36"/>
                  </a:lnTo>
                  <a:lnTo>
                    <a:pt x="328" y="36"/>
                  </a:lnTo>
                  <a:lnTo>
                    <a:pt x="334" y="36"/>
                  </a:lnTo>
                  <a:lnTo>
                    <a:pt x="334" y="34"/>
                  </a:lnTo>
                  <a:lnTo>
                    <a:pt x="343" y="34"/>
                  </a:lnTo>
                  <a:lnTo>
                    <a:pt x="343" y="29"/>
                  </a:lnTo>
                  <a:lnTo>
                    <a:pt x="352" y="29"/>
                  </a:lnTo>
                  <a:lnTo>
                    <a:pt x="355" y="29"/>
                  </a:lnTo>
                  <a:lnTo>
                    <a:pt x="355" y="28"/>
                  </a:lnTo>
                  <a:lnTo>
                    <a:pt x="360" y="28"/>
                  </a:lnTo>
                  <a:lnTo>
                    <a:pt x="360" y="26"/>
                  </a:lnTo>
                  <a:lnTo>
                    <a:pt x="363" y="26"/>
                  </a:lnTo>
                  <a:lnTo>
                    <a:pt x="363" y="24"/>
                  </a:lnTo>
                  <a:lnTo>
                    <a:pt x="366" y="24"/>
                  </a:lnTo>
                  <a:lnTo>
                    <a:pt x="366" y="23"/>
                  </a:lnTo>
                  <a:lnTo>
                    <a:pt x="369" y="23"/>
                  </a:lnTo>
                  <a:lnTo>
                    <a:pt x="372" y="23"/>
                  </a:lnTo>
                  <a:lnTo>
                    <a:pt x="372" y="21"/>
                  </a:lnTo>
                  <a:lnTo>
                    <a:pt x="378" y="21"/>
                  </a:lnTo>
                  <a:lnTo>
                    <a:pt x="387" y="21"/>
                  </a:lnTo>
                  <a:lnTo>
                    <a:pt x="387" y="19"/>
                  </a:lnTo>
                  <a:lnTo>
                    <a:pt x="393" y="19"/>
                  </a:lnTo>
                  <a:lnTo>
                    <a:pt x="393" y="18"/>
                  </a:lnTo>
                  <a:lnTo>
                    <a:pt x="399" y="18"/>
                  </a:lnTo>
                  <a:lnTo>
                    <a:pt x="405" y="18"/>
                  </a:lnTo>
                  <a:lnTo>
                    <a:pt x="416" y="18"/>
                  </a:lnTo>
                  <a:lnTo>
                    <a:pt x="425" y="18"/>
                  </a:lnTo>
                  <a:lnTo>
                    <a:pt x="425" y="16"/>
                  </a:lnTo>
                  <a:lnTo>
                    <a:pt x="434" y="16"/>
                  </a:lnTo>
                  <a:lnTo>
                    <a:pt x="443" y="16"/>
                  </a:lnTo>
                  <a:lnTo>
                    <a:pt x="455" y="16"/>
                  </a:lnTo>
                  <a:lnTo>
                    <a:pt x="455" y="13"/>
                  </a:lnTo>
                  <a:lnTo>
                    <a:pt x="458" y="13"/>
                  </a:lnTo>
                  <a:lnTo>
                    <a:pt x="458" y="11"/>
                  </a:lnTo>
                  <a:lnTo>
                    <a:pt x="463" y="11"/>
                  </a:lnTo>
                  <a:lnTo>
                    <a:pt x="463" y="10"/>
                  </a:lnTo>
                  <a:lnTo>
                    <a:pt x="466" y="10"/>
                  </a:lnTo>
                  <a:lnTo>
                    <a:pt x="466" y="8"/>
                  </a:lnTo>
                  <a:lnTo>
                    <a:pt x="472" y="8"/>
                  </a:lnTo>
                  <a:lnTo>
                    <a:pt x="472" y="6"/>
                  </a:lnTo>
                  <a:lnTo>
                    <a:pt x="484" y="6"/>
                  </a:lnTo>
                  <a:lnTo>
                    <a:pt x="487" y="6"/>
                  </a:lnTo>
                  <a:lnTo>
                    <a:pt x="487" y="5"/>
                  </a:lnTo>
                  <a:lnTo>
                    <a:pt x="493" y="5"/>
                  </a:lnTo>
                  <a:lnTo>
                    <a:pt x="493" y="3"/>
                  </a:lnTo>
                  <a:lnTo>
                    <a:pt x="502" y="3"/>
                  </a:lnTo>
                  <a:lnTo>
                    <a:pt x="502" y="2"/>
                  </a:lnTo>
                  <a:lnTo>
                    <a:pt x="514" y="2"/>
                  </a:lnTo>
                  <a:lnTo>
                    <a:pt x="517" y="2"/>
                  </a:lnTo>
                  <a:lnTo>
                    <a:pt x="520" y="2"/>
                  </a:lnTo>
                  <a:lnTo>
                    <a:pt x="523" y="2"/>
                  </a:lnTo>
                  <a:lnTo>
                    <a:pt x="523" y="0"/>
                  </a:lnTo>
                  <a:lnTo>
                    <a:pt x="526" y="0"/>
                  </a:lnTo>
                  <a:lnTo>
                    <a:pt x="532" y="0"/>
                  </a:lnTo>
                </a:path>
              </a:pathLst>
            </a:custGeom>
            <a:noFill/>
            <a:ln w="57150">
              <a:solidFill>
                <a:srgbClr val="66FF99"/>
              </a:solidFill>
              <a:round/>
              <a:headEnd/>
              <a:tailEnd/>
            </a:ln>
          </p:spPr>
          <p:txBody>
            <a:bodyPr/>
            <a:lstStyle/>
            <a:p>
              <a:pPr eaLnBrk="1" hangingPunct="1">
                <a:defRPr/>
              </a:pPr>
              <a:endParaRPr lang="en-US" b="0" dirty="0">
                <a:solidFill>
                  <a:srgbClr val="000000"/>
                </a:solidFill>
                <a:cs typeface="+mn-cs"/>
              </a:endParaRPr>
            </a:p>
          </p:txBody>
        </p:sp>
        <p:sp>
          <p:nvSpPr>
            <p:cNvPr id="7" name="Freeform 15"/>
            <p:cNvSpPr>
              <a:spLocks/>
            </p:cNvSpPr>
            <p:nvPr/>
          </p:nvSpPr>
          <p:spPr bwMode="auto">
            <a:xfrm>
              <a:off x="1565" y="1578"/>
              <a:ext cx="2754" cy="1031"/>
            </a:xfrm>
            <a:custGeom>
              <a:avLst/>
              <a:gdLst>
                <a:gd name="T0" fmla="*/ 0 w 532"/>
                <a:gd name="T1" fmla="*/ 2147483647 h 199"/>
                <a:gd name="T2" fmla="*/ 0 w 532"/>
                <a:gd name="T3" fmla="*/ 2147483647 h 199"/>
                <a:gd name="T4" fmla="*/ 0 w 532"/>
                <a:gd name="T5" fmla="*/ 2147483647 h 199"/>
                <a:gd name="T6" fmla="*/ 0 w 532"/>
                <a:gd name="T7" fmla="*/ 2147483647 h 199"/>
                <a:gd name="T8" fmla="*/ 83298712 w 532"/>
                <a:gd name="T9" fmla="*/ 2147483647 h 199"/>
                <a:gd name="T10" fmla="*/ 125652095 w 532"/>
                <a:gd name="T11" fmla="*/ 2147483647 h 199"/>
                <a:gd name="T12" fmla="*/ 166001102 w 532"/>
                <a:gd name="T13" fmla="*/ 2147483647 h 199"/>
                <a:gd name="T14" fmla="*/ 249299711 w 532"/>
                <a:gd name="T15" fmla="*/ 2147483647 h 199"/>
                <a:gd name="T16" fmla="*/ 291750223 w 532"/>
                <a:gd name="T17" fmla="*/ 2147483647 h 199"/>
                <a:gd name="T18" fmla="*/ 332099313 w 532"/>
                <a:gd name="T19" fmla="*/ 2147483647 h 199"/>
                <a:gd name="T20" fmla="*/ 374932874 w 532"/>
                <a:gd name="T21" fmla="*/ 2147483647 h 199"/>
                <a:gd name="T22" fmla="*/ 415300855 w 532"/>
                <a:gd name="T23" fmla="*/ 2147483647 h 199"/>
                <a:gd name="T24" fmla="*/ 458235418 w 532"/>
                <a:gd name="T25" fmla="*/ 2145948232 h 199"/>
                <a:gd name="T26" fmla="*/ 498100954 w 532"/>
                <a:gd name="T27" fmla="*/ 2089825376 h 199"/>
                <a:gd name="T28" fmla="*/ 581379967 w 532"/>
                <a:gd name="T29" fmla="*/ 1965786104 h 199"/>
                <a:gd name="T30" fmla="*/ 624329776 w 532"/>
                <a:gd name="T31" fmla="*/ 1909179144 h 199"/>
                <a:gd name="T32" fmla="*/ 666686328 w 532"/>
                <a:gd name="T33" fmla="*/ 1839657893 h 199"/>
                <a:gd name="T34" fmla="*/ 749984399 w 532"/>
                <a:gd name="T35" fmla="*/ 1643464642 h 199"/>
                <a:gd name="T36" fmla="*/ 790331169 w 532"/>
                <a:gd name="T37" fmla="*/ 1589471841 h 199"/>
                <a:gd name="T38" fmla="*/ 833282966 w 532"/>
                <a:gd name="T39" fmla="*/ 1532863555 h 199"/>
                <a:gd name="T40" fmla="*/ 873033165 w 532"/>
                <a:gd name="T41" fmla="*/ 1336670636 h 199"/>
                <a:gd name="T42" fmla="*/ 1068601784 w 532"/>
                <a:gd name="T43" fmla="*/ 1282677172 h 199"/>
                <a:gd name="T44" fmla="*/ 1151881791 w 532"/>
                <a:gd name="T45" fmla="*/ 1213132710 h 199"/>
                <a:gd name="T46" fmla="*/ 1274930558 w 532"/>
                <a:gd name="T47" fmla="*/ 1086503816 h 199"/>
                <a:gd name="T48" fmla="*/ 1443534492 w 532"/>
                <a:gd name="T49" fmla="*/ 1029895530 h 199"/>
                <a:gd name="T50" fmla="*/ 1483883913 w 532"/>
                <a:gd name="T51" fmla="*/ 1029895530 h 199"/>
                <a:gd name="T52" fmla="*/ 1566684012 w 532"/>
                <a:gd name="T53" fmla="*/ 1029895530 h 199"/>
                <a:gd name="T54" fmla="*/ 1609633158 w 532"/>
                <a:gd name="T55" fmla="*/ 1029895530 h 199"/>
                <a:gd name="T56" fmla="*/ 1733184370 w 532"/>
                <a:gd name="T57" fmla="*/ 976387496 h 199"/>
                <a:gd name="T58" fmla="*/ 2147483647 w 532"/>
                <a:gd name="T59" fmla="*/ 906339036 h 199"/>
                <a:gd name="T60" fmla="*/ 2147483647 w 532"/>
                <a:gd name="T61" fmla="*/ 836215639 h 199"/>
                <a:gd name="T62" fmla="*/ 2147483647 w 532"/>
                <a:gd name="T63" fmla="*/ 836215639 h 199"/>
                <a:gd name="T64" fmla="*/ 2147483647 w 532"/>
                <a:gd name="T65" fmla="*/ 779709478 h 199"/>
                <a:gd name="T66" fmla="*/ 2147483647 w 532"/>
                <a:gd name="T67" fmla="*/ 779709478 h 199"/>
                <a:gd name="T68" fmla="*/ 2147483647 w 532"/>
                <a:gd name="T69" fmla="*/ 710067532 h 199"/>
                <a:gd name="T70" fmla="*/ 2147483647 w 532"/>
                <a:gd name="T71" fmla="*/ 710067532 h 199"/>
                <a:gd name="T72" fmla="*/ 2147483647 w 532"/>
                <a:gd name="T73" fmla="*/ 710067532 h 199"/>
                <a:gd name="T74" fmla="*/ 2147483647 w 532"/>
                <a:gd name="T75" fmla="*/ 656170724 h 199"/>
                <a:gd name="T76" fmla="*/ 2147483647 w 532"/>
                <a:gd name="T77" fmla="*/ 656170724 h 199"/>
                <a:gd name="T78" fmla="*/ 2147483647 w 532"/>
                <a:gd name="T79" fmla="*/ 586029090 h 199"/>
                <a:gd name="T80" fmla="*/ 2147483647 w 532"/>
                <a:gd name="T81" fmla="*/ 586029090 h 199"/>
                <a:gd name="T82" fmla="*/ 2147483647 w 532"/>
                <a:gd name="T83" fmla="*/ 516506512 h 199"/>
                <a:gd name="T84" fmla="*/ 2147483647 w 532"/>
                <a:gd name="T85" fmla="*/ 516506512 h 199"/>
                <a:gd name="T86" fmla="*/ 2147483647 w 532"/>
                <a:gd name="T87" fmla="*/ 459880984 h 199"/>
                <a:gd name="T88" fmla="*/ 2147483647 w 532"/>
                <a:gd name="T89" fmla="*/ 459880984 h 199"/>
                <a:gd name="T90" fmla="*/ 2147483647 w 532"/>
                <a:gd name="T91" fmla="*/ 389854739 h 199"/>
                <a:gd name="T92" fmla="*/ 2147483647 w 532"/>
                <a:gd name="T93" fmla="*/ 333248028 h 199"/>
                <a:gd name="T94" fmla="*/ 2147483647 w 532"/>
                <a:gd name="T95" fmla="*/ 333248028 h 199"/>
                <a:gd name="T96" fmla="*/ 2147483647 w 532"/>
                <a:gd name="T97" fmla="*/ 333248028 h 199"/>
                <a:gd name="T98" fmla="*/ 2147483647 w 532"/>
                <a:gd name="T99" fmla="*/ 333248028 h 199"/>
                <a:gd name="T100" fmla="*/ 2147483647 w 532"/>
                <a:gd name="T101" fmla="*/ 263706550 h 199"/>
                <a:gd name="T102" fmla="*/ 2147483647 w 532"/>
                <a:gd name="T103" fmla="*/ 196173771 h 199"/>
                <a:gd name="T104" fmla="*/ 2147483647 w 532"/>
                <a:gd name="T105" fmla="*/ 126651814 h 199"/>
                <a:gd name="T106" fmla="*/ 2147483647 w 532"/>
                <a:gd name="T107" fmla="*/ 126651814 h 199"/>
                <a:gd name="T108" fmla="*/ 2147483647 w 532"/>
                <a:gd name="T109" fmla="*/ 126651814 h 199"/>
                <a:gd name="T110" fmla="*/ 2147483647 w 532"/>
                <a:gd name="T111" fmla="*/ 56606649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
                <a:gd name="T169" fmla="*/ 0 h 199"/>
                <a:gd name="T170" fmla="*/ 532 w 532"/>
                <a:gd name="T171" fmla="*/ 199 h 1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 h="199">
                  <a:moveTo>
                    <a:pt x="0" y="199"/>
                  </a:moveTo>
                  <a:lnTo>
                    <a:pt x="0" y="199"/>
                  </a:lnTo>
                  <a:lnTo>
                    <a:pt x="6" y="199"/>
                  </a:lnTo>
                  <a:lnTo>
                    <a:pt x="6" y="190"/>
                  </a:lnTo>
                  <a:lnTo>
                    <a:pt x="9" y="190"/>
                  </a:lnTo>
                  <a:lnTo>
                    <a:pt x="9" y="181"/>
                  </a:lnTo>
                  <a:lnTo>
                    <a:pt x="12" y="181"/>
                  </a:lnTo>
                  <a:lnTo>
                    <a:pt x="12" y="177"/>
                  </a:lnTo>
                  <a:lnTo>
                    <a:pt x="18" y="177"/>
                  </a:lnTo>
                  <a:lnTo>
                    <a:pt x="21" y="177"/>
                  </a:lnTo>
                  <a:lnTo>
                    <a:pt x="21" y="163"/>
                  </a:lnTo>
                  <a:lnTo>
                    <a:pt x="24" y="163"/>
                  </a:lnTo>
                  <a:lnTo>
                    <a:pt x="27" y="163"/>
                  </a:lnTo>
                  <a:lnTo>
                    <a:pt x="27" y="159"/>
                  </a:lnTo>
                  <a:lnTo>
                    <a:pt x="30" y="159"/>
                  </a:lnTo>
                  <a:lnTo>
                    <a:pt x="30" y="154"/>
                  </a:lnTo>
                  <a:lnTo>
                    <a:pt x="33" y="154"/>
                  </a:lnTo>
                  <a:lnTo>
                    <a:pt x="33" y="150"/>
                  </a:lnTo>
                  <a:lnTo>
                    <a:pt x="36" y="150"/>
                  </a:lnTo>
                  <a:lnTo>
                    <a:pt x="36" y="141"/>
                  </a:lnTo>
                  <a:lnTo>
                    <a:pt x="42" y="141"/>
                  </a:lnTo>
                  <a:lnTo>
                    <a:pt x="42" y="137"/>
                  </a:lnTo>
                  <a:lnTo>
                    <a:pt x="45" y="137"/>
                  </a:lnTo>
                  <a:lnTo>
                    <a:pt x="45" y="132"/>
                  </a:lnTo>
                  <a:lnTo>
                    <a:pt x="48" y="132"/>
                  </a:lnTo>
                  <a:lnTo>
                    <a:pt x="48" y="118"/>
                  </a:lnTo>
                  <a:lnTo>
                    <a:pt x="54" y="118"/>
                  </a:lnTo>
                  <a:lnTo>
                    <a:pt x="54" y="114"/>
                  </a:lnTo>
                  <a:lnTo>
                    <a:pt x="57" y="114"/>
                  </a:lnTo>
                  <a:lnTo>
                    <a:pt x="57" y="110"/>
                  </a:lnTo>
                  <a:lnTo>
                    <a:pt x="60" y="110"/>
                  </a:lnTo>
                  <a:lnTo>
                    <a:pt x="60" y="96"/>
                  </a:lnTo>
                  <a:lnTo>
                    <a:pt x="63" y="96"/>
                  </a:lnTo>
                  <a:lnTo>
                    <a:pt x="63" y="92"/>
                  </a:lnTo>
                  <a:lnTo>
                    <a:pt x="77" y="92"/>
                  </a:lnTo>
                  <a:lnTo>
                    <a:pt x="77" y="87"/>
                  </a:lnTo>
                  <a:lnTo>
                    <a:pt x="83" y="87"/>
                  </a:lnTo>
                  <a:lnTo>
                    <a:pt x="83" y="78"/>
                  </a:lnTo>
                  <a:lnTo>
                    <a:pt x="92" y="78"/>
                  </a:lnTo>
                  <a:lnTo>
                    <a:pt x="92" y="74"/>
                  </a:lnTo>
                  <a:lnTo>
                    <a:pt x="104" y="74"/>
                  </a:lnTo>
                  <a:lnTo>
                    <a:pt x="107" y="74"/>
                  </a:lnTo>
                  <a:lnTo>
                    <a:pt x="113" y="74"/>
                  </a:lnTo>
                  <a:lnTo>
                    <a:pt x="116" y="74"/>
                  </a:lnTo>
                  <a:lnTo>
                    <a:pt x="116" y="70"/>
                  </a:lnTo>
                  <a:lnTo>
                    <a:pt x="125" y="70"/>
                  </a:lnTo>
                  <a:lnTo>
                    <a:pt x="125" y="65"/>
                  </a:lnTo>
                  <a:lnTo>
                    <a:pt x="195" y="65"/>
                  </a:lnTo>
                  <a:lnTo>
                    <a:pt x="195" y="60"/>
                  </a:lnTo>
                  <a:lnTo>
                    <a:pt x="207" y="60"/>
                  </a:lnTo>
                  <a:lnTo>
                    <a:pt x="222" y="60"/>
                  </a:lnTo>
                  <a:lnTo>
                    <a:pt x="222" y="56"/>
                  </a:lnTo>
                  <a:lnTo>
                    <a:pt x="230" y="56"/>
                  </a:lnTo>
                  <a:lnTo>
                    <a:pt x="233" y="56"/>
                  </a:lnTo>
                  <a:lnTo>
                    <a:pt x="233" y="51"/>
                  </a:lnTo>
                  <a:lnTo>
                    <a:pt x="242" y="51"/>
                  </a:lnTo>
                  <a:lnTo>
                    <a:pt x="254" y="51"/>
                  </a:lnTo>
                  <a:lnTo>
                    <a:pt x="266" y="51"/>
                  </a:lnTo>
                  <a:lnTo>
                    <a:pt x="266" y="47"/>
                  </a:lnTo>
                  <a:lnTo>
                    <a:pt x="269" y="47"/>
                  </a:lnTo>
                  <a:lnTo>
                    <a:pt x="272" y="47"/>
                  </a:lnTo>
                  <a:lnTo>
                    <a:pt x="272" y="42"/>
                  </a:lnTo>
                  <a:lnTo>
                    <a:pt x="278" y="42"/>
                  </a:lnTo>
                  <a:lnTo>
                    <a:pt x="284" y="42"/>
                  </a:lnTo>
                  <a:lnTo>
                    <a:pt x="284" y="37"/>
                  </a:lnTo>
                  <a:lnTo>
                    <a:pt x="287" y="37"/>
                  </a:lnTo>
                  <a:lnTo>
                    <a:pt x="299" y="37"/>
                  </a:lnTo>
                  <a:lnTo>
                    <a:pt x="299" y="33"/>
                  </a:lnTo>
                  <a:lnTo>
                    <a:pt x="337" y="33"/>
                  </a:lnTo>
                  <a:lnTo>
                    <a:pt x="346" y="33"/>
                  </a:lnTo>
                  <a:lnTo>
                    <a:pt x="346" y="28"/>
                  </a:lnTo>
                  <a:lnTo>
                    <a:pt x="349" y="28"/>
                  </a:lnTo>
                  <a:lnTo>
                    <a:pt x="349" y="24"/>
                  </a:lnTo>
                  <a:lnTo>
                    <a:pt x="369" y="24"/>
                  </a:lnTo>
                  <a:lnTo>
                    <a:pt x="372" y="24"/>
                  </a:lnTo>
                  <a:lnTo>
                    <a:pt x="375" y="24"/>
                  </a:lnTo>
                  <a:lnTo>
                    <a:pt x="422" y="24"/>
                  </a:lnTo>
                  <a:lnTo>
                    <a:pt x="422" y="19"/>
                  </a:lnTo>
                  <a:lnTo>
                    <a:pt x="440" y="19"/>
                  </a:lnTo>
                  <a:lnTo>
                    <a:pt x="440" y="14"/>
                  </a:lnTo>
                  <a:lnTo>
                    <a:pt x="443" y="14"/>
                  </a:lnTo>
                  <a:lnTo>
                    <a:pt x="443" y="9"/>
                  </a:lnTo>
                  <a:lnTo>
                    <a:pt x="452" y="9"/>
                  </a:lnTo>
                  <a:lnTo>
                    <a:pt x="520" y="9"/>
                  </a:lnTo>
                  <a:lnTo>
                    <a:pt x="529" y="9"/>
                  </a:lnTo>
                  <a:lnTo>
                    <a:pt x="529" y="4"/>
                  </a:lnTo>
                  <a:lnTo>
                    <a:pt x="532" y="4"/>
                  </a:lnTo>
                  <a:lnTo>
                    <a:pt x="532" y="0"/>
                  </a:lnTo>
                </a:path>
              </a:pathLst>
            </a:custGeom>
            <a:noFill/>
            <a:ln w="57150">
              <a:solidFill>
                <a:srgbClr val="00FF00"/>
              </a:solidFill>
              <a:round/>
              <a:headEnd/>
              <a:tailEnd/>
            </a:ln>
          </p:spPr>
          <p:txBody>
            <a:bodyPr/>
            <a:lstStyle/>
            <a:p>
              <a:pPr eaLnBrk="1" hangingPunct="1">
                <a:defRPr/>
              </a:pPr>
              <a:endParaRPr lang="en-US" b="0" dirty="0">
                <a:solidFill>
                  <a:srgbClr val="000000"/>
                </a:solidFill>
                <a:cs typeface="+mn-cs"/>
              </a:endParaRPr>
            </a:p>
          </p:txBody>
        </p:sp>
        <p:sp>
          <p:nvSpPr>
            <p:cNvPr id="8" name="Freeform 16"/>
            <p:cNvSpPr>
              <a:spLocks/>
            </p:cNvSpPr>
            <p:nvPr/>
          </p:nvSpPr>
          <p:spPr bwMode="auto">
            <a:xfrm>
              <a:off x="1565" y="1370"/>
              <a:ext cx="2754" cy="1239"/>
            </a:xfrm>
            <a:custGeom>
              <a:avLst/>
              <a:gdLst>
                <a:gd name="T0" fmla="*/ 0 w 532"/>
                <a:gd name="T1" fmla="*/ 2147483647 h 239"/>
                <a:gd name="T2" fmla="*/ 0 w 532"/>
                <a:gd name="T3" fmla="*/ 2147483647 h 239"/>
                <a:gd name="T4" fmla="*/ 0 w 532"/>
                <a:gd name="T5" fmla="*/ 2147483647 h 239"/>
                <a:gd name="T6" fmla="*/ 83298712 w 532"/>
                <a:gd name="T7" fmla="*/ 2147483647 h 239"/>
                <a:gd name="T8" fmla="*/ 125652095 w 532"/>
                <a:gd name="T9" fmla="*/ 2147483647 h 239"/>
                <a:gd name="T10" fmla="*/ 208954433 w 532"/>
                <a:gd name="T11" fmla="*/ 2147483647 h 239"/>
                <a:gd name="T12" fmla="*/ 249299711 w 532"/>
                <a:gd name="T13" fmla="*/ 2147483647 h 239"/>
                <a:gd name="T14" fmla="*/ 332099313 w 532"/>
                <a:gd name="T15" fmla="*/ 2147483647 h 239"/>
                <a:gd name="T16" fmla="*/ 374932874 w 532"/>
                <a:gd name="T17" fmla="*/ 2147483647 h 239"/>
                <a:gd name="T18" fmla="*/ 458235418 w 532"/>
                <a:gd name="T19" fmla="*/ 2147483647 h 239"/>
                <a:gd name="T20" fmla="*/ 498100954 w 532"/>
                <a:gd name="T21" fmla="*/ 2147483647 h 239"/>
                <a:gd name="T22" fmla="*/ 581379967 w 532"/>
                <a:gd name="T23" fmla="*/ 2147483647 h 239"/>
                <a:gd name="T24" fmla="*/ 624329776 w 532"/>
                <a:gd name="T25" fmla="*/ 2147483647 h 239"/>
                <a:gd name="T26" fmla="*/ 707031938 w 532"/>
                <a:gd name="T27" fmla="*/ 2147483647 h 239"/>
                <a:gd name="T28" fmla="*/ 833282966 w 532"/>
                <a:gd name="T29" fmla="*/ 2060536226 h 239"/>
                <a:gd name="T30" fmla="*/ 1108947891 w 532"/>
                <a:gd name="T31" fmla="*/ 1990097508 h 239"/>
                <a:gd name="T32" fmla="*/ 1274930558 w 532"/>
                <a:gd name="T33" fmla="*/ 1920257325 h 239"/>
                <a:gd name="T34" fmla="*/ 1358232440 w 532"/>
                <a:gd name="T35" fmla="*/ 1879511799 h 239"/>
                <a:gd name="T36" fmla="*/ 1400683449 w 532"/>
                <a:gd name="T37" fmla="*/ 1795580156 h 239"/>
                <a:gd name="T38" fmla="*/ 1483883913 w 532"/>
                <a:gd name="T39" fmla="*/ 1725141438 h 239"/>
                <a:gd name="T40" fmla="*/ 1526835711 w 532"/>
                <a:gd name="T41" fmla="*/ 1655205701 h 239"/>
                <a:gd name="T42" fmla="*/ 1609633158 w 532"/>
                <a:gd name="T43" fmla="*/ 1584764329 h 239"/>
                <a:gd name="T44" fmla="*/ 1649982580 w 532"/>
                <a:gd name="T45" fmla="*/ 1500851266 h 239"/>
                <a:gd name="T46" fmla="*/ 1733184370 w 532"/>
                <a:gd name="T47" fmla="*/ 1471054557 h 239"/>
                <a:gd name="T48" fmla="*/ 1762152540 w 532"/>
                <a:gd name="T49" fmla="*/ 1430409893 h 239"/>
                <a:gd name="T50" fmla="*/ 1845431222 w 532"/>
                <a:gd name="T51" fmla="*/ 1360471835 h 239"/>
                <a:gd name="T52" fmla="*/ 1968601954 w 532"/>
                <a:gd name="T53" fmla="*/ 1246765381 h 239"/>
                <a:gd name="T54" fmla="*/ 2134578655 w 532"/>
                <a:gd name="T55" fmla="*/ 1206118726 h 239"/>
                <a:gd name="T56" fmla="*/ 2147483647 w 532"/>
                <a:gd name="T57" fmla="*/ 1135677354 h 239"/>
                <a:gd name="T58" fmla="*/ 2147483647 w 532"/>
                <a:gd name="T59" fmla="*/ 1092413600 h 239"/>
                <a:gd name="T60" fmla="*/ 2147483647 w 532"/>
                <a:gd name="T61" fmla="*/ 981713758 h 239"/>
                <a:gd name="T62" fmla="*/ 2147483647 w 532"/>
                <a:gd name="T63" fmla="*/ 954652927 h 239"/>
                <a:gd name="T64" fmla="*/ 2147483647 w 532"/>
                <a:gd name="T65" fmla="*/ 911370593 h 239"/>
                <a:gd name="T66" fmla="*/ 2147483647 w 532"/>
                <a:gd name="T67" fmla="*/ 868007304 h 239"/>
                <a:gd name="T68" fmla="*/ 2147483647 w 532"/>
                <a:gd name="T69" fmla="*/ 757424913 h 239"/>
                <a:gd name="T70" fmla="*/ 2147483647 w 532"/>
                <a:gd name="T71" fmla="*/ 714155187 h 239"/>
                <a:gd name="T72" fmla="*/ 2147483647 w 532"/>
                <a:gd name="T73" fmla="*/ 714155187 h 239"/>
                <a:gd name="T74" fmla="*/ 2147483647 w 532"/>
                <a:gd name="T75" fmla="*/ 714155187 h 239"/>
                <a:gd name="T76" fmla="*/ 2147483647 w 532"/>
                <a:gd name="T77" fmla="*/ 686982711 h 239"/>
                <a:gd name="T78" fmla="*/ 2147483647 w 532"/>
                <a:gd name="T79" fmla="*/ 643714312 h 239"/>
                <a:gd name="T80" fmla="*/ 2147483647 w 532"/>
                <a:gd name="T81" fmla="*/ 575894684 h 239"/>
                <a:gd name="T82" fmla="*/ 2147483647 w 532"/>
                <a:gd name="T83" fmla="*/ 532611023 h 239"/>
                <a:gd name="T84" fmla="*/ 2147483647 w 532"/>
                <a:gd name="T85" fmla="*/ 532611023 h 239"/>
                <a:gd name="T86" fmla="*/ 2147483647 w 532"/>
                <a:gd name="T87" fmla="*/ 505453975 h 239"/>
                <a:gd name="T88" fmla="*/ 2147483647 w 532"/>
                <a:gd name="T89" fmla="*/ 505453975 h 239"/>
                <a:gd name="T90" fmla="*/ 2147483647 w 532"/>
                <a:gd name="T91" fmla="*/ 422027637 h 239"/>
                <a:gd name="T92" fmla="*/ 2147483647 w 532"/>
                <a:gd name="T93" fmla="*/ 265052701 h 239"/>
                <a:gd name="T94" fmla="*/ 2147483647 w 532"/>
                <a:gd name="T95" fmla="*/ 224289093 h 239"/>
                <a:gd name="T96" fmla="*/ 2147483647 w 532"/>
                <a:gd name="T97" fmla="*/ 224289093 h 239"/>
                <a:gd name="T98" fmla="*/ 2147483647 w 532"/>
                <a:gd name="T99" fmla="*/ 224289093 h 239"/>
                <a:gd name="T100" fmla="*/ 2147483647 w 532"/>
                <a:gd name="T101" fmla="*/ 181024344 h 239"/>
                <a:gd name="T102" fmla="*/ 2147483647 w 532"/>
                <a:gd name="T103" fmla="*/ 153848592 h 239"/>
                <a:gd name="T104" fmla="*/ 2147483647 w 532"/>
                <a:gd name="T105" fmla="*/ 43264822 h 239"/>
                <a:gd name="T106" fmla="*/ 2147483647 w 532"/>
                <a:gd name="T107" fmla="*/ 43264822 h 239"/>
                <a:gd name="T108" fmla="*/ 2147483647 w 532"/>
                <a:gd name="T109" fmla="*/ 0 h 239"/>
                <a:gd name="T110" fmla="*/ 2147483647 w 532"/>
                <a:gd name="T111" fmla="*/ 0 h 2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2"/>
                <a:gd name="T169" fmla="*/ 0 h 239"/>
                <a:gd name="T170" fmla="*/ 532 w 532"/>
                <a:gd name="T171" fmla="*/ 239 h 2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2" h="239">
                  <a:moveTo>
                    <a:pt x="0" y="239"/>
                  </a:moveTo>
                  <a:lnTo>
                    <a:pt x="0" y="239"/>
                  </a:lnTo>
                  <a:lnTo>
                    <a:pt x="3" y="239"/>
                  </a:lnTo>
                  <a:lnTo>
                    <a:pt x="3" y="234"/>
                  </a:lnTo>
                  <a:lnTo>
                    <a:pt x="6" y="234"/>
                  </a:lnTo>
                  <a:lnTo>
                    <a:pt x="6" y="223"/>
                  </a:lnTo>
                  <a:lnTo>
                    <a:pt x="9" y="223"/>
                  </a:lnTo>
                  <a:lnTo>
                    <a:pt x="9" y="221"/>
                  </a:lnTo>
                  <a:lnTo>
                    <a:pt x="12" y="221"/>
                  </a:lnTo>
                  <a:lnTo>
                    <a:pt x="12" y="216"/>
                  </a:lnTo>
                  <a:lnTo>
                    <a:pt x="15" y="216"/>
                  </a:lnTo>
                  <a:lnTo>
                    <a:pt x="15" y="213"/>
                  </a:lnTo>
                  <a:lnTo>
                    <a:pt x="18" y="213"/>
                  </a:lnTo>
                  <a:lnTo>
                    <a:pt x="18" y="205"/>
                  </a:lnTo>
                  <a:lnTo>
                    <a:pt x="21" y="205"/>
                  </a:lnTo>
                  <a:lnTo>
                    <a:pt x="21" y="203"/>
                  </a:lnTo>
                  <a:lnTo>
                    <a:pt x="24" y="203"/>
                  </a:lnTo>
                  <a:lnTo>
                    <a:pt x="24" y="200"/>
                  </a:lnTo>
                  <a:lnTo>
                    <a:pt x="27" y="200"/>
                  </a:lnTo>
                  <a:lnTo>
                    <a:pt x="27" y="197"/>
                  </a:lnTo>
                  <a:lnTo>
                    <a:pt x="30" y="197"/>
                  </a:lnTo>
                  <a:lnTo>
                    <a:pt x="30" y="194"/>
                  </a:lnTo>
                  <a:lnTo>
                    <a:pt x="33" y="194"/>
                  </a:lnTo>
                  <a:lnTo>
                    <a:pt x="33" y="192"/>
                  </a:lnTo>
                  <a:lnTo>
                    <a:pt x="36" y="192"/>
                  </a:lnTo>
                  <a:lnTo>
                    <a:pt x="36" y="187"/>
                  </a:lnTo>
                  <a:lnTo>
                    <a:pt x="39" y="187"/>
                  </a:lnTo>
                  <a:lnTo>
                    <a:pt x="39" y="181"/>
                  </a:lnTo>
                  <a:lnTo>
                    <a:pt x="42" y="181"/>
                  </a:lnTo>
                  <a:lnTo>
                    <a:pt x="42" y="179"/>
                  </a:lnTo>
                  <a:lnTo>
                    <a:pt x="45" y="179"/>
                  </a:lnTo>
                  <a:lnTo>
                    <a:pt x="45" y="168"/>
                  </a:lnTo>
                  <a:lnTo>
                    <a:pt x="48" y="168"/>
                  </a:lnTo>
                  <a:lnTo>
                    <a:pt x="48" y="158"/>
                  </a:lnTo>
                  <a:lnTo>
                    <a:pt x="51" y="158"/>
                  </a:lnTo>
                  <a:lnTo>
                    <a:pt x="51" y="153"/>
                  </a:lnTo>
                  <a:lnTo>
                    <a:pt x="60" y="153"/>
                  </a:lnTo>
                  <a:lnTo>
                    <a:pt x="60" y="147"/>
                  </a:lnTo>
                  <a:lnTo>
                    <a:pt x="72" y="147"/>
                  </a:lnTo>
                  <a:lnTo>
                    <a:pt x="72" y="142"/>
                  </a:lnTo>
                  <a:lnTo>
                    <a:pt x="80" y="142"/>
                  </a:lnTo>
                  <a:lnTo>
                    <a:pt x="80" y="139"/>
                  </a:lnTo>
                  <a:lnTo>
                    <a:pt x="92" y="139"/>
                  </a:lnTo>
                  <a:lnTo>
                    <a:pt x="92" y="137"/>
                  </a:lnTo>
                  <a:lnTo>
                    <a:pt x="95" y="137"/>
                  </a:lnTo>
                  <a:lnTo>
                    <a:pt x="95" y="134"/>
                  </a:lnTo>
                  <a:lnTo>
                    <a:pt x="98" y="134"/>
                  </a:lnTo>
                  <a:lnTo>
                    <a:pt x="101" y="134"/>
                  </a:lnTo>
                  <a:lnTo>
                    <a:pt x="101" y="128"/>
                  </a:lnTo>
                  <a:lnTo>
                    <a:pt x="104" y="128"/>
                  </a:lnTo>
                  <a:lnTo>
                    <a:pt x="104" y="123"/>
                  </a:lnTo>
                  <a:lnTo>
                    <a:pt x="107" y="123"/>
                  </a:lnTo>
                  <a:lnTo>
                    <a:pt x="107" y="121"/>
                  </a:lnTo>
                  <a:lnTo>
                    <a:pt x="110" y="121"/>
                  </a:lnTo>
                  <a:lnTo>
                    <a:pt x="110" y="118"/>
                  </a:lnTo>
                  <a:lnTo>
                    <a:pt x="113" y="118"/>
                  </a:lnTo>
                  <a:lnTo>
                    <a:pt x="113" y="113"/>
                  </a:lnTo>
                  <a:lnTo>
                    <a:pt x="116" y="113"/>
                  </a:lnTo>
                  <a:lnTo>
                    <a:pt x="116" y="110"/>
                  </a:lnTo>
                  <a:lnTo>
                    <a:pt x="119" y="110"/>
                  </a:lnTo>
                  <a:lnTo>
                    <a:pt x="119" y="107"/>
                  </a:lnTo>
                  <a:lnTo>
                    <a:pt x="122" y="107"/>
                  </a:lnTo>
                  <a:lnTo>
                    <a:pt x="122" y="105"/>
                  </a:lnTo>
                  <a:lnTo>
                    <a:pt x="125" y="105"/>
                  </a:lnTo>
                  <a:lnTo>
                    <a:pt x="125" y="102"/>
                  </a:lnTo>
                  <a:lnTo>
                    <a:pt x="127" y="102"/>
                  </a:lnTo>
                  <a:lnTo>
                    <a:pt x="130" y="102"/>
                  </a:lnTo>
                  <a:lnTo>
                    <a:pt x="130" y="97"/>
                  </a:lnTo>
                  <a:lnTo>
                    <a:pt x="133" y="97"/>
                  </a:lnTo>
                  <a:lnTo>
                    <a:pt x="133" y="91"/>
                  </a:lnTo>
                  <a:lnTo>
                    <a:pt x="142" y="91"/>
                  </a:lnTo>
                  <a:lnTo>
                    <a:pt x="142" y="89"/>
                  </a:lnTo>
                  <a:lnTo>
                    <a:pt x="151" y="89"/>
                  </a:lnTo>
                  <a:lnTo>
                    <a:pt x="151" y="86"/>
                  </a:lnTo>
                  <a:lnTo>
                    <a:pt x="154" y="86"/>
                  </a:lnTo>
                  <a:lnTo>
                    <a:pt x="154" y="84"/>
                  </a:lnTo>
                  <a:lnTo>
                    <a:pt x="157" y="84"/>
                  </a:lnTo>
                  <a:lnTo>
                    <a:pt x="157" y="81"/>
                  </a:lnTo>
                  <a:lnTo>
                    <a:pt x="160" y="81"/>
                  </a:lnTo>
                  <a:lnTo>
                    <a:pt x="160" y="78"/>
                  </a:lnTo>
                  <a:lnTo>
                    <a:pt x="169" y="78"/>
                  </a:lnTo>
                  <a:lnTo>
                    <a:pt x="169" y="73"/>
                  </a:lnTo>
                  <a:lnTo>
                    <a:pt x="180" y="73"/>
                  </a:lnTo>
                  <a:lnTo>
                    <a:pt x="180" y="70"/>
                  </a:lnTo>
                  <a:lnTo>
                    <a:pt x="183" y="70"/>
                  </a:lnTo>
                  <a:lnTo>
                    <a:pt x="183" y="68"/>
                  </a:lnTo>
                  <a:lnTo>
                    <a:pt x="186" y="68"/>
                  </a:lnTo>
                  <a:lnTo>
                    <a:pt x="186" y="65"/>
                  </a:lnTo>
                  <a:lnTo>
                    <a:pt x="192" y="65"/>
                  </a:lnTo>
                  <a:lnTo>
                    <a:pt x="213" y="65"/>
                  </a:lnTo>
                  <a:lnTo>
                    <a:pt x="213" y="62"/>
                  </a:lnTo>
                  <a:lnTo>
                    <a:pt x="230" y="62"/>
                  </a:lnTo>
                  <a:lnTo>
                    <a:pt x="269" y="62"/>
                  </a:lnTo>
                  <a:lnTo>
                    <a:pt x="269" y="54"/>
                  </a:lnTo>
                  <a:lnTo>
                    <a:pt x="275" y="54"/>
                  </a:lnTo>
                  <a:lnTo>
                    <a:pt x="275" y="51"/>
                  </a:lnTo>
                  <a:lnTo>
                    <a:pt x="278" y="51"/>
                  </a:lnTo>
                  <a:lnTo>
                    <a:pt x="299" y="51"/>
                  </a:lnTo>
                  <a:lnTo>
                    <a:pt x="307" y="51"/>
                  </a:lnTo>
                  <a:lnTo>
                    <a:pt x="313" y="51"/>
                  </a:lnTo>
                  <a:lnTo>
                    <a:pt x="313" y="49"/>
                  </a:lnTo>
                  <a:lnTo>
                    <a:pt x="316" y="49"/>
                  </a:lnTo>
                  <a:lnTo>
                    <a:pt x="331" y="49"/>
                  </a:lnTo>
                  <a:lnTo>
                    <a:pt x="331" y="46"/>
                  </a:lnTo>
                  <a:lnTo>
                    <a:pt x="343" y="46"/>
                  </a:lnTo>
                  <a:lnTo>
                    <a:pt x="343" y="43"/>
                  </a:lnTo>
                  <a:lnTo>
                    <a:pt x="349" y="43"/>
                  </a:lnTo>
                  <a:lnTo>
                    <a:pt x="349" y="41"/>
                  </a:lnTo>
                  <a:lnTo>
                    <a:pt x="355" y="41"/>
                  </a:lnTo>
                  <a:lnTo>
                    <a:pt x="355" y="38"/>
                  </a:lnTo>
                  <a:lnTo>
                    <a:pt x="358" y="38"/>
                  </a:lnTo>
                  <a:lnTo>
                    <a:pt x="363" y="38"/>
                  </a:lnTo>
                  <a:lnTo>
                    <a:pt x="369" y="38"/>
                  </a:lnTo>
                  <a:lnTo>
                    <a:pt x="369" y="36"/>
                  </a:lnTo>
                  <a:lnTo>
                    <a:pt x="375" y="36"/>
                  </a:lnTo>
                  <a:lnTo>
                    <a:pt x="378" y="36"/>
                  </a:lnTo>
                  <a:lnTo>
                    <a:pt x="390" y="36"/>
                  </a:lnTo>
                  <a:lnTo>
                    <a:pt x="390" y="30"/>
                  </a:lnTo>
                  <a:lnTo>
                    <a:pt x="396" y="30"/>
                  </a:lnTo>
                  <a:lnTo>
                    <a:pt x="396" y="24"/>
                  </a:lnTo>
                  <a:lnTo>
                    <a:pt x="408" y="24"/>
                  </a:lnTo>
                  <a:lnTo>
                    <a:pt x="408" y="19"/>
                  </a:lnTo>
                  <a:lnTo>
                    <a:pt x="425" y="19"/>
                  </a:lnTo>
                  <a:lnTo>
                    <a:pt x="425" y="16"/>
                  </a:lnTo>
                  <a:lnTo>
                    <a:pt x="452" y="16"/>
                  </a:lnTo>
                  <a:lnTo>
                    <a:pt x="455" y="16"/>
                  </a:lnTo>
                  <a:lnTo>
                    <a:pt x="458" y="16"/>
                  </a:lnTo>
                  <a:lnTo>
                    <a:pt x="460" y="16"/>
                  </a:lnTo>
                  <a:lnTo>
                    <a:pt x="460" y="13"/>
                  </a:lnTo>
                  <a:lnTo>
                    <a:pt x="463" y="13"/>
                  </a:lnTo>
                  <a:lnTo>
                    <a:pt x="466" y="13"/>
                  </a:lnTo>
                  <a:lnTo>
                    <a:pt x="466" y="11"/>
                  </a:lnTo>
                  <a:lnTo>
                    <a:pt x="469" y="11"/>
                  </a:lnTo>
                  <a:lnTo>
                    <a:pt x="469" y="8"/>
                  </a:lnTo>
                  <a:lnTo>
                    <a:pt x="481" y="8"/>
                  </a:lnTo>
                  <a:lnTo>
                    <a:pt x="481" y="3"/>
                  </a:lnTo>
                  <a:lnTo>
                    <a:pt x="484" y="3"/>
                  </a:lnTo>
                  <a:lnTo>
                    <a:pt x="499" y="3"/>
                  </a:lnTo>
                  <a:lnTo>
                    <a:pt x="499" y="0"/>
                  </a:lnTo>
                  <a:lnTo>
                    <a:pt x="517" y="0"/>
                  </a:lnTo>
                  <a:lnTo>
                    <a:pt x="520" y="0"/>
                  </a:lnTo>
                  <a:lnTo>
                    <a:pt x="532" y="0"/>
                  </a:lnTo>
                </a:path>
              </a:pathLst>
            </a:custGeom>
            <a:noFill/>
            <a:ln w="57150">
              <a:solidFill>
                <a:srgbClr val="00CC66"/>
              </a:solidFill>
              <a:round/>
              <a:headEnd/>
              <a:tailEnd/>
            </a:ln>
          </p:spPr>
          <p:txBody>
            <a:bodyPr/>
            <a:lstStyle/>
            <a:p>
              <a:pPr eaLnBrk="1" hangingPunct="1">
                <a:defRPr/>
              </a:pPr>
              <a:endParaRPr lang="en-US" b="0" dirty="0">
                <a:solidFill>
                  <a:srgbClr val="000000"/>
                </a:solidFill>
                <a:cs typeface="+mn-cs"/>
              </a:endParaRPr>
            </a:p>
          </p:txBody>
        </p:sp>
        <p:sp>
          <p:nvSpPr>
            <p:cNvPr id="9" name="Line 17"/>
            <p:cNvSpPr>
              <a:spLocks noChangeShapeType="1"/>
            </p:cNvSpPr>
            <p:nvPr/>
          </p:nvSpPr>
          <p:spPr bwMode="auto">
            <a:xfrm flipV="1">
              <a:off x="1517" y="1319"/>
              <a:ext cx="0" cy="1337"/>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0" name="Line 18"/>
            <p:cNvSpPr>
              <a:spLocks noChangeShapeType="1"/>
            </p:cNvSpPr>
            <p:nvPr/>
          </p:nvSpPr>
          <p:spPr bwMode="auto">
            <a:xfrm flipH="1">
              <a:off x="1486" y="2609"/>
              <a:ext cx="31" cy="1"/>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1" name="Line 20"/>
            <p:cNvSpPr>
              <a:spLocks noChangeShapeType="1"/>
            </p:cNvSpPr>
            <p:nvPr/>
          </p:nvSpPr>
          <p:spPr bwMode="auto">
            <a:xfrm flipH="1">
              <a:off x="1486" y="2200"/>
              <a:ext cx="31" cy="1"/>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2" name="Line 22"/>
            <p:cNvSpPr>
              <a:spLocks noChangeShapeType="1"/>
            </p:cNvSpPr>
            <p:nvPr/>
          </p:nvSpPr>
          <p:spPr bwMode="auto">
            <a:xfrm flipH="1">
              <a:off x="1486" y="1795"/>
              <a:ext cx="31" cy="1"/>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3" name="Line 24"/>
            <p:cNvSpPr>
              <a:spLocks noChangeShapeType="1"/>
            </p:cNvSpPr>
            <p:nvPr/>
          </p:nvSpPr>
          <p:spPr bwMode="auto">
            <a:xfrm flipH="1">
              <a:off x="1486" y="1391"/>
              <a:ext cx="31" cy="1"/>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4" name="Line 26"/>
            <p:cNvSpPr>
              <a:spLocks noChangeShapeType="1"/>
            </p:cNvSpPr>
            <p:nvPr/>
          </p:nvSpPr>
          <p:spPr bwMode="auto">
            <a:xfrm>
              <a:off x="1517" y="2656"/>
              <a:ext cx="2849" cy="1"/>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5" name="Line 27"/>
            <p:cNvSpPr>
              <a:spLocks noChangeShapeType="1"/>
            </p:cNvSpPr>
            <p:nvPr/>
          </p:nvSpPr>
          <p:spPr bwMode="auto">
            <a:xfrm>
              <a:off x="1565" y="2656"/>
              <a:ext cx="0"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6" name="Line 29"/>
            <p:cNvSpPr>
              <a:spLocks noChangeShapeType="1"/>
            </p:cNvSpPr>
            <p:nvPr/>
          </p:nvSpPr>
          <p:spPr bwMode="auto">
            <a:xfrm>
              <a:off x="2025" y="2656"/>
              <a:ext cx="3"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7" name="Line 31"/>
            <p:cNvSpPr>
              <a:spLocks noChangeShapeType="1"/>
            </p:cNvSpPr>
            <p:nvPr/>
          </p:nvSpPr>
          <p:spPr bwMode="auto">
            <a:xfrm>
              <a:off x="2480" y="2656"/>
              <a:ext cx="2"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8" name="Line 33"/>
            <p:cNvSpPr>
              <a:spLocks noChangeShapeType="1"/>
            </p:cNvSpPr>
            <p:nvPr/>
          </p:nvSpPr>
          <p:spPr bwMode="auto">
            <a:xfrm>
              <a:off x="2943" y="2656"/>
              <a:ext cx="2"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19" name="Line 35"/>
            <p:cNvSpPr>
              <a:spLocks noChangeShapeType="1"/>
            </p:cNvSpPr>
            <p:nvPr/>
          </p:nvSpPr>
          <p:spPr bwMode="auto">
            <a:xfrm>
              <a:off x="3403" y="2656"/>
              <a:ext cx="3"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20" name="Line 37"/>
            <p:cNvSpPr>
              <a:spLocks noChangeShapeType="1"/>
            </p:cNvSpPr>
            <p:nvPr/>
          </p:nvSpPr>
          <p:spPr bwMode="auto">
            <a:xfrm>
              <a:off x="3858" y="2656"/>
              <a:ext cx="3"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sp>
          <p:nvSpPr>
            <p:cNvPr id="21" name="Line 39"/>
            <p:cNvSpPr>
              <a:spLocks noChangeShapeType="1"/>
            </p:cNvSpPr>
            <p:nvPr/>
          </p:nvSpPr>
          <p:spPr bwMode="auto">
            <a:xfrm>
              <a:off x="4319" y="2656"/>
              <a:ext cx="2" cy="36"/>
            </a:xfrm>
            <a:prstGeom prst="line">
              <a:avLst/>
            </a:prstGeom>
            <a:noFill/>
            <a:ln w="5">
              <a:solidFill>
                <a:schemeClr val="accent3"/>
              </a:solidFill>
              <a:prstDash val="solid"/>
              <a:round/>
              <a:headEnd/>
              <a:tailEnd/>
            </a:ln>
          </p:spPr>
          <p:txBody>
            <a:bodyPr/>
            <a:lstStyle/>
            <a:p>
              <a:pPr eaLnBrk="1" hangingPunct="1">
                <a:defRPr/>
              </a:pPr>
              <a:endParaRPr lang="en-US" b="0" dirty="0">
                <a:solidFill>
                  <a:srgbClr val="000000"/>
                </a:solidFill>
                <a:latin typeface="Arial" charset="0"/>
                <a:cs typeface="+mn-cs"/>
              </a:endParaRPr>
            </a:p>
          </p:txBody>
        </p:sp>
      </p:grpSp>
      <p:sp>
        <p:nvSpPr>
          <p:cNvPr id="22" name="Text Box 15"/>
          <p:cNvSpPr txBox="1">
            <a:spLocks noChangeArrowheads="1"/>
          </p:cNvSpPr>
          <p:nvPr/>
        </p:nvSpPr>
        <p:spPr bwMode="auto">
          <a:xfrm>
            <a:off x="2041525" y="5778500"/>
            <a:ext cx="1006475" cy="396875"/>
          </a:xfrm>
          <a:prstGeom prst="rect">
            <a:avLst/>
          </a:prstGeom>
          <a:noFill/>
          <a:ln w="9525">
            <a:noFill/>
            <a:miter lim="800000"/>
            <a:headEnd/>
            <a:tailEnd/>
          </a:ln>
        </p:spPr>
        <p:txBody>
          <a:bodyPr>
            <a:spAutoFit/>
          </a:bodyPr>
          <a:lstStyle/>
          <a:p>
            <a:pPr algn="ctr">
              <a:spcBef>
                <a:spcPct val="50000"/>
              </a:spcBef>
              <a:defRPr/>
            </a:pPr>
            <a:r>
              <a:rPr lang="en-US" sz="2000" dirty="0">
                <a:solidFill>
                  <a:srgbClr val="F5F2EE"/>
                </a:solidFill>
                <a:effectLst>
                  <a:outerShdw blurRad="38100" dist="38100" dir="2700000" algn="tl">
                    <a:srgbClr val="000000">
                      <a:alpha val="43137"/>
                    </a:srgbClr>
                  </a:outerShdw>
                </a:effectLst>
                <a:latin typeface="Arial" charset="0"/>
                <a:cs typeface="+mn-cs"/>
              </a:rPr>
              <a:t>Days</a:t>
            </a:r>
          </a:p>
        </p:txBody>
      </p:sp>
      <p:sp>
        <p:nvSpPr>
          <p:cNvPr id="23" name="Title 33"/>
          <p:cNvSpPr txBox="1">
            <a:spLocks/>
          </p:cNvSpPr>
          <p:nvPr/>
        </p:nvSpPr>
        <p:spPr>
          <a:xfrm>
            <a:off x="833438" y="-441325"/>
            <a:ext cx="7186612" cy="768350"/>
          </a:xfrm>
          <a:prstGeom prst="rect">
            <a:avLst/>
          </a:prstGeom>
        </p:spPr>
        <p:txBody>
          <a:bodyPr/>
          <a:lstStyle/>
          <a:p>
            <a:pPr algn="ctr">
              <a:lnSpc>
                <a:spcPct val="95000"/>
              </a:lnSpc>
              <a:defRPr/>
            </a:pPr>
            <a:r>
              <a:rPr lang="en-US" sz="800" kern="0" dirty="0">
                <a:solidFill>
                  <a:srgbClr val="FF9933"/>
                </a:solidFill>
                <a:effectLst>
                  <a:outerShdw blurRad="38100" dist="38100" dir="2700000" algn="tl">
                    <a:srgbClr val="000000">
                      <a:alpha val="43137"/>
                    </a:srgbClr>
                  </a:outerShdw>
                </a:effectLst>
                <a:latin typeface="+mj-lt"/>
                <a:ea typeface="+mj-ea"/>
                <a:cs typeface="+mj-cs"/>
              </a:rPr>
              <a:t>PRIMARY SAFETY ENDPOINT:</a:t>
            </a:r>
            <a:br>
              <a:rPr lang="en-US" sz="800" kern="0" dirty="0">
                <a:solidFill>
                  <a:srgbClr val="FF9933"/>
                </a:solidFill>
                <a:effectLst>
                  <a:outerShdw blurRad="38100" dist="38100" dir="2700000" algn="tl">
                    <a:srgbClr val="000000">
                      <a:alpha val="43137"/>
                    </a:srgbClr>
                  </a:outerShdw>
                </a:effectLst>
                <a:latin typeface="+mj-lt"/>
                <a:ea typeface="+mj-ea"/>
                <a:cs typeface="+mj-cs"/>
              </a:rPr>
            </a:br>
            <a:r>
              <a:rPr lang="en-US" sz="800" kern="0" dirty="0">
                <a:solidFill>
                  <a:srgbClr val="FF9933"/>
                </a:solidFill>
                <a:effectLst>
                  <a:outerShdw blurRad="38100" dist="38100" dir="2700000" algn="tl">
                    <a:srgbClr val="000000">
                      <a:alpha val="43137"/>
                    </a:srgbClr>
                  </a:outerShdw>
                </a:effectLst>
                <a:latin typeface="+mj-lt"/>
                <a:ea typeface="+mj-ea"/>
                <a:cs typeface="+mj-cs"/>
              </a:rPr>
              <a:t>CLINICALLY SIGNIFICANT BLEEDING</a:t>
            </a:r>
          </a:p>
        </p:txBody>
      </p:sp>
      <p:sp>
        <p:nvSpPr>
          <p:cNvPr id="24" name="Text Box 18"/>
          <p:cNvSpPr txBox="1">
            <a:spLocks noChangeArrowheads="1"/>
          </p:cNvSpPr>
          <p:nvPr/>
        </p:nvSpPr>
        <p:spPr bwMode="auto">
          <a:xfrm>
            <a:off x="3967163" y="3735388"/>
            <a:ext cx="996950" cy="457200"/>
          </a:xfrm>
          <a:prstGeom prst="rect">
            <a:avLst/>
          </a:prstGeom>
          <a:noFill/>
          <a:ln w="9525">
            <a:noFill/>
            <a:miter lim="800000"/>
            <a:headEnd/>
            <a:tailEnd/>
          </a:ln>
        </p:spPr>
        <p:txBody>
          <a:bodyPr>
            <a:spAutoFit/>
          </a:bodyPr>
          <a:lstStyle/>
          <a:p>
            <a:pPr algn="ctr">
              <a:spcBef>
                <a:spcPct val="50000"/>
              </a:spcBef>
              <a:defRPr/>
            </a:pPr>
            <a:r>
              <a:rPr lang="en-US" dirty="0">
                <a:solidFill>
                  <a:srgbClr val="CCFFFF"/>
                </a:solidFill>
                <a:effectLst>
                  <a:outerShdw blurRad="38100" dist="38100" dir="2700000" algn="tl">
                    <a:srgbClr val="000000"/>
                  </a:outerShdw>
                </a:effectLst>
                <a:latin typeface="Arial" charset="0"/>
                <a:cs typeface="+mn-cs"/>
              </a:rPr>
              <a:t>6.1%</a:t>
            </a:r>
          </a:p>
        </p:txBody>
      </p:sp>
      <p:sp>
        <p:nvSpPr>
          <p:cNvPr id="25" name="TextBox 24"/>
          <p:cNvSpPr txBox="1"/>
          <p:nvPr/>
        </p:nvSpPr>
        <p:spPr>
          <a:xfrm>
            <a:off x="639763" y="4022725"/>
            <a:ext cx="355600" cy="461963"/>
          </a:xfrm>
          <a:prstGeom prst="rect">
            <a:avLst/>
          </a:prstGeom>
          <a:noFill/>
        </p:spPr>
        <p:txBody>
          <a:bodyPr wrap="none">
            <a:spAutoFit/>
          </a:bodyPr>
          <a:lstStyle/>
          <a:p>
            <a:pPr algn="ctr">
              <a:defRPr/>
            </a:pPr>
            <a:r>
              <a:rPr lang="en-US" b="0" dirty="0">
                <a:solidFill>
                  <a:srgbClr val="F5F2EE"/>
                </a:solidFill>
                <a:effectLst>
                  <a:outerShdw blurRad="38100" dist="38100" dir="2700000" algn="tl">
                    <a:srgbClr val="000000">
                      <a:alpha val="43137"/>
                    </a:srgbClr>
                  </a:outerShdw>
                </a:effectLst>
                <a:latin typeface="Arial" charset="0"/>
                <a:cs typeface="+mn-cs"/>
              </a:rPr>
              <a:t>5</a:t>
            </a:r>
          </a:p>
        </p:txBody>
      </p:sp>
      <p:sp>
        <p:nvSpPr>
          <p:cNvPr id="26" name="TextBox 25"/>
          <p:cNvSpPr txBox="1"/>
          <p:nvPr/>
        </p:nvSpPr>
        <p:spPr>
          <a:xfrm>
            <a:off x="538163" y="2770188"/>
            <a:ext cx="527050" cy="461962"/>
          </a:xfrm>
          <a:prstGeom prst="rect">
            <a:avLst/>
          </a:prstGeom>
          <a:noFill/>
        </p:spPr>
        <p:txBody>
          <a:bodyPr wrap="none">
            <a:spAutoFit/>
          </a:bodyPr>
          <a:lstStyle/>
          <a:p>
            <a:pPr algn="ctr">
              <a:defRPr/>
            </a:pPr>
            <a:r>
              <a:rPr lang="en-US" b="0" dirty="0">
                <a:solidFill>
                  <a:srgbClr val="F5F2EE"/>
                </a:solidFill>
                <a:effectLst>
                  <a:outerShdw blurRad="38100" dist="38100" dir="2700000" algn="tl">
                    <a:srgbClr val="000000">
                      <a:alpha val="43137"/>
                    </a:srgbClr>
                  </a:outerShdw>
                </a:effectLst>
                <a:latin typeface="Arial" charset="0"/>
                <a:cs typeface="+mn-cs"/>
              </a:rPr>
              <a:t>10</a:t>
            </a:r>
          </a:p>
        </p:txBody>
      </p:sp>
      <p:sp>
        <p:nvSpPr>
          <p:cNvPr id="27" name="TextBox 26"/>
          <p:cNvSpPr txBox="1"/>
          <p:nvPr/>
        </p:nvSpPr>
        <p:spPr>
          <a:xfrm>
            <a:off x="514350" y="1501775"/>
            <a:ext cx="527050" cy="461963"/>
          </a:xfrm>
          <a:prstGeom prst="rect">
            <a:avLst/>
          </a:prstGeom>
          <a:noFill/>
        </p:spPr>
        <p:txBody>
          <a:bodyPr wrap="none">
            <a:spAutoFit/>
          </a:bodyPr>
          <a:lstStyle/>
          <a:p>
            <a:pPr algn="ctr">
              <a:defRPr/>
            </a:pPr>
            <a:r>
              <a:rPr lang="en-US" b="0" dirty="0">
                <a:solidFill>
                  <a:srgbClr val="F5F2EE"/>
                </a:solidFill>
                <a:effectLst>
                  <a:outerShdw blurRad="38100" dist="38100" dir="2700000" algn="tl">
                    <a:srgbClr val="000000">
                      <a:alpha val="43137"/>
                    </a:srgbClr>
                  </a:outerShdw>
                </a:effectLst>
                <a:latin typeface="Arial" charset="0"/>
                <a:cs typeface="+mn-cs"/>
              </a:rPr>
              <a:t>15</a:t>
            </a:r>
          </a:p>
        </p:txBody>
      </p:sp>
      <p:sp>
        <p:nvSpPr>
          <p:cNvPr id="28" name="Rectangle 27"/>
          <p:cNvSpPr/>
          <p:nvPr/>
        </p:nvSpPr>
        <p:spPr>
          <a:xfrm rot="16200000" flipH="1">
            <a:off x="-2078832" y="3418682"/>
            <a:ext cx="4849813" cy="400050"/>
          </a:xfrm>
          <a:prstGeom prst="rect">
            <a:avLst/>
          </a:prstGeom>
        </p:spPr>
        <p:txBody>
          <a:bodyPr>
            <a:spAutoFit/>
          </a:bodyPr>
          <a:lstStyle/>
          <a:p>
            <a:pPr algn="ctr">
              <a:defRPr/>
            </a:pPr>
            <a:r>
              <a:rPr lang="en-US" sz="2000" b="0" dirty="0">
                <a:solidFill>
                  <a:srgbClr val="F5F2EE"/>
                </a:solidFill>
                <a:effectLst>
                  <a:outerShdw blurRad="38100" dist="38100" dir="2700000" algn="tl">
                    <a:srgbClr val="000000">
                      <a:alpha val="43137"/>
                    </a:srgbClr>
                  </a:outerShdw>
                </a:effectLst>
                <a:latin typeface="Arial" charset="0"/>
                <a:cs typeface="+mn-cs"/>
              </a:rPr>
              <a:t>Clinically Significant Bleeding (%)</a:t>
            </a:r>
          </a:p>
        </p:txBody>
      </p:sp>
      <p:sp>
        <p:nvSpPr>
          <p:cNvPr id="29" name="TextBox 28"/>
          <p:cNvSpPr txBox="1"/>
          <p:nvPr/>
        </p:nvSpPr>
        <p:spPr>
          <a:xfrm>
            <a:off x="655638" y="5299075"/>
            <a:ext cx="355600" cy="460375"/>
          </a:xfrm>
          <a:prstGeom prst="rect">
            <a:avLst/>
          </a:prstGeom>
          <a:noFill/>
        </p:spPr>
        <p:txBody>
          <a:bodyPr wrap="none">
            <a:spAutoFit/>
          </a:bodyPr>
          <a:lstStyle/>
          <a:p>
            <a:pPr algn="ctr">
              <a:defRPr/>
            </a:pPr>
            <a:r>
              <a:rPr lang="en-US" b="0" dirty="0">
                <a:solidFill>
                  <a:srgbClr val="F5F2EE"/>
                </a:solidFill>
                <a:effectLst>
                  <a:outerShdw blurRad="38100" dist="38100" dir="2700000" algn="tl">
                    <a:srgbClr val="000000">
                      <a:alpha val="43137"/>
                    </a:srgbClr>
                  </a:outerShdw>
                </a:effectLst>
                <a:latin typeface="Arial" charset="0"/>
                <a:cs typeface="+mn-cs"/>
              </a:rPr>
              <a:t>0</a:t>
            </a:r>
          </a:p>
        </p:txBody>
      </p:sp>
      <p:sp>
        <p:nvSpPr>
          <p:cNvPr id="30" name="TextBox 29"/>
          <p:cNvSpPr txBox="1"/>
          <p:nvPr/>
        </p:nvSpPr>
        <p:spPr>
          <a:xfrm>
            <a:off x="998538" y="5791200"/>
            <a:ext cx="312737" cy="369888"/>
          </a:xfrm>
          <a:prstGeom prst="rect">
            <a:avLst/>
          </a:prstGeom>
          <a:noFill/>
        </p:spPr>
        <p:txBody>
          <a:bodyPr>
            <a:spAutoFit/>
          </a:bodyPr>
          <a:lstStyle/>
          <a:p>
            <a:pPr algn="ctr">
              <a:defRPr/>
            </a:pPr>
            <a:r>
              <a:rPr lang="en-US" sz="1800" b="0" dirty="0">
                <a:solidFill>
                  <a:srgbClr val="F5F2EE"/>
                </a:solidFill>
                <a:effectLst>
                  <a:outerShdw blurRad="38100" dist="38100" dir="2700000" algn="tl">
                    <a:srgbClr val="000000">
                      <a:alpha val="43137"/>
                    </a:srgbClr>
                  </a:outerShdw>
                </a:effectLst>
                <a:latin typeface="Arial" charset="0"/>
                <a:cs typeface="+mn-cs"/>
              </a:rPr>
              <a:t>0</a:t>
            </a:r>
          </a:p>
        </p:txBody>
      </p:sp>
      <p:sp>
        <p:nvSpPr>
          <p:cNvPr id="36" name="TextBox 35"/>
          <p:cNvSpPr txBox="1"/>
          <p:nvPr/>
        </p:nvSpPr>
        <p:spPr>
          <a:xfrm>
            <a:off x="3602038" y="5789613"/>
            <a:ext cx="568325" cy="369887"/>
          </a:xfrm>
          <a:prstGeom prst="rect">
            <a:avLst/>
          </a:prstGeom>
          <a:noFill/>
        </p:spPr>
        <p:txBody>
          <a:bodyPr wrap="none">
            <a:spAutoFit/>
          </a:bodyPr>
          <a:lstStyle/>
          <a:p>
            <a:pPr algn="ctr">
              <a:defRPr/>
            </a:pPr>
            <a:r>
              <a:rPr lang="en-US" sz="1800" b="0" dirty="0">
                <a:solidFill>
                  <a:srgbClr val="F5F2EE"/>
                </a:solidFill>
                <a:effectLst>
                  <a:outerShdw blurRad="38100" dist="38100" dir="2700000" algn="tl">
                    <a:srgbClr val="000000">
                      <a:alpha val="43137"/>
                    </a:srgbClr>
                  </a:outerShdw>
                </a:effectLst>
                <a:latin typeface="Arial" charset="0"/>
                <a:cs typeface="+mn-cs"/>
              </a:rPr>
              <a:t>180</a:t>
            </a:r>
          </a:p>
        </p:txBody>
      </p:sp>
      <p:sp>
        <p:nvSpPr>
          <p:cNvPr id="37" name="Text Box 18"/>
          <p:cNvSpPr txBox="1">
            <a:spLocks noChangeArrowheads="1"/>
          </p:cNvSpPr>
          <p:nvPr/>
        </p:nvSpPr>
        <p:spPr bwMode="auto">
          <a:xfrm>
            <a:off x="3973513" y="4445000"/>
            <a:ext cx="1162050" cy="457200"/>
          </a:xfrm>
          <a:prstGeom prst="rect">
            <a:avLst/>
          </a:prstGeom>
          <a:noFill/>
          <a:ln w="9525">
            <a:noFill/>
            <a:miter lim="800000"/>
            <a:headEnd/>
            <a:tailEnd/>
          </a:ln>
        </p:spPr>
        <p:txBody>
          <a:bodyPr>
            <a:spAutoFit/>
          </a:bodyPr>
          <a:lstStyle/>
          <a:p>
            <a:pPr algn="ctr">
              <a:spcBef>
                <a:spcPct val="50000"/>
              </a:spcBef>
              <a:defRPr/>
            </a:pPr>
            <a:r>
              <a:rPr lang="en-US" dirty="0">
                <a:solidFill>
                  <a:srgbClr val="E00079"/>
                </a:solidFill>
                <a:effectLst>
                  <a:outerShdw blurRad="38100" dist="38100" dir="2700000" algn="tl">
                    <a:srgbClr val="000000"/>
                  </a:outerShdw>
                </a:effectLst>
                <a:cs typeface="+mn-cs"/>
              </a:rPr>
              <a:t>3.3%</a:t>
            </a:r>
          </a:p>
        </p:txBody>
      </p:sp>
      <p:sp>
        <p:nvSpPr>
          <p:cNvPr id="38" name="Text Box 18"/>
          <p:cNvSpPr txBox="1">
            <a:spLocks noChangeArrowheads="1"/>
          </p:cNvSpPr>
          <p:nvPr/>
        </p:nvSpPr>
        <p:spPr bwMode="auto">
          <a:xfrm>
            <a:off x="3946525" y="2649538"/>
            <a:ext cx="1189038" cy="457200"/>
          </a:xfrm>
          <a:prstGeom prst="rect">
            <a:avLst/>
          </a:prstGeom>
          <a:noFill/>
          <a:ln w="9525">
            <a:noFill/>
            <a:miter lim="800000"/>
            <a:headEnd/>
            <a:tailEnd/>
          </a:ln>
        </p:spPr>
        <p:txBody>
          <a:bodyPr>
            <a:spAutoFit/>
          </a:bodyPr>
          <a:lstStyle/>
          <a:p>
            <a:pPr algn="ctr">
              <a:spcBef>
                <a:spcPct val="50000"/>
              </a:spcBef>
              <a:defRPr/>
            </a:pPr>
            <a:r>
              <a:rPr lang="en-US" dirty="0">
                <a:solidFill>
                  <a:srgbClr val="66FF99"/>
                </a:solidFill>
                <a:effectLst>
                  <a:outerShdw blurRad="38100" dist="38100" dir="2700000" algn="tl">
                    <a:srgbClr val="000000"/>
                  </a:outerShdw>
                </a:effectLst>
                <a:latin typeface="Arial" charset="0"/>
                <a:cs typeface="+mn-cs"/>
              </a:rPr>
              <a:t>10.9%</a:t>
            </a:r>
          </a:p>
        </p:txBody>
      </p:sp>
      <p:sp>
        <p:nvSpPr>
          <p:cNvPr id="39" name="Text Box 18"/>
          <p:cNvSpPr txBox="1">
            <a:spLocks noChangeArrowheads="1"/>
          </p:cNvSpPr>
          <p:nvPr/>
        </p:nvSpPr>
        <p:spPr bwMode="auto">
          <a:xfrm>
            <a:off x="3946525" y="2022475"/>
            <a:ext cx="1200150" cy="457200"/>
          </a:xfrm>
          <a:prstGeom prst="rect">
            <a:avLst/>
          </a:prstGeom>
          <a:noFill/>
          <a:ln w="9525">
            <a:noFill/>
            <a:miter lim="800000"/>
            <a:headEnd/>
            <a:tailEnd/>
          </a:ln>
        </p:spPr>
        <p:txBody>
          <a:bodyPr>
            <a:spAutoFit/>
          </a:bodyPr>
          <a:lstStyle/>
          <a:p>
            <a:pPr algn="ctr">
              <a:spcBef>
                <a:spcPct val="50000"/>
              </a:spcBef>
              <a:defRPr/>
            </a:pPr>
            <a:r>
              <a:rPr lang="en-US" dirty="0">
                <a:solidFill>
                  <a:srgbClr val="00FF00"/>
                </a:solidFill>
                <a:effectLst>
                  <a:outerShdw blurRad="38100" dist="38100" dir="2700000" algn="tl">
                    <a:srgbClr val="000000"/>
                  </a:outerShdw>
                </a:effectLst>
                <a:latin typeface="Arial" charset="0"/>
                <a:cs typeface="+mn-cs"/>
              </a:rPr>
              <a:t>12.7%</a:t>
            </a:r>
          </a:p>
        </p:txBody>
      </p:sp>
      <p:sp>
        <p:nvSpPr>
          <p:cNvPr id="40" name="Text Box 18"/>
          <p:cNvSpPr txBox="1">
            <a:spLocks noChangeArrowheads="1"/>
          </p:cNvSpPr>
          <p:nvPr/>
        </p:nvSpPr>
        <p:spPr bwMode="auto">
          <a:xfrm>
            <a:off x="3925888" y="1368425"/>
            <a:ext cx="1201737" cy="457200"/>
          </a:xfrm>
          <a:prstGeom prst="rect">
            <a:avLst/>
          </a:prstGeom>
          <a:noFill/>
          <a:ln w="9525">
            <a:noFill/>
            <a:miter lim="800000"/>
            <a:headEnd/>
            <a:tailEnd/>
          </a:ln>
        </p:spPr>
        <p:txBody>
          <a:bodyPr>
            <a:spAutoFit/>
          </a:bodyPr>
          <a:lstStyle/>
          <a:p>
            <a:pPr algn="ctr">
              <a:spcBef>
                <a:spcPct val="50000"/>
              </a:spcBef>
              <a:defRPr/>
            </a:pPr>
            <a:r>
              <a:rPr lang="en-US" dirty="0">
                <a:solidFill>
                  <a:srgbClr val="00CC66"/>
                </a:solidFill>
                <a:effectLst>
                  <a:outerShdw blurRad="38100" dist="38100" dir="2700000" algn="tl">
                    <a:srgbClr val="000000"/>
                  </a:outerShdw>
                </a:effectLst>
                <a:latin typeface="Arial" charset="0"/>
                <a:cs typeface="+mn-cs"/>
              </a:rPr>
              <a:t>15.3%</a:t>
            </a:r>
          </a:p>
        </p:txBody>
      </p:sp>
      <p:sp>
        <p:nvSpPr>
          <p:cNvPr id="41" name="Text Box 18"/>
          <p:cNvSpPr txBox="1">
            <a:spLocks noChangeArrowheads="1"/>
          </p:cNvSpPr>
          <p:nvPr/>
        </p:nvSpPr>
        <p:spPr bwMode="auto">
          <a:xfrm>
            <a:off x="1035050" y="1204913"/>
            <a:ext cx="1952625" cy="1477962"/>
          </a:xfrm>
          <a:prstGeom prst="rect">
            <a:avLst/>
          </a:prstGeom>
          <a:noFill/>
          <a:ln w="9525">
            <a:noFill/>
            <a:miter lim="800000"/>
            <a:headEnd/>
            <a:tailEnd/>
          </a:ln>
        </p:spPr>
        <p:txBody>
          <a:bodyPr>
            <a:spAutoFit/>
          </a:bodyPr>
          <a:lstStyle/>
          <a:p>
            <a:pPr>
              <a:lnSpc>
                <a:spcPts val="1200"/>
              </a:lnSpc>
              <a:spcBef>
                <a:spcPct val="50000"/>
              </a:spcBef>
              <a:defRPr/>
            </a:pPr>
            <a:r>
              <a:rPr lang="en-US" sz="1200" i="1" u="sng" dirty="0">
                <a:solidFill>
                  <a:srgbClr val="F5F2EE"/>
                </a:solidFill>
                <a:effectLst>
                  <a:outerShdw blurRad="38100" dist="38100" dir="2700000" algn="tl">
                    <a:srgbClr val="000000">
                      <a:alpha val="43137"/>
                    </a:srgbClr>
                  </a:outerShdw>
                </a:effectLst>
                <a:latin typeface="Arial" charset="0"/>
                <a:cs typeface="+mn-cs"/>
              </a:rPr>
              <a:t>Total Daily Dose:</a:t>
            </a:r>
          </a:p>
          <a:p>
            <a:pPr>
              <a:lnSpc>
                <a:spcPts val="1200"/>
              </a:lnSpc>
              <a:spcBef>
                <a:spcPct val="50000"/>
              </a:spcBef>
              <a:defRPr/>
            </a:pPr>
            <a:r>
              <a:rPr lang="en-US" sz="1200" dirty="0">
                <a:solidFill>
                  <a:srgbClr val="00CC66"/>
                </a:solidFill>
                <a:effectLst>
                  <a:outerShdw blurRad="38100" dist="38100" dir="2700000" algn="tl">
                    <a:srgbClr val="000000">
                      <a:alpha val="43137"/>
                    </a:srgbClr>
                  </a:outerShdw>
                </a:effectLst>
                <a:latin typeface="Arial" charset="0"/>
                <a:cs typeface="+mn-cs"/>
              </a:rPr>
              <a:t>Rivaroxaban  20 mg ----</a:t>
            </a:r>
          </a:p>
          <a:p>
            <a:pPr>
              <a:lnSpc>
                <a:spcPts val="1200"/>
              </a:lnSpc>
              <a:spcBef>
                <a:spcPct val="50000"/>
              </a:spcBef>
              <a:defRPr/>
            </a:pPr>
            <a:r>
              <a:rPr lang="en-US" sz="1200" dirty="0">
                <a:solidFill>
                  <a:srgbClr val="00FF00"/>
                </a:solidFill>
                <a:effectLst>
                  <a:outerShdw blurRad="38100" dist="38100" dir="2700000" algn="tl">
                    <a:srgbClr val="000000">
                      <a:alpha val="43137"/>
                    </a:srgbClr>
                  </a:outerShdw>
                </a:effectLst>
                <a:latin typeface="Arial" charset="0"/>
                <a:cs typeface="+mn-cs"/>
              </a:rPr>
              <a:t>Rivaroxaban  15 mg ----</a:t>
            </a:r>
          </a:p>
          <a:p>
            <a:pPr>
              <a:lnSpc>
                <a:spcPts val="1200"/>
              </a:lnSpc>
              <a:spcBef>
                <a:spcPct val="50000"/>
              </a:spcBef>
              <a:defRPr/>
            </a:pPr>
            <a:r>
              <a:rPr lang="en-US" sz="1200" dirty="0">
                <a:solidFill>
                  <a:srgbClr val="66FF66"/>
                </a:solidFill>
                <a:effectLst>
                  <a:outerShdw blurRad="38100" dist="38100" dir="2700000" algn="tl">
                    <a:srgbClr val="000000">
                      <a:alpha val="43137"/>
                    </a:srgbClr>
                  </a:outerShdw>
                </a:effectLst>
                <a:latin typeface="Arial" charset="0"/>
                <a:cs typeface="+mn-cs"/>
              </a:rPr>
              <a:t>Rivaroxaban  10 mg ----</a:t>
            </a:r>
          </a:p>
          <a:p>
            <a:pPr>
              <a:lnSpc>
                <a:spcPts val="1200"/>
              </a:lnSpc>
              <a:spcBef>
                <a:spcPct val="50000"/>
              </a:spcBef>
              <a:defRPr/>
            </a:pPr>
            <a:r>
              <a:rPr lang="en-US" sz="1200" dirty="0">
                <a:solidFill>
                  <a:srgbClr val="CCFFFF"/>
                </a:solidFill>
                <a:effectLst>
                  <a:outerShdw blurRad="38100" dist="38100" dir="2700000" algn="tl">
                    <a:srgbClr val="000000">
                      <a:alpha val="43137"/>
                    </a:srgbClr>
                  </a:outerShdw>
                </a:effectLst>
                <a:latin typeface="Arial" charset="0"/>
                <a:cs typeface="+mn-cs"/>
              </a:rPr>
              <a:t>Rivaroxaban   5  mg ----</a:t>
            </a:r>
          </a:p>
          <a:p>
            <a:pPr>
              <a:lnSpc>
                <a:spcPts val="1200"/>
              </a:lnSpc>
              <a:spcBef>
                <a:spcPct val="50000"/>
              </a:spcBef>
              <a:defRPr/>
            </a:pPr>
            <a:r>
              <a:rPr lang="en-US" sz="1200" dirty="0">
                <a:solidFill>
                  <a:srgbClr val="E00079"/>
                </a:solidFill>
                <a:effectLst>
                  <a:outerShdw blurRad="38100" dist="38100" dir="2700000" algn="tl">
                    <a:srgbClr val="000000">
                      <a:alpha val="43137"/>
                    </a:srgbClr>
                  </a:outerShdw>
                </a:effectLst>
                <a:latin typeface="Arial" charset="0"/>
                <a:cs typeface="+mn-cs"/>
              </a:rPr>
              <a:t>Placebo  ---</a:t>
            </a:r>
          </a:p>
        </p:txBody>
      </p:sp>
      <p:sp>
        <p:nvSpPr>
          <p:cNvPr id="56" name="TextBox 55"/>
          <p:cNvSpPr txBox="1"/>
          <p:nvPr/>
        </p:nvSpPr>
        <p:spPr>
          <a:xfrm>
            <a:off x="639763" y="565150"/>
            <a:ext cx="3400425" cy="646113"/>
          </a:xfrm>
          <a:prstGeom prst="rect">
            <a:avLst/>
          </a:prstGeom>
          <a:solidFill>
            <a:schemeClr val="bg2"/>
          </a:solidFill>
        </p:spPr>
        <p:txBody>
          <a:bodyPr>
            <a:spAutoFit/>
          </a:bodyPr>
          <a:lstStyle/>
          <a:p>
            <a:pPr algn="ctr" eaLnBrk="1" hangingPunct="1">
              <a:defRPr/>
            </a:pPr>
            <a:r>
              <a:rPr lang="en-US" sz="1800" dirty="0">
                <a:solidFill>
                  <a:schemeClr val="tx2"/>
                </a:solidFill>
                <a:cs typeface="+mn-cs"/>
              </a:rPr>
              <a:t>TIMI Major,  TIMI Minor,  Bleed Req. Med. Attn.</a:t>
            </a:r>
          </a:p>
        </p:txBody>
      </p:sp>
      <p:sp>
        <p:nvSpPr>
          <p:cNvPr id="57" name="TextBox 56"/>
          <p:cNvSpPr txBox="1"/>
          <p:nvPr/>
        </p:nvSpPr>
        <p:spPr>
          <a:xfrm>
            <a:off x="1471613" y="6186488"/>
            <a:ext cx="1984375" cy="307975"/>
          </a:xfrm>
          <a:prstGeom prst="rect">
            <a:avLst/>
          </a:prstGeom>
          <a:noFill/>
        </p:spPr>
        <p:txBody>
          <a:bodyPr wrap="none">
            <a:spAutoFit/>
          </a:bodyPr>
          <a:lstStyle/>
          <a:p>
            <a:pPr eaLnBrk="1" hangingPunct="1">
              <a:defRPr/>
            </a:pPr>
            <a:r>
              <a:rPr lang="en-US" sz="1400" b="0" i="1" dirty="0">
                <a:solidFill>
                  <a:srgbClr val="F5F2EE"/>
                </a:solidFill>
                <a:cs typeface="+mn-cs"/>
              </a:rPr>
              <a:t>Gibson CM, AHA 2008</a:t>
            </a:r>
          </a:p>
        </p:txBody>
      </p:sp>
      <p:sp>
        <p:nvSpPr>
          <p:cNvPr id="59" name="TextBox 8"/>
          <p:cNvSpPr txBox="1">
            <a:spLocks noChangeArrowheads="1"/>
          </p:cNvSpPr>
          <p:nvPr/>
        </p:nvSpPr>
        <p:spPr bwMode="auto">
          <a:xfrm>
            <a:off x="0" y="6550025"/>
            <a:ext cx="3281363" cy="307975"/>
          </a:xfrm>
          <a:prstGeom prst="rect">
            <a:avLst/>
          </a:prstGeom>
          <a:noFill/>
          <a:ln w="9525">
            <a:noFill/>
            <a:miter lim="800000"/>
            <a:headEnd/>
            <a:tailEnd/>
          </a:ln>
        </p:spPr>
        <p:txBody>
          <a:bodyPr wrap="none">
            <a:spAutoFit/>
          </a:bodyPr>
          <a:lstStyle/>
          <a:p>
            <a:pPr eaLnBrk="1" hangingPunct="1">
              <a:defRPr/>
            </a:pPr>
            <a:r>
              <a:rPr lang="en-US" sz="1400" b="0" i="1" dirty="0">
                <a:effectLst>
                  <a:outerShdw blurRad="38100" dist="38100" dir="2700000" algn="tl">
                    <a:srgbClr val="000000">
                      <a:alpha val="43137"/>
                    </a:srgbClr>
                  </a:outerShdw>
                </a:effectLst>
              </a:rPr>
              <a:t>Slide by C. Michael Gibson, M.S., M.D.</a:t>
            </a:r>
          </a:p>
        </p:txBody>
      </p:sp>
      <p:sp>
        <p:nvSpPr>
          <p:cNvPr id="70678" name="Oval 1"/>
          <p:cNvSpPr>
            <a:spLocks noChangeArrowheads="1"/>
          </p:cNvSpPr>
          <p:nvPr/>
        </p:nvSpPr>
        <p:spPr bwMode="auto">
          <a:xfrm>
            <a:off x="3762375" y="1381125"/>
            <a:ext cx="1423988" cy="457200"/>
          </a:xfrm>
          <a:prstGeom prst="ellipse">
            <a:avLst/>
          </a:prstGeom>
          <a:noFill/>
          <a:ln w="50800" algn="ctr">
            <a:solidFill>
              <a:srgbClr val="FF0000"/>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sp>
        <p:nvSpPr>
          <p:cNvPr id="70679" name="Rectangle 1"/>
          <p:cNvSpPr>
            <a:spLocks noChangeArrowheads="1"/>
          </p:cNvSpPr>
          <p:nvPr/>
        </p:nvSpPr>
        <p:spPr bwMode="auto">
          <a:xfrm>
            <a:off x="5818188" y="5438775"/>
            <a:ext cx="752475" cy="163513"/>
          </a:xfrm>
          <a:prstGeom prst="rect">
            <a:avLst/>
          </a:prstGeom>
          <a:solidFill>
            <a:srgbClr val="92D050"/>
          </a:solidFill>
          <a:ln w="50800" algn="ctr">
            <a:solidFill>
              <a:srgbClr val="92D050"/>
            </a:solidFill>
            <a:round/>
            <a:headEnd/>
            <a:tailEnd type="triangle" w="med" len="med"/>
          </a:ln>
          <a:effectLst>
            <a:outerShdw dist="17961" dir="2700000" algn="ctr" rotWithShape="0">
              <a:schemeClr val="bg2"/>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sp>
        <p:nvSpPr>
          <p:cNvPr id="70680" name="Rectangle 30"/>
          <p:cNvSpPr>
            <a:spLocks noChangeArrowheads="1"/>
          </p:cNvSpPr>
          <p:nvPr/>
        </p:nvSpPr>
        <p:spPr bwMode="auto">
          <a:xfrm>
            <a:off x="6988175" y="2649538"/>
            <a:ext cx="681038" cy="2962275"/>
          </a:xfrm>
          <a:prstGeom prst="rect">
            <a:avLst/>
          </a:prstGeom>
          <a:solidFill>
            <a:srgbClr val="FFFF99"/>
          </a:solidFill>
          <a:ln w="50800" algn="ctr">
            <a:solidFill>
              <a:srgbClr val="FFFF99"/>
            </a:solidFill>
            <a:round/>
            <a:headEnd/>
            <a:tailEnd type="triangle" w="med" len="med"/>
          </a:ln>
          <a:effectLst>
            <a:outerShdw dist="17961" dir="2700000" algn="ctr" rotWithShape="0">
              <a:schemeClr val="bg2"/>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sp>
        <p:nvSpPr>
          <p:cNvPr id="70681" name="Rectangle 31"/>
          <p:cNvSpPr>
            <a:spLocks noChangeArrowheads="1"/>
          </p:cNvSpPr>
          <p:nvPr/>
        </p:nvSpPr>
        <p:spPr bwMode="auto">
          <a:xfrm>
            <a:off x="8116888" y="1317625"/>
            <a:ext cx="677862" cy="4294188"/>
          </a:xfrm>
          <a:prstGeom prst="rect">
            <a:avLst/>
          </a:prstGeom>
          <a:solidFill>
            <a:srgbClr val="FF99CC"/>
          </a:solidFill>
          <a:ln w="50800" algn="ctr">
            <a:solidFill>
              <a:srgbClr val="FF99CC"/>
            </a:solidFill>
            <a:round/>
            <a:headEnd/>
            <a:tailEnd type="triangle" w="med" len="med"/>
          </a:ln>
          <a:effectLst>
            <a:outerShdw dist="17961" dir="2700000" algn="ctr" rotWithShape="0">
              <a:schemeClr val="bg2"/>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sp>
        <p:nvSpPr>
          <p:cNvPr id="70682" name="TextBox 32"/>
          <p:cNvSpPr txBox="1">
            <a:spLocks noChangeArrowheads="1"/>
          </p:cNvSpPr>
          <p:nvPr/>
        </p:nvSpPr>
        <p:spPr bwMode="auto">
          <a:xfrm>
            <a:off x="5700713" y="4870450"/>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dirty="0">
                <a:solidFill>
                  <a:srgbClr val="92D050"/>
                </a:solidFill>
              </a:rPr>
              <a:t>0.04%</a:t>
            </a:r>
          </a:p>
        </p:txBody>
      </p:sp>
      <p:sp>
        <p:nvSpPr>
          <p:cNvPr id="70683" name="TextBox 49"/>
          <p:cNvSpPr txBox="1">
            <a:spLocks noChangeArrowheads="1"/>
          </p:cNvSpPr>
          <p:nvPr/>
        </p:nvSpPr>
        <p:spPr bwMode="auto">
          <a:xfrm>
            <a:off x="6883400" y="2136775"/>
            <a:ext cx="887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dirty="0">
                <a:solidFill>
                  <a:srgbClr val="FFFF99"/>
                </a:solidFill>
              </a:rPr>
              <a:t>0.4%</a:t>
            </a:r>
          </a:p>
        </p:txBody>
      </p:sp>
      <p:sp>
        <p:nvSpPr>
          <p:cNvPr id="70684" name="TextBox 33"/>
          <p:cNvSpPr txBox="1">
            <a:spLocks noChangeArrowheads="1"/>
          </p:cNvSpPr>
          <p:nvPr/>
        </p:nvSpPr>
        <p:spPr bwMode="auto">
          <a:xfrm>
            <a:off x="8258175" y="1317625"/>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rPr>
              <a:t>?</a:t>
            </a:r>
          </a:p>
        </p:txBody>
      </p:sp>
      <p:sp>
        <p:nvSpPr>
          <p:cNvPr id="70685" name="TextBox 34"/>
          <p:cNvSpPr txBox="1">
            <a:spLocks noChangeArrowheads="1"/>
          </p:cNvSpPr>
          <p:nvPr/>
        </p:nvSpPr>
        <p:spPr bwMode="auto">
          <a:xfrm>
            <a:off x="5743575" y="5743575"/>
            <a:ext cx="90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dirty="0">
                <a:solidFill>
                  <a:srgbClr val="92D050"/>
                </a:solidFill>
              </a:rPr>
              <a:t>5 mg</a:t>
            </a:r>
          </a:p>
        </p:txBody>
      </p:sp>
      <p:sp>
        <p:nvSpPr>
          <p:cNvPr id="70686" name="TextBox 54"/>
          <p:cNvSpPr txBox="1">
            <a:spLocks noChangeArrowheads="1"/>
          </p:cNvSpPr>
          <p:nvPr/>
        </p:nvSpPr>
        <p:spPr bwMode="auto">
          <a:xfrm>
            <a:off x="6838950" y="5753100"/>
            <a:ext cx="107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dirty="0">
                <a:solidFill>
                  <a:srgbClr val="FFFF99"/>
                </a:solidFill>
              </a:rPr>
              <a:t>10 mg</a:t>
            </a:r>
          </a:p>
        </p:txBody>
      </p:sp>
      <p:sp>
        <p:nvSpPr>
          <p:cNvPr id="70687" name="TextBox 41"/>
          <p:cNvSpPr txBox="1">
            <a:spLocks noChangeArrowheads="1"/>
          </p:cNvSpPr>
          <p:nvPr/>
        </p:nvSpPr>
        <p:spPr bwMode="auto">
          <a:xfrm>
            <a:off x="7977188" y="5759450"/>
            <a:ext cx="1074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dirty="0">
                <a:solidFill>
                  <a:srgbClr val="FF99CC"/>
                </a:solidFill>
              </a:rPr>
              <a:t>20 mg</a:t>
            </a:r>
          </a:p>
        </p:txBody>
      </p:sp>
      <p:sp>
        <p:nvSpPr>
          <p:cNvPr id="70688" name="Left Brace 43"/>
          <p:cNvSpPr>
            <a:spLocks/>
          </p:cNvSpPr>
          <p:nvPr/>
        </p:nvSpPr>
        <p:spPr bwMode="auto">
          <a:xfrm>
            <a:off x="6346825" y="2479675"/>
            <a:ext cx="263525" cy="2159000"/>
          </a:xfrm>
          <a:prstGeom prst="leftBrace">
            <a:avLst>
              <a:gd name="adj1" fmla="val 8344"/>
              <a:gd name="adj2" fmla="val 50000"/>
            </a:avLst>
          </a:prstGeom>
          <a:noFill/>
          <a:ln w="50800" algn="ctr">
            <a:solidFill>
              <a:srgbClr val="FFC000"/>
            </a:solidFill>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sp>
        <p:nvSpPr>
          <p:cNvPr id="45" name="TextBox 44"/>
          <p:cNvSpPr txBox="1"/>
          <p:nvPr/>
        </p:nvSpPr>
        <p:spPr>
          <a:xfrm>
            <a:off x="5751388" y="2909870"/>
            <a:ext cx="553998" cy="1248099"/>
          </a:xfrm>
          <a:prstGeom prst="rect">
            <a:avLst/>
          </a:prstGeom>
          <a:solidFill>
            <a:schemeClr val="bg2"/>
          </a:solidFill>
        </p:spPr>
        <p:txBody>
          <a:bodyPr vert="vert270" wrap="none">
            <a:spAutoFit/>
          </a:bodyPr>
          <a:lstStyle/>
          <a:p>
            <a:pPr>
              <a:defRPr/>
            </a:pPr>
            <a:r>
              <a:rPr lang="en-US" dirty="0"/>
              <a:t>P=0.018</a:t>
            </a:r>
          </a:p>
        </p:txBody>
      </p:sp>
      <p:sp>
        <p:nvSpPr>
          <p:cNvPr id="58" name="TextBox 57"/>
          <p:cNvSpPr txBox="1"/>
          <p:nvPr/>
        </p:nvSpPr>
        <p:spPr>
          <a:xfrm>
            <a:off x="5751513" y="688975"/>
            <a:ext cx="2813050" cy="522288"/>
          </a:xfrm>
          <a:prstGeom prst="rect">
            <a:avLst/>
          </a:prstGeom>
          <a:solidFill>
            <a:schemeClr val="bg2"/>
          </a:solidFill>
        </p:spPr>
        <p:txBody>
          <a:bodyPr>
            <a:spAutoFit/>
          </a:bodyPr>
          <a:lstStyle/>
          <a:p>
            <a:pPr algn="ctr" eaLnBrk="1" hangingPunct="1">
              <a:defRPr/>
            </a:pPr>
            <a:r>
              <a:rPr lang="en-US" sz="2800" dirty="0">
                <a:solidFill>
                  <a:schemeClr val="tx2"/>
                </a:solidFill>
                <a:cs typeface="+mn-cs"/>
              </a:rPr>
              <a:t>Fatal Bleeding</a:t>
            </a:r>
          </a:p>
        </p:txBody>
      </p:sp>
      <p:sp>
        <p:nvSpPr>
          <p:cNvPr id="60" name="TextBox 59"/>
          <p:cNvSpPr txBox="1"/>
          <p:nvPr/>
        </p:nvSpPr>
        <p:spPr>
          <a:xfrm>
            <a:off x="5875338" y="6265863"/>
            <a:ext cx="2951162" cy="523875"/>
          </a:xfrm>
          <a:prstGeom prst="rect">
            <a:avLst/>
          </a:prstGeom>
          <a:noFill/>
        </p:spPr>
        <p:txBody>
          <a:bodyPr wrap="none">
            <a:spAutoFit/>
          </a:bodyPr>
          <a:lstStyle/>
          <a:p>
            <a:pPr eaLnBrk="1" hangingPunct="1">
              <a:defRPr/>
            </a:pPr>
            <a:r>
              <a:rPr lang="en-US" sz="1400" b="0" i="1" dirty="0">
                <a:solidFill>
                  <a:srgbClr val="F5F2EE"/>
                </a:solidFill>
                <a:cs typeface="+mn-cs"/>
              </a:rPr>
              <a:t>Gibson CM, AHA 2011</a:t>
            </a:r>
          </a:p>
          <a:p>
            <a:pPr eaLnBrk="1" hangingPunct="1">
              <a:defRPr/>
            </a:pPr>
            <a:r>
              <a:rPr lang="en-US" sz="1400" b="0" i="1" dirty="0">
                <a:solidFill>
                  <a:srgbClr val="F5F2EE"/>
                </a:solidFill>
                <a:cs typeface="+mn-cs"/>
              </a:rPr>
              <a:t>STEMI cohort, p=0.044 in all ACS</a:t>
            </a:r>
          </a:p>
        </p:txBody>
      </p:sp>
      <p:sp>
        <p:nvSpPr>
          <p:cNvPr id="70692" name="TextBox 47"/>
          <p:cNvSpPr txBox="1">
            <a:spLocks noChangeArrowheads="1"/>
          </p:cNvSpPr>
          <p:nvPr/>
        </p:nvSpPr>
        <p:spPr bwMode="auto">
          <a:xfrm>
            <a:off x="2062163" y="111125"/>
            <a:ext cx="46037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dirty="0"/>
              <a:t>Rivaroxaban + DAPT Bleeding</a:t>
            </a:r>
          </a:p>
        </p:txBody>
      </p:sp>
      <p:sp>
        <p:nvSpPr>
          <p:cNvPr id="70693" name="Oval 1"/>
          <p:cNvSpPr>
            <a:spLocks noChangeArrowheads="1"/>
          </p:cNvSpPr>
          <p:nvPr/>
        </p:nvSpPr>
        <p:spPr bwMode="auto">
          <a:xfrm>
            <a:off x="7680325" y="1360488"/>
            <a:ext cx="1423988" cy="457200"/>
          </a:xfrm>
          <a:prstGeom prst="ellipse">
            <a:avLst/>
          </a:prstGeom>
          <a:noFill/>
          <a:ln w="50800" algn="ctr">
            <a:solidFill>
              <a:srgbClr val="FF0000"/>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Char char="4"/>
            </a:pPr>
            <a:endParaRPr kumimoji="1" lang="en-US" altLang="en-US" dirty="0">
              <a:solidFill>
                <a:schemeClr val="tx2"/>
              </a:solidFill>
            </a:endParaRPr>
          </a:p>
        </p:txBody>
      </p:sp>
      <p:pic>
        <p:nvPicPr>
          <p:cNvPr id="61"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4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Chart 111"/>
          <p:cNvGraphicFramePr>
            <a:graphicFrameLocks/>
          </p:cNvGraphicFramePr>
          <p:nvPr/>
        </p:nvGraphicFramePr>
        <p:xfrm>
          <a:off x="4916488" y="1347788"/>
          <a:ext cx="3524250" cy="447833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302"/>
          <p:cNvGrpSpPr>
            <a:grpSpLocks/>
          </p:cNvGrpSpPr>
          <p:nvPr/>
        </p:nvGrpSpPr>
        <p:grpSpPr bwMode="auto">
          <a:xfrm>
            <a:off x="5305425" y="1538288"/>
            <a:ext cx="3046413" cy="4057650"/>
            <a:chOff x="28575" y="895350"/>
            <a:chExt cx="9115425" cy="5067300"/>
          </a:xfrm>
          <a:solidFill>
            <a:schemeClr val="bg2"/>
          </a:solidFill>
        </p:grpSpPr>
        <p:grpSp>
          <p:nvGrpSpPr>
            <p:cNvPr id="3" name="Group 74"/>
            <p:cNvGrpSpPr>
              <a:grpSpLocks/>
            </p:cNvGrpSpPr>
            <p:nvPr/>
          </p:nvGrpSpPr>
          <p:grpSpPr bwMode="auto">
            <a:xfrm>
              <a:off x="28575" y="895350"/>
              <a:ext cx="9115425" cy="5067300"/>
              <a:chOff x="28575" y="895350"/>
              <a:chExt cx="9115425" cy="5067300"/>
            </a:xfrm>
            <a:grpFill/>
          </p:grpSpPr>
          <p:sp>
            <p:nvSpPr>
              <p:cNvPr id="306" name="Rectangle 305"/>
              <p:cNvSpPr/>
              <p:nvPr/>
            </p:nvSpPr>
            <p:spPr bwMode="auto">
              <a:xfrm>
                <a:off x="28575" y="895350"/>
                <a:ext cx="9086924" cy="5067300"/>
              </a:xfrm>
              <a:prstGeom prst="rect">
                <a:avLst/>
              </a:prstGeom>
              <a:grpFill/>
              <a:ln w="28575" cap="flat" cmpd="sng" algn="ctr">
                <a:no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FFFFFF"/>
                    </a:outerShdw>
                  </a:effectLst>
                </a:endParaRPr>
              </a:p>
            </p:txBody>
          </p:sp>
          <p:grpSp>
            <p:nvGrpSpPr>
              <p:cNvPr id="4" name="Group 306"/>
              <p:cNvGrpSpPr>
                <a:grpSpLocks/>
              </p:cNvGrpSpPr>
              <p:nvPr/>
            </p:nvGrpSpPr>
            <p:grpSpPr bwMode="auto">
              <a:xfrm>
                <a:off x="76200" y="1752600"/>
                <a:ext cx="9067800" cy="4191000"/>
                <a:chOff x="407213" y="1797050"/>
                <a:chExt cx="9067781" cy="4198921"/>
              </a:xfrm>
              <a:grpFill/>
            </p:grpSpPr>
            <p:grpSp>
              <p:nvGrpSpPr>
                <p:cNvPr id="5" name="Group 22"/>
                <p:cNvGrpSpPr>
                  <a:grpSpLocks/>
                </p:cNvGrpSpPr>
                <p:nvPr/>
              </p:nvGrpSpPr>
              <p:grpSpPr bwMode="auto">
                <a:xfrm>
                  <a:off x="407213" y="5745946"/>
                  <a:ext cx="33330" cy="250025"/>
                  <a:chOff x="47671" y="5715001"/>
                  <a:chExt cx="33330" cy="250025"/>
                </a:xfrm>
                <a:grpFill/>
              </p:grpSpPr>
              <p:grpSp>
                <p:nvGrpSpPr>
                  <p:cNvPr id="6" name="Group 18"/>
                  <p:cNvGrpSpPr>
                    <a:grpSpLocks/>
                  </p:cNvGrpSpPr>
                  <p:nvPr/>
                </p:nvGrpSpPr>
                <p:grpSpPr bwMode="auto">
                  <a:xfrm>
                    <a:off x="47671" y="5767386"/>
                    <a:ext cx="33305" cy="197640"/>
                    <a:chOff x="47671" y="5767386"/>
                    <a:chExt cx="33305" cy="197640"/>
                  </a:xfrm>
                  <a:grpFill/>
                </p:grpSpPr>
                <p:grpSp>
                  <p:nvGrpSpPr>
                    <p:cNvPr id="7" name="Group 15"/>
                    <p:cNvGrpSpPr>
                      <a:grpSpLocks/>
                    </p:cNvGrpSpPr>
                    <p:nvPr/>
                  </p:nvGrpSpPr>
                  <p:grpSpPr bwMode="auto">
                    <a:xfrm>
                      <a:off x="47671" y="5934073"/>
                      <a:ext cx="33305" cy="30953"/>
                      <a:chOff x="47671" y="5934073"/>
                      <a:chExt cx="33305" cy="30953"/>
                    </a:xfrm>
                    <a:grpFill/>
                  </p:grpSpPr>
                  <p:cxnSp>
                    <p:nvCxnSpPr>
                      <p:cNvPr id="5234" name="Straight Connector 4"/>
                      <p:cNvCxnSpPr>
                        <a:cxnSpLocks noChangeShapeType="1"/>
                      </p:cNvCxnSpPr>
                      <p:nvPr/>
                    </p:nvCxnSpPr>
                    <p:spPr bwMode="auto">
                      <a:xfrm rot="5400000">
                        <a:off x="36935" y="5949550"/>
                        <a:ext cx="30953" cy="0"/>
                      </a:xfrm>
                      <a:prstGeom prst="line">
                        <a:avLst/>
                      </a:prstGeom>
                      <a:grpFill/>
                      <a:ln w="28575" algn="ctr">
                        <a:solidFill>
                          <a:srgbClr val="EF07A2"/>
                        </a:solidFill>
                        <a:round/>
                        <a:headEnd/>
                        <a:tailEnd/>
                      </a:ln>
                    </p:spPr>
                  </p:cxnSp>
                  <p:cxnSp>
                    <p:nvCxnSpPr>
                      <p:cNvPr id="5235" name="Straight Connector 9"/>
                      <p:cNvCxnSpPr>
                        <a:cxnSpLocks noChangeShapeType="1"/>
                      </p:cNvCxnSpPr>
                      <p:nvPr/>
                    </p:nvCxnSpPr>
                    <p:spPr bwMode="auto">
                      <a:xfrm rot="10800000" flipV="1">
                        <a:off x="47671" y="5941233"/>
                        <a:ext cx="33305" cy="1"/>
                      </a:xfrm>
                      <a:prstGeom prst="line">
                        <a:avLst/>
                      </a:prstGeom>
                      <a:grpFill/>
                      <a:ln w="28575" algn="ctr">
                        <a:solidFill>
                          <a:srgbClr val="EF07A2"/>
                        </a:solidFill>
                        <a:round/>
                        <a:headEnd/>
                        <a:tailEnd/>
                      </a:ln>
                    </p:spPr>
                  </p:cxnSp>
                </p:grpSp>
                <p:cxnSp>
                  <p:nvCxnSpPr>
                    <p:cNvPr id="5233" name="Straight Connector 16"/>
                    <p:cNvCxnSpPr>
                      <a:cxnSpLocks noChangeShapeType="1"/>
                    </p:cNvCxnSpPr>
                    <p:nvPr/>
                  </p:nvCxnSpPr>
                  <p:spPr bwMode="auto">
                    <a:xfrm rot="16200000" flipH="1">
                      <a:off x="-15447" y="5854308"/>
                      <a:ext cx="173845" cy="2"/>
                    </a:xfrm>
                    <a:prstGeom prst="line">
                      <a:avLst/>
                    </a:prstGeom>
                    <a:grpFill/>
                    <a:ln w="28575" algn="ctr">
                      <a:solidFill>
                        <a:srgbClr val="EF07A2"/>
                      </a:solidFill>
                      <a:round/>
                      <a:headEnd/>
                      <a:tailEnd/>
                    </a:ln>
                  </p:spPr>
                </p:cxnSp>
              </p:grpSp>
              <p:cxnSp>
                <p:nvCxnSpPr>
                  <p:cNvPr id="5231" name="Straight Connector 366"/>
                  <p:cNvCxnSpPr>
                    <a:cxnSpLocks noChangeShapeType="1"/>
                  </p:cNvCxnSpPr>
                  <p:nvPr/>
                </p:nvCxnSpPr>
                <p:spPr bwMode="auto">
                  <a:xfrm rot="5400000">
                    <a:off x="50030" y="5745972"/>
                    <a:ext cx="61941" cy="0"/>
                  </a:xfrm>
                  <a:prstGeom prst="line">
                    <a:avLst/>
                  </a:prstGeom>
                  <a:grpFill/>
                  <a:ln w="28575" algn="ctr">
                    <a:solidFill>
                      <a:srgbClr val="EF07A2"/>
                    </a:solidFill>
                    <a:round/>
                    <a:headEnd/>
                    <a:tailEnd/>
                  </a:ln>
                </p:spPr>
              </p:cxnSp>
            </p:grpSp>
            <p:cxnSp>
              <p:nvCxnSpPr>
                <p:cNvPr id="5180" name="Straight Connector 7"/>
                <p:cNvCxnSpPr>
                  <a:cxnSpLocks noChangeShapeType="1"/>
                </p:cNvCxnSpPr>
                <p:nvPr/>
              </p:nvCxnSpPr>
              <p:spPr bwMode="auto">
                <a:xfrm rot="5400000">
                  <a:off x="419097" y="5719737"/>
                  <a:ext cx="61941" cy="0"/>
                </a:xfrm>
                <a:prstGeom prst="line">
                  <a:avLst/>
                </a:prstGeom>
                <a:grpFill/>
                <a:ln w="28575" algn="ctr">
                  <a:solidFill>
                    <a:srgbClr val="EF07A2"/>
                  </a:solidFill>
                  <a:round/>
                  <a:headEnd/>
                  <a:tailEnd/>
                </a:ln>
              </p:spPr>
            </p:cxnSp>
            <p:grpSp>
              <p:nvGrpSpPr>
                <p:cNvPr id="8" name="Group 153"/>
                <p:cNvGrpSpPr>
                  <a:grpSpLocks/>
                </p:cNvGrpSpPr>
                <p:nvPr/>
              </p:nvGrpSpPr>
              <p:grpSpPr bwMode="auto">
                <a:xfrm>
                  <a:off x="440544" y="1797050"/>
                  <a:ext cx="9034450" cy="3891716"/>
                  <a:chOff x="440544" y="1797050"/>
                  <a:chExt cx="9034450" cy="3891716"/>
                </a:xfrm>
                <a:grpFill/>
              </p:grpSpPr>
              <p:grpSp>
                <p:nvGrpSpPr>
                  <p:cNvPr id="9" name="Group 143"/>
                  <p:cNvGrpSpPr>
                    <a:grpSpLocks/>
                  </p:cNvGrpSpPr>
                  <p:nvPr/>
                </p:nvGrpSpPr>
                <p:grpSpPr bwMode="auto">
                  <a:xfrm>
                    <a:off x="440544" y="4010025"/>
                    <a:ext cx="2355017" cy="1678741"/>
                    <a:chOff x="85764" y="3971925"/>
                    <a:chExt cx="2355017" cy="1678741"/>
                  </a:xfrm>
                  <a:grpFill/>
                </p:grpSpPr>
                <p:grpSp>
                  <p:nvGrpSpPr>
                    <p:cNvPr id="10" name="Group 139"/>
                    <p:cNvGrpSpPr>
                      <a:grpSpLocks/>
                    </p:cNvGrpSpPr>
                    <p:nvPr/>
                  </p:nvGrpSpPr>
                  <p:grpSpPr bwMode="auto">
                    <a:xfrm>
                      <a:off x="85764" y="4002881"/>
                      <a:ext cx="2355017" cy="1647785"/>
                      <a:chOff x="85764" y="4002881"/>
                      <a:chExt cx="2355017" cy="1647785"/>
                    </a:xfrm>
                    <a:grpFill/>
                  </p:grpSpPr>
                  <p:grpSp>
                    <p:nvGrpSpPr>
                      <p:cNvPr id="11" name="Group 135"/>
                      <p:cNvGrpSpPr>
                        <a:grpSpLocks/>
                      </p:cNvGrpSpPr>
                      <p:nvPr/>
                    </p:nvGrpSpPr>
                    <p:grpSpPr bwMode="auto">
                      <a:xfrm>
                        <a:off x="85764" y="4002881"/>
                        <a:ext cx="2312552" cy="1647785"/>
                        <a:chOff x="85764" y="4002881"/>
                        <a:chExt cx="2312552" cy="1647785"/>
                      </a:xfrm>
                      <a:grpFill/>
                    </p:grpSpPr>
                    <p:grpSp>
                      <p:nvGrpSpPr>
                        <p:cNvPr id="12" name="Group 132"/>
                        <p:cNvGrpSpPr>
                          <a:grpSpLocks/>
                        </p:cNvGrpSpPr>
                        <p:nvPr/>
                      </p:nvGrpSpPr>
                      <p:grpSpPr bwMode="auto">
                        <a:xfrm>
                          <a:off x="85764" y="5057775"/>
                          <a:ext cx="452402" cy="592891"/>
                          <a:chOff x="85764" y="5057775"/>
                          <a:chExt cx="452402" cy="592891"/>
                        </a:xfrm>
                        <a:grpFill/>
                      </p:grpSpPr>
                      <p:grpSp>
                        <p:nvGrpSpPr>
                          <p:cNvPr id="13" name="Group 129"/>
                          <p:cNvGrpSpPr>
                            <a:grpSpLocks/>
                          </p:cNvGrpSpPr>
                          <p:nvPr/>
                        </p:nvGrpSpPr>
                        <p:grpSpPr bwMode="auto">
                          <a:xfrm>
                            <a:off x="85764" y="5057775"/>
                            <a:ext cx="419062" cy="592891"/>
                            <a:chOff x="85764" y="5057775"/>
                            <a:chExt cx="419062" cy="592891"/>
                          </a:xfrm>
                          <a:grpFill/>
                        </p:grpSpPr>
                        <p:grpSp>
                          <p:nvGrpSpPr>
                            <p:cNvPr id="14" name="Group 125"/>
                            <p:cNvGrpSpPr>
                              <a:grpSpLocks/>
                            </p:cNvGrpSpPr>
                            <p:nvPr/>
                          </p:nvGrpSpPr>
                          <p:grpSpPr bwMode="auto">
                            <a:xfrm>
                              <a:off x="85764" y="5086402"/>
                              <a:ext cx="419061" cy="564264"/>
                              <a:chOff x="85764" y="5086402"/>
                              <a:chExt cx="419061" cy="564264"/>
                            </a:xfrm>
                            <a:grpFill/>
                          </p:grpSpPr>
                          <p:grpSp>
                            <p:nvGrpSpPr>
                              <p:cNvPr id="15" name="Group 120"/>
                              <p:cNvGrpSpPr>
                                <a:grpSpLocks/>
                              </p:cNvGrpSpPr>
                              <p:nvPr/>
                            </p:nvGrpSpPr>
                            <p:grpSpPr bwMode="auto">
                              <a:xfrm>
                                <a:off x="85764" y="5086402"/>
                                <a:ext cx="385723" cy="564264"/>
                                <a:chOff x="85764" y="5086402"/>
                                <a:chExt cx="385723" cy="564264"/>
                              </a:xfrm>
                              <a:grpFill/>
                            </p:grpSpPr>
                            <p:grpSp>
                              <p:nvGrpSpPr>
                                <p:cNvPr id="16" name="Group 113"/>
                                <p:cNvGrpSpPr>
                                  <a:grpSpLocks/>
                                </p:cNvGrpSpPr>
                                <p:nvPr/>
                              </p:nvGrpSpPr>
                              <p:grpSpPr bwMode="auto">
                                <a:xfrm>
                                  <a:off x="85764" y="5122068"/>
                                  <a:ext cx="373817" cy="528598"/>
                                  <a:chOff x="85764" y="5122068"/>
                                  <a:chExt cx="373817" cy="528598"/>
                                </a:xfrm>
                                <a:grpFill/>
                              </p:grpSpPr>
                              <p:grpSp>
                                <p:nvGrpSpPr>
                                  <p:cNvPr id="17" name="Group 94"/>
                                  <p:cNvGrpSpPr>
                                    <a:grpSpLocks/>
                                  </p:cNvGrpSpPr>
                                  <p:nvPr/>
                                </p:nvGrpSpPr>
                                <p:grpSpPr bwMode="auto">
                                  <a:xfrm>
                                    <a:off x="85764" y="5148262"/>
                                    <a:ext cx="254756" cy="502404"/>
                                    <a:chOff x="85764" y="5148262"/>
                                    <a:chExt cx="254756" cy="502404"/>
                                  </a:xfrm>
                                  <a:grpFill/>
                                </p:grpSpPr>
                                <p:grpSp>
                                  <p:nvGrpSpPr>
                                    <p:cNvPr id="18" name="Group 84"/>
                                    <p:cNvGrpSpPr>
                                      <a:grpSpLocks/>
                                    </p:cNvGrpSpPr>
                                    <p:nvPr/>
                                  </p:nvGrpSpPr>
                                  <p:grpSpPr bwMode="auto">
                                    <a:xfrm>
                                      <a:off x="85764" y="5191063"/>
                                      <a:ext cx="219052" cy="459603"/>
                                      <a:chOff x="88162" y="5200687"/>
                                      <a:chExt cx="219052" cy="459603"/>
                                    </a:xfrm>
                                    <a:grpFill/>
                                  </p:grpSpPr>
                                  <p:grpSp>
                                    <p:nvGrpSpPr>
                                      <p:cNvPr id="19" name="Group 82"/>
                                      <p:cNvGrpSpPr>
                                        <a:grpSpLocks/>
                                      </p:cNvGrpSpPr>
                                      <p:nvPr/>
                                    </p:nvGrpSpPr>
                                    <p:grpSpPr bwMode="auto">
                                      <a:xfrm>
                                        <a:off x="88162" y="5250701"/>
                                        <a:ext cx="219052" cy="409589"/>
                                        <a:chOff x="88162" y="5250701"/>
                                        <a:chExt cx="219052" cy="409589"/>
                                      </a:xfrm>
                                      <a:grpFill/>
                                    </p:grpSpPr>
                                    <p:grpSp>
                                      <p:nvGrpSpPr>
                                        <p:cNvPr id="20" name="Group 74"/>
                                        <p:cNvGrpSpPr>
                                          <a:grpSpLocks/>
                                        </p:cNvGrpSpPr>
                                        <p:nvPr/>
                                      </p:nvGrpSpPr>
                                      <p:grpSpPr bwMode="auto">
                                        <a:xfrm>
                                          <a:off x="88162" y="5338762"/>
                                          <a:ext cx="116634" cy="321528"/>
                                          <a:chOff x="88162" y="5338762"/>
                                          <a:chExt cx="116634" cy="321528"/>
                                        </a:xfrm>
                                        <a:grpFill/>
                                      </p:grpSpPr>
                                      <p:grpSp>
                                        <p:nvGrpSpPr>
                                          <p:cNvPr id="21" name="Group 70"/>
                                          <p:cNvGrpSpPr>
                                            <a:grpSpLocks/>
                                          </p:cNvGrpSpPr>
                                          <p:nvPr/>
                                        </p:nvGrpSpPr>
                                        <p:grpSpPr bwMode="auto">
                                          <a:xfrm>
                                            <a:off x="88162" y="5417358"/>
                                            <a:ext cx="116634" cy="242932"/>
                                            <a:chOff x="88162" y="5417358"/>
                                            <a:chExt cx="116634" cy="242932"/>
                                          </a:xfrm>
                                          <a:grpFill/>
                                        </p:grpSpPr>
                                        <p:grpSp>
                                          <p:nvGrpSpPr>
                                            <p:cNvPr id="22" name="Group 64"/>
                                            <p:cNvGrpSpPr>
                                              <a:grpSpLocks/>
                                            </p:cNvGrpSpPr>
                                            <p:nvPr/>
                                          </p:nvGrpSpPr>
                                          <p:grpSpPr bwMode="auto">
                                            <a:xfrm>
                                              <a:off x="88162" y="5419752"/>
                                              <a:ext cx="92830" cy="240538"/>
                                              <a:chOff x="88162" y="5419752"/>
                                              <a:chExt cx="92830" cy="240538"/>
                                            </a:xfrm>
                                            <a:grpFill/>
                                          </p:grpSpPr>
                                          <p:grpSp>
                                            <p:nvGrpSpPr>
                                              <p:cNvPr id="23" name="Group 62"/>
                                              <p:cNvGrpSpPr>
                                                <a:grpSpLocks/>
                                              </p:cNvGrpSpPr>
                                              <p:nvPr/>
                                            </p:nvGrpSpPr>
                                            <p:grpSpPr bwMode="auto">
                                              <a:xfrm>
                                                <a:off x="88162" y="5460207"/>
                                                <a:ext cx="92830" cy="200083"/>
                                                <a:chOff x="88162" y="5460207"/>
                                                <a:chExt cx="92830" cy="200083"/>
                                              </a:xfrm>
                                              <a:grpFill/>
                                            </p:grpSpPr>
                                            <p:grpSp>
                                              <p:nvGrpSpPr>
                                                <p:cNvPr id="24" name="Group 59"/>
                                                <p:cNvGrpSpPr>
                                                  <a:grpSpLocks/>
                                                </p:cNvGrpSpPr>
                                                <p:nvPr/>
                                              </p:nvGrpSpPr>
                                              <p:grpSpPr bwMode="auto">
                                                <a:xfrm>
                                                  <a:off x="88162" y="5460207"/>
                                                  <a:ext cx="59477" cy="200083"/>
                                                  <a:chOff x="88162" y="5460207"/>
                                                  <a:chExt cx="59477" cy="200083"/>
                                                </a:xfrm>
                                                <a:grpFill/>
                                              </p:grpSpPr>
                                              <p:grpSp>
                                                <p:nvGrpSpPr>
                                                  <p:cNvPr id="25" name="Group 50"/>
                                                  <p:cNvGrpSpPr>
                                                    <a:grpSpLocks/>
                                                  </p:cNvGrpSpPr>
                                                  <p:nvPr/>
                                                </p:nvGrpSpPr>
                                                <p:grpSpPr bwMode="auto">
                                                  <a:xfrm>
                                                    <a:off x="88162" y="5534024"/>
                                                    <a:ext cx="59476" cy="126266"/>
                                                    <a:chOff x="88162" y="5534024"/>
                                                    <a:chExt cx="59476" cy="126266"/>
                                                  </a:xfrm>
                                                  <a:grpFill/>
                                                </p:grpSpPr>
                                                <p:grpSp>
                                                  <p:nvGrpSpPr>
                                                    <p:cNvPr id="26" name="Group 43"/>
                                                    <p:cNvGrpSpPr>
                                                      <a:grpSpLocks/>
                                                    </p:cNvGrpSpPr>
                                                    <p:nvPr/>
                                                  </p:nvGrpSpPr>
                                                  <p:grpSpPr bwMode="auto">
                                                    <a:xfrm>
                                                      <a:off x="88162" y="5579261"/>
                                                      <a:ext cx="59476" cy="81029"/>
                                                      <a:chOff x="88162" y="5579261"/>
                                                      <a:chExt cx="59476" cy="81029"/>
                                                    </a:xfrm>
                                                    <a:grpFill/>
                                                  </p:grpSpPr>
                                                  <p:grpSp>
                                                    <p:nvGrpSpPr>
                                                      <p:cNvPr id="27" name="Group 35"/>
                                                      <p:cNvGrpSpPr>
                                                        <a:grpSpLocks/>
                                                      </p:cNvGrpSpPr>
                                                      <p:nvPr/>
                                                    </p:nvGrpSpPr>
                                                    <p:grpSpPr bwMode="auto">
                                                      <a:xfrm>
                                                        <a:off x="88162" y="5584054"/>
                                                        <a:ext cx="33330" cy="76236"/>
                                                        <a:chOff x="88162" y="5584054"/>
                                                        <a:chExt cx="33330" cy="76236"/>
                                                      </a:xfrm>
                                                      <a:grpFill/>
                                                    </p:grpSpPr>
                                                    <p:cxnSp>
                                                      <p:nvCxnSpPr>
                                                        <p:cNvPr id="5227" name="Straight Connector 24"/>
                                                        <p:cNvCxnSpPr>
                                                          <a:cxnSpLocks noChangeShapeType="1"/>
                                                        </p:cNvCxnSpPr>
                                                        <p:nvPr/>
                                                      </p:nvCxnSpPr>
                                                      <p:spPr bwMode="auto">
                                                        <a:xfrm rot="10800000" flipV="1">
                                                          <a:off x="88162" y="5655435"/>
                                                          <a:ext cx="33282" cy="4855"/>
                                                        </a:xfrm>
                                                        <a:prstGeom prst="line">
                                                          <a:avLst/>
                                                        </a:prstGeom>
                                                        <a:grpFill/>
                                                        <a:ln w="28575" algn="ctr">
                                                          <a:solidFill>
                                                            <a:srgbClr val="EF07A2"/>
                                                          </a:solidFill>
                                                          <a:round/>
                                                          <a:headEnd/>
                                                          <a:tailEnd/>
                                                        </a:ln>
                                                      </p:spPr>
                                                    </p:cxnSp>
                                                    <p:cxnSp>
                                                      <p:nvCxnSpPr>
                                                        <p:cNvPr id="5228" name="Straight Connector 29"/>
                                                        <p:cNvCxnSpPr>
                                                          <a:cxnSpLocks noChangeShapeType="1"/>
                                                        </p:cNvCxnSpPr>
                                                        <p:nvPr/>
                                                      </p:nvCxnSpPr>
                                                      <p:spPr bwMode="auto">
                                                        <a:xfrm rot="5400000" flipH="1" flipV="1">
                                                          <a:off x="98872" y="5639976"/>
                                                          <a:ext cx="35684" cy="0"/>
                                                        </a:xfrm>
                                                        <a:prstGeom prst="line">
                                                          <a:avLst/>
                                                        </a:prstGeom>
                                                        <a:grpFill/>
                                                        <a:ln w="28575" algn="ctr">
                                                          <a:solidFill>
                                                            <a:srgbClr val="EF07A2"/>
                                                          </a:solidFill>
                                                          <a:round/>
                                                          <a:headEnd/>
                                                          <a:tailEnd/>
                                                        </a:ln>
                                                      </p:spPr>
                                                    </p:cxnSp>
                                                    <p:cxnSp>
                                                      <p:nvCxnSpPr>
                                                        <p:cNvPr id="5229" name="Straight Connector 364"/>
                                                        <p:cNvCxnSpPr>
                                                          <a:cxnSpLocks noChangeShapeType="1"/>
                                                        </p:cNvCxnSpPr>
                                                        <p:nvPr/>
                                                      </p:nvCxnSpPr>
                                                      <p:spPr bwMode="auto">
                                                        <a:xfrm rot="5400000" flipH="1" flipV="1">
                                                          <a:off x="102452" y="5603094"/>
                                                          <a:ext cx="38080" cy="0"/>
                                                        </a:xfrm>
                                                        <a:prstGeom prst="line">
                                                          <a:avLst/>
                                                        </a:prstGeom>
                                                        <a:grpFill/>
                                                        <a:ln w="28575" algn="ctr">
                                                          <a:solidFill>
                                                            <a:srgbClr val="EF07A2"/>
                                                          </a:solidFill>
                                                          <a:round/>
                                                          <a:headEnd/>
                                                          <a:tailEnd/>
                                                        </a:ln>
                                                      </p:spPr>
                                                    </p:cxnSp>
                                                  </p:grpSp>
                                                  <p:cxnSp>
                                                    <p:nvCxnSpPr>
                                                      <p:cNvPr id="5226" name="Straight Connector 36"/>
                                                      <p:cNvCxnSpPr>
                                                        <a:cxnSpLocks noChangeShapeType="1"/>
                                                      </p:cNvCxnSpPr>
                                                      <p:nvPr/>
                                                    </p:nvCxnSpPr>
                                                    <p:spPr bwMode="auto">
                                                      <a:xfrm rot="10800000">
                                                        <a:off x="116730" y="5579261"/>
                                                        <a:ext cx="30908" cy="0"/>
                                                      </a:xfrm>
                                                      <a:prstGeom prst="line">
                                                        <a:avLst/>
                                                      </a:prstGeom>
                                                      <a:grpFill/>
                                                      <a:ln w="28575" algn="ctr">
                                                        <a:solidFill>
                                                          <a:srgbClr val="EF07A2"/>
                                                        </a:solidFill>
                                                        <a:round/>
                                                        <a:headEnd/>
                                                        <a:tailEnd/>
                                                      </a:ln>
                                                    </p:spPr>
                                                  </p:cxnSp>
                                                </p:grpSp>
                                                <p:cxnSp>
                                                  <p:nvCxnSpPr>
                                                    <p:cNvPr id="5224" name="Straight Connector 42"/>
                                                    <p:cNvCxnSpPr>
                                                      <a:cxnSpLocks noChangeShapeType="1"/>
                                                    </p:cNvCxnSpPr>
                                                    <p:nvPr/>
                                                  </p:nvCxnSpPr>
                                                  <p:spPr bwMode="auto">
                                                    <a:xfrm rot="5400000">
                                                      <a:off x="117931" y="5559031"/>
                                                      <a:ext cx="50014" cy="0"/>
                                                    </a:xfrm>
                                                    <a:prstGeom prst="line">
                                                      <a:avLst/>
                                                    </a:prstGeom>
                                                    <a:grpFill/>
                                                    <a:ln w="28575" algn="ctr">
                                                      <a:solidFill>
                                                        <a:srgbClr val="EF07A2"/>
                                                      </a:solidFill>
                                                      <a:round/>
                                                      <a:headEnd/>
                                                      <a:tailEnd/>
                                                    </a:ln>
                                                  </p:spPr>
                                                </p:cxnSp>
                                              </p:grpSp>
                                              <p:cxnSp>
                                                <p:nvCxnSpPr>
                                                  <p:cNvPr id="5222" name="Straight Connector 49"/>
                                                  <p:cNvCxnSpPr>
                                                    <a:cxnSpLocks noChangeShapeType="1"/>
                                                  </p:cNvCxnSpPr>
                                                  <p:nvPr/>
                                                </p:nvCxnSpPr>
                                                <p:spPr bwMode="auto">
                                                  <a:xfrm rot="5400000">
                                                    <a:off x="106000" y="5497148"/>
                                                    <a:ext cx="78579" cy="4698"/>
                                                  </a:xfrm>
                                                  <a:prstGeom prst="line">
                                                    <a:avLst/>
                                                  </a:prstGeom>
                                                  <a:grpFill/>
                                                  <a:ln w="28575" algn="ctr">
                                                    <a:solidFill>
                                                      <a:srgbClr val="EF07A2"/>
                                                    </a:solidFill>
                                                    <a:round/>
                                                    <a:headEnd/>
                                                    <a:tailEnd/>
                                                  </a:ln>
                                                </p:spPr>
                                              </p:cxnSp>
                                            </p:grpSp>
                                            <p:cxnSp>
                                              <p:nvCxnSpPr>
                                                <p:cNvPr id="5220" name="Straight Connector 47"/>
                                                <p:cNvCxnSpPr>
                                                  <a:cxnSpLocks noChangeShapeType="1"/>
                                                </p:cNvCxnSpPr>
                                                <p:nvPr/>
                                              </p:nvCxnSpPr>
                                              <p:spPr bwMode="auto">
                                                <a:xfrm rot="10800000">
                                                  <a:off x="142955" y="5465004"/>
                                                  <a:ext cx="38037" cy="0"/>
                                                </a:xfrm>
                                                <a:prstGeom prst="line">
                                                  <a:avLst/>
                                                </a:prstGeom>
                                                <a:grpFill/>
                                                <a:ln w="28575" algn="ctr">
                                                  <a:solidFill>
                                                    <a:srgbClr val="EF07A2"/>
                                                  </a:solidFill>
                                                  <a:round/>
                                                  <a:headEnd/>
                                                  <a:tailEnd/>
                                                </a:ln>
                                              </p:spPr>
                                            </p:cxnSp>
                                          </p:grpSp>
                                          <p:cxnSp>
                                            <p:nvCxnSpPr>
                                              <p:cNvPr id="5218" name="Straight Connector 45"/>
                                              <p:cNvCxnSpPr>
                                                <a:cxnSpLocks noChangeShapeType="1"/>
                                              </p:cNvCxnSpPr>
                                              <p:nvPr/>
                                            </p:nvCxnSpPr>
                                            <p:spPr bwMode="auto">
                                              <a:xfrm rot="5400000">
                                                <a:off x="151281" y="5444759"/>
                                                <a:ext cx="50014" cy="0"/>
                                              </a:xfrm>
                                              <a:prstGeom prst="line">
                                                <a:avLst/>
                                              </a:prstGeom>
                                              <a:grpFill/>
                                              <a:ln w="28575" algn="ctr">
                                                <a:solidFill>
                                                  <a:srgbClr val="EF07A2"/>
                                                </a:solidFill>
                                                <a:round/>
                                                <a:headEnd/>
                                                <a:tailEnd/>
                                              </a:ln>
                                            </p:spPr>
                                          </p:cxnSp>
                                        </p:grpSp>
                                        <p:cxnSp>
                                          <p:nvCxnSpPr>
                                            <p:cNvPr id="5216" name="Straight Connector 351"/>
                                            <p:cNvCxnSpPr>
                                              <a:cxnSpLocks noChangeShapeType="1"/>
                                            </p:cNvCxnSpPr>
                                            <p:nvPr/>
                                          </p:nvCxnSpPr>
                                          <p:spPr bwMode="auto">
                                            <a:xfrm flipV="1">
                                              <a:off x="171476" y="5417358"/>
                                              <a:ext cx="33320" cy="2394"/>
                                            </a:xfrm>
                                            <a:prstGeom prst="line">
                                              <a:avLst/>
                                            </a:prstGeom>
                                            <a:grpFill/>
                                            <a:ln w="28575" algn="ctr">
                                              <a:solidFill>
                                                <a:srgbClr val="EF07A2"/>
                                              </a:solidFill>
                                              <a:round/>
                                              <a:headEnd/>
                                              <a:tailEnd/>
                                            </a:ln>
                                          </p:spPr>
                                        </p:cxnSp>
                                      </p:grpSp>
                                      <p:cxnSp>
                                        <p:nvCxnSpPr>
                                          <p:cNvPr id="5214" name="Straight Connector 41"/>
                                          <p:cNvCxnSpPr>
                                            <a:cxnSpLocks noChangeShapeType="1"/>
                                          </p:cNvCxnSpPr>
                                          <p:nvPr/>
                                        </p:nvCxnSpPr>
                                        <p:spPr bwMode="auto">
                                          <a:xfrm rot="5400000">
                                            <a:off x="160788" y="5378073"/>
                                            <a:ext cx="78621" cy="0"/>
                                          </a:xfrm>
                                          <a:prstGeom prst="line">
                                            <a:avLst/>
                                          </a:prstGeom>
                                          <a:grpFill/>
                                          <a:ln w="28575" algn="ctr">
                                            <a:solidFill>
                                              <a:srgbClr val="EF07A2"/>
                                            </a:solidFill>
                                            <a:round/>
                                            <a:headEnd/>
                                            <a:tailEnd/>
                                          </a:ln>
                                        </p:spPr>
                                      </p:cxnSp>
                                    </p:grpSp>
                                    <p:grpSp>
                                      <p:nvGrpSpPr>
                                        <p:cNvPr id="28" name="Group 81"/>
                                        <p:cNvGrpSpPr>
                                          <a:grpSpLocks/>
                                        </p:cNvGrpSpPr>
                                        <p:nvPr/>
                                      </p:nvGrpSpPr>
                                      <p:grpSpPr bwMode="auto">
                                        <a:xfrm>
                                          <a:off x="202415" y="5250701"/>
                                          <a:ext cx="104799" cy="92823"/>
                                          <a:chOff x="202415" y="5250701"/>
                                          <a:chExt cx="104799" cy="92823"/>
                                        </a:xfrm>
                                        <a:grpFill/>
                                      </p:grpSpPr>
                                      <p:cxnSp>
                                        <p:nvCxnSpPr>
                                          <p:cNvPr id="5210" name="Straight Connector 345"/>
                                          <p:cNvCxnSpPr>
                                            <a:cxnSpLocks noChangeShapeType="1"/>
                                          </p:cNvCxnSpPr>
                                          <p:nvPr/>
                                        </p:nvCxnSpPr>
                                        <p:spPr bwMode="auto">
                                          <a:xfrm rot="10800000" flipV="1">
                                            <a:off x="202415" y="5293510"/>
                                            <a:ext cx="61904" cy="50014"/>
                                          </a:xfrm>
                                          <a:prstGeom prst="line">
                                            <a:avLst/>
                                          </a:prstGeom>
                                          <a:grpFill/>
                                          <a:ln w="28575" algn="ctr">
                                            <a:solidFill>
                                              <a:srgbClr val="EF07A2"/>
                                            </a:solidFill>
                                            <a:round/>
                                            <a:headEnd/>
                                            <a:tailEnd/>
                                          </a:ln>
                                        </p:spPr>
                                      </p:cxnSp>
                                      <p:cxnSp>
                                        <p:nvCxnSpPr>
                                          <p:cNvPr id="5211" name="Straight Connector 38"/>
                                          <p:cNvCxnSpPr>
                                            <a:cxnSpLocks noChangeShapeType="1"/>
                                          </p:cNvCxnSpPr>
                                          <p:nvPr/>
                                        </p:nvCxnSpPr>
                                        <p:spPr bwMode="auto">
                                          <a:xfrm rot="5400000">
                                            <a:off x="241759" y="5275708"/>
                                            <a:ext cx="50014" cy="0"/>
                                          </a:xfrm>
                                          <a:prstGeom prst="line">
                                            <a:avLst/>
                                          </a:prstGeom>
                                          <a:grpFill/>
                                          <a:ln w="28575" algn="ctr">
                                            <a:solidFill>
                                              <a:srgbClr val="EF07A2"/>
                                            </a:solidFill>
                                            <a:round/>
                                            <a:headEnd/>
                                            <a:tailEnd/>
                                          </a:ln>
                                        </p:spPr>
                                      </p:cxnSp>
                                      <p:cxnSp>
                                        <p:nvCxnSpPr>
                                          <p:cNvPr id="5212" name="Straight Connector 347"/>
                                          <p:cNvCxnSpPr>
                                            <a:cxnSpLocks noChangeShapeType="1"/>
                                          </p:cNvCxnSpPr>
                                          <p:nvPr/>
                                        </p:nvCxnSpPr>
                                        <p:spPr bwMode="auto">
                                          <a:xfrm rot="10800000">
                                            <a:off x="264414" y="5250701"/>
                                            <a:ext cx="42800" cy="0"/>
                                          </a:xfrm>
                                          <a:prstGeom prst="line">
                                            <a:avLst/>
                                          </a:prstGeom>
                                          <a:grpFill/>
                                          <a:ln w="28575" algn="ctr">
                                            <a:solidFill>
                                              <a:srgbClr val="EF07A2"/>
                                            </a:solidFill>
                                            <a:round/>
                                            <a:headEnd/>
                                            <a:tailEnd/>
                                          </a:ln>
                                        </p:spPr>
                                      </p:cxnSp>
                                    </p:grpSp>
                                  </p:grpSp>
                                  <p:cxnSp>
                                    <p:nvCxnSpPr>
                                      <p:cNvPr id="5207" name="Straight Connector 342"/>
                                      <p:cNvCxnSpPr>
                                        <a:cxnSpLocks noChangeShapeType="1"/>
                                      </p:cNvCxnSpPr>
                                      <p:nvPr/>
                                    </p:nvCxnSpPr>
                                    <p:spPr bwMode="auto">
                                      <a:xfrm rot="5400000">
                                        <a:off x="277474" y="5225694"/>
                                        <a:ext cx="50014" cy="0"/>
                                      </a:xfrm>
                                      <a:prstGeom prst="line">
                                        <a:avLst/>
                                      </a:prstGeom>
                                      <a:grpFill/>
                                      <a:ln w="28575" algn="ctr">
                                        <a:solidFill>
                                          <a:srgbClr val="EF07A2"/>
                                        </a:solidFill>
                                        <a:round/>
                                        <a:headEnd/>
                                        <a:tailEnd/>
                                      </a:ln>
                                    </p:spPr>
                                  </p:cxnSp>
                                </p:grpSp>
                                <p:cxnSp>
                                  <p:nvCxnSpPr>
                                    <p:cNvPr id="5205" name="Elbow Connector 340"/>
                                    <p:cNvCxnSpPr>
                                      <a:cxnSpLocks noChangeShapeType="1"/>
                                    </p:cNvCxnSpPr>
                                    <p:nvPr/>
                                  </p:nvCxnSpPr>
                                  <p:spPr bwMode="auto">
                                    <a:xfrm rot="5400000" flipH="1" flipV="1">
                                      <a:off x="296520" y="5151826"/>
                                      <a:ext cx="47563" cy="40436"/>
                                    </a:xfrm>
                                    <a:prstGeom prst="bentConnector3">
                                      <a:avLst>
                                        <a:gd name="adj1" fmla="val 50000"/>
                                      </a:avLst>
                                    </a:prstGeom>
                                    <a:grpFill/>
                                    <a:ln w="28575" algn="ctr">
                                      <a:solidFill>
                                        <a:srgbClr val="EF07A2"/>
                                      </a:solidFill>
                                      <a:round/>
                                      <a:headEnd/>
                                      <a:tailEnd/>
                                    </a:ln>
                                  </p:spPr>
                                </p:cxnSp>
                              </p:grpSp>
                              <p:cxnSp>
                                <p:nvCxnSpPr>
                                  <p:cNvPr id="5202" name="Elbow Connector 29"/>
                                  <p:cNvCxnSpPr>
                                    <a:cxnSpLocks noChangeShapeType="1"/>
                                  </p:cNvCxnSpPr>
                                  <p:nvPr/>
                                </p:nvCxnSpPr>
                                <p:spPr bwMode="auto">
                                  <a:xfrm flipV="1">
                                    <a:off x="390525" y="5122068"/>
                                    <a:ext cx="69056" cy="30956"/>
                                  </a:xfrm>
                                  <a:prstGeom prst="bentConnector3">
                                    <a:avLst>
                                      <a:gd name="adj1" fmla="val 50000"/>
                                    </a:avLst>
                                  </a:prstGeom>
                                  <a:grpFill/>
                                  <a:ln w="28575" algn="ctr">
                                    <a:solidFill>
                                      <a:srgbClr val="EF07A2"/>
                                    </a:solidFill>
                                    <a:round/>
                                    <a:headEnd/>
                                    <a:tailEnd/>
                                  </a:ln>
                                </p:spPr>
                              </p:cxnSp>
                              <p:cxnSp>
                                <p:nvCxnSpPr>
                                  <p:cNvPr id="5203" name="Straight Connector 338"/>
                                  <p:cNvCxnSpPr>
                                    <a:cxnSpLocks noChangeShapeType="1"/>
                                  </p:cNvCxnSpPr>
                                  <p:nvPr/>
                                </p:nvCxnSpPr>
                                <p:spPr bwMode="auto">
                                  <a:xfrm>
                                    <a:off x="340520" y="5153024"/>
                                    <a:ext cx="50005" cy="0"/>
                                  </a:xfrm>
                                  <a:prstGeom prst="line">
                                    <a:avLst/>
                                  </a:prstGeom>
                                  <a:grpFill/>
                                  <a:ln w="28575" algn="ctr">
                                    <a:solidFill>
                                      <a:srgbClr val="EF07A2"/>
                                    </a:solidFill>
                                    <a:round/>
                                    <a:headEnd/>
                                    <a:tailEnd/>
                                  </a:ln>
                                </p:spPr>
                              </p:cxnSp>
                            </p:grpSp>
                            <p:cxnSp>
                              <p:nvCxnSpPr>
                                <p:cNvPr id="5200" name="Straight Connector 27"/>
                                <p:cNvCxnSpPr>
                                  <a:cxnSpLocks noChangeShapeType="1"/>
                                </p:cNvCxnSpPr>
                                <p:nvPr/>
                              </p:nvCxnSpPr>
                              <p:spPr bwMode="auto">
                                <a:xfrm rot="5400000">
                                  <a:off x="444725" y="5097687"/>
                                  <a:ext cx="38047" cy="15477"/>
                                </a:xfrm>
                                <a:prstGeom prst="line">
                                  <a:avLst/>
                                </a:prstGeom>
                                <a:grpFill/>
                                <a:ln w="28575" algn="ctr">
                                  <a:solidFill>
                                    <a:srgbClr val="EF07A2"/>
                                  </a:solidFill>
                                  <a:round/>
                                  <a:headEnd/>
                                  <a:tailEnd/>
                                </a:ln>
                              </p:spPr>
                            </p:cxnSp>
                          </p:grpSp>
                          <p:cxnSp>
                            <p:nvCxnSpPr>
                              <p:cNvPr id="5198" name="Straight Connector 25"/>
                              <p:cNvCxnSpPr>
                                <a:cxnSpLocks noChangeShapeType="1"/>
                              </p:cNvCxnSpPr>
                              <p:nvPr/>
                            </p:nvCxnSpPr>
                            <p:spPr bwMode="auto">
                              <a:xfrm>
                                <a:off x="471487" y="5091164"/>
                                <a:ext cx="33338" cy="0"/>
                              </a:xfrm>
                              <a:prstGeom prst="line">
                                <a:avLst/>
                              </a:prstGeom>
                              <a:grpFill/>
                              <a:ln w="28575" algn="ctr">
                                <a:solidFill>
                                  <a:srgbClr val="EF07A2"/>
                                </a:solidFill>
                                <a:round/>
                                <a:headEnd/>
                                <a:tailEnd/>
                              </a:ln>
                            </p:spPr>
                          </p:cxnSp>
                        </p:grpSp>
                        <p:cxnSp>
                          <p:nvCxnSpPr>
                            <p:cNvPr id="5196" name="Straight Connector 331"/>
                            <p:cNvCxnSpPr>
                              <a:cxnSpLocks noChangeShapeType="1"/>
                            </p:cNvCxnSpPr>
                            <p:nvPr/>
                          </p:nvCxnSpPr>
                          <p:spPr bwMode="auto">
                            <a:xfrm rot="5400000" flipH="1" flipV="1">
                              <a:off x="485750" y="5076851"/>
                              <a:ext cx="38151" cy="0"/>
                            </a:xfrm>
                            <a:prstGeom prst="line">
                              <a:avLst/>
                            </a:prstGeom>
                            <a:grpFill/>
                            <a:ln w="28575" algn="ctr">
                              <a:solidFill>
                                <a:srgbClr val="EF07A2"/>
                              </a:solidFill>
                              <a:round/>
                              <a:headEnd/>
                              <a:tailEnd/>
                            </a:ln>
                          </p:spPr>
                        </p:cxnSp>
                      </p:grpSp>
                      <p:cxnSp>
                        <p:nvCxnSpPr>
                          <p:cNvPr id="5194" name="Straight Connector 329"/>
                          <p:cNvCxnSpPr>
                            <a:cxnSpLocks noChangeShapeType="1"/>
                          </p:cNvCxnSpPr>
                          <p:nvPr/>
                        </p:nvCxnSpPr>
                        <p:spPr bwMode="auto">
                          <a:xfrm>
                            <a:off x="500064" y="5057775"/>
                            <a:ext cx="38102" cy="0"/>
                          </a:xfrm>
                          <a:prstGeom prst="line">
                            <a:avLst/>
                          </a:prstGeom>
                          <a:grpFill/>
                          <a:ln w="28575" algn="ctr">
                            <a:solidFill>
                              <a:srgbClr val="EF07A2"/>
                            </a:solidFill>
                            <a:round/>
                            <a:headEnd/>
                            <a:tailEnd/>
                          </a:ln>
                        </p:spPr>
                      </p:cxnSp>
                    </p:grpSp>
                    <p:sp>
                      <p:nvSpPr>
                        <p:cNvPr id="327" name="Freeform 18"/>
                        <p:cNvSpPr/>
                        <p:nvPr/>
                      </p:nvSpPr>
                      <p:spPr bwMode="auto">
                        <a:xfrm>
                          <a:off x="536820" y="4636232"/>
                          <a:ext cx="380007" cy="385334"/>
                        </a:xfrm>
                        <a:custGeom>
                          <a:avLst/>
                          <a:gdLst>
                            <a:gd name="connsiteX0" fmla="*/ 0 w 378618"/>
                            <a:gd name="connsiteY0" fmla="*/ 423862 h 423862"/>
                            <a:gd name="connsiteX1" fmla="*/ 35718 w 378618"/>
                            <a:gd name="connsiteY1" fmla="*/ 359569 h 423862"/>
                            <a:gd name="connsiteX2" fmla="*/ 73818 w 378618"/>
                            <a:gd name="connsiteY2" fmla="*/ 352425 h 423862"/>
                            <a:gd name="connsiteX3" fmla="*/ 80962 w 378618"/>
                            <a:gd name="connsiteY3" fmla="*/ 304800 h 423862"/>
                            <a:gd name="connsiteX4" fmla="*/ 123825 w 378618"/>
                            <a:gd name="connsiteY4" fmla="*/ 295275 h 423862"/>
                            <a:gd name="connsiteX5" fmla="*/ 150018 w 378618"/>
                            <a:gd name="connsiteY5" fmla="*/ 254794 h 423862"/>
                            <a:gd name="connsiteX6" fmla="*/ 180975 w 378618"/>
                            <a:gd name="connsiteY6" fmla="*/ 219075 h 423862"/>
                            <a:gd name="connsiteX7" fmla="*/ 204787 w 378618"/>
                            <a:gd name="connsiteY7" fmla="*/ 178594 h 423862"/>
                            <a:gd name="connsiteX8" fmla="*/ 283368 w 378618"/>
                            <a:gd name="connsiteY8" fmla="*/ 164306 h 423862"/>
                            <a:gd name="connsiteX9" fmla="*/ 297656 w 378618"/>
                            <a:gd name="connsiteY9" fmla="*/ 123825 h 423862"/>
                            <a:gd name="connsiteX10" fmla="*/ 316706 w 378618"/>
                            <a:gd name="connsiteY10" fmla="*/ 54769 h 423862"/>
                            <a:gd name="connsiteX11" fmla="*/ 378618 w 378618"/>
                            <a:gd name="connsiteY11" fmla="*/ 0 h 423862"/>
                            <a:gd name="connsiteX12" fmla="*/ 378618 w 378618"/>
                            <a:gd name="connsiteY12" fmla="*/ 0 h 423862"/>
                            <a:gd name="connsiteX13" fmla="*/ 378618 w 378618"/>
                            <a:gd name="connsiteY13" fmla="*/ 0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618" h="423862">
                              <a:moveTo>
                                <a:pt x="0" y="423862"/>
                              </a:moveTo>
                              <a:cubicBezTo>
                                <a:pt x="11707" y="397668"/>
                                <a:pt x="23415" y="371475"/>
                                <a:pt x="35718" y="359569"/>
                              </a:cubicBezTo>
                              <a:cubicBezTo>
                                <a:pt x="48021" y="347663"/>
                                <a:pt x="66277" y="361553"/>
                                <a:pt x="73818" y="352425"/>
                              </a:cubicBezTo>
                              <a:cubicBezTo>
                                <a:pt x="81359" y="343297"/>
                                <a:pt x="72628" y="314325"/>
                                <a:pt x="80962" y="304800"/>
                              </a:cubicBezTo>
                              <a:cubicBezTo>
                                <a:pt x="89296" y="295275"/>
                                <a:pt x="112316" y="303609"/>
                                <a:pt x="123825" y="295275"/>
                              </a:cubicBezTo>
                              <a:cubicBezTo>
                                <a:pt x="135334" y="286941"/>
                                <a:pt x="140493" y="267494"/>
                                <a:pt x="150018" y="254794"/>
                              </a:cubicBezTo>
                              <a:cubicBezTo>
                                <a:pt x="159543" y="242094"/>
                                <a:pt x="171847" y="231775"/>
                                <a:pt x="180975" y="219075"/>
                              </a:cubicBezTo>
                              <a:cubicBezTo>
                                <a:pt x="190103" y="206375"/>
                                <a:pt x="187722" y="187722"/>
                                <a:pt x="204787" y="178594"/>
                              </a:cubicBezTo>
                              <a:cubicBezTo>
                                <a:pt x="221852" y="169466"/>
                                <a:pt x="267890" y="173434"/>
                                <a:pt x="283368" y="164306"/>
                              </a:cubicBezTo>
                              <a:cubicBezTo>
                                <a:pt x="298846" y="155178"/>
                                <a:pt x="292100" y="142081"/>
                                <a:pt x="297656" y="123825"/>
                              </a:cubicBezTo>
                              <a:cubicBezTo>
                                <a:pt x="303212" y="105569"/>
                                <a:pt x="303212" y="75406"/>
                                <a:pt x="316706" y="54769"/>
                              </a:cubicBezTo>
                              <a:cubicBezTo>
                                <a:pt x="330200" y="34132"/>
                                <a:pt x="378618" y="0"/>
                                <a:pt x="378618" y="0"/>
                              </a:cubicBezTo>
                              <a:lnTo>
                                <a:pt x="378618" y="0"/>
                              </a:lnTo>
                              <a:lnTo>
                                <a:pt x="378618" y="0"/>
                              </a:lnTo>
                            </a:path>
                          </a:pathLst>
                        </a:custGeom>
                        <a:grpFill/>
                        <a:ln w="28575" cap="flat" cmpd="sng" algn="ctr">
                          <a:solidFill>
                            <a:srgbClr val="EF07A2"/>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sp>
                      <p:nvSpPr>
                        <p:cNvPr id="328" name="Freeform 327"/>
                        <p:cNvSpPr/>
                        <p:nvPr/>
                      </p:nvSpPr>
                      <p:spPr bwMode="auto">
                        <a:xfrm>
                          <a:off x="916826" y="4002616"/>
                          <a:ext cx="1482025" cy="633616"/>
                        </a:xfrm>
                        <a:custGeom>
                          <a:avLst/>
                          <a:gdLst>
                            <a:gd name="connsiteX0" fmla="*/ 0 w 1481535"/>
                            <a:gd name="connsiteY0" fmla="*/ 633413 h 633413"/>
                            <a:gd name="connsiteX1" fmla="*/ 42863 w 1481535"/>
                            <a:gd name="connsiteY1" fmla="*/ 604838 h 633413"/>
                            <a:gd name="connsiteX2" fmla="*/ 52388 w 1481535"/>
                            <a:gd name="connsiteY2" fmla="*/ 569119 h 633413"/>
                            <a:gd name="connsiteX3" fmla="*/ 114300 w 1481535"/>
                            <a:gd name="connsiteY3" fmla="*/ 561975 h 633413"/>
                            <a:gd name="connsiteX4" fmla="*/ 138113 w 1481535"/>
                            <a:gd name="connsiteY4" fmla="*/ 540544 h 633413"/>
                            <a:gd name="connsiteX5" fmla="*/ 185738 w 1481535"/>
                            <a:gd name="connsiteY5" fmla="*/ 531019 h 633413"/>
                            <a:gd name="connsiteX6" fmla="*/ 233363 w 1481535"/>
                            <a:gd name="connsiteY6" fmla="*/ 514350 h 633413"/>
                            <a:gd name="connsiteX7" fmla="*/ 288132 w 1481535"/>
                            <a:gd name="connsiteY7" fmla="*/ 497682 h 633413"/>
                            <a:gd name="connsiteX8" fmla="*/ 328613 w 1481535"/>
                            <a:gd name="connsiteY8" fmla="*/ 471488 h 633413"/>
                            <a:gd name="connsiteX9" fmla="*/ 400050 w 1481535"/>
                            <a:gd name="connsiteY9" fmla="*/ 454819 h 633413"/>
                            <a:gd name="connsiteX10" fmla="*/ 435769 w 1481535"/>
                            <a:gd name="connsiteY10" fmla="*/ 428625 h 633413"/>
                            <a:gd name="connsiteX11" fmla="*/ 502444 w 1481535"/>
                            <a:gd name="connsiteY11" fmla="*/ 404813 h 633413"/>
                            <a:gd name="connsiteX12" fmla="*/ 528638 w 1481535"/>
                            <a:gd name="connsiteY12" fmla="*/ 385763 h 633413"/>
                            <a:gd name="connsiteX13" fmla="*/ 547688 w 1481535"/>
                            <a:gd name="connsiteY13" fmla="*/ 345282 h 633413"/>
                            <a:gd name="connsiteX14" fmla="*/ 611982 w 1481535"/>
                            <a:gd name="connsiteY14" fmla="*/ 340519 h 633413"/>
                            <a:gd name="connsiteX15" fmla="*/ 669132 w 1481535"/>
                            <a:gd name="connsiteY15" fmla="*/ 314325 h 633413"/>
                            <a:gd name="connsiteX16" fmla="*/ 764382 w 1481535"/>
                            <a:gd name="connsiteY16" fmla="*/ 292894 h 633413"/>
                            <a:gd name="connsiteX17" fmla="*/ 823913 w 1481535"/>
                            <a:gd name="connsiteY17" fmla="*/ 292894 h 633413"/>
                            <a:gd name="connsiteX18" fmla="*/ 859632 w 1481535"/>
                            <a:gd name="connsiteY18" fmla="*/ 250032 h 633413"/>
                            <a:gd name="connsiteX19" fmla="*/ 895350 w 1481535"/>
                            <a:gd name="connsiteY19" fmla="*/ 238125 h 633413"/>
                            <a:gd name="connsiteX20" fmla="*/ 942975 w 1481535"/>
                            <a:gd name="connsiteY20" fmla="*/ 173832 h 633413"/>
                            <a:gd name="connsiteX21" fmla="*/ 992982 w 1481535"/>
                            <a:gd name="connsiteY21" fmla="*/ 152400 h 633413"/>
                            <a:gd name="connsiteX22" fmla="*/ 1016794 w 1481535"/>
                            <a:gd name="connsiteY22" fmla="*/ 114300 h 633413"/>
                            <a:gd name="connsiteX23" fmla="*/ 1126332 w 1481535"/>
                            <a:gd name="connsiteY23" fmla="*/ 104775 h 633413"/>
                            <a:gd name="connsiteX24" fmla="*/ 1169194 w 1481535"/>
                            <a:gd name="connsiteY24" fmla="*/ 85725 h 633413"/>
                            <a:gd name="connsiteX25" fmla="*/ 1176338 w 1481535"/>
                            <a:gd name="connsiteY25" fmla="*/ 47625 h 633413"/>
                            <a:gd name="connsiteX26" fmla="*/ 1209675 w 1481535"/>
                            <a:gd name="connsiteY26" fmla="*/ 38100 h 633413"/>
                            <a:gd name="connsiteX27" fmla="*/ 1233488 w 1481535"/>
                            <a:gd name="connsiteY27" fmla="*/ 11907 h 633413"/>
                            <a:gd name="connsiteX28" fmla="*/ 1443038 w 1481535"/>
                            <a:gd name="connsiteY28" fmla="*/ 4763 h 633413"/>
                            <a:gd name="connsiteX29" fmla="*/ 1464469 w 1481535"/>
                            <a:gd name="connsiteY2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81535" h="633413">
                              <a:moveTo>
                                <a:pt x="0" y="633413"/>
                              </a:moveTo>
                              <a:cubicBezTo>
                                <a:pt x="17066" y="624483"/>
                                <a:pt x="34132" y="615554"/>
                                <a:pt x="42863" y="604838"/>
                              </a:cubicBezTo>
                              <a:cubicBezTo>
                                <a:pt x="51594" y="594122"/>
                                <a:pt x="40482" y="576263"/>
                                <a:pt x="52388" y="569119"/>
                              </a:cubicBezTo>
                              <a:cubicBezTo>
                                <a:pt x="64294" y="561975"/>
                                <a:pt x="100012" y="566738"/>
                                <a:pt x="114300" y="561975"/>
                              </a:cubicBezTo>
                              <a:cubicBezTo>
                                <a:pt x="128588" y="557212"/>
                                <a:pt x="126207" y="545703"/>
                                <a:pt x="138113" y="540544"/>
                              </a:cubicBezTo>
                              <a:cubicBezTo>
                                <a:pt x="150019" y="535385"/>
                                <a:pt x="169863" y="535385"/>
                                <a:pt x="185738" y="531019"/>
                              </a:cubicBezTo>
                              <a:cubicBezTo>
                                <a:pt x="201613" y="526653"/>
                                <a:pt x="216297" y="519906"/>
                                <a:pt x="233363" y="514350"/>
                              </a:cubicBezTo>
                              <a:cubicBezTo>
                                <a:pt x="250429" y="508794"/>
                                <a:pt x="272257" y="504826"/>
                                <a:pt x="288132" y="497682"/>
                              </a:cubicBezTo>
                              <a:cubicBezTo>
                                <a:pt x="304007" y="490538"/>
                                <a:pt x="309960" y="478632"/>
                                <a:pt x="328613" y="471488"/>
                              </a:cubicBezTo>
                              <a:cubicBezTo>
                                <a:pt x="347266" y="464344"/>
                                <a:pt x="382191" y="461963"/>
                                <a:pt x="400050" y="454819"/>
                              </a:cubicBezTo>
                              <a:cubicBezTo>
                                <a:pt x="417909" y="447675"/>
                                <a:pt x="418703" y="436959"/>
                                <a:pt x="435769" y="428625"/>
                              </a:cubicBezTo>
                              <a:cubicBezTo>
                                <a:pt x="452835" y="420291"/>
                                <a:pt x="486966" y="411957"/>
                                <a:pt x="502444" y="404813"/>
                              </a:cubicBezTo>
                              <a:cubicBezTo>
                                <a:pt x="517922" y="397669"/>
                                <a:pt x="521097" y="395685"/>
                                <a:pt x="528638" y="385763"/>
                              </a:cubicBezTo>
                              <a:cubicBezTo>
                                <a:pt x="536179" y="375841"/>
                                <a:pt x="533797" y="352823"/>
                                <a:pt x="547688" y="345282"/>
                              </a:cubicBezTo>
                              <a:cubicBezTo>
                                <a:pt x="561579" y="337741"/>
                                <a:pt x="591741" y="345678"/>
                                <a:pt x="611982" y="340519"/>
                              </a:cubicBezTo>
                              <a:cubicBezTo>
                                <a:pt x="632223" y="335360"/>
                                <a:pt x="643732" y="322262"/>
                                <a:pt x="669132" y="314325"/>
                              </a:cubicBezTo>
                              <a:cubicBezTo>
                                <a:pt x="694532" y="306388"/>
                                <a:pt x="738585" y="296466"/>
                                <a:pt x="764382" y="292894"/>
                              </a:cubicBezTo>
                              <a:cubicBezTo>
                                <a:pt x="790179" y="289322"/>
                                <a:pt x="808038" y="300038"/>
                                <a:pt x="823913" y="292894"/>
                              </a:cubicBezTo>
                              <a:cubicBezTo>
                                <a:pt x="839788" y="285750"/>
                                <a:pt x="847726" y="259160"/>
                                <a:pt x="859632" y="250032"/>
                              </a:cubicBezTo>
                              <a:cubicBezTo>
                                <a:pt x="871538" y="240904"/>
                                <a:pt x="881460" y="250825"/>
                                <a:pt x="895350" y="238125"/>
                              </a:cubicBezTo>
                              <a:cubicBezTo>
                                <a:pt x="909241" y="225425"/>
                                <a:pt x="926703" y="188119"/>
                                <a:pt x="942975" y="173832"/>
                              </a:cubicBezTo>
                              <a:cubicBezTo>
                                <a:pt x="959247" y="159545"/>
                                <a:pt x="980679" y="162322"/>
                                <a:pt x="992982" y="152400"/>
                              </a:cubicBezTo>
                              <a:cubicBezTo>
                                <a:pt x="1005285" y="142478"/>
                                <a:pt x="994569" y="122238"/>
                                <a:pt x="1016794" y="114300"/>
                              </a:cubicBezTo>
                              <a:cubicBezTo>
                                <a:pt x="1039019" y="106363"/>
                                <a:pt x="1100932" y="109537"/>
                                <a:pt x="1126332" y="104775"/>
                              </a:cubicBezTo>
                              <a:cubicBezTo>
                                <a:pt x="1151732" y="100013"/>
                                <a:pt x="1160860" y="95250"/>
                                <a:pt x="1169194" y="85725"/>
                              </a:cubicBezTo>
                              <a:cubicBezTo>
                                <a:pt x="1177528" y="76200"/>
                                <a:pt x="1169591" y="55563"/>
                                <a:pt x="1176338" y="47625"/>
                              </a:cubicBezTo>
                              <a:cubicBezTo>
                                <a:pt x="1183085" y="39688"/>
                                <a:pt x="1200150" y="44053"/>
                                <a:pt x="1209675" y="38100"/>
                              </a:cubicBezTo>
                              <a:cubicBezTo>
                                <a:pt x="1219200" y="32147"/>
                                <a:pt x="1194594" y="17463"/>
                                <a:pt x="1233488" y="11907"/>
                              </a:cubicBezTo>
                              <a:cubicBezTo>
                                <a:pt x="1272382" y="6351"/>
                                <a:pt x="1404541" y="6747"/>
                                <a:pt x="1443038" y="4763"/>
                              </a:cubicBezTo>
                              <a:cubicBezTo>
                                <a:pt x="1481535" y="2779"/>
                                <a:pt x="1473002" y="1389"/>
                                <a:pt x="1464469" y="0"/>
                              </a:cubicBezTo>
                            </a:path>
                          </a:pathLst>
                        </a:custGeom>
                        <a:grpFill/>
                        <a:ln w="28575" cap="flat" cmpd="sng" algn="ctr">
                          <a:solidFill>
                            <a:srgbClr val="EF07A2"/>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grpSp>
                  <p:cxnSp>
                    <p:nvCxnSpPr>
                      <p:cNvPr id="5189" name="Straight Connector 324"/>
                      <p:cNvCxnSpPr>
                        <a:cxnSpLocks noChangeShapeType="1"/>
                        <a:stCxn id="328" idx="29"/>
                      </p:cNvCxnSpPr>
                      <p:nvPr/>
                    </p:nvCxnSpPr>
                    <p:spPr bwMode="auto">
                      <a:xfrm>
                        <a:off x="2381250" y="4002881"/>
                        <a:ext cx="59531" cy="0"/>
                      </a:xfrm>
                      <a:prstGeom prst="line">
                        <a:avLst/>
                      </a:prstGeom>
                      <a:grpFill/>
                      <a:ln w="28575" algn="ctr">
                        <a:solidFill>
                          <a:srgbClr val="EF07A2"/>
                        </a:solidFill>
                        <a:round/>
                        <a:headEnd/>
                        <a:tailEnd/>
                      </a:ln>
                    </p:spPr>
                  </p:cxnSp>
                </p:grpSp>
                <p:cxnSp>
                  <p:nvCxnSpPr>
                    <p:cNvPr id="5187" name="Straight Connector 14"/>
                    <p:cNvCxnSpPr>
                      <a:cxnSpLocks noChangeShapeType="1"/>
                    </p:cNvCxnSpPr>
                    <p:nvPr/>
                  </p:nvCxnSpPr>
                  <p:spPr bwMode="auto">
                    <a:xfrm rot="5400000" flipH="1" flipV="1">
                      <a:off x="2421732" y="3988594"/>
                      <a:ext cx="33337" cy="0"/>
                    </a:xfrm>
                    <a:prstGeom prst="line">
                      <a:avLst/>
                    </a:prstGeom>
                    <a:grpFill/>
                    <a:ln w="28575" algn="ctr">
                      <a:solidFill>
                        <a:srgbClr val="EF07A2"/>
                      </a:solidFill>
                      <a:round/>
                      <a:headEnd/>
                      <a:tailEnd/>
                    </a:ln>
                  </p:spPr>
                </p:cxnSp>
              </p:grpSp>
              <p:sp>
                <p:nvSpPr>
                  <p:cNvPr id="319" name="Freeform 318"/>
                  <p:cNvSpPr/>
                  <p:nvPr/>
                </p:nvSpPr>
                <p:spPr bwMode="auto">
                  <a:xfrm>
                    <a:off x="2791631" y="3329635"/>
                    <a:ext cx="2641044" cy="649506"/>
                  </a:xfrm>
                  <a:custGeom>
                    <a:avLst/>
                    <a:gdLst>
                      <a:gd name="connsiteX0" fmla="*/ 0 w 2643188"/>
                      <a:gd name="connsiteY0" fmla="*/ 642937 h 649684"/>
                      <a:gd name="connsiteX1" fmla="*/ 126207 w 2643188"/>
                      <a:gd name="connsiteY1" fmla="*/ 642937 h 649684"/>
                      <a:gd name="connsiteX2" fmla="*/ 183357 w 2643188"/>
                      <a:gd name="connsiteY2" fmla="*/ 602456 h 649684"/>
                      <a:gd name="connsiteX3" fmla="*/ 264319 w 2643188"/>
                      <a:gd name="connsiteY3" fmla="*/ 576262 h 649684"/>
                      <a:gd name="connsiteX4" fmla="*/ 319088 w 2643188"/>
                      <a:gd name="connsiteY4" fmla="*/ 554831 h 649684"/>
                      <a:gd name="connsiteX5" fmla="*/ 354807 w 2643188"/>
                      <a:gd name="connsiteY5" fmla="*/ 526256 h 649684"/>
                      <a:gd name="connsiteX6" fmla="*/ 381000 w 2643188"/>
                      <a:gd name="connsiteY6" fmla="*/ 502443 h 649684"/>
                      <a:gd name="connsiteX7" fmla="*/ 478632 w 2643188"/>
                      <a:gd name="connsiteY7" fmla="*/ 488156 h 649684"/>
                      <a:gd name="connsiteX8" fmla="*/ 595313 w 2643188"/>
                      <a:gd name="connsiteY8" fmla="*/ 459581 h 649684"/>
                      <a:gd name="connsiteX9" fmla="*/ 650082 w 2643188"/>
                      <a:gd name="connsiteY9" fmla="*/ 397668 h 649684"/>
                      <a:gd name="connsiteX10" fmla="*/ 685800 w 2643188"/>
                      <a:gd name="connsiteY10" fmla="*/ 350043 h 649684"/>
                      <a:gd name="connsiteX11" fmla="*/ 728663 w 2643188"/>
                      <a:gd name="connsiteY11" fmla="*/ 323850 h 649684"/>
                      <a:gd name="connsiteX12" fmla="*/ 797719 w 2643188"/>
                      <a:gd name="connsiteY12" fmla="*/ 304800 h 649684"/>
                      <a:gd name="connsiteX13" fmla="*/ 885825 w 2643188"/>
                      <a:gd name="connsiteY13" fmla="*/ 304800 h 649684"/>
                      <a:gd name="connsiteX14" fmla="*/ 923925 w 2643188"/>
                      <a:gd name="connsiteY14" fmla="*/ 304800 h 649684"/>
                      <a:gd name="connsiteX15" fmla="*/ 978694 w 2643188"/>
                      <a:gd name="connsiteY15" fmla="*/ 283368 h 649684"/>
                      <a:gd name="connsiteX16" fmla="*/ 1095375 w 2643188"/>
                      <a:gd name="connsiteY16" fmla="*/ 273843 h 649684"/>
                      <a:gd name="connsiteX17" fmla="*/ 1195388 w 2643188"/>
                      <a:gd name="connsiteY17" fmla="*/ 276225 h 649684"/>
                      <a:gd name="connsiteX18" fmla="*/ 1290638 w 2643188"/>
                      <a:gd name="connsiteY18" fmla="*/ 273843 h 649684"/>
                      <a:gd name="connsiteX19" fmla="*/ 1328738 w 2643188"/>
                      <a:gd name="connsiteY19" fmla="*/ 226218 h 649684"/>
                      <a:gd name="connsiteX20" fmla="*/ 1383507 w 2643188"/>
                      <a:gd name="connsiteY20" fmla="*/ 211931 h 649684"/>
                      <a:gd name="connsiteX21" fmla="*/ 1423988 w 2643188"/>
                      <a:gd name="connsiteY21" fmla="*/ 180975 h 649684"/>
                      <a:gd name="connsiteX22" fmla="*/ 1514475 w 2643188"/>
                      <a:gd name="connsiteY22" fmla="*/ 178593 h 649684"/>
                      <a:gd name="connsiteX23" fmla="*/ 1550194 w 2643188"/>
                      <a:gd name="connsiteY23" fmla="*/ 173831 h 649684"/>
                      <a:gd name="connsiteX24" fmla="*/ 1588294 w 2643188"/>
                      <a:gd name="connsiteY24" fmla="*/ 154781 h 649684"/>
                      <a:gd name="connsiteX25" fmla="*/ 1628775 w 2643188"/>
                      <a:gd name="connsiteY25" fmla="*/ 147637 h 649684"/>
                      <a:gd name="connsiteX26" fmla="*/ 1735932 w 2643188"/>
                      <a:gd name="connsiteY26" fmla="*/ 111918 h 649684"/>
                      <a:gd name="connsiteX27" fmla="*/ 1831182 w 2643188"/>
                      <a:gd name="connsiteY27" fmla="*/ 85725 h 649684"/>
                      <a:gd name="connsiteX28" fmla="*/ 1962150 w 2643188"/>
                      <a:gd name="connsiteY28" fmla="*/ 88106 h 649684"/>
                      <a:gd name="connsiteX29" fmla="*/ 2093119 w 2643188"/>
                      <a:gd name="connsiteY29" fmla="*/ 78581 h 649684"/>
                      <a:gd name="connsiteX30" fmla="*/ 2133600 w 2643188"/>
                      <a:gd name="connsiteY30" fmla="*/ 80962 h 649684"/>
                      <a:gd name="connsiteX31" fmla="*/ 2188369 w 2643188"/>
                      <a:gd name="connsiteY31" fmla="*/ 52387 h 649684"/>
                      <a:gd name="connsiteX32" fmla="*/ 2221707 w 2643188"/>
                      <a:gd name="connsiteY32" fmla="*/ 21431 h 649684"/>
                      <a:gd name="connsiteX33" fmla="*/ 2355057 w 2643188"/>
                      <a:gd name="connsiteY33" fmla="*/ 4762 h 649684"/>
                      <a:gd name="connsiteX34" fmla="*/ 2464594 w 2643188"/>
                      <a:gd name="connsiteY34" fmla="*/ 4762 h 649684"/>
                      <a:gd name="connsiteX35" fmla="*/ 2583657 w 2643188"/>
                      <a:gd name="connsiteY35" fmla="*/ 4762 h 649684"/>
                      <a:gd name="connsiteX36" fmla="*/ 2643188 w 2643188"/>
                      <a:gd name="connsiteY36" fmla="*/ 0 h 6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3188" h="649684">
                        <a:moveTo>
                          <a:pt x="0" y="642937"/>
                        </a:moveTo>
                        <a:cubicBezTo>
                          <a:pt x="47824" y="646310"/>
                          <a:pt x="95648" y="649684"/>
                          <a:pt x="126207" y="642937"/>
                        </a:cubicBezTo>
                        <a:cubicBezTo>
                          <a:pt x="156767" y="636190"/>
                          <a:pt x="160338" y="613569"/>
                          <a:pt x="183357" y="602456"/>
                        </a:cubicBezTo>
                        <a:cubicBezTo>
                          <a:pt x="206376" y="591343"/>
                          <a:pt x="241697" y="584199"/>
                          <a:pt x="264319" y="576262"/>
                        </a:cubicBezTo>
                        <a:cubicBezTo>
                          <a:pt x="286941" y="568325"/>
                          <a:pt x="304007" y="563165"/>
                          <a:pt x="319088" y="554831"/>
                        </a:cubicBezTo>
                        <a:cubicBezTo>
                          <a:pt x="334169" y="546497"/>
                          <a:pt x="344488" y="534987"/>
                          <a:pt x="354807" y="526256"/>
                        </a:cubicBezTo>
                        <a:cubicBezTo>
                          <a:pt x="365126" y="517525"/>
                          <a:pt x="360363" y="508793"/>
                          <a:pt x="381000" y="502443"/>
                        </a:cubicBezTo>
                        <a:cubicBezTo>
                          <a:pt x="401637" y="496093"/>
                          <a:pt x="442913" y="495300"/>
                          <a:pt x="478632" y="488156"/>
                        </a:cubicBezTo>
                        <a:cubicBezTo>
                          <a:pt x="514351" y="481012"/>
                          <a:pt x="566738" y="474662"/>
                          <a:pt x="595313" y="459581"/>
                        </a:cubicBezTo>
                        <a:cubicBezTo>
                          <a:pt x="623888" y="444500"/>
                          <a:pt x="635001" y="415924"/>
                          <a:pt x="650082" y="397668"/>
                        </a:cubicBezTo>
                        <a:cubicBezTo>
                          <a:pt x="665163" y="379412"/>
                          <a:pt x="672703" y="362346"/>
                          <a:pt x="685800" y="350043"/>
                        </a:cubicBezTo>
                        <a:cubicBezTo>
                          <a:pt x="698897" y="337740"/>
                          <a:pt x="710010" y="331391"/>
                          <a:pt x="728663" y="323850"/>
                        </a:cubicBezTo>
                        <a:cubicBezTo>
                          <a:pt x="747316" y="316310"/>
                          <a:pt x="771525" y="307975"/>
                          <a:pt x="797719" y="304800"/>
                        </a:cubicBezTo>
                        <a:cubicBezTo>
                          <a:pt x="823913" y="301625"/>
                          <a:pt x="885825" y="304800"/>
                          <a:pt x="885825" y="304800"/>
                        </a:cubicBezTo>
                        <a:cubicBezTo>
                          <a:pt x="906859" y="304800"/>
                          <a:pt x="908447" y="308372"/>
                          <a:pt x="923925" y="304800"/>
                        </a:cubicBezTo>
                        <a:cubicBezTo>
                          <a:pt x="939403" y="301228"/>
                          <a:pt x="950119" y="288528"/>
                          <a:pt x="978694" y="283368"/>
                        </a:cubicBezTo>
                        <a:cubicBezTo>
                          <a:pt x="1007269" y="278209"/>
                          <a:pt x="1059259" y="275033"/>
                          <a:pt x="1095375" y="273843"/>
                        </a:cubicBezTo>
                        <a:cubicBezTo>
                          <a:pt x="1131491" y="272653"/>
                          <a:pt x="1162844" y="276225"/>
                          <a:pt x="1195388" y="276225"/>
                        </a:cubicBezTo>
                        <a:cubicBezTo>
                          <a:pt x="1227932" y="276225"/>
                          <a:pt x="1268413" y="282178"/>
                          <a:pt x="1290638" y="273843"/>
                        </a:cubicBezTo>
                        <a:cubicBezTo>
                          <a:pt x="1312863" y="265509"/>
                          <a:pt x="1313260" y="236537"/>
                          <a:pt x="1328738" y="226218"/>
                        </a:cubicBezTo>
                        <a:cubicBezTo>
                          <a:pt x="1344216" y="215899"/>
                          <a:pt x="1367632" y="219472"/>
                          <a:pt x="1383507" y="211931"/>
                        </a:cubicBezTo>
                        <a:cubicBezTo>
                          <a:pt x="1399382" y="204391"/>
                          <a:pt x="1402160" y="186531"/>
                          <a:pt x="1423988" y="180975"/>
                        </a:cubicBezTo>
                        <a:cubicBezTo>
                          <a:pt x="1445816" y="175419"/>
                          <a:pt x="1493441" y="179784"/>
                          <a:pt x="1514475" y="178593"/>
                        </a:cubicBezTo>
                        <a:cubicBezTo>
                          <a:pt x="1535509" y="177402"/>
                          <a:pt x="1537891" y="177800"/>
                          <a:pt x="1550194" y="173831"/>
                        </a:cubicBezTo>
                        <a:cubicBezTo>
                          <a:pt x="1562497" y="169862"/>
                          <a:pt x="1575197" y="159147"/>
                          <a:pt x="1588294" y="154781"/>
                        </a:cubicBezTo>
                        <a:cubicBezTo>
                          <a:pt x="1601391" y="150415"/>
                          <a:pt x="1604169" y="154781"/>
                          <a:pt x="1628775" y="147637"/>
                        </a:cubicBezTo>
                        <a:cubicBezTo>
                          <a:pt x="1653381" y="140493"/>
                          <a:pt x="1702198" y="122237"/>
                          <a:pt x="1735932" y="111918"/>
                        </a:cubicBezTo>
                        <a:cubicBezTo>
                          <a:pt x="1769666" y="101599"/>
                          <a:pt x="1793479" y="89694"/>
                          <a:pt x="1831182" y="85725"/>
                        </a:cubicBezTo>
                        <a:cubicBezTo>
                          <a:pt x="1868885" y="81756"/>
                          <a:pt x="1918494" y="89297"/>
                          <a:pt x="1962150" y="88106"/>
                        </a:cubicBezTo>
                        <a:cubicBezTo>
                          <a:pt x="2005806" y="86915"/>
                          <a:pt x="2064544" y="79772"/>
                          <a:pt x="2093119" y="78581"/>
                        </a:cubicBezTo>
                        <a:cubicBezTo>
                          <a:pt x="2121694" y="77390"/>
                          <a:pt x="2117725" y="85328"/>
                          <a:pt x="2133600" y="80962"/>
                        </a:cubicBezTo>
                        <a:cubicBezTo>
                          <a:pt x="2149475" y="76596"/>
                          <a:pt x="2173685" y="62309"/>
                          <a:pt x="2188369" y="52387"/>
                        </a:cubicBezTo>
                        <a:cubicBezTo>
                          <a:pt x="2203053" y="42465"/>
                          <a:pt x="2193926" y="29369"/>
                          <a:pt x="2221707" y="21431"/>
                        </a:cubicBezTo>
                        <a:cubicBezTo>
                          <a:pt x="2249488" y="13493"/>
                          <a:pt x="2314576" y="7540"/>
                          <a:pt x="2355057" y="4762"/>
                        </a:cubicBezTo>
                        <a:cubicBezTo>
                          <a:pt x="2395538" y="1984"/>
                          <a:pt x="2464594" y="4762"/>
                          <a:pt x="2464594" y="4762"/>
                        </a:cubicBezTo>
                        <a:lnTo>
                          <a:pt x="2583657" y="4762"/>
                        </a:lnTo>
                        <a:cubicBezTo>
                          <a:pt x="2613423" y="3968"/>
                          <a:pt x="2643188" y="0"/>
                          <a:pt x="2643188" y="0"/>
                        </a:cubicBezTo>
                      </a:path>
                    </a:pathLst>
                  </a:custGeom>
                  <a:grpFill/>
                  <a:ln w="28575" cap="flat" cmpd="sng" algn="ctr">
                    <a:solidFill>
                      <a:srgbClr val="EF07A2"/>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sp>
                <p:nvSpPr>
                  <p:cNvPr id="320" name="Freeform 11"/>
                  <p:cNvSpPr/>
                  <p:nvPr/>
                </p:nvSpPr>
                <p:spPr bwMode="auto">
                  <a:xfrm>
                    <a:off x="5418426" y="2485474"/>
                    <a:ext cx="1890531" cy="848133"/>
                  </a:xfrm>
                  <a:custGeom>
                    <a:avLst/>
                    <a:gdLst>
                      <a:gd name="connsiteX0" fmla="*/ 13890 w 1890315"/>
                      <a:gd name="connsiteY0" fmla="*/ 888206 h 888206"/>
                      <a:gd name="connsiteX1" fmla="*/ 40084 w 1890315"/>
                      <a:gd name="connsiteY1" fmla="*/ 816768 h 888206"/>
                      <a:gd name="connsiteX2" fmla="*/ 254396 w 1890315"/>
                      <a:gd name="connsiteY2" fmla="*/ 807243 h 888206"/>
                      <a:gd name="connsiteX3" fmla="*/ 309165 w 1890315"/>
                      <a:gd name="connsiteY3" fmla="*/ 773906 h 888206"/>
                      <a:gd name="connsiteX4" fmla="*/ 342502 w 1890315"/>
                      <a:gd name="connsiteY4" fmla="*/ 731043 h 888206"/>
                      <a:gd name="connsiteX5" fmla="*/ 518715 w 1890315"/>
                      <a:gd name="connsiteY5" fmla="*/ 723900 h 888206"/>
                      <a:gd name="connsiteX6" fmla="*/ 554434 w 1890315"/>
                      <a:gd name="connsiteY6" fmla="*/ 681037 h 888206"/>
                      <a:gd name="connsiteX7" fmla="*/ 683021 w 1890315"/>
                      <a:gd name="connsiteY7" fmla="*/ 678656 h 888206"/>
                      <a:gd name="connsiteX8" fmla="*/ 828277 w 1890315"/>
                      <a:gd name="connsiteY8" fmla="*/ 673893 h 888206"/>
                      <a:gd name="connsiteX9" fmla="*/ 868759 w 1890315"/>
                      <a:gd name="connsiteY9" fmla="*/ 638175 h 888206"/>
                      <a:gd name="connsiteX10" fmla="*/ 987821 w 1890315"/>
                      <a:gd name="connsiteY10" fmla="*/ 635793 h 888206"/>
                      <a:gd name="connsiteX11" fmla="*/ 1021159 w 1890315"/>
                      <a:gd name="connsiteY11" fmla="*/ 581025 h 888206"/>
                      <a:gd name="connsiteX12" fmla="*/ 1097359 w 1890315"/>
                      <a:gd name="connsiteY12" fmla="*/ 576262 h 888206"/>
                      <a:gd name="connsiteX13" fmla="*/ 1123552 w 1890315"/>
                      <a:gd name="connsiteY13" fmla="*/ 531018 h 888206"/>
                      <a:gd name="connsiteX14" fmla="*/ 1249759 w 1890315"/>
                      <a:gd name="connsiteY14" fmla="*/ 526256 h 888206"/>
                      <a:gd name="connsiteX15" fmla="*/ 1273571 w 1890315"/>
                      <a:gd name="connsiteY15" fmla="*/ 481012 h 888206"/>
                      <a:gd name="connsiteX16" fmla="*/ 1333102 w 1890315"/>
                      <a:gd name="connsiteY16" fmla="*/ 469106 h 888206"/>
                      <a:gd name="connsiteX17" fmla="*/ 1349771 w 1890315"/>
                      <a:gd name="connsiteY17" fmla="*/ 426243 h 888206"/>
                      <a:gd name="connsiteX18" fmla="*/ 1368821 w 1890315"/>
                      <a:gd name="connsiteY18" fmla="*/ 419100 h 888206"/>
                      <a:gd name="connsiteX19" fmla="*/ 1378346 w 1890315"/>
                      <a:gd name="connsiteY19" fmla="*/ 369093 h 888206"/>
                      <a:gd name="connsiteX20" fmla="*/ 1397396 w 1890315"/>
                      <a:gd name="connsiteY20" fmla="*/ 366712 h 888206"/>
                      <a:gd name="connsiteX21" fmla="*/ 1409302 w 1890315"/>
                      <a:gd name="connsiteY21" fmla="*/ 326231 h 888206"/>
                      <a:gd name="connsiteX22" fmla="*/ 1442640 w 1890315"/>
                      <a:gd name="connsiteY22" fmla="*/ 307181 h 888206"/>
                      <a:gd name="connsiteX23" fmla="*/ 1449784 w 1890315"/>
                      <a:gd name="connsiteY23" fmla="*/ 250031 h 888206"/>
                      <a:gd name="connsiteX24" fmla="*/ 1535509 w 1890315"/>
                      <a:gd name="connsiteY24" fmla="*/ 245268 h 888206"/>
                      <a:gd name="connsiteX25" fmla="*/ 1549796 w 1890315"/>
                      <a:gd name="connsiteY25" fmla="*/ 197643 h 888206"/>
                      <a:gd name="connsiteX26" fmla="*/ 1635521 w 1890315"/>
                      <a:gd name="connsiteY26" fmla="*/ 188118 h 888206"/>
                      <a:gd name="connsiteX27" fmla="*/ 1652190 w 1890315"/>
                      <a:gd name="connsiteY27" fmla="*/ 83343 h 888206"/>
                      <a:gd name="connsiteX28" fmla="*/ 1740296 w 1890315"/>
                      <a:gd name="connsiteY28" fmla="*/ 69056 h 888206"/>
                      <a:gd name="connsiteX29" fmla="*/ 1756965 w 1890315"/>
                      <a:gd name="connsiteY29" fmla="*/ 11906 h 888206"/>
                      <a:gd name="connsiteX30" fmla="*/ 1890315 w 1890315"/>
                      <a:gd name="connsiteY30" fmla="*/ 0 h 88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90315" h="888206">
                        <a:moveTo>
                          <a:pt x="13890" y="888206"/>
                        </a:moveTo>
                        <a:cubicBezTo>
                          <a:pt x="6945" y="859234"/>
                          <a:pt x="0" y="830262"/>
                          <a:pt x="40084" y="816768"/>
                        </a:cubicBezTo>
                        <a:cubicBezTo>
                          <a:pt x="80168" y="803274"/>
                          <a:pt x="209549" y="814387"/>
                          <a:pt x="254396" y="807243"/>
                        </a:cubicBezTo>
                        <a:cubicBezTo>
                          <a:pt x="299243" y="800099"/>
                          <a:pt x="294481" y="786606"/>
                          <a:pt x="309165" y="773906"/>
                        </a:cubicBezTo>
                        <a:cubicBezTo>
                          <a:pt x="323849" y="761206"/>
                          <a:pt x="307577" y="739377"/>
                          <a:pt x="342502" y="731043"/>
                        </a:cubicBezTo>
                        <a:cubicBezTo>
                          <a:pt x="377427" y="722709"/>
                          <a:pt x="483393" y="732234"/>
                          <a:pt x="518715" y="723900"/>
                        </a:cubicBezTo>
                        <a:cubicBezTo>
                          <a:pt x="554037" y="715566"/>
                          <a:pt x="527050" y="688578"/>
                          <a:pt x="554434" y="681037"/>
                        </a:cubicBezTo>
                        <a:cubicBezTo>
                          <a:pt x="581818" y="673496"/>
                          <a:pt x="683021" y="678656"/>
                          <a:pt x="683021" y="678656"/>
                        </a:cubicBezTo>
                        <a:cubicBezTo>
                          <a:pt x="728661" y="677465"/>
                          <a:pt x="797321" y="680640"/>
                          <a:pt x="828277" y="673893"/>
                        </a:cubicBezTo>
                        <a:cubicBezTo>
                          <a:pt x="859233" y="667146"/>
                          <a:pt x="842168" y="644525"/>
                          <a:pt x="868759" y="638175"/>
                        </a:cubicBezTo>
                        <a:cubicBezTo>
                          <a:pt x="895350" y="631825"/>
                          <a:pt x="962421" y="645318"/>
                          <a:pt x="987821" y="635793"/>
                        </a:cubicBezTo>
                        <a:cubicBezTo>
                          <a:pt x="1013221" y="626268"/>
                          <a:pt x="1002903" y="590947"/>
                          <a:pt x="1021159" y="581025"/>
                        </a:cubicBezTo>
                        <a:cubicBezTo>
                          <a:pt x="1039415" y="571103"/>
                          <a:pt x="1080294" y="584596"/>
                          <a:pt x="1097359" y="576262"/>
                        </a:cubicBezTo>
                        <a:cubicBezTo>
                          <a:pt x="1114424" y="567928"/>
                          <a:pt x="1098152" y="539352"/>
                          <a:pt x="1123552" y="531018"/>
                        </a:cubicBezTo>
                        <a:cubicBezTo>
                          <a:pt x="1148952" y="522684"/>
                          <a:pt x="1224756" y="534590"/>
                          <a:pt x="1249759" y="526256"/>
                        </a:cubicBezTo>
                        <a:cubicBezTo>
                          <a:pt x="1274762" y="517922"/>
                          <a:pt x="1259681" y="490537"/>
                          <a:pt x="1273571" y="481012"/>
                        </a:cubicBezTo>
                        <a:cubicBezTo>
                          <a:pt x="1287462" y="471487"/>
                          <a:pt x="1320402" y="478234"/>
                          <a:pt x="1333102" y="469106"/>
                        </a:cubicBezTo>
                        <a:cubicBezTo>
                          <a:pt x="1345802" y="459978"/>
                          <a:pt x="1343818" y="434577"/>
                          <a:pt x="1349771" y="426243"/>
                        </a:cubicBezTo>
                        <a:cubicBezTo>
                          <a:pt x="1355724" y="417909"/>
                          <a:pt x="1364058" y="428625"/>
                          <a:pt x="1368821" y="419100"/>
                        </a:cubicBezTo>
                        <a:cubicBezTo>
                          <a:pt x="1373584" y="409575"/>
                          <a:pt x="1373584" y="377824"/>
                          <a:pt x="1378346" y="369093"/>
                        </a:cubicBezTo>
                        <a:cubicBezTo>
                          <a:pt x="1383108" y="360362"/>
                          <a:pt x="1392237" y="373856"/>
                          <a:pt x="1397396" y="366712"/>
                        </a:cubicBezTo>
                        <a:cubicBezTo>
                          <a:pt x="1402555" y="359568"/>
                          <a:pt x="1401761" y="336153"/>
                          <a:pt x="1409302" y="326231"/>
                        </a:cubicBezTo>
                        <a:cubicBezTo>
                          <a:pt x="1416843" y="316309"/>
                          <a:pt x="1435893" y="319881"/>
                          <a:pt x="1442640" y="307181"/>
                        </a:cubicBezTo>
                        <a:cubicBezTo>
                          <a:pt x="1449387" y="294481"/>
                          <a:pt x="1434306" y="260350"/>
                          <a:pt x="1449784" y="250031"/>
                        </a:cubicBezTo>
                        <a:cubicBezTo>
                          <a:pt x="1465262" y="239712"/>
                          <a:pt x="1518840" y="253999"/>
                          <a:pt x="1535509" y="245268"/>
                        </a:cubicBezTo>
                        <a:cubicBezTo>
                          <a:pt x="1552178" y="236537"/>
                          <a:pt x="1533127" y="207168"/>
                          <a:pt x="1549796" y="197643"/>
                        </a:cubicBezTo>
                        <a:cubicBezTo>
                          <a:pt x="1566465" y="188118"/>
                          <a:pt x="1618455" y="207168"/>
                          <a:pt x="1635521" y="188118"/>
                        </a:cubicBezTo>
                        <a:cubicBezTo>
                          <a:pt x="1652587" y="169068"/>
                          <a:pt x="1634728" y="103187"/>
                          <a:pt x="1652190" y="83343"/>
                        </a:cubicBezTo>
                        <a:cubicBezTo>
                          <a:pt x="1669652" y="63499"/>
                          <a:pt x="1722834" y="80962"/>
                          <a:pt x="1740296" y="69056"/>
                        </a:cubicBezTo>
                        <a:cubicBezTo>
                          <a:pt x="1757758" y="57150"/>
                          <a:pt x="1731962" y="23415"/>
                          <a:pt x="1756965" y="11906"/>
                        </a:cubicBezTo>
                        <a:cubicBezTo>
                          <a:pt x="1781968" y="397"/>
                          <a:pt x="1836141" y="198"/>
                          <a:pt x="1890315" y="0"/>
                        </a:cubicBezTo>
                      </a:path>
                    </a:pathLst>
                  </a:custGeom>
                  <a:grpFill/>
                  <a:ln w="28575" cap="flat" cmpd="sng" algn="ctr">
                    <a:solidFill>
                      <a:srgbClr val="EF07A2"/>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sp>
                <p:nvSpPr>
                  <p:cNvPr id="321" name="Freeform 320"/>
                  <p:cNvSpPr/>
                  <p:nvPr/>
                </p:nvSpPr>
                <p:spPr bwMode="auto">
                  <a:xfrm>
                    <a:off x="7285206" y="1796243"/>
                    <a:ext cx="2189788" cy="697176"/>
                  </a:xfrm>
                  <a:custGeom>
                    <a:avLst/>
                    <a:gdLst>
                      <a:gd name="connsiteX0" fmla="*/ 0 w 2190750"/>
                      <a:gd name="connsiteY0" fmla="*/ 686594 h 696913"/>
                      <a:gd name="connsiteX1" fmla="*/ 92869 w 2190750"/>
                      <a:gd name="connsiteY1" fmla="*/ 686594 h 696913"/>
                      <a:gd name="connsiteX2" fmla="*/ 126206 w 2190750"/>
                      <a:gd name="connsiteY2" fmla="*/ 624682 h 696913"/>
                      <a:gd name="connsiteX3" fmla="*/ 219075 w 2190750"/>
                      <a:gd name="connsiteY3" fmla="*/ 608013 h 696913"/>
                      <a:gd name="connsiteX4" fmla="*/ 250031 w 2190750"/>
                      <a:gd name="connsiteY4" fmla="*/ 546100 h 696913"/>
                      <a:gd name="connsiteX5" fmla="*/ 352425 w 2190750"/>
                      <a:gd name="connsiteY5" fmla="*/ 543719 h 696913"/>
                      <a:gd name="connsiteX6" fmla="*/ 485775 w 2190750"/>
                      <a:gd name="connsiteY6" fmla="*/ 541338 h 696913"/>
                      <a:gd name="connsiteX7" fmla="*/ 609600 w 2190750"/>
                      <a:gd name="connsiteY7" fmla="*/ 538957 h 696913"/>
                      <a:gd name="connsiteX8" fmla="*/ 728662 w 2190750"/>
                      <a:gd name="connsiteY8" fmla="*/ 541338 h 696913"/>
                      <a:gd name="connsiteX9" fmla="*/ 819150 w 2190750"/>
                      <a:gd name="connsiteY9" fmla="*/ 529432 h 696913"/>
                      <a:gd name="connsiteX10" fmla="*/ 835819 w 2190750"/>
                      <a:gd name="connsiteY10" fmla="*/ 474663 h 696913"/>
                      <a:gd name="connsiteX11" fmla="*/ 852487 w 2190750"/>
                      <a:gd name="connsiteY11" fmla="*/ 417513 h 696913"/>
                      <a:gd name="connsiteX12" fmla="*/ 890587 w 2190750"/>
                      <a:gd name="connsiteY12" fmla="*/ 374650 h 696913"/>
                      <a:gd name="connsiteX13" fmla="*/ 933450 w 2190750"/>
                      <a:gd name="connsiteY13" fmla="*/ 355600 h 696913"/>
                      <a:gd name="connsiteX14" fmla="*/ 962025 w 2190750"/>
                      <a:gd name="connsiteY14" fmla="*/ 272257 h 696913"/>
                      <a:gd name="connsiteX15" fmla="*/ 1100137 w 2190750"/>
                      <a:gd name="connsiteY15" fmla="*/ 267494 h 696913"/>
                      <a:gd name="connsiteX16" fmla="*/ 1126331 w 2190750"/>
                      <a:gd name="connsiteY16" fmla="*/ 181769 h 696913"/>
                      <a:gd name="connsiteX17" fmla="*/ 1223962 w 2190750"/>
                      <a:gd name="connsiteY17" fmla="*/ 165100 h 696913"/>
                      <a:gd name="connsiteX18" fmla="*/ 1369219 w 2190750"/>
                      <a:gd name="connsiteY18" fmla="*/ 165100 h 696913"/>
                      <a:gd name="connsiteX19" fmla="*/ 1466850 w 2190750"/>
                      <a:gd name="connsiteY19" fmla="*/ 165100 h 696913"/>
                      <a:gd name="connsiteX20" fmla="*/ 1578769 w 2190750"/>
                      <a:gd name="connsiteY20" fmla="*/ 165100 h 696913"/>
                      <a:gd name="connsiteX21" fmla="*/ 1659731 w 2190750"/>
                      <a:gd name="connsiteY21" fmla="*/ 169863 h 696913"/>
                      <a:gd name="connsiteX22" fmla="*/ 1690687 w 2190750"/>
                      <a:gd name="connsiteY22" fmla="*/ 148432 h 696913"/>
                      <a:gd name="connsiteX23" fmla="*/ 1697831 w 2190750"/>
                      <a:gd name="connsiteY23" fmla="*/ 91282 h 696913"/>
                      <a:gd name="connsiteX24" fmla="*/ 1714500 w 2190750"/>
                      <a:gd name="connsiteY24" fmla="*/ 17463 h 696913"/>
                      <a:gd name="connsiteX25" fmla="*/ 1814512 w 2190750"/>
                      <a:gd name="connsiteY25" fmla="*/ 5557 h 696913"/>
                      <a:gd name="connsiteX26" fmla="*/ 1912144 w 2190750"/>
                      <a:gd name="connsiteY26" fmla="*/ 794 h 696913"/>
                      <a:gd name="connsiteX27" fmla="*/ 2014537 w 2190750"/>
                      <a:gd name="connsiteY27" fmla="*/ 794 h 696913"/>
                      <a:gd name="connsiteX28" fmla="*/ 2157412 w 2190750"/>
                      <a:gd name="connsiteY28" fmla="*/ 794 h 696913"/>
                      <a:gd name="connsiteX29" fmla="*/ 2190750 w 2190750"/>
                      <a:gd name="connsiteY29" fmla="*/ 794 h 6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0" h="696913">
                        <a:moveTo>
                          <a:pt x="0" y="686594"/>
                        </a:moveTo>
                        <a:cubicBezTo>
                          <a:pt x="35917" y="691753"/>
                          <a:pt x="71835" y="696913"/>
                          <a:pt x="92869" y="686594"/>
                        </a:cubicBezTo>
                        <a:cubicBezTo>
                          <a:pt x="113903" y="676275"/>
                          <a:pt x="105172" y="637779"/>
                          <a:pt x="126206" y="624682"/>
                        </a:cubicBezTo>
                        <a:cubicBezTo>
                          <a:pt x="147240" y="611585"/>
                          <a:pt x="198438" y="621110"/>
                          <a:pt x="219075" y="608013"/>
                        </a:cubicBezTo>
                        <a:cubicBezTo>
                          <a:pt x="239712" y="594916"/>
                          <a:pt x="227806" y="556816"/>
                          <a:pt x="250031" y="546100"/>
                        </a:cubicBezTo>
                        <a:cubicBezTo>
                          <a:pt x="272256" y="535384"/>
                          <a:pt x="352425" y="543719"/>
                          <a:pt x="352425" y="543719"/>
                        </a:cubicBezTo>
                        <a:lnTo>
                          <a:pt x="485775" y="541338"/>
                        </a:lnTo>
                        <a:lnTo>
                          <a:pt x="609600" y="538957"/>
                        </a:lnTo>
                        <a:cubicBezTo>
                          <a:pt x="650081" y="538957"/>
                          <a:pt x="693737" y="542926"/>
                          <a:pt x="728662" y="541338"/>
                        </a:cubicBezTo>
                        <a:cubicBezTo>
                          <a:pt x="763587" y="539750"/>
                          <a:pt x="801291" y="540544"/>
                          <a:pt x="819150" y="529432"/>
                        </a:cubicBezTo>
                        <a:cubicBezTo>
                          <a:pt x="837009" y="518320"/>
                          <a:pt x="830263" y="493316"/>
                          <a:pt x="835819" y="474663"/>
                        </a:cubicBezTo>
                        <a:cubicBezTo>
                          <a:pt x="841375" y="456010"/>
                          <a:pt x="843359" y="434182"/>
                          <a:pt x="852487" y="417513"/>
                        </a:cubicBezTo>
                        <a:cubicBezTo>
                          <a:pt x="861615" y="400844"/>
                          <a:pt x="877093" y="384969"/>
                          <a:pt x="890587" y="374650"/>
                        </a:cubicBezTo>
                        <a:cubicBezTo>
                          <a:pt x="904081" y="364331"/>
                          <a:pt x="921544" y="372666"/>
                          <a:pt x="933450" y="355600"/>
                        </a:cubicBezTo>
                        <a:cubicBezTo>
                          <a:pt x="945356" y="338535"/>
                          <a:pt x="934244" y="286941"/>
                          <a:pt x="962025" y="272257"/>
                        </a:cubicBezTo>
                        <a:cubicBezTo>
                          <a:pt x="989806" y="257573"/>
                          <a:pt x="1072753" y="282575"/>
                          <a:pt x="1100137" y="267494"/>
                        </a:cubicBezTo>
                        <a:cubicBezTo>
                          <a:pt x="1127521" y="252413"/>
                          <a:pt x="1105694" y="198835"/>
                          <a:pt x="1126331" y="181769"/>
                        </a:cubicBezTo>
                        <a:cubicBezTo>
                          <a:pt x="1146969" y="164703"/>
                          <a:pt x="1183481" y="167878"/>
                          <a:pt x="1223962" y="165100"/>
                        </a:cubicBezTo>
                        <a:cubicBezTo>
                          <a:pt x="1264443" y="162322"/>
                          <a:pt x="1369219" y="165100"/>
                          <a:pt x="1369219" y="165100"/>
                        </a:cubicBezTo>
                        <a:lnTo>
                          <a:pt x="1466850" y="165100"/>
                        </a:lnTo>
                        <a:lnTo>
                          <a:pt x="1578769" y="165100"/>
                        </a:lnTo>
                        <a:cubicBezTo>
                          <a:pt x="1610916" y="165894"/>
                          <a:pt x="1641078" y="172641"/>
                          <a:pt x="1659731" y="169863"/>
                        </a:cubicBezTo>
                        <a:cubicBezTo>
                          <a:pt x="1678384" y="167085"/>
                          <a:pt x="1684337" y="161529"/>
                          <a:pt x="1690687" y="148432"/>
                        </a:cubicBezTo>
                        <a:cubicBezTo>
                          <a:pt x="1697037" y="135335"/>
                          <a:pt x="1693862" y="113110"/>
                          <a:pt x="1697831" y="91282"/>
                        </a:cubicBezTo>
                        <a:cubicBezTo>
                          <a:pt x="1701800" y="69454"/>
                          <a:pt x="1695053" y="31750"/>
                          <a:pt x="1714500" y="17463"/>
                        </a:cubicBezTo>
                        <a:cubicBezTo>
                          <a:pt x="1733947" y="3176"/>
                          <a:pt x="1781572" y="8335"/>
                          <a:pt x="1814512" y="5557"/>
                        </a:cubicBezTo>
                        <a:cubicBezTo>
                          <a:pt x="1847452" y="2779"/>
                          <a:pt x="1878807" y="1588"/>
                          <a:pt x="1912144" y="794"/>
                        </a:cubicBezTo>
                        <a:cubicBezTo>
                          <a:pt x="1945481" y="0"/>
                          <a:pt x="2014537" y="794"/>
                          <a:pt x="2014537" y="794"/>
                        </a:cubicBezTo>
                        <a:lnTo>
                          <a:pt x="2157412" y="794"/>
                        </a:lnTo>
                        <a:lnTo>
                          <a:pt x="2190750" y="794"/>
                        </a:lnTo>
                      </a:path>
                    </a:pathLst>
                  </a:custGeom>
                  <a:grpFill/>
                  <a:ln w="28575" cap="flat" cmpd="sng" algn="ctr">
                    <a:solidFill>
                      <a:srgbClr val="EF07A2"/>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grpSp>
          </p:grpSp>
          <p:grpSp>
            <p:nvGrpSpPr>
              <p:cNvPr id="29" name="Group 63"/>
              <p:cNvGrpSpPr>
                <a:grpSpLocks/>
              </p:cNvGrpSpPr>
              <p:nvPr/>
            </p:nvGrpSpPr>
            <p:grpSpPr bwMode="auto">
              <a:xfrm>
                <a:off x="71438" y="2550319"/>
                <a:ext cx="9034462" cy="3317081"/>
                <a:chOff x="71438" y="2550319"/>
                <a:chExt cx="9034462" cy="3317081"/>
              </a:xfrm>
              <a:grpFill/>
            </p:grpSpPr>
            <p:grpSp>
              <p:nvGrpSpPr>
                <p:cNvPr id="30" name="Group 308"/>
                <p:cNvGrpSpPr>
                  <a:grpSpLocks/>
                </p:cNvGrpSpPr>
                <p:nvPr/>
              </p:nvGrpSpPr>
              <p:grpSpPr bwMode="auto">
                <a:xfrm>
                  <a:off x="71438" y="2961481"/>
                  <a:ext cx="8355806" cy="2905919"/>
                  <a:chOff x="71438" y="2961481"/>
                  <a:chExt cx="8355806" cy="2905919"/>
                </a:xfrm>
                <a:grpFill/>
              </p:grpSpPr>
              <p:grpSp>
                <p:nvGrpSpPr>
                  <p:cNvPr id="31" name="Group 5"/>
                  <p:cNvGrpSpPr>
                    <a:grpSpLocks/>
                  </p:cNvGrpSpPr>
                  <p:nvPr/>
                </p:nvGrpSpPr>
                <p:grpSpPr bwMode="auto">
                  <a:xfrm>
                    <a:off x="71438" y="3459956"/>
                    <a:ext cx="5591175" cy="2407444"/>
                    <a:chOff x="71438" y="3459956"/>
                    <a:chExt cx="5591175" cy="2407444"/>
                  </a:xfrm>
                  <a:grpFill/>
                </p:grpSpPr>
                <p:sp>
                  <p:nvSpPr>
                    <p:cNvPr id="313" name="Freeform 312"/>
                    <p:cNvSpPr/>
                    <p:nvPr/>
                  </p:nvSpPr>
                  <p:spPr bwMode="auto">
                    <a:xfrm>
                      <a:off x="71327" y="4208125"/>
                      <a:ext cx="2835802" cy="1659363"/>
                    </a:xfrm>
                    <a:custGeom>
                      <a:avLst/>
                      <a:gdLst>
                        <a:gd name="connsiteX0" fmla="*/ 0 w 2834481"/>
                        <a:gd name="connsiteY0" fmla="*/ 1657746 h 1657746"/>
                        <a:gd name="connsiteX1" fmla="*/ 30956 w 2834481"/>
                        <a:gd name="connsiteY1" fmla="*/ 1548209 h 1657746"/>
                        <a:gd name="connsiteX2" fmla="*/ 104775 w 2834481"/>
                        <a:gd name="connsiteY2" fmla="*/ 1357709 h 1657746"/>
                        <a:gd name="connsiteX3" fmla="*/ 171450 w 2834481"/>
                        <a:gd name="connsiteY3" fmla="*/ 1291034 h 1657746"/>
                        <a:gd name="connsiteX4" fmla="*/ 242887 w 2834481"/>
                        <a:gd name="connsiteY4" fmla="*/ 1212452 h 1657746"/>
                        <a:gd name="connsiteX5" fmla="*/ 328612 w 2834481"/>
                        <a:gd name="connsiteY5" fmla="*/ 1160065 h 1657746"/>
                        <a:gd name="connsiteX6" fmla="*/ 423862 w 2834481"/>
                        <a:gd name="connsiteY6" fmla="*/ 1110059 h 1657746"/>
                        <a:gd name="connsiteX7" fmla="*/ 490537 w 2834481"/>
                        <a:gd name="connsiteY7" fmla="*/ 1019571 h 1657746"/>
                        <a:gd name="connsiteX8" fmla="*/ 540543 w 2834481"/>
                        <a:gd name="connsiteY8" fmla="*/ 950515 h 1657746"/>
                        <a:gd name="connsiteX9" fmla="*/ 628650 w 2834481"/>
                        <a:gd name="connsiteY9" fmla="*/ 893365 h 1657746"/>
                        <a:gd name="connsiteX10" fmla="*/ 719137 w 2834481"/>
                        <a:gd name="connsiteY10" fmla="*/ 821927 h 1657746"/>
                        <a:gd name="connsiteX11" fmla="*/ 828675 w 2834481"/>
                        <a:gd name="connsiteY11" fmla="*/ 781446 h 1657746"/>
                        <a:gd name="connsiteX12" fmla="*/ 954881 w 2834481"/>
                        <a:gd name="connsiteY12" fmla="*/ 733821 h 1657746"/>
                        <a:gd name="connsiteX13" fmla="*/ 1088231 w 2834481"/>
                        <a:gd name="connsiteY13" fmla="*/ 698102 h 1657746"/>
                        <a:gd name="connsiteX14" fmla="*/ 1178718 w 2834481"/>
                        <a:gd name="connsiteY14" fmla="*/ 645715 h 1657746"/>
                        <a:gd name="connsiteX15" fmla="*/ 1250156 w 2834481"/>
                        <a:gd name="connsiteY15" fmla="*/ 593327 h 1657746"/>
                        <a:gd name="connsiteX16" fmla="*/ 1343025 w 2834481"/>
                        <a:gd name="connsiteY16" fmla="*/ 531415 h 1657746"/>
                        <a:gd name="connsiteX17" fmla="*/ 1462087 w 2834481"/>
                        <a:gd name="connsiteY17" fmla="*/ 481409 h 1657746"/>
                        <a:gd name="connsiteX18" fmla="*/ 1566862 w 2834481"/>
                        <a:gd name="connsiteY18" fmla="*/ 445690 h 1657746"/>
                        <a:gd name="connsiteX19" fmla="*/ 1640681 w 2834481"/>
                        <a:gd name="connsiteY19" fmla="*/ 390921 h 1657746"/>
                        <a:gd name="connsiteX20" fmla="*/ 1816893 w 2834481"/>
                        <a:gd name="connsiteY20" fmla="*/ 367109 h 1657746"/>
                        <a:gd name="connsiteX21" fmla="*/ 1928812 w 2834481"/>
                        <a:gd name="connsiteY21" fmla="*/ 340915 h 1657746"/>
                        <a:gd name="connsiteX22" fmla="*/ 2043112 w 2834481"/>
                        <a:gd name="connsiteY22" fmla="*/ 312340 h 1657746"/>
                        <a:gd name="connsiteX23" fmla="*/ 2124075 w 2834481"/>
                        <a:gd name="connsiteY23" fmla="*/ 250427 h 1657746"/>
                        <a:gd name="connsiteX24" fmla="*/ 2228850 w 2834481"/>
                        <a:gd name="connsiteY24" fmla="*/ 195659 h 1657746"/>
                        <a:gd name="connsiteX25" fmla="*/ 2343150 w 2834481"/>
                        <a:gd name="connsiteY25" fmla="*/ 152796 h 1657746"/>
                        <a:gd name="connsiteX26" fmla="*/ 2459831 w 2834481"/>
                        <a:gd name="connsiteY26" fmla="*/ 117077 h 1657746"/>
                        <a:gd name="connsiteX27" fmla="*/ 2578893 w 2834481"/>
                        <a:gd name="connsiteY27" fmla="*/ 83740 h 1657746"/>
                        <a:gd name="connsiteX28" fmla="*/ 2690812 w 2834481"/>
                        <a:gd name="connsiteY28" fmla="*/ 33734 h 1657746"/>
                        <a:gd name="connsiteX29" fmla="*/ 2814637 w 2834481"/>
                        <a:gd name="connsiteY29" fmla="*/ 5159 h 1657746"/>
                        <a:gd name="connsiteX30" fmla="*/ 2809875 w 2834481"/>
                        <a:gd name="connsiteY30" fmla="*/ 2777 h 16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34481" h="1657746">
                          <a:moveTo>
                            <a:pt x="0" y="1657746"/>
                          </a:moveTo>
                          <a:cubicBezTo>
                            <a:pt x="6747" y="1627980"/>
                            <a:pt x="13494" y="1598215"/>
                            <a:pt x="30956" y="1548209"/>
                          </a:cubicBezTo>
                          <a:cubicBezTo>
                            <a:pt x="48419" y="1498203"/>
                            <a:pt x="81359" y="1400571"/>
                            <a:pt x="104775" y="1357709"/>
                          </a:cubicBezTo>
                          <a:cubicBezTo>
                            <a:pt x="128191" y="1314847"/>
                            <a:pt x="148431" y="1315243"/>
                            <a:pt x="171450" y="1291034"/>
                          </a:cubicBezTo>
                          <a:cubicBezTo>
                            <a:pt x="194469" y="1266825"/>
                            <a:pt x="216693" y="1234280"/>
                            <a:pt x="242887" y="1212452"/>
                          </a:cubicBezTo>
                          <a:cubicBezTo>
                            <a:pt x="269081" y="1190624"/>
                            <a:pt x="298449" y="1177131"/>
                            <a:pt x="328612" y="1160065"/>
                          </a:cubicBezTo>
                          <a:cubicBezTo>
                            <a:pt x="358775" y="1142999"/>
                            <a:pt x="396875" y="1133475"/>
                            <a:pt x="423862" y="1110059"/>
                          </a:cubicBezTo>
                          <a:cubicBezTo>
                            <a:pt x="450850" y="1086643"/>
                            <a:pt x="471090" y="1046162"/>
                            <a:pt x="490537" y="1019571"/>
                          </a:cubicBezTo>
                          <a:cubicBezTo>
                            <a:pt x="509984" y="992980"/>
                            <a:pt x="517524" y="971549"/>
                            <a:pt x="540543" y="950515"/>
                          </a:cubicBezTo>
                          <a:cubicBezTo>
                            <a:pt x="563562" y="929481"/>
                            <a:pt x="598884" y="914796"/>
                            <a:pt x="628650" y="893365"/>
                          </a:cubicBezTo>
                          <a:cubicBezTo>
                            <a:pt x="658416" y="871934"/>
                            <a:pt x="685800" y="840580"/>
                            <a:pt x="719137" y="821927"/>
                          </a:cubicBezTo>
                          <a:cubicBezTo>
                            <a:pt x="752474" y="803274"/>
                            <a:pt x="828675" y="781446"/>
                            <a:pt x="828675" y="781446"/>
                          </a:cubicBezTo>
                          <a:cubicBezTo>
                            <a:pt x="867966" y="766762"/>
                            <a:pt x="911622" y="747712"/>
                            <a:pt x="954881" y="733821"/>
                          </a:cubicBezTo>
                          <a:cubicBezTo>
                            <a:pt x="998140" y="719930"/>
                            <a:pt x="1050925" y="712786"/>
                            <a:pt x="1088231" y="698102"/>
                          </a:cubicBezTo>
                          <a:cubicBezTo>
                            <a:pt x="1125537" y="683418"/>
                            <a:pt x="1151730" y="663178"/>
                            <a:pt x="1178718" y="645715"/>
                          </a:cubicBezTo>
                          <a:cubicBezTo>
                            <a:pt x="1205706" y="628252"/>
                            <a:pt x="1222772" y="612377"/>
                            <a:pt x="1250156" y="593327"/>
                          </a:cubicBezTo>
                          <a:cubicBezTo>
                            <a:pt x="1277540" y="574277"/>
                            <a:pt x="1307703" y="550068"/>
                            <a:pt x="1343025" y="531415"/>
                          </a:cubicBezTo>
                          <a:cubicBezTo>
                            <a:pt x="1378347" y="512762"/>
                            <a:pt x="1424781" y="495697"/>
                            <a:pt x="1462087" y="481409"/>
                          </a:cubicBezTo>
                          <a:cubicBezTo>
                            <a:pt x="1499393" y="467122"/>
                            <a:pt x="1537096" y="460771"/>
                            <a:pt x="1566862" y="445690"/>
                          </a:cubicBezTo>
                          <a:cubicBezTo>
                            <a:pt x="1596628" y="430609"/>
                            <a:pt x="1599009" y="404018"/>
                            <a:pt x="1640681" y="390921"/>
                          </a:cubicBezTo>
                          <a:cubicBezTo>
                            <a:pt x="1682353" y="377824"/>
                            <a:pt x="1768871" y="375443"/>
                            <a:pt x="1816893" y="367109"/>
                          </a:cubicBezTo>
                          <a:cubicBezTo>
                            <a:pt x="1864915" y="358775"/>
                            <a:pt x="1928812" y="340915"/>
                            <a:pt x="1928812" y="340915"/>
                          </a:cubicBezTo>
                          <a:cubicBezTo>
                            <a:pt x="1966515" y="331787"/>
                            <a:pt x="2010568" y="327421"/>
                            <a:pt x="2043112" y="312340"/>
                          </a:cubicBezTo>
                          <a:cubicBezTo>
                            <a:pt x="2075656" y="297259"/>
                            <a:pt x="2093119" y="269874"/>
                            <a:pt x="2124075" y="250427"/>
                          </a:cubicBezTo>
                          <a:cubicBezTo>
                            <a:pt x="2155031" y="230980"/>
                            <a:pt x="2192338" y="211931"/>
                            <a:pt x="2228850" y="195659"/>
                          </a:cubicBezTo>
                          <a:cubicBezTo>
                            <a:pt x="2265362" y="179387"/>
                            <a:pt x="2304653" y="165893"/>
                            <a:pt x="2343150" y="152796"/>
                          </a:cubicBezTo>
                          <a:cubicBezTo>
                            <a:pt x="2381647" y="139699"/>
                            <a:pt x="2420541" y="128586"/>
                            <a:pt x="2459831" y="117077"/>
                          </a:cubicBezTo>
                          <a:cubicBezTo>
                            <a:pt x="2499122" y="105568"/>
                            <a:pt x="2540396" y="97630"/>
                            <a:pt x="2578893" y="83740"/>
                          </a:cubicBezTo>
                          <a:cubicBezTo>
                            <a:pt x="2617390" y="69850"/>
                            <a:pt x="2651521" y="46831"/>
                            <a:pt x="2690812" y="33734"/>
                          </a:cubicBezTo>
                          <a:cubicBezTo>
                            <a:pt x="2730103" y="20637"/>
                            <a:pt x="2794793" y="10318"/>
                            <a:pt x="2814637" y="5159"/>
                          </a:cubicBezTo>
                          <a:cubicBezTo>
                            <a:pt x="2834481" y="0"/>
                            <a:pt x="2822178" y="1388"/>
                            <a:pt x="2809875" y="2777"/>
                          </a:cubicBezTo>
                        </a:path>
                      </a:pathLst>
                    </a:custGeom>
                    <a:grpFill/>
                    <a:ln w="28575" cap="flat" cmpd="sng" algn="ctr">
                      <a:solidFill>
                        <a:srgbClr val="66FF33"/>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sp>
                  <p:nvSpPr>
                    <p:cNvPr id="314" name="Freeform 4"/>
                    <p:cNvSpPr/>
                    <p:nvPr/>
                  </p:nvSpPr>
                  <p:spPr bwMode="auto">
                    <a:xfrm>
                      <a:off x="2883381" y="3419086"/>
                      <a:ext cx="2778801" cy="796970"/>
                    </a:xfrm>
                    <a:custGeom>
                      <a:avLst/>
                      <a:gdLst>
                        <a:gd name="connsiteX0" fmla="*/ 0 w 2781300"/>
                        <a:gd name="connsiteY0" fmla="*/ 757238 h 757238"/>
                        <a:gd name="connsiteX1" fmla="*/ 95250 w 2781300"/>
                        <a:gd name="connsiteY1" fmla="*/ 700088 h 757238"/>
                        <a:gd name="connsiteX2" fmla="*/ 197643 w 2781300"/>
                        <a:gd name="connsiteY2" fmla="*/ 654844 h 757238"/>
                        <a:gd name="connsiteX3" fmla="*/ 269081 w 2781300"/>
                        <a:gd name="connsiteY3" fmla="*/ 576263 h 757238"/>
                        <a:gd name="connsiteX4" fmla="*/ 364331 w 2781300"/>
                        <a:gd name="connsiteY4" fmla="*/ 521494 h 757238"/>
                        <a:gd name="connsiteX5" fmla="*/ 519112 w 2781300"/>
                        <a:gd name="connsiteY5" fmla="*/ 504825 h 757238"/>
                        <a:gd name="connsiteX6" fmla="*/ 654843 w 2781300"/>
                        <a:gd name="connsiteY6" fmla="*/ 481013 h 757238"/>
                        <a:gd name="connsiteX7" fmla="*/ 790575 w 2781300"/>
                        <a:gd name="connsiteY7" fmla="*/ 445294 h 757238"/>
                        <a:gd name="connsiteX8" fmla="*/ 914400 w 2781300"/>
                        <a:gd name="connsiteY8" fmla="*/ 404813 h 757238"/>
                        <a:gd name="connsiteX9" fmla="*/ 1045368 w 2781300"/>
                        <a:gd name="connsiteY9" fmla="*/ 376238 h 757238"/>
                        <a:gd name="connsiteX10" fmla="*/ 1166812 w 2781300"/>
                        <a:gd name="connsiteY10" fmla="*/ 350044 h 757238"/>
                        <a:gd name="connsiteX11" fmla="*/ 1331118 w 2781300"/>
                        <a:gd name="connsiteY11" fmla="*/ 323850 h 757238"/>
                        <a:gd name="connsiteX12" fmla="*/ 1447800 w 2781300"/>
                        <a:gd name="connsiteY12" fmla="*/ 295275 h 757238"/>
                        <a:gd name="connsiteX13" fmla="*/ 1574006 w 2781300"/>
                        <a:gd name="connsiteY13" fmla="*/ 254794 h 757238"/>
                        <a:gd name="connsiteX14" fmla="*/ 1688306 w 2781300"/>
                        <a:gd name="connsiteY14" fmla="*/ 221456 h 757238"/>
                        <a:gd name="connsiteX15" fmla="*/ 1809750 w 2781300"/>
                        <a:gd name="connsiteY15" fmla="*/ 195263 h 757238"/>
                        <a:gd name="connsiteX16" fmla="*/ 1974056 w 2781300"/>
                        <a:gd name="connsiteY16" fmla="*/ 188119 h 757238"/>
                        <a:gd name="connsiteX17" fmla="*/ 2090737 w 2781300"/>
                        <a:gd name="connsiteY17" fmla="*/ 147638 h 757238"/>
                        <a:gd name="connsiteX18" fmla="*/ 2264568 w 2781300"/>
                        <a:gd name="connsiteY18" fmla="*/ 142875 h 757238"/>
                        <a:gd name="connsiteX19" fmla="*/ 2405062 w 2781300"/>
                        <a:gd name="connsiteY19" fmla="*/ 104775 h 757238"/>
                        <a:gd name="connsiteX20" fmla="*/ 2583656 w 2781300"/>
                        <a:gd name="connsiteY20" fmla="*/ 90488 h 757238"/>
                        <a:gd name="connsiteX21" fmla="*/ 2664618 w 2781300"/>
                        <a:gd name="connsiteY21" fmla="*/ 45244 h 757238"/>
                        <a:gd name="connsiteX22" fmla="*/ 2781300 w 2781300"/>
                        <a:gd name="connsiteY22"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1300" h="757238">
                          <a:moveTo>
                            <a:pt x="0" y="757238"/>
                          </a:moveTo>
                          <a:cubicBezTo>
                            <a:pt x="31155" y="737196"/>
                            <a:pt x="62310" y="717154"/>
                            <a:pt x="95250" y="700088"/>
                          </a:cubicBezTo>
                          <a:cubicBezTo>
                            <a:pt x="128190" y="683022"/>
                            <a:pt x="168671" y="675481"/>
                            <a:pt x="197643" y="654844"/>
                          </a:cubicBezTo>
                          <a:cubicBezTo>
                            <a:pt x="226615" y="634207"/>
                            <a:pt x="241300" y="598488"/>
                            <a:pt x="269081" y="576263"/>
                          </a:cubicBezTo>
                          <a:cubicBezTo>
                            <a:pt x="296862" y="554038"/>
                            <a:pt x="322659" y="533400"/>
                            <a:pt x="364331" y="521494"/>
                          </a:cubicBezTo>
                          <a:cubicBezTo>
                            <a:pt x="406003" y="509588"/>
                            <a:pt x="470693" y="511572"/>
                            <a:pt x="519112" y="504825"/>
                          </a:cubicBezTo>
                          <a:cubicBezTo>
                            <a:pt x="567531" y="498078"/>
                            <a:pt x="609599" y="490935"/>
                            <a:pt x="654843" y="481013"/>
                          </a:cubicBezTo>
                          <a:cubicBezTo>
                            <a:pt x="700087" y="471091"/>
                            <a:pt x="747316" y="457994"/>
                            <a:pt x="790575" y="445294"/>
                          </a:cubicBezTo>
                          <a:cubicBezTo>
                            <a:pt x="833834" y="432594"/>
                            <a:pt x="871935" y="416322"/>
                            <a:pt x="914400" y="404813"/>
                          </a:cubicBezTo>
                          <a:cubicBezTo>
                            <a:pt x="956865" y="393304"/>
                            <a:pt x="1045368" y="376238"/>
                            <a:pt x="1045368" y="376238"/>
                          </a:cubicBezTo>
                          <a:cubicBezTo>
                            <a:pt x="1087437" y="367110"/>
                            <a:pt x="1119187" y="358775"/>
                            <a:pt x="1166812" y="350044"/>
                          </a:cubicBezTo>
                          <a:cubicBezTo>
                            <a:pt x="1214437" y="341313"/>
                            <a:pt x="1284287" y="332978"/>
                            <a:pt x="1331118" y="323850"/>
                          </a:cubicBezTo>
                          <a:cubicBezTo>
                            <a:pt x="1377949" y="314722"/>
                            <a:pt x="1407319" y="306784"/>
                            <a:pt x="1447800" y="295275"/>
                          </a:cubicBezTo>
                          <a:cubicBezTo>
                            <a:pt x="1488281" y="283766"/>
                            <a:pt x="1533922" y="267097"/>
                            <a:pt x="1574006" y="254794"/>
                          </a:cubicBezTo>
                          <a:cubicBezTo>
                            <a:pt x="1614090" y="242491"/>
                            <a:pt x="1649015" y="231378"/>
                            <a:pt x="1688306" y="221456"/>
                          </a:cubicBezTo>
                          <a:cubicBezTo>
                            <a:pt x="1727597" y="211534"/>
                            <a:pt x="1762125" y="200819"/>
                            <a:pt x="1809750" y="195263"/>
                          </a:cubicBezTo>
                          <a:cubicBezTo>
                            <a:pt x="1857375" y="189707"/>
                            <a:pt x="1927225" y="196057"/>
                            <a:pt x="1974056" y="188119"/>
                          </a:cubicBezTo>
                          <a:cubicBezTo>
                            <a:pt x="2020887" y="180182"/>
                            <a:pt x="2042318" y="155179"/>
                            <a:pt x="2090737" y="147638"/>
                          </a:cubicBezTo>
                          <a:cubicBezTo>
                            <a:pt x="2139156" y="140097"/>
                            <a:pt x="2212181" y="150019"/>
                            <a:pt x="2264568" y="142875"/>
                          </a:cubicBezTo>
                          <a:cubicBezTo>
                            <a:pt x="2316955" y="135731"/>
                            <a:pt x="2351881" y="113506"/>
                            <a:pt x="2405062" y="104775"/>
                          </a:cubicBezTo>
                          <a:cubicBezTo>
                            <a:pt x="2458243" y="96044"/>
                            <a:pt x="2540397" y="100410"/>
                            <a:pt x="2583656" y="90488"/>
                          </a:cubicBezTo>
                          <a:cubicBezTo>
                            <a:pt x="2626915" y="80566"/>
                            <a:pt x="2631677" y="60325"/>
                            <a:pt x="2664618" y="45244"/>
                          </a:cubicBezTo>
                          <a:cubicBezTo>
                            <a:pt x="2697559" y="30163"/>
                            <a:pt x="2739429" y="15081"/>
                            <a:pt x="2781300" y="0"/>
                          </a:cubicBezTo>
                        </a:path>
                      </a:pathLst>
                    </a:custGeom>
                    <a:grpFill/>
                    <a:ln w="28575" cap="flat" cmpd="sng" algn="ctr">
                      <a:solidFill>
                        <a:srgbClr val="66FF33"/>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grpSp>
              <p:sp>
                <p:nvSpPr>
                  <p:cNvPr id="312" name="Freeform 311"/>
                  <p:cNvSpPr/>
                  <p:nvPr/>
                </p:nvSpPr>
                <p:spPr bwMode="auto">
                  <a:xfrm>
                    <a:off x="5657434" y="2961126"/>
                    <a:ext cx="2769301" cy="501575"/>
                  </a:xfrm>
                  <a:custGeom>
                    <a:avLst/>
                    <a:gdLst>
                      <a:gd name="connsiteX0" fmla="*/ 0 w 2769394"/>
                      <a:gd name="connsiteY0" fmla="*/ 500857 h 500857"/>
                      <a:gd name="connsiteX1" fmla="*/ 142875 w 2769394"/>
                      <a:gd name="connsiteY1" fmla="*/ 474663 h 500857"/>
                      <a:gd name="connsiteX2" fmla="*/ 226219 w 2769394"/>
                      <a:gd name="connsiteY2" fmla="*/ 436563 h 500857"/>
                      <a:gd name="connsiteX3" fmla="*/ 326231 w 2769394"/>
                      <a:gd name="connsiteY3" fmla="*/ 377032 h 500857"/>
                      <a:gd name="connsiteX4" fmla="*/ 450056 w 2769394"/>
                      <a:gd name="connsiteY4" fmla="*/ 353219 h 500857"/>
                      <a:gd name="connsiteX5" fmla="*/ 578644 w 2769394"/>
                      <a:gd name="connsiteY5" fmla="*/ 319882 h 500857"/>
                      <a:gd name="connsiteX6" fmla="*/ 769144 w 2769394"/>
                      <a:gd name="connsiteY6" fmla="*/ 322263 h 500857"/>
                      <a:gd name="connsiteX7" fmla="*/ 885825 w 2769394"/>
                      <a:gd name="connsiteY7" fmla="*/ 296069 h 500857"/>
                      <a:gd name="connsiteX8" fmla="*/ 1066800 w 2769394"/>
                      <a:gd name="connsiteY8" fmla="*/ 291307 h 500857"/>
                      <a:gd name="connsiteX9" fmla="*/ 1200150 w 2769394"/>
                      <a:gd name="connsiteY9" fmla="*/ 262732 h 500857"/>
                      <a:gd name="connsiteX10" fmla="*/ 1309688 w 2769394"/>
                      <a:gd name="connsiteY10" fmla="*/ 217488 h 500857"/>
                      <a:gd name="connsiteX11" fmla="*/ 1478756 w 2769394"/>
                      <a:gd name="connsiteY11" fmla="*/ 219869 h 500857"/>
                      <a:gd name="connsiteX12" fmla="*/ 1545431 w 2769394"/>
                      <a:gd name="connsiteY12" fmla="*/ 153194 h 500857"/>
                      <a:gd name="connsiteX13" fmla="*/ 1704975 w 2769394"/>
                      <a:gd name="connsiteY13" fmla="*/ 150813 h 500857"/>
                      <a:gd name="connsiteX14" fmla="*/ 1838325 w 2769394"/>
                      <a:gd name="connsiteY14" fmla="*/ 112713 h 500857"/>
                      <a:gd name="connsiteX15" fmla="*/ 1955006 w 2769394"/>
                      <a:gd name="connsiteY15" fmla="*/ 72232 h 500857"/>
                      <a:gd name="connsiteX16" fmla="*/ 2124075 w 2769394"/>
                      <a:gd name="connsiteY16" fmla="*/ 50800 h 500857"/>
                      <a:gd name="connsiteX17" fmla="*/ 2238375 w 2769394"/>
                      <a:gd name="connsiteY17" fmla="*/ 31750 h 500857"/>
                      <a:gd name="connsiteX18" fmla="*/ 2421731 w 2769394"/>
                      <a:gd name="connsiteY18" fmla="*/ 3175 h 500857"/>
                      <a:gd name="connsiteX19" fmla="*/ 2593181 w 2769394"/>
                      <a:gd name="connsiteY19" fmla="*/ 12700 h 500857"/>
                      <a:gd name="connsiteX20" fmla="*/ 2769394 w 2769394"/>
                      <a:gd name="connsiteY20" fmla="*/ 5557 h 50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9394" h="500857">
                        <a:moveTo>
                          <a:pt x="0" y="500857"/>
                        </a:moveTo>
                        <a:cubicBezTo>
                          <a:pt x="52586" y="493118"/>
                          <a:pt x="105172" y="485379"/>
                          <a:pt x="142875" y="474663"/>
                        </a:cubicBezTo>
                        <a:cubicBezTo>
                          <a:pt x="180578" y="463947"/>
                          <a:pt x="195660" y="452835"/>
                          <a:pt x="226219" y="436563"/>
                        </a:cubicBezTo>
                        <a:cubicBezTo>
                          <a:pt x="256778" y="420291"/>
                          <a:pt x="288925" y="390923"/>
                          <a:pt x="326231" y="377032"/>
                        </a:cubicBezTo>
                        <a:cubicBezTo>
                          <a:pt x="363537" y="363141"/>
                          <a:pt x="407987" y="362744"/>
                          <a:pt x="450056" y="353219"/>
                        </a:cubicBezTo>
                        <a:cubicBezTo>
                          <a:pt x="492125" y="343694"/>
                          <a:pt x="525463" y="325041"/>
                          <a:pt x="578644" y="319882"/>
                        </a:cubicBezTo>
                        <a:cubicBezTo>
                          <a:pt x="631825" y="314723"/>
                          <a:pt x="717947" y="326232"/>
                          <a:pt x="769144" y="322263"/>
                        </a:cubicBezTo>
                        <a:cubicBezTo>
                          <a:pt x="820341" y="318294"/>
                          <a:pt x="836216" y="301228"/>
                          <a:pt x="885825" y="296069"/>
                        </a:cubicBezTo>
                        <a:cubicBezTo>
                          <a:pt x="935434" y="290910"/>
                          <a:pt x="1014412" y="296863"/>
                          <a:pt x="1066800" y="291307"/>
                        </a:cubicBezTo>
                        <a:cubicBezTo>
                          <a:pt x="1119188" y="285751"/>
                          <a:pt x="1159669" y="275035"/>
                          <a:pt x="1200150" y="262732"/>
                        </a:cubicBezTo>
                        <a:cubicBezTo>
                          <a:pt x="1240631" y="250429"/>
                          <a:pt x="1263254" y="224632"/>
                          <a:pt x="1309688" y="217488"/>
                        </a:cubicBezTo>
                        <a:cubicBezTo>
                          <a:pt x="1356122" y="210344"/>
                          <a:pt x="1439466" y="230585"/>
                          <a:pt x="1478756" y="219869"/>
                        </a:cubicBezTo>
                        <a:cubicBezTo>
                          <a:pt x="1518046" y="209153"/>
                          <a:pt x="1507728" y="164703"/>
                          <a:pt x="1545431" y="153194"/>
                        </a:cubicBezTo>
                        <a:cubicBezTo>
                          <a:pt x="1583134" y="141685"/>
                          <a:pt x="1656159" y="157560"/>
                          <a:pt x="1704975" y="150813"/>
                        </a:cubicBezTo>
                        <a:cubicBezTo>
                          <a:pt x="1753791" y="144066"/>
                          <a:pt x="1796653" y="125810"/>
                          <a:pt x="1838325" y="112713"/>
                        </a:cubicBezTo>
                        <a:cubicBezTo>
                          <a:pt x="1879997" y="99616"/>
                          <a:pt x="1907381" y="82551"/>
                          <a:pt x="1955006" y="72232"/>
                        </a:cubicBezTo>
                        <a:cubicBezTo>
                          <a:pt x="2002631" y="61913"/>
                          <a:pt x="2076847" y="57547"/>
                          <a:pt x="2124075" y="50800"/>
                        </a:cubicBezTo>
                        <a:cubicBezTo>
                          <a:pt x="2171303" y="44053"/>
                          <a:pt x="2238375" y="31750"/>
                          <a:pt x="2238375" y="31750"/>
                        </a:cubicBezTo>
                        <a:cubicBezTo>
                          <a:pt x="2287984" y="23812"/>
                          <a:pt x="2362597" y="6350"/>
                          <a:pt x="2421731" y="3175"/>
                        </a:cubicBezTo>
                        <a:cubicBezTo>
                          <a:pt x="2480865" y="0"/>
                          <a:pt x="2535237" y="12303"/>
                          <a:pt x="2593181" y="12700"/>
                        </a:cubicBezTo>
                        <a:cubicBezTo>
                          <a:pt x="2651125" y="13097"/>
                          <a:pt x="2710259" y="9327"/>
                          <a:pt x="2769394" y="5557"/>
                        </a:cubicBezTo>
                      </a:path>
                    </a:pathLst>
                  </a:custGeom>
                  <a:grpFill/>
                  <a:ln w="28575" cap="flat" cmpd="sng" algn="ctr">
                    <a:solidFill>
                      <a:srgbClr val="66FF33"/>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grpSp>
            <p:sp>
              <p:nvSpPr>
                <p:cNvPr id="310" name="Freeform 309"/>
                <p:cNvSpPr/>
                <p:nvPr/>
              </p:nvSpPr>
              <p:spPr bwMode="auto">
                <a:xfrm>
                  <a:off x="8417234" y="2550746"/>
                  <a:ext cx="688765" cy="418311"/>
                </a:xfrm>
                <a:custGeom>
                  <a:avLst/>
                  <a:gdLst>
                    <a:gd name="connsiteX0" fmla="*/ 0 w 690562"/>
                    <a:gd name="connsiteY0" fmla="*/ 419100 h 419100"/>
                    <a:gd name="connsiteX1" fmla="*/ 130968 w 690562"/>
                    <a:gd name="connsiteY1" fmla="*/ 395287 h 419100"/>
                    <a:gd name="connsiteX2" fmla="*/ 164306 w 690562"/>
                    <a:gd name="connsiteY2" fmla="*/ 280987 h 419100"/>
                    <a:gd name="connsiteX3" fmla="*/ 290512 w 690562"/>
                    <a:gd name="connsiteY3" fmla="*/ 254794 h 419100"/>
                    <a:gd name="connsiteX4" fmla="*/ 350043 w 690562"/>
                    <a:gd name="connsiteY4" fmla="*/ 190500 h 419100"/>
                    <a:gd name="connsiteX5" fmla="*/ 402431 w 690562"/>
                    <a:gd name="connsiteY5" fmla="*/ 111919 h 419100"/>
                    <a:gd name="connsiteX6" fmla="*/ 526256 w 690562"/>
                    <a:gd name="connsiteY6" fmla="*/ 66675 h 419100"/>
                    <a:gd name="connsiteX7" fmla="*/ 628650 w 690562"/>
                    <a:gd name="connsiteY7" fmla="*/ 11906 h 419100"/>
                    <a:gd name="connsiteX8" fmla="*/ 690562 w 690562"/>
                    <a:gd name="connsiteY8"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562" h="419100">
                      <a:moveTo>
                        <a:pt x="0" y="419100"/>
                      </a:moveTo>
                      <a:cubicBezTo>
                        <a:pt x="51792" y="418703"/>
                        <a:pt x="103584" y="418306"/>
                        <a:pt x="130968" y="395287"/>
                      </a:cubicBezTo>
                      <a:cubicBezTo>
                        <a:pt x="158352" y="372268"/>
                        <a:pt x="137715" y="304402"/>
                        <a:pt x="164306" y="280987"/>
                      </a:cubicBezTo>
                      <a:cubicBezTo>
                        <a:pt x="190897" y="257572"/>
                        <a:pt x="259556" y="269875"/>
                        <a:pt x="290512" y="254794"/>
                      </a:cubicBezTo>
                      <a:cubicBezTo>
                        <a:pt x="321468" y="239713"/>
                        <a:pt x="331390" y="214313"/>
                        <a:pt x="350043" y="190500"/>
                      </a:cubicBezTo>
                      <a:cubicBezTo>
                        <a:pt x="368696" y="166688"/>
                        <a:pt x="373062" y="132556"/>
                        <a:pt x="402431" y="111919"/>
                      </a:cubicBezTo>
                      <a:cubicBezTo>
                        <a:pt x="431800" y="91282"/>
                        <a:pt x="488553" y="83344"/>
                        <a:pt x="526256" y="66675"/>
                      </a:cubicBezTo>
                      <a:cubicBezTo>
                        <a:pt x="563959" y="50006"/>
                        <a:pt x="601266" y="23018"/>
                        <a:pt x="628650" y="11906"/>
                      </a:cubicBezTo>
                      <a:cubicBezTo>
                        <a:pt x="656034" y="794"/>
                        <a:pt x="673298" y="397"/>
                        <a:pt x="690562" y="0"/>
                      </a:cubicBezTo>
                    </a:path>
                  </a:pathLst>
                </a:custGeom>
                <a:grpFill/>
                <a:ln w="28575" cap="flat" cmpd="sng" algn="ctr">
                  <a:solidFill>
                    <a:srgbClr val="66FF33"/>
                  </a:solidFill>
                  <a:prstDash val="solid"/>
                  <a:round/>
                  <a:headEnd type="none" w="med" len="med"/>
                  <a:tailEnd type="none" w="med" len="med"/>
                </a:ln>
                <a:effectLst/>
              </p:spPr>
              <p:txBody>
                <a:bodyPr wrap="none" anchor="ctr"/>
                <a:lstStyle/>
                <a:p>
                  <a:pPr algn="ctr">
                    <a:defRPr/>
                  </a:pPr>
                  <a:endParaRPr lang="en-US" dirty="0">
                    <a:effectLst>
                      <a:outerShdw blurRad="38100" dist="38100" dir="2700000" algn="tl">
                        <a:srgbClr val="000000">
                          <a:alpha val="43137"/>
                        </a:srgbClr>
                      </a:outerShdw>
                    </a:effectLst>
                  </a:endParaRPr>
                </a:p>
              </p:txBody>
            </p:sp>
          </p:grpSp>
        </p:grpSp>
        <p:cxnSp>
          <p:nvCxnSpPr>
            <p:cNvPr id="5169" name="Straight Connector 304"/>
            <p:cNvCxnSpPr>
              <a:cxnSpLocks noChangeShapeType="1"/>
              <a:stCxn id="313" idx="0"/>
            </p:cNvCxnSpPr>
            <p:nvPr/>
          </p:nvCxnSpPr>
          <p:spPr bwMode="auto">
            <a:xfrm>
              <a:off x="71438" y="5867400"/>
              <a:ext cx="0" cy="76201"/>
            </a:xfrm>
            <a:prstGeom prst="line">
              <a:avLst/>
            </a:prstGeom>
            <a:grpFill/>
            <a:ln w="28575" algn="ctr">
              <a:solidFill>
                <a:srgbClr val="66FF33"/>
              </a:solidFill>
              <a:round/>
              <a:headEnd/>
              <a:tailEnd/>
            </a:ln>
          </p:spPr>
        </p:cxnSp>
      </p:grpSp>
      <p:sp>
        <p:nvSpPr>
          <p:cNvPr id="91143" name="Text Box 46"/>
          <p:cNvSpPr txBox="1">
            <a:spLocks noChangeArrowheads="1"/>
          </p:cNvSpPr>
          <p:nvPr/>
        </p:nvSpPr>
        <p:spPr bwMode="auto">
          <a:xfrm rot="-5400000">
            <a:off x="-1812131" y="3582194"/>
            <a:ext cx="4087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50000"/>
              </a:spcBef>
              <a:buClrTx/>
              <a:buSzTx/>
              <a:buFontTx/>
              <a:buNone/>
            </a:pPr>
            <a:r>
              <a:rPr lang="en-GB" altLang="en-US" sz="1400" dirty="0">
                <a:solidFill>
                  <a:srgbClr val="FFFFFF"/>
                </a:solidFill>
              </a:rPr>
              <a:t> Estimated Cumulative incidence (%)</a:t>
            </a:r>
          </a:p>
        </p:txBody>
      </p:sp>
      <p:sp>
        <p:nvSpPr>
          <p:cNvPr id="91148" name="Text Box 92"/>
          <p:cNvSpPr txBox="1">
            <a:spLocks noChangeArrowheads="1"/>
          </p:cNvSpPr>
          <p:nvPr/>
        </p:nvSpPr>
        <p:spPr bwMode="auto">
          <a:xfrm>
            <a:off x="6840538" y="1646238"/>
            <a:ext cx="1169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GB" altLang="en-US" sz="2000" dirty="0">
                <a:solidFill>
                  <a:srgbClr val="FF99CC"/>
                </a:solidFill>
              </a:rPr>
              <a:t>Placebo</a:t>
            </a:r>
          </a:p>
        </p:txBody>
      </p:sp>
      <p:sp>
        <p:nvSpPr>
          <p:cNvPr id="91149" name="Text Box 93"/>
          <p:cNvSpPr txBox="1">
            <a:spLocks noChangeArrowheads="1"/>
          </p:cNvSpPr>
          <p:nvPr/>
        </p:nvSpPr>
        <p:spPr bwMode="auto">
          <a:xfrm>
            <a:off x="6570663" y="3859213"/>
            <a:ext cx="172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GB" altLang="en-US" sz="2000" dirty="0">
                <a:solidFill>
                  <a:srgbClr val="66FF33"/>
                </a:solidFill>
              </a:rPr>
              <a:t>Rivaroxaban</a:t>
            </a:r>
          </a:p>
        </p:txBody>
      </p:sp>
      <p:sp>
        <p:nvSpPr>
          <p:cNvPr id="91150" name="Text Box 94"/>
          <p:cNvSpPr txBox="1">
            <a:spLocks noChangeArrowheads="1"/>
          </p:cNvSpPr>
          <p:nvPr/>
        </p:nvSpPr>
        <p:spPr bwMode="auto">
          <a:xfrm>
            <a:off x="8340725" y="27209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50000"/>
              </a:spcBef>
              <a:buClrTx/>
              <a:buSzTx/>
              <a:buFontTx/>
              <a:buNone/>
            </a:pPr>
            <a:r>
              <a:rPr lang="en-GB" altLang="en-US" sz="1800" dirty="0">
                <a:solidFill>
                  <a:srgbClr val="66FF33"/>
                </a:solidFill>
              </a:rPr>
              <a:t>3.3%</a:t>
            </a:r>
          </a:p>
        </p:txBody>
      </p:sp>
      <p:sp>
        <p:nvSpPr>
          <p:cNvPr id="91151" name="Text Box 95"/>
          <p:cNvSpPr txBox="1">
            <a:spLocks noChangeArrowheads="1"/>
          </p:cNvSpPr>
          <p:nvPr/>
        </p:nvSpPr>
        <p:spPr bwMode="auto">
          <a:xfrm>
            <a:off x="8340725" y="20335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50000"/>
              </a:spcBef>
              <a:buClrTx/>
              <a:buSzTx/>
              <a:buFontTx/>
              <a:buNone/>
            </a:pPr>
            <a:r>
              <a:rPr lang="en-GB" altLang="en-US" sz="1800" dirty="0">
                <a:solidFill>
                  <a:srgbClr val="FF99CC"/>
                </a:solidFill>
              </a:rPr>
              <a:t>4.1%</a:t>
            </a:r>
          </a:p>
        </p:txBody>
      </p:sp>
      <p:sp>
        <p:nvSpPr>
          <p:cNvPr id="91152" name="Text Box 124"/>
          <p:cNvSpPr txBox="1">
            <a:spLocks noChangeArrowheads="1"/>
          </p:cNvSpPr>
          <p:nvPr/>
        </p:nvSpPr>
        <p:spPr bwMode="auto">
          <a:xfrm>
            <a:off x="6315075" y="5915025"/>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50000"/>
              </a:spcBef>
              <a:buClrTx/>
              <a:buSzTx/>
              <a:buFontTx/>
              <a:buNone/>
            </a:pPr>
            <a:r>
              <a:rPr lang="en-GB" altLang="en-US" sz="1400" dirty="0">
                <a:solidFill>
                  <a:srgbClr val="FFFFFF"/>
                </a:solidFill>
              </a:rPr>
              <a:t>Months</a:t>
            </a:r>
          </a:p>
        </p:txBody>
      </p:sp>
      <p:sp>
        <p:nvSpPr>
          <p:cNvPr id="91154" name="Text Box 133"/>
          <p:cNvSpPr txBox="1">
            <a:spLocks noChangeArrowheads="1"/>
          </p:cNvSpPr>
          <p:nvPr/>
        </p:nvSpPr>
        <p:spPr bwMode="auto">
          <a:xfrm>
            <a:off x="5576888" y="1168400"/>
            <a:ext cx="255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50000"/>
              </a:spcBef>
              <a:buClrTx/>
              <a:buSzTx/>
              <a:buFontTx/>
              <a:buNone/>
            </a:pPr>
            <a:r>
              <a:rPr lang="sv-SE" altLang="en-US" sz="1800" dirty="0">
                <a:solidFill>
                  <a:srgbClr val="FFFFFF"/>
                </a:solidFill>
              </a:rPr>
              <a:t>Cardiovascular Death</a:t>
            </a:r>
          </a:p>
        </p:txBody>
      </p:sp>
      <p:sp>
        <p:nvSpPr>
          <p:cNvPr id="91155" name="Text Box 134"/>
          <p:cNvSpPr txBox="1">
            <a:spLocks noChangeArrowheads="1"/>
          </p:cNvSpPr>
          <p:nvPr/>
        </p:nvSpPr>
        <p:spPr bwMode="auto">
          <a:xfrm rot="-5400000">
            <a:off x="2947194" y="3553619"/>
            <a:ext cx="3776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50000"/>
              </a:spcBef>
              <a:buClrTx/>
              <a:buSzTx/>
              <a:buFontTx/>
              <a:buNone/>
            </a:pPr>
            <a:r>
              <a:rPr lang="en-GB" altLang="en-US" sz="1400" dirty="0">
                <a:solidFill>
                  <a:srgbClr val="FFFFFF"/>
                </a:solidFill>
              </a:rPr>
              <a:t> Estimated Cumulative incidence (%)</a:t>
            </a:r>
          </a:p>
        </p:txBody>
      </p:sp>
      <p:sp>
        <p:nvSpPr>
          <p:cNvPr id="2068" name="Rectangle 135"/>
          <p:cNvSpPr>
            <a:spLocks noGrp="1" noChangeArrowheads="1"/>
          </p:cNvSpPr>
          <p:nvPr>
            <p:ph type="title"/>
          </p:nvPr>
        </p:nvSpPr>
        <p:spPr>
          <a:xfrm>
            <a:off x="1623532" y="184926"/>
            <a:ext cx="7051902" cy="903816"/>
          </a:xfrm>
        </p:spPr>
        <p:txBody>
          <a:bodyPr/>
          <a:lstStyle/>
          <a:p>
            <a:pPr eaLnBrk="1" hangingPunct="1">
              <a:defRPr/>
            </a:pPr>
            <a:r>
              <a:rPr lang="en-GB" sz="2000" dirty="0"/>
              <a:t>2.5 mg BID Rivaroxaban + DAPT: Reductions in Stent Thrombosis &amp; Death</a:t>
            </a:r>
          </a:p>
        </p:txBody>
      </p:sp>
      <p:sp>
        <p:nvSpPr>
          <p:cNvPr id="91158" name="Rectangle 139"/>
          <p:cNvSpPr>
            <a:spLocks noChangeArrowheads="1"/>
          </p:cNvSpPr>
          <p:nvPr/>
        </p:nvSpPr>
        <p:spPr bwMode="auto">
          <a:xfrm>
            <a:off x="5399088" y="1771650"/>
            <a:ext cx="10572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ts val="1600"/>
              </a:lnSpc>
              <a:spcBef>
                <a:spcPct val="0"/>
              </a:spcBef>
              <a:buClrTx/>
              <a:buSzTx/>
              <a:buFontTx/>
              <a:buNone/>
            </a:pPr>
            <a:r>
              <a:rPr lang="en-GB" altLang="en-US" sz="1800" dirty="0">
                <a:solidFill>
                  <a:srgbClr val="FFFFFF"/>
                </a:solidFill>
              </a:rPr>
              <a:t>HR 0.80 </a:t>
            </a:r>
          </a:p>
          <a:p>
            <a:pPr algn="ctr" eaLnBrk="1" hangingPunct="1">
              <a:lnSpc>
                <a:spcPts val="1600"/>
              </a:lnSpc>
              <a:spcBef>
                <a:spcPct val="0"/>
              </a:spcBef>
              <a:buClrTx/>
              <a:buSzTx/>
              <a:buFontTx/>
              <a:buNone/>
            </a:pPr>
            <a:endParaRPr lang="en-GB" altLang="en-US" sz="1200" dirty="0">
              <a:solidFill>
                <a:srgbClr val="FFFFFF"/>
              </a:solidFill>
            </a:endParaRPr>
          </a:p>
          <a:p>
            <a:pPr algn="ctr" eaLnBrk="1" hangingPunct="1">
              <a:lnSpc>
                <a:spcPts val="1600"/>
              </a:lnSpc>
              <a:spcBef>
                <a:spcPct val="0"/>
              </a:spcBef>
              <a:buClrTx/>
              <a:buSzTx/>
              <a:buFontTx/>
              <a:buNone/>
            </a:pPr>
            <a:r>
              <a:rPr lang="en-GB" altLang="en-US" sz="1800" dirty="0">
                <a:solidFill>
                  <a:srgbClr val="FFFFFF"/>
                </a:solidFill>
              </a:rPr>
              <a:t>mITT</a:t>
            </a:r>
          </a:p>
          <a:p>
            <a:pPr algn="ctr" eaLnBrk="1" hangingPunct="1">
              <a:lnSpc>
                <a:spcPts val="1600"/>
              </a:lnSpc>
              <a:spcBef>
                <a:spcPct val="0"/>
              </a:spcBef>
              <a:buClrTx/>
              <a:buSzTx/>
              <a:buFontTx/>
              <a:buNone/>
            </a:pPr>
            <a:r>
              <a:rPr lang="en-GB" altLang="en-US" sz="1800" dirty="0">
                <a:solidFill>
                  <a:srgbClr val="FFFFFF"/>
                </a:solidFill>
              </a:rPr>
              <a:t>p=0.038</a:t>
            </a:r>
          </a:p>
          <a:p>
            <a:pPr algn="ctr" eaLnBrk="1" hangingPunct="1">
              <a:lnSpc>
                <a:spcPts val="1600"/>
              </a:lnSpc>
              <a:spcBef>
                <a:spcPct val="0"/>
              </a:spcBef>
              <a:buClrTx/>
              <a:buSzTx/>
              <a:buFontTx/>
              <a:buNone/>
            </a:pPr>
            <a:r>
              <a:rPr lang="en-GB" altLang="en-US" sz="1600" dirty="0">
                <a:solidFill>
                  <a:srgbClr val="FFFFFF"/>
                </a:solidFill>
              </a:rPr>
              <a:t>ITT</a:t>
            </a:r>
          </a:p>
          <a:p>
            <a:pPr algn="ctr" eaLnBrk="1" hangingPunct="1">
              <a:lnSpc>
                <a:spcPts val="1600"/>
              </a:lnSpc>
              <a:spcBef>
                <a:spcPct val="0"/>
              </a:spcBef>
              <a:buClrTx/>
              <a:buSzTx/>
              <a:buFontTx/>
              <a:buNone/>
            </a:pPr>
            <a:r>
              <a:rPr lang="en-GB" altLang="en-US" sz="1600" dirty="0">
                <a:solidFill>
                  <a:srgbClr val="FFFFFF"/>
                </a:solidFill>
              </a:rPr>
              <a:t>p=0.053</a:t>
            </a:r>
          </a:p>
        </p:txBody>
      </p:sp>
      <p:pic>
        <p:nvPicPr>
          <p:cNvPr id="91159" name="Picture 10" descr="atlas-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838" y="33338"/>
            <a:ext cx="989012"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125"/>
          <p:cNvSpPr txBox="1"/>
          <p:nvPr/>
        </p:nvSpPr>
        <p:spPr>
          <a:xfrm>
            <a:off x="-9" y="339636"/>
            <a:ext cx="1338828"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3600" spc="50" dirty="0">
                <a:ln w="11430"/>
                <a:solidFill>
                  <a:srgbClr val="FF0066"/>
                </a:solidFill>
                <a:effectLst>
                  <a:outerShdw blurRad="76200" dist="50800" dir="5400000" algn="tl" rotWithShape="0">
                    <a:srgbClr val="000000">
                      <a:alpha val="65000"/>
                    </a:srgbClr>
                  </a:outerShdw>
                </a:effectLst>
                <a:latin typeface="Arial Black" pitchFamily="34" charset="0"/>
              </a:rPr>
              <a:t>TIMI</a:t>
            </a:r>
          </a:p>
        </p:txBody>
      </p:sp>
      <p:sp>
        <p:nvSpPr>
          <p:cNvPr id="127" name="TextBox 126"/>
          <p:cNvSpPr txBox="1"/>
          <p:nvPr/>
        </p:nvSpPr>
        <p:spPr>
          <a:xfrm>
            <a:off x="414679" y="706577"/>
            <a:ext cx="58541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51</a:t>
            </a:r>
          </a:p>
        </p:txBody>
      </p:sp>
      <p:sp>
        <p:nvSpPr>
          <p:cNvPr id="91165" name="TextBox 112"/>
          <p:cNvSpPr txBox="1">
            <a:spLocks noChangeArrowheads="1"/>
          </p:cNvSpPr>
          <p:nvPr/>
        </p:nvSpPr>
        <p:spPr bwMode="auto">
          <a:xfrm>
            <a:off x="5157788" y="56419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t>0</a:t>
            </a:r>
          </a:p>
        </p:txBody>
      </p:sp>
      <p:sp>
        <p:nvSpPr>
          <p:cNvPr id="91166" name="TextBox 113"/>
          <p:cNvSpPr txBox="1">
            <a:spLocks noChangeArrowheads="1"/>
          </p:cNvSpPr>
          <p:nvPr/>
        </p:nvSpPr>
        <p:spPr bwMode="auto">
          <a:xfrm>
            <a:off x="6613525" y="5637213"/>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t>12</a:t>
            </a:r>
          </a:p>
        </p:txBody>
      </p:sp>
      <p:sp>
        <p:nvSpPr>
          <p:cNvPr id="91167" name="TextBox 114"/>
          <p:cNvSpPr txBox="1">
            <a:spLocks noChangeArrowheads="1"/>
          </p:cNvSpPr>
          <p:nvPr/>
        </p:nvSpPr>
        <p:spPr bwMode="auto">
          <a:xfrm>
            <a:off x="8113713" y="56388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t>24</a:t>
            </a:r>
          </a:p>
        </p:txBody>
      </p:sp>
      <p:sp>
        <p:nvSpPr>
          <p:cNvPr id="2084" name="TextBox 227"/>
          <p:cNvSpPr txBox="1">
            <a:spLocks noChangeArrowheads="1"/>
          </p:cNvSpPr>
          <p:nvPr/>
        </p:nvSpPr>
        <p:spPr bwMode="auto">
          <a:xfrm>
            <a:off x="6364288" y="4452938"/>
            <a:ext cx="2024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800" dirty="0"/>
              <a:t>All cause death</a:t>
            </a:r>
            <a:r>
              <a:rPr lang="en-US" altLang="en-US" sz="1800" baseline="30000" dirty="0"/>
              <a:t>#</a:t>
            </a:r>
            <a:r>
              <a:rPr lang="en-US" altLang="en-US" sz="1800" dirty="0"/>
              <a:t> </a:t>
            </a:r>
          </a:p>
          <a:p>
            <a:pPr algn="ctr" eaLnBrk="1" hangingPunct="1">
              <a:lnSpc>
                <a:spcPct val="100000"/>
              </a:lnSpc>
              <a:spcBef>
                <a:spcPct val="0"/>
              </a:spcBef>
              <a:buClrTx/>
              <a:buSzTx/>
              <a:buFontTx/>
              <a:buNone/>
            </a:pPr>
            <a:r>
              <a:rPr lang="en-US" altLang="en-US" sz="1800" dirty="0"/>
              <a:t>HR 0.81 </a:t>
            </a:r>
          </a:p>
          <a:p>
            <a:pPr algn="ctr" eaLnBrk="1" hangingPunct="1">
              <a:lnSpc>
                <a:spcPct val="100000"/>
              </a:lnSpc>
              <a:spcBef>
                <a:spcPct val="0"/>
              </a:spcBef>
              <a:buClrTx/>
              <a:buSzTx/>
              <a:buFontTx/>
              <a:buNone/>
            </a:pPr>
            <a:r>
              <a:rPr lang="en-US" altLang="en-US" sz="1800" dirty="0"/>
              <a:t>mITT p=0.044</a:t>
            </a:r>
          </a:p>
          <a:p>
            <a:pPr algn="ctr" eaLnBrk="1" hangingPunct="1">
              <a:lnSpc>
                <a:spcPct val="100000"/>
              </a:lnSpc>
              <a:spcBef>
                <a:spcPct val="0"/>
              </a:spcBef>
              <a:buClrTx/>
              <a:buSzTx/>
              <a:buFontTx/>
              <a:buNone/>
            </a:pPr>
            <a:r>
              <a:rPr lang="en-US" altLang="en-US" sz="1600" dirty="0"/>
              <a:t>ITT p=0.083</a:t>
            </a:r>
          </a:p>
        </p:txBody>
      </p:sp>
      <p:sp>
        <p:nvSpPr>
          <p:cNvPr id="91169" name="TextBox 228"/>
          <p:cNvSpPr txBox="1">
            <a:spLocks noChangeArrowheads="1"/>
          </p:cNvSpPr>
          <p:nvPr/>
        </p:nvSpPr>
        <p:spPr bwMode="auto">
          <a:xfrm>
            <a:off x="3858420" y="1091684"/>
            <a:ext cx="754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2 Yr KM</a:t>
            </a:r>
          </a:p>
        </p:txBody>
      </p:sp>
      <p:sp>
        <p:nvSpPr>
          <p:cNvPr id="91170" name="TextBox 229"/>
          <p:cNvSpPr txBox="1">
            <a:spLocks noChangeArrowheads="1"/>
          </p:cNvSpPr>
          <p:nvPr/>
        </p:nvSpPr>
        <p:spPr bwMode="auto">
          <a:xfrm>
            <a:off x="8367713" y="1790700"/>
            <a:ext cx="754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dirty="0"/>
              <a:t>2 Yr KM</a:t>
            </a:r>
          </a:p>
        </p:txBody>
      </p:sp>
      <p:sp>
        <p:nvSpPr>
          <p:cNvPr id="117" name="TextBox 116"/>
          <p:cNvSpPr txBox="1"/>
          <p:nvPr/>
        </p:nvSpPr>
        <p:spPr>
          <a:xfrm>
            <a:off x="-60875" y="153620"/>
            <a:ext cx="1475469" cy="307777"/>
          </a:xfrm>
          <a:prstGeom prst="rect">
            <a:avLst/>
          </a:prstGeom>
          <a:noFill/>
          <a:ln>
            <a:noFill/>
          </a:ln>
        </p:spPr>
        <p:txBody>
          <a:bodyPr wrap="none">
            <a:spAutoFit/>
          </a:bodyPr>
          <a:lstStyle/>
          <a:p>
            <a:pPr eaLnBrk="1" hangingPunct="1">
              <a:defRPr/>
            </a:pPr>
            <a:r>
              <a:rPr lang="en-US" sz="1400" dirty="0">
                <a:ln w="12700">
                  <a:solidFill>
                    <a:schemeClr val="accent3"/>
                  </a:solidFill>
                  <a:prstDash val="solid"/>
                </a:ln>
                <a:solidFill>
                  <a:srgbClr val="FF0066"/>
                </a:solidFill>
                <a:effectLst>
                  <a:outerShdw blurRad="50800" dist="38100" dir="2700000" algn="tl" rotWithShape="0">
                    <a:prstClr val="black">
                      <a:alpha val="40000"/>
                    </a:prstClr>
                  </a:outerShdw>
                </a:effectLst>
                <a:latin typeface="Arial Black" pitchFamily="34" charset="0"/>
              </a:rPr>
              <a:t>ATLAS ACS 2</a:t>
            </a:r>
          </a:p>
        </p:txBody>
      </p:sp>
      <p:sp>
        <p:nvSpPr>
          <p:cNvPr id="91172" name="TextBox 115"/>
          <p:cNvSpPr txBox="1">
            <a:spLocks noChangeArrowheads="1"/>
          </p:cNvSpPr>
          <p:nvPr/>
        </p:nvSpPr>
        <p:spPr bwMode="auto">
          <a:xfrm>
            <a:off x="0" y="6550025"/>
            <a:ext cx="3281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400" b="0" i="1" dirty="0"/>
              <a:t>Slide by C. Michael Gibson, M.S., M.D.</a:t>
            </a:r>
          </a:p>
        </p:txBody>
      </p:sp>
      <p:sp>
        <p:nvSpPr>
          <p:cNvPr id="91173" name="TextBox 53"/>
          <p:cNvSpPr txBox="1">
            <a:spLocks noChangeArrowheads="1"/>
          </p:cNvSpPr>
          <p:nvPr/>
        </p:nvSpPr>
        <p:spPr bwMode="auto">
          <a:xfrm>
            <a:off x="7346950" y="6602413"/>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1200" b="0" i="1" dirty="0"/>
              <a:t>Gibson CM, AHA 2011</a:t>
            </a:r>
          </a:p>
        </p:txBody>
      </p:sp>
      <p:graphicFrame>
        <p:nvGraphicFramePr>
          <p:cNvPr id="118" name="Chart 60"/>
          <p:cNvGraphicFramePr>
            <a:graphicFrameLocks/>
          </p:cNvGraphicFramePr>
          <p:nvPr/>
        </p:nvGraphicFramePr>
        <p:xfrm>
          <a:off x="494222" y="894624"/>
          <a:ext cx="3243262" cy="4983662"/>
        </p:xfrm>
        <a:graphic>
          <a:graphicData uri="http://schemas.openxmlformats.org/drawingml/2006/chart">
            <c:chart xmlns:c="http://schemas.openxmlformats.org/drawingml/2006/chart" xmlns:r="http://schemas.openxmlformats.org/officeDocument/2006/relationships" r:id="rId5"/>
          </a:graphicData>
        </a:graphic>
      </p:graphicFrame>
      <p:sp>
        <p:nvSpPr>
          <p:cNvPr id="119" name="Rectangle 118"/>
          <p:cNvSpPr/>
          <p:nvPr/>
        </p:nvSpPr>
        <p:spPr bwMode="auto">
          <a:xfrm>
            <a:off x="802491" y="1435327"/>
            <a:ext cx="2955657" cy="4198788"/>
          </a:xfrm>
          <a:prstGeom prst="rect">
            <a:avLst/>
          </a:prstGeom>
          <a:solidFill>
            <a:schemeClr val="bg2"/>
          </a:solidFill>
          <a:ln w="28575" cap="flat" cmpd="sng" algn="ctr">
            <a:noFill/>
            <a:prstDash val="solid"/>
            <a:round/>
            <a:headEnd type="none" w="med" len="med"/>
            <a:tailEnd type="none" w="med" len="med"/>
          </a:ln>
          <a:effectLst/>
        </p:spPr>
        <p:txBody>
          <a:bodyPr wrap="none" anchor="ctr"/>
          <a:lstStyle/>
          <a:p>
            <a:pPr algn="ctr">
              <a:defRPr/>
            </a:pPr>
            <a:endParaRPr lang="en-US" b="0" dirty="0">
              <a:solidFill>
                <a:srgbClr val="000000"/>
              </a:solidFill>
              <a:effectLst>
                <a:outerShdw blurRad="38100" dist="38100" dir="2700000" algn="tl">
                  <a:srgbClr val="FFFFFF"/>
                </a:outerShdw>
              </a:effectLst>
              <a:cs typeface="+mn-cs"/>
            </a:endParaRPr>
          </a:p>
        </p:txBody>
      </p:sp>
      <p:sp>
        <p:nvSpPr>
          <p:cNvPr id="120" name="Freeform 12"/>
          <p:cNvSpPr>
            <a:spLocks/>
          </p:cNvSpPr>
          <p:nvPr/>
        </p:nvSpPr>
        <p:spPr bwMode="auto">
          <a:xfrm>
            <a:off x="795338" y="1606192"/>
            <a:ext cx="2948485" cy="3962757"/>
          </a:xfrm>
          <a:custGeom>
            <a:avLst/>
            <a:gdLst>
              <a:gd name="T0" fmla="*/ 2147483647 w 1430"/>
              <a:gd name="T1" fmla="*/ 2147483647 h 552"/>
              <a:gd name="T2" fmla="*/ 2147483647 w 1430"/>
              <a:gd name="T3" fmla="*/ 2147483647 h 552"/>
              <a:gd name="T4" fmla="*/ 2147483647 w 1430"/>
              <a:gd name="T5" fmla="*/ 2147483647 h 552"/>
              <a:gd name="T6" fmla="*/ 2147483647 w 1430"/>
              <a:gd name="T7" fmla="*/ 2147483647 h 552"/>
              <a:gd name="T8" fmla="*/ 2147483647 w 1430"/>
              <a:gd name="T9" fmla="*/ 2147483647 h 552"/>
              <a:gd name="T10" fmla="*/ 2147483647 w 1430"/>
              <a:gd name="T11" fmla="*/ 2147483647 h 552"/>
              <a:gd name="T12" fmla="*/ 2147483647 w 1430"/>
              <a:gd name="T13" fmla="*/ 2147483647 h 552"/>
              <a:gd name="T14" fmla="*/ 2147483647 w 1430"/>
              <a:gd name="T15" fmla="*/ 2147483647 h 552"/>
              <a:gd name="T16" fmla="*/ 2147483647 w 1430"/>
              <a:gd name="T17" fmla="*/ 2147483647 h 552"/>
              <a:gd name="T18" fmla="*/ 2147483647 w 1430"/>
              <a:gd name="T19" fmla="*/ 2147483647 h 552"/>
              <a:gd name="T20" fmla="*/ 2147483647 w 1430"/>
              <a:gd name="T21" fmla="*/ 2147483647 h 552"/>
              <a:gd name="T22" fmla="*/ 2147483647 w 1430"/>
              <a:gd name="T23" fmla="*/ 2147483647 h 552"/>
              <a:gd name="T24" fmla="*/ 2147483647 w 1430"/>
              <a:gd name="T25" fmla="*/ 2147483647 h 552"/>
              <a:gd name="T26" fmla="*/ 2147483647 w 1430"/>
              <a:gd name="T27" fmla="*/ 2147483647 h 552"/>
              <a:gd name="T28" fmla="*/ 2147483647 w 1430"/>
              <a:gd name="T29" fmla="*/ 2147483647 h 552"/>
              <a:gd name="T30" fmla="*/ 2147483647 w 1430"/>
              <a:gd name="T31" fmla="*/ 2147483647 h 552"/>
              <a:gd name="T32" fmla="*/ 2147483647 w 1430"/>
              <a:gd name="T33" fmla="*/ 2147483647 h 552"/>
              <a:gd name="T34" fmla="*/ 2147483647 w 1430"/>
              <a:gd name="T35" fmla="*/ 2147483647 h 552"/>
              <a:gd name="T36" fmla="*/ 2147483647 w 1430"/>
              <a:gd name="T37" fmla="*/ 2147483647 h 552"/>
              <a:gd name="T38" fmla="*/ 2147483647 w 1430"/>
              <a:gd name="T39" fmla="*/ 2147483647 h 552"/>
              <a:gd name="T40" fmla="*/ 2147483647 w 1430"/>
              <a:gd name="T41" fmla="*/ 2147483647 h 552"/>
              <a:gd name="T42" fmla="*/ 2147483647 w 1430"/>
              <a:gd name="T43" fmla="*/ 2147483647 h 552"/>
              <a:gd name="T44" fmla="*/ 2147483647 w 1430"/>
              <a:gd name="T45" fmla="*/ 2147483647 h 552"/>
              <a:gd name="T46" fmla="*/ 2147483647 w 1430"/>
              <a:gd name="T47" fmla="*/ 2147483647 h 552"/>
              <a:gd name="T48" fmla="*/ 2147483647 w 1430"/>
              <a:gd name="T49" fmla="*/ 2147483647 h 552"/>
              <a:gd name="T50" fmla="*/ 2147483647 w 1430"/>
              <a:gd name="T51" fmla="*/ 2147483647 h 552"/>
              <a:gd name="T52" fmla="*/ 2147483647 w 1430"/>
              <a:gd name="T53" fmla="*/ 2147483647 h 552"/>
              <a:gd name="T54" fmla="*/ 2147483647 w 1430"/>
              <a:gd name="T55" fmla="*/ 2147483647 h 552"/>
              <a:gd name="T56" fmla="*/ 2147483647 w 1430"/>
              <a:gd name="T57" fmla="*/ 2147483647 h 552"/>
              <a:gd name="T58" fmla="*/ 2147483647 w 1430"/>
              <a:gd name="T59" fmla="*/ 2147483647 h 552"/>
              <a:gd name="T60" fmla="*/ 2147483647 w 1430"/>
              <a:gd name="T61" fmla="*/ 2147483647 h 552"/>
              <a:gd name="T62" fmla="*/ 2147483647 w 1430"/>
              <a:gd name="T63" fmla="*/ 2147483647 h 552"/>
              <a:gd name="T64" fmla="*/ 2147483647 w 1430"/>
              <a:gd name="T65" fmla="*/ 2147483647 h 552"/>
              <a:gd name="T66" fmla="*/ 2147483647 w 1430"/>
              <a:gd name="T67" fmla="*/ 2147483647 h 552"/>
              <a:gd name="T68" fmla="*/ 2147483647 w 1430"/>
              <a:gd name="T69" fmla="*/ 2147483647 h 552"/>
              <a:gd name="T70" fmla="*/ 2147483647 w 1430"/>
              <a:gd name="T71" fmla="*/ 2147483647 h 552"/>
              <a:gd name="T72" fmla="*/ 2147483647 w 1430"/>
              <a:gd name="T73" fmla="*/ 2147483647 h 552"/>
              <a:gd name="T74" fmla="*/ 2147483647 w 1430"/>
              <a:gd name="T75" fmla="*/ 2147483647 h 552"/>
              <a:gd name="T76" fmla="*/ 2147483647 w 1430"/>
              <a:gd name="T77" fmla="*/ 2147483647 h 552"/>
              <a:gd name="T78" fmla="*/ 2147483647 w 1430"/>
              <a:gd name="T79" fmla="*/ 2147483647 h 552"/>
              <a:gd name="T80" fmla="*/ 2147483647 w 1430"/>
              <a:gd name="T81" fmla="*/ 2147483647 h 552"/>
              <a:gd name="T82" fmla="*/ 2147483647 w 1430"/>
              <a:gd name="T83" fmla="*/ 2147483647 h 552"/>
              <a:gd name="T84" fmla="*/ 2147483647 w 1430"/>
              <a:gd name="T85" fmla="*/ 2147483647 h 552"/>
              <a:gd name="T86" fmla="*/ 2147483647 w 1430"/>
              <a:gd name="T87" fmla="*/ 2147483647 h 552"/>
              <a:gd name="T88" fmla="*/ 2147483647 w 1430"/>
              <a:gd name="T89" fmla="*/ 2147483647 h 552"/>
              <a:gd name="T90" fmla="*/ 2147483647 w 1430"/>
              <a:gd name="T91" fmla="*/ 2147483647 h 552"/>
              <a:gd name="T92" fmla="*/ 2147483647 w 1430"/>
              <a:gd name="T93" fmla="*/ 2147483647 h 552"/>
              <a:gd name="T94" fmla="*/ 2147483647 w 1430"/>
              <a:gd name="T95" fmla="*/ 2147483647 h 552"/>
              <a:gd name="T96" fmla="*/ 2147483647 w 1430"/>
              <a:gd name="T97" fmla="*/ 2147483647 h 552"/>
              <a:gd name="T98" fmla="*/ 2147483647 w 1430"/>
              <a:gd name="T99" fmla="*/ 0 h 552"/>
              <a:gd name="T100" fmla="*/ 2147483647 w 1430"/>
              <a:gd name="T101" fmla="*/ 0 h 552"/>
              <a:gd name="T102" fmla="*/ 2147483647 w 1430"/>
              <a:gd name="T103" fmla="*/ 0 h 552"/>
              <a:gd name="T104" fmla="*/ 2147483647 w 1430"/>
              <a:gd name="T105" fmla="*/ 0 h 552"/>
              <a:gd name="T106" fmla="*/ 2147483647 w 1430"/>
              <a:gd name="T107" fmla="*/ 0 h 552"/>
              <a:gd name="T108" fmla="*/ 2147483647 w 1430"/>
              <a:gd name="T109" fmla="*/ 0 h 552"/>
              <a:gd name="T110" fmla="*/ 2147483647 w 1430"/>
              <a:gd name="T111" fmla="*/ 0 h 552"/>
              <a:gd name="T112" fmla="*/ 2147483647 w 1430"/>
              <a:gd name="T113" fmla="*/ 0 h 552"/>
              <a:gd name="T114" fmla="*/ 2147483647 w 1430"/>
              <a:gd name="T115" fmla="*/ 0 h 552"/>
              <a:gd name="T116" fmla="*/ 2147483647 w 1430"/>
              <a:gd name="T117" fmla="*/ 0 h 552"/>
              <a:gd name="T118" fmla="*/ 2147483647 w 1430"/>
              <a:gd name="T119" fmla="*/ 0 h 552"/>
              <a:gd name="T120" fmla="*/ 2147483647 w 1430"/>
              <a:gd name="T121" fmla="*/ 0 h 5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30"/>
              <a:gd name="T184" fmla="*/ 0 h 552"/>
              <a:gd name="T185" fmla="*/ 1430 w 1430"/>
              <a:gd name="T186" fmla="*/ 552 h 5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30" h="552">
                <a:moveTo>
                  <a:pt x="0" y="552"/>
                </a:moveTo>
                <a:lnTo>
                  <a:pt x="0" y="552"/>
                </a:lnTo>
                <a:lnTo>
                  <a:pt x="2" y="552"/>
                </a:lnTo>
                <a:lnTo>
                  <a:pt x="2" y="546"/>
                </a:lnTo>
                <a:lnTo>
                  <a:pt x="4" y="546"/>
                </a:lnTo>
                <a:lnTo>
                  <a:pt x="4" y="510"/>
                </a:lnTo>
                <a:lnTo>
                  <a:pt x="6" y="510"/>
                </a:lnTo>
                <a:lnTo>
                  <a:pt x="6" y="492"/>
                </a:lnTo>
                <a:lnTo>
                  <a:pt x="8" y="492"/>
                </a:lnTo>
                <a:lnTo>
                  <a:pt x="8" y="480"/>
                </a:lnTo>
                <a:lnTo>
                  <a:pt x="10" y="480"/>
                </a:lnTo>
                <a:lnTo>
                  <a:pt x="12" y="480"/>
                </a:lnTo>
                <a:lnTo>
                  <a:pt x="12" y="462"/>
                </a:lnTo>
                <a:lnTo>
                  <a:pt x="14" y="462"/>
                </a:lnTo>
                <a:lnTo>
                  <a:pt x="14" y="456"/>
                </a:lnTo>
                <a:lnTo>
                  <a:pt x="16" y="456"/>
                </a:lnTo>
                <a:lnTo>
                  <a:pt x="16" y="438"/>
                </a:lnTo>
                <a:lnTo>
                  <a:pt x="18" y="438"/>
                </a:lnTo>
                <a:lnTo>
                  <a:pt x="18" y="419"/>
                </a:lnTo>
                <a:lnTo>
                  <a:pt x="20" y="419"/>
                </a:lnTo>
                <a:lnTo>
                  <a:pt x="20" y="413"/>
                </a:lnTo>
                <a:lnTo>
                  <a:pt x="22" y="413"/>
                </a:lnTo>
                <a:lnTo>
                  <a:pt x="22" y="389"/>
                </a:lnTo>
                <a:lnTo>
                  <a:pt x="26" y="389"/>
                </a:lnTo>
                <a:lnTo>
                  <a:pt x="34" y="389"/>
                </a:lnTo>
                <a:lnTo>
                  <a:pt x="38" y="389"/>
                </a:lnTo>
                <a:lnTo>
                  <a:pt x="38" y="383"/>
                </a:lnTo>
                <a:lnTo>
                  <a:pt x="40" y="383"/>
                </a:lnTo>
                <a:lnTo>
                  <a:pt x="40" y="371"/>
                </a:lnTo>
                <a:lnTo>
                  <a:pt x="42" y="371"/>
                </a:lnTo>
                <a:lnTo>
                  <a:pt x="42" y="365"/>
                </a:lnTo>
                <a:lnTo>
                  <a:pt x="44" y="365"/>
                </a:lnTo>
                <a:lnTo>
                  <a:pt x="44" y="359"/>
                </a:lnTo>
                <a:lnTo>
                  <a:pt x="46" y="359"/>
                </a:lnTo>
                <a:lnTo>
                  <a:pt x="52" y="359"/>
                </a:lnTo>
                <a:lnTo>
                  <a:pt x="54" y="359"/>
                </a:lnTo>
                <a:lnTo>
                  <a:pt x="56" y="359"/>
                </a:lnTo>
                <a:lnTo>
                  <a:pt x="58" y="359"/>
                </a:lnTo>
                <a:lnTo>
                  <a:pt x="60" y="359"/>
                </a:lnTo>
                <a:lnTo>
                  <a:pt x="62" y="359"/>
                </a:lnTo>
                <a:lnTo>
                  <a:pt x="64" y="359"/>
                </a:lnTo>
                <a:lnTo>
                  <a:pt x="66" y="359"/>
                </a:lnTo>
                <a:lnTo>
                  <a:pt x="66" y="353"/>
                </a:lnTo>
                <a:lnTo>
                  <a:pt x="68" y="353"/>
                </a:lnTo>
                <a:lnTo>
                  <a:pt x="70" y="353"/>
                </a:lnTo>
                <a:lnTo>
                  <a:pt x="72" y="353"/>
                </a:lnTo>
                <a:lnTo>
                  <a:pt x="72" y="347"/>
                </a:lnTo>
                <a:lnTo>
                  <a:pt x="74" y="347"/>
                </a:lnTo>
                <a:lnTo>
                  <a:pt x="76" y="347"/>
                </a:lnTo>
                <a:lnTo>
                  <a:pt x="78" y="347"/>
                </a:lnTo>
                <a:lnTo>
                  <a:pt x="82" y="347"/>
                </a:lnTo>
                <a:lnTo>
                  <a:pt x="82" y="340"/>
                </a:lnTo>
                <a:lnTo>
                  <a:pt x="84" y="340"/>
                </a:lnTo>
                <a:lnTo>
                  <a:pt x="86" y="340"/>
                </a:lnTo>
                <a:lnTo>
                  <a:pt x="88" y="340"/>
                </a:lnTo>
                <a:lnTo>
                  <a:pt x="88" y="334"/>
                </a:lnTo>
                <a:lnTo>
                  <a:pt x="90" y="334"/>
                </a:lnTo>
                <a:lnTo>
                  <a:pt x="92" y="334"/>
                </a:lnTo>
                <a:lnTo>
                  <a:pt x="94" y="334"/>
                </a:lnTo>
                <a:lnTo>
                  <a:pt x="96" y="334"/>
                </a:lnTo>
                <a:lnTo>
                  <a:pt x="98" y="334"/>
                </a:lnTo>
                <a:lnTo>
                  <a:pt x="98" y="328"/>
                </a:lnTo>
                <a:lnTo>
                  <a:pt x="100" y="328"/>
                </a:lnTo>
                <a:lnTo>
                  <a:pt x="100" y="321"/>
                </a:lnTo>
                <a:lnTo>
                  <a:pt x="102" y="321"/>
                </a:lnTo>
                <a:lnTo>
                  <a:pt x="104" y="321"/>
                </a:lnTo>
                <a:lnTo>
                  <a:pt x="106" y="321"/>
                </a:lnTo>
                <a:lnTo>
                  <a:pt x="108" y="321"/>
                </a:lnTo>
                <a:lnTo>
                  <a:pt x="110" y="321"/>
                </a:lnTo>
                <a:lnTo>
                  <a:pt x="112" y="321"/>
                </a:lnTo>
                <a:lnTo>
                  <a:pt x="114" y="321"/>
                </a:lnTo>
                <a:lnTo>
                  <a:pt x="116" y="321"/>
                </a:lnTo>
                <a:lnTo>
                  <a:pt x="118" y="321"/>
                </a:lnTo>
                <a:lnTo>
                  <a:pt x="120" y="321"/>
                </a:lnTo>
                <a:lnTo>
                  <a:pt x="122" y="321"/>
                </a:lnTo>
                <a:lnTo>
                  <a:pt x="122" y="315"/>
                </a:lnTo>
                <a:lnTo>
                  <a:pt x="124" y="315"/>
                </a:lnTo>
                <a:lnTo>
                  <a:pt x="126" y="315"/>
                </a:lnTo>
                <a:lnTo>
                  <a:pt x="128" y="315"/>
                </a:lnTo>
                <a:lnTo>
                  <a:pt x="130" y="315"/>
                </a:lnTo>
                <a:lnTo>
                  <a:pt x="132" y="315"/>
                </a:lnTo>
                <a:lnTo>
                  <a:pt x="134" y="315"/>
                </a:lnTo>
                <a:lnTo>
                  <a:pt x="136" y="315"/>
                </a:lnTo>
                <a:lnTo>
                  <a:pt x="138" y="315"/>
                </a:lnTo>
                <a:lnTo>
                  <a:pt x="140" y="315"/>
                </a:lnTo>
                <a:lnTo>
                  <a:pt x="142" y="315"/>
                </a:lnTo>
                <a:lnTo>
                  <a:pt x="144" y="315"/>
                </a:lnTo>
                <a:lnTo>
                  <a:pt x="146" y="315"/>
                </a:lnTo>
                <a:lnTo>
                  <a:pt x="148" y="315"/>
                </a:lnTo>
                <a:lnTo>
                  <a:pt x="148" y="308"/>
                </a:lnTo>
                <a:lnTo>
                  <a:pt x="150" y="308"/>
                </a:lnTo>
                <a:lnTo>
                  <a:pt x="152" y="308"/>
                </a:lnTo>
                <a:lnTo>
                  <a:pt x="156" y="308"/>
                </a:lnTo>
                <a:lnTo>
                  <a:pt x="158" y="308"/>
                </a:lnTo>
                <a:lnTo>
                  <a:pt x="160" y="308"/>
                </a:lnTo>
                <a:lnTo>
                  <a:pt x="162" y="308"/>
                </a:lnTo>
                <a:lnTo>
                  <a:pt x="164" y="308"/>
                </a:lnTo>
                <a:lnTo>
                  <a:pt x="164" y="302"/>
                </a:lnTo>
                <a:lnTo>
                  <a:pt x="166" y="302"/>
                </a:lnTo>
                <a:lnTo>
                  <a:pt x="168" y="302"/>
                </a:lnTo>
                <a:lnTo>
                  <a:pt x="170" y="302"/>
                </a:lnTo>
                <a:lnTo>
                  <a:pt x="174" y="302"/>
                </a:lnTo>
                <a:lnTo>
                  <a:pt x="176" y="302"/>
                </a:lnTo>
                <a:lnTo>
                  <a:pt x="178" y="302"/>
                </a:lnTo>
                <a:lnTo>
                  <a:pt x="180" y="302"/>
                </a:lnTo>
                <a:lnTo>
                  <a:pt x="182" y="302"/>
                </a:lnTo>
                <a:lnTo>
                  <a:pt x="184" y="302"/>
                </a:lnTo>
                <a:lnTo>
                  <a:pt x="186" y="302"/>
                </a:lnTo>
                <a:lnTo>
                  <a:pt x="188" y="302"/>
                </a:lnTo>
                <a:lnTo>
                  <a:pt x="192" y="302"/>
                </a:lnTo>
                <a:lnTo>
                  <a:pt x="194" y="302"/>
                </a:lnTo>
                <a:lnTo>
                  <a:pt x="196" y="302"/>
                </a:lnTo>
                <a:lnTo>
                  <a:pt x="197" y="302"/>
                </a:lnTo>
                <a:lnTo>
                  <a:pt x="201" y="302"/>
                </a:lnTo>
                <a:lnTo>
                  <a:pt x="203" y="302"/>
                </a:lnTo>
                <a:lnTo>
                  <a:pt x="205" y="302"/>
                </a:lnTo>
                <a:lnTo>
                  <a:pt x="207" y="302"/>
                </a:lnTo>
                <a:lnTo>
                  <a:pt x="207" y="295"/>
                </a:lnTo>
                <a:lnTo>
                  <a:pt x="209" y="295"/>
                </a:lnTo>
                <a:lnTo>
                  <a:pt x="211" y="295"/>
                </a:lnTo>
                <a:lnTo>
                  <a:pt x="213" y="295"/>
                </a:lnTo>
                <a:lnTo>
                  <a:pt x="215" y="295"/>
                </a:lnTo>
                <a:lnTo>
                  <a:pt x="217" y="295"/>
                </a:lnTo>
                <a:lnTo>
                  <a:pt x="219" y="295"/>
                </a:lnTo>
                <a:lnTo>
                  <a:pt x="221" y="295"/>
                </a:lnTo>
                <a:lnTo>
                  <a:pt x="223" y="295"/>
                </a:lnTo>
                <a:lnTo>
                  <a:pt x="223" y="288"/>
                </a:lnTo>
                <a:lnTo>
                  <a:pt x="225" y="288"/>
                </a:lnTo>
                <a:lnTo>
                  <a:pt x="227" y="288"/>
                </a:lnTo>
                <a:lnTo>
                  <a:pt x="229" y="288"/>
                </a:lnTo>
                <a:lnTo>
                  <a:pt x="231" y="288"/>
                </a:lnTo>
                <a:lnTo>
                  <a:pt x="233" y="288"/>
                </a:lnTo>
                <a:lnTo>
                  <a:pt x="235" y="288"/>
                </a:lnTo>
                <a:lnTo>
                  <a:pt x="237" y="288"/>
                </a:lnTo>
                <a:lnTo>
                  <a:pt x="239" y="288"/>
                </a:lnTo>
                <a:lnTo>
                  <a:pt x="241" y="288"/>
                </a:lnTo>
                <a:lnTo>
                  <a:pt x="243" y="288"/>
                </a:lnTo>
                <a:lnTo>
                  <a:pt x="245" y="288"/>
                </a:lnTo>
                <a:lnTo>
                  <a:pt x="247" y="288"/>
                </a:lnTo>
                <a:lnTo>
                  <a:pt x="247" y="281"/>
                </a:lnTo>
                <a:lnTo>
                  <a:pt x="249" y="281"/>
                </a:lnTo>
                <a:lnTo>
                  <a:pt x="251" y="281"/>
                </a:lnTo>
                <a:lnTo>
                  <a:pt x="253" y="281"/>
                </a:lnTo>
                <a:lnTo>
                  <a:pt x="253" y="274"/>
                </a:lnTo>
                <a:lnTo>
                  <a:pt x="255" y="274"/>
                </a:lnTo>
                <a:lnTo>
                  <a:pt x="257" y="274"/>
                </a:lnTo>
                <a:lnTo>
                  <a:pt x="259" y="274"/>
                </a:lnTo>
                <a:lnTo>
                  <a:pt x="261" y="274"/>
                </a:lnTo>
                <a:lnTo>
                  <a:pt x="263" y="274"/>
                </a:lnTo>
                <a:lnTo>
                  <a:pt x="265" y="274"/>
                </a:lnTo>
                <a:lnTo>
                  <a:pt x="269" y="274"/>
                </a:lnTo>
                <a:lnTo>
                  <a:pt x="273" y="274"/>
                </a:lnTo>
                <a:lnTo>
                  <a:pt x="275" y="274"/>
                </a:lnTo>
                <a:lnTo>
                  <a:pt x="277" y="274"/>
                </a:lnTo>
                <a:lnTo>
                  <a:pt x="279" y="274"/>
                </a:lnTo>
                <a:lnTo>
                  <a:pt x="281" y="274"/>
                </a:lnTo>
                <a:lnTo>
                  <a:pt x="283" y="274"/>
                </a:lnTo>
                <a:lnTo>
                  <a:pt x="285" y="274"/>
                </a:lnTo>
                <a:lnTo>
                  <a:pt x="287" y="274"/>
                </a:lnTo>
                <a:lnTo>
                  <a:pt x="289" y="274"/>
                </a:lnTo>
                <a:lnTo>
                  <a:pt x="289" y="267"/>
                </a:lnTo>
                <a:lnTo>
                  <a:pt x="291" y="267"/>
                </a:lnTo>
                <a:lnTo>
                  <a:pt x="293" y="267"/>
                </a:lnTo>
                <a:lnTo>
                  <a:pt x="295" y="267"/>
                </a:lnTo>
                <a:lnTo>
                  <a:pt x="297" y="267"/>
                </a:lnTo>
                <a:lnTo>
                  <a:pt x="299" y="267"/>
                </a:lnTo>
                <a:lnTo>
                  <a:pt x="299" y="253"/>
                </a:lnTo>
                <a:lnTo>
                  <a:pt x="301" y="253"/>
                </a:lnTo>
                <a:lnTo>
                  <a:pt x="303" y="253"/>
                </a:lnTo>
                <a:lnTo>
                  <a:pt x="305" y="253"/>
                </a:lnTo>
                <a:lnTo>
                  <a:pt x="307" y="253"/>
                </a:lnTo>
                <a:lnTo>
                  <a:pt x="309" y="253"/>
                </a:lnTo>
                <a:lnTo>
                  <a:pt x="309" y="246"/>
                </a:lnTo>
                <a:lnTo>
                  <a:pt x="311" y="246"/>
                </a:lnTo>
                <a:lnTo>
                  <a:pt x="313" y="246"/>
                </a:lnTo>
                <a:lnTo>
                  <a:pt x="315" y="246"/>
                </a:lnTo>
                <a:lnTo>
                  <a:pt x="321" y="246"/>
                </a:lnTo>
                <a:lnTo>
                  <a:pt x="323" y="246"/>
                </a:lnTo>
                <a:lnTo>
                  <a:pt x="325" y="246"/>
                </a:lnTo>
                <a:lnTo>
                  <a:pt x="327" y="246"/>
                </a:lnTo>
                <a:lnTo>
                  <a:pt x="329" y="246"/>
                </a:lnTo>
                <a:lnTo>
                  <a:pt x="331" y="246"/>
                </a:lnTo>
                <a:lnTo>
                  <a:pt x="333" y="246"/>
                </a:lnTo>
                <a:lnTo>
                  <a:pt x="335" y="246"/>
                </a:lnTo>
                <a:lnTo>
                  <a:pt x="337" y="246"/>
                </a:lnTo>
                <a:lnTo>
                  <a:pt x="339" y="246"/>
                </a:lnTo>
                <a:lnTo>
                  <a:pt x="341" y="246"/>
                </a:lnTo>
                <a:lnTo>
                  <a:pt x="343" y="246"/>
                </a:lnTo>
                <a:lnTo>
                  <a:pt x="345" y="246"/>
                </a:lnTo>
                <a:lnTo>
                  <a:pt x="349" y="246"/>
                </a:lnTo>
                <a:lnTo>
                  <a:pt x="351" y="246"/>
                </a:lnTo>
                <a:lnTo>
                  <a:pt x="353" y="246"/>
                </a:lnTo>
                <a:lnTo>
                  <a:pt x="355" y="246"/>
                </a:lnTo>
                <a:lnTo>
                  <a:pt x="357" y="246"/>
                </a:lnTo>
                <a:lnTo>
                  <a:pt x="359" y="246"/>
                </a:lnTo>
                <a:lnTo>
                  <a:pt x="361" y="246"/>
                </a:lnTo>
                <a:lnTo>
                  <a:pt x="361" y="239"/>
                </a:lnTo>
                <a:lnTo>
                  <a:pt x="363" y="239"/>
                </a:lnTo>
                <a:lnTo>
                  <a:pt x="365" y="239"/>
                </a:lnTo>
                <a:lnTo>
                  <a:pt x="367" y="239"/>
                </a:lnTo>
                <a:lnTo>
                  <a:pt x="369" y="239"/>
                </a:lnTo>
                <a:lnTo>
                  <a:pt x="371" y="239"/>
                </a:lnTo>
                <a:lnTo>
                  <a:pt x="371" y="231"/>
                </a:lnTo>
                <a:lnTo>
                  <a:pt x="373" y="231"/>
                </a:lnTo>
                <a:lnTo>
                  <a:pt x="375" y="231"/>
                </a:lnTo>
                <a:lnTo>
                  <a:pt x="377" y="231"/>
                </a:lnTo>
                <a:lnTo>
                  <a:pt x="377" y="224"/>
                </a:lnTo>
                <a:lnTo>
                  <a:pt x="379" y="224"/>
                </a:lnTo>
                <a:lnTo>
                  <a:pt x="381" y="224"/>
                </a:lnTo>
                <a:lnTo>
                  <a:pt x="383" y="224"/>
                </a:lnTo>
                <a:lnTo>
                  <a:pt x="385" y="224"/>
                </a:lnTo>
                <a:lnTo>
                  <a:pt x="387" y="224"/>
                </a:lnTo>
                <a:lnTo>
                  <a:pt x="391" y="224"/>
                </a:lnTo>
                <a:lnTo>
                  <a:pt x="393" y="224"/>
                </a:lnTo>
                <a:lnTo>
                  <a:pt x="395" y="224"/>
                </a:lnTo>
                <a:lnTo>
                  <a:pt x="397" y="224"/>
                </a:lnTo>
                <a:lnTo>
                  <a:pt x="399" y="224"/>
                </a:lnTo>
                <a:lnTo>
                  <a:pt x="401" y="224"/>
                </a:lnTo>
                <a:lnTo>
                  <a:pt x="403" y="224"/>
                </a:lnTo>
                <a:lnTo>
                  <a:pt x="404" y="224"/>
                </a:lnTo>
                <a:lnTo>
                  <a:pt x="406" y="224"/>
                </a:lnTo>
                <a:lnTo>
                  <a:pt x="409" y="224"/>
                </a:lnTo>
                <a:lnTo>
                  <a:pt x="410" y="224"/>
                </a:lnTo>
                <a:lnTo>
                  <a:pt x="410" y="216"/>
                </a:lnTo>
                <a:lnTo>
                  <a:pt x="412" y="216"/>
                </a:lnTo>
                <a:lnTo>
                  <a:pt x="416" y="216"/>
                </a:lnTo>
                <a:lnTo>
                  <a:pt x="418" y="216"/>
                </a:lnTo>
                <a:lnTo>
                  <a:pt x="420" y="216"/>
                </a:lnTo>
                <a:lnTo>
                  <a:pt x="422" y="216"/>
                </a:lnTo>
                <a:lnTo>
                  <a:pt x="424" y="216"/>
                </a:lnTo>
                <a:lnTo>
                  <a:pt x="426" y="216"/>
                </a:lnTo>
                <a:lnTo>
                  <a:pt x="428" y="216"/>
                </a:lnTo>
                <a:lnTo>
                  <a:pt x="430" y="216"/>
                </a:lnTo>
                <a:lnTo>
                  <a:pt x="432" y="216"/>
                </a:lnTo>
                <a:lnTo>
                  <a:pt x="434" y="216"/>
                </a:lnTo>
                <a:lnTo>
                  <a:pt x="436" y="216"/>
                </a:lnTo>
                <a:lnTo>
                  <a:pt x="438" y="216"/>
                </a:lnTo>
                <a:lnTo>
                  <a:pt x="440" y="216"/>
                </a:lnTo>
                <a:lnTo>
                  <a:pt x="442" y="216"/>
                </a:lnTo>
                <a:lnTo>
                  <a:pt x="444" y="216"/>
                </a:lnTo>
                <a:lnTo>
                  <a:pt x="446" y="216"/>
                </a:lnTo>
                <a:lnTo>
                  <a:pt x="448" y="216"/>
                </a:lnTo>
                <a:lnTo>
                  <a:pt x="448" y="208"/>
                </a:lnTo>
                <a:lnTo>
                  <a:pt x="450" y="208"/>
                </a:lnTo>
                <a:lnTo>
                  <a:pt x="452" y="208"/>
                </a:lnTo>
                <a:lnTo>
                  <a:pt x="454" y="208"/>
                </a:lnTo>
                <a:lnTo>
                  <a:pt x="456" y="208"/>
                </a:lnTo>
                <a:lnTo>
                  <a:pt x="458" y="208"/>
                </a:lnTo>
                <a:lnTo>
                  <a:pt x="460" y="208"/>
                </a:lnTo>
                <a:lnTo>
                  <a:pt x="462" y="208"/>
                </a:lnTo>
                <a:lnTo>
                  <a:pt x="464" y="208"/>
                </a:lnTo>
                <a:lnTo>
                  <a:pt x="466" y="208"/>
                </a:lnTo>
                <a:lnTo>
                  <a:pt x="468" y="208"/>
                </a:lnTo>
                <a:lnTo>
                  <a:pt x="470" y="208"/>
                </a:lnTo>
                <a:lnTo>
                  <a:pt x="472" y="208"/>
                </a:lnTo>
                <a:lnTo>
                  <a:pt x="474" y="208"/>
                </a:lnTo>
                <a:lnTo>
                  <a:pt x="474" y="200"/>
                </a:lnTo>
                <a:lnTo>
                  <a:pt x="476" y="200"/>
                </a:lnTo>
                <a:lnTo>
                  <a:pt x="478" y="200"/>
                </a:lnTo>
                <a:lnTo>
                  <a:pt x="480" y="200"/>
                </a:lnTo>
                <a:lnTo>
                  <a:pt x="482" y="200"/>
                </a:lnTo>
                <a:lnTo>
                  <a:pt x="482" y="183"/>
                </a:lnTo>
                <a:lnTo>
                  <a:pt x="484" y="183"/>
                </a:lnTo>
                <a:lnTo>
                  <a:pt x="486" y="183"/>
                </a:lnTo>
                <a:lnTo>
                  <a:pt x="488" y="183"/>
                </a:lnTo>
                <a:lnTo>
                  <a:pt x="490" y="183"/>
                </a:lnTo>
                <a:lnTo>
                  <a:pt x="492" y="183"/>
                </a:lnTo>
                <a:lnTo>
                  <a:pt x="494" y="183"/>
                </a:lnTo>
                <a:lnTo>
                  <a:pt x="496" y="183"/>
                </a:lnTo>
                <a:lnTo>
                  <a:pt x="498" y="183"/>
                </a:lnTo>
                <a:lnTo>
                  <a:pt x="500" y="183"/>
                </a:lnTo>
                <a:lnTo>
                  <a:pt x="502" y="183"/>
                </a:lnTo>
                <a:lnTo>
                  <a:pt x="504" y="183"/>
                </a:lnTo>
                <a:lnTo>
                  <a:pt x="506" y="183"/>
                </a:lnTo>
                <a:lnTo>
                  <a:pt x="508" y="183"/>
                </a:lnTo>
                <a:lnTo>
                  <a:pt x="508" y="175"/>
                </a:lnTo>
                <a:lnTo>
                  <a:pt x="510" y="175"/>
                </a:lnTo>
                <a:lnTo>
                  <a:pt x="512" y="175"/>
                </a:lnTo>
                <a:lnTo>
                  <a:pt x="514" y="175"/>
                </a:lnTo>
                <a:lnTo>
                  <a:pt x="516" y="175"/>
                </a:lnTo>
                <a:lnTo>
                  <a:pt x="518" y="175"/>
                </a:lnTo>
                <a:lnTo>
                  <a:pt x="520" y="175"/>
                </a:lnTo>
                <a:lnTo>
                  <a:pt x="522" y="175"/>
                </a:lnTo>
                <a:lnTo>
                  <a:pt x="524" y="175"/>
                </a:lnTo>
                <a:lnTo>
                  <a:pt x="530" y="175"/>
                </a:lnTo>
                <a:lnTo>
                  <a:pt x="532" y="175"/>
                </a:lnTo>
                <a:lnTo>
                  <a:pt x="534" y="175"/>
                </a:lnTo>
                <a:lnTo>
                  <a:pt x="536" y="175"/>
                </a:lnTo>
                <a:lnTo>
                  <a:pt x="538" y="175"/>
                </a:lnTo>
                <a:lnTo>
                  <a:pt x="540" y="175"/>
                </a:lnTo>
                <a:lnTo>
                  <a:pt x="542" y="175"/>
                </a:lnTo>
                <a:lnTo>
                  <a:pt x="544" y="175"/>
                </a:lnTo>
                <a:lnTo>
                  <a:pt x="546" y="175"/>
                </a:lnTo>
                <a:lnTo>
                  <a:pt x="548" y="175"/>
                </a:lnTo>
                <a:lnTo>
                  <a:pt x="548" y="166"/>
                </a:lnTo>
                <a:lnTo>
                  <a:pt x="550" y="166"/>
                </a:lnTo>
                <a:lnTo>
                  <a:pt x="552" y="166"/>
                </a:lnTo>
                <a:lnTo>
                  <a:pt x="552" y="157"/>
                </a:lnTo>
                <a:lnTo>
                  <a:pt x="554" y="157"/>
                </a:lnTo>
                <a:lnTo>
                  <a:pt x="556" y="157"/>
                </a:lnTo>
                <a:lnTo>
                  <a:pt x="558" y="157"/>
                </a:lnTo>
                <a:lnTo>
                  <a:pt x="560" y="157"/>
                </a:lnTo>
                <a:lnTo>
                  <a:pt x="562" y="157"/>
                </a:lnTo>
                <a:lnTo>
                  <a:pt x="564" y="157"/>
                </a:lnTo>
                <a:lnTo>
                  <a:pt x="566" y="157"/>
                </a:lnTo>
                <a:lnTo>
                  <a:pt x="568" y="157"/>
                </a:lnTo>
                <a:lnTo>
                  <a:pt x="570" y="157"/>
                </a:lnTo>
                <a:lnTo>
                  <a:pt x="572" y="157"/>
                </a:lnTo>
                <a:lnTo>
                  <a:pt x="574" y="157"/>
                </a:lnTo>
                <a:lnTo>
                  <a:pt x="576" y="157"/>
                </a:lnTo>
                <a:lnTo>
                  <a:pt x="578" y="157"/>
                </a:lnTo>
                <a:lnTo>
                  <a:pt x="580" y="157"/>
                </a:lnTo>
                <a:lnTo>
                  <a:pt x="584" y="157"/>
                </a:lnTo>
                <a:lnTo>
                  <a:pt x="586" y="157"/>
                </a:lnTo>
                <a:lnTo>
                  <a:pt x="588" y="157"/>
                </a:lnTo>
                <a:lnTo>
                  <a:pt x="590" y="157"/>
                </a:lnTo>
                <a:lnTo>
                  <a:pt x="592" y="157"/>
                </a:lnTo>
                <a:lnTo>
                  <a:pt x="594" y="157"/>
                </a:lnTo>
                <a:lnTo>
                  <a:pt x="596" y="157"/>
                </a:lnTo>
                <a:lnTo>
                  <a:pt x="598" y="157"/>
                </a:lnTo>
                <a:lnTo>
                  <a:pt x="600" y="157"/>
                </a:lnTo>
                <a:lnTo>
                  <a:pt x="602" y="157"/>
                </a:lnTo>
                <a:lnTo>
                  <a:pt x="604" y="157"/>
                </a:lnTo>
                <a:lnTo>
                  <a:pt x="606" y="157"/>
                </a:lnTo>
                <a:lnTo>
                  <a:pt x="608" y="157"/>
                </a:lnTo>
                <a:lnTo>
                  <a:pt x="610" y="157"/>
                </a:lnTo>
                <a:lnTo>
                  <a:pt x="613" y="157"/>
                </a:lnTo>
                <a:lnTo>
                  <a:pt x="616" y="157"/>
                </a:lnTo>
                <a:lnTo>
                  <a:pt x="617" y="157"/>
                </a:lnTo>
                <a:lnTo>
                  <a:pt x="619" y="157"/>
                </a:lnTo>
                <a:lnTo>
                  <a:pt x="621" y="157"/>
                </a:lnTo>
                <a:lnTo>
                  <a:pt x="623" y="157"/>
                </a:lnTo>
                <a:lnTo>
                  <a:pt x="623" y="147"/>
                </a:lnTo>
                <a:lnTo>
                  <a:pt x="627" y="147"/>
                </a:lnTo>
                <a:lnTo>
                  <a:pt x="627" y="138"/>
                </a:lnTo>
                <a:lnTo>
                  <a:pt x="629" y="138"/>
                </a:lnTo>
                <a:lnTo>
                  <a:pt x="631" y="138"/>
                </a:lnTo>
                <a:lnTo>
                  <a:pt x="633" y="138"/>
                </a:lnTo>
                <a:lnTo>
                  <a:pt x="633" y="128"/>
                </a:lnTo>
                <a:lnTo>
                  <a:pt x="635" y="128"/>
                </a:lnTo>
                <a:lnTo>
                  <a:pt x="639" y="128"/>
                </a:lnTo>
                <a:lnTo>
                  <a:pt x="641" y="128"/>
                </a:lnTo>
                <a:lnTo>
                  <a:pt x="643" y="128"/>
                </a:lnTo>
                <a:lnTo>
                  <a:pt x="645" y="128"/>
                </a:lnTo>
                <a:lnTo>
                  <a:pt x="647" y="128"/>
                </a:lnTo>
                <a:lnTo>
                  <a:pt x="649" y="128"/>
                </a:lnTo>
                <a:lnTo>
                  <a:pt x="651" y="128"/>
                </a:lnTo>
                <a:lnTo>
                  <a:pt x="655" y="128"/>
                </a:lnTo>
                <a:lnTo>
                  <a:pt x="657" y="128"/>
                </a:lnTo>
                <a:lnTo>
                  <a:pt x="659" y="128"/>
                </a:lnTo>
                <a:lnTo>
                  <a:pt x="661" y="128"/>
                </a:lnTo>
                <a:lnTo>
                  <a:pt x="663" y="128"/>
                </a:lnTo>
                <a:lnTo>
                  <a:pt x="665" y="128"/>
                </a:lnTo>
                <a:lnTo>
                  <a:pt x="669" y="128"/>
                </a:lnTo>
                <a:lnTo>
                  <a:pt x="671" y="128"/>
                </a:lnTo>
                <a:lnTo>
                  <a:pt x="673" y="128"/>
                </a:lnTo>
                <a:lnTo>
                  <a:pt x="675" y="128"/>
                </a:lnTo>
                <a:lnTo>
                  <a:pt x="677" y="128"/>
                </a:lnTo>
                <a:lnTo>
                  <a:pt x="681" y="128"/>
                </a:lnTo>
                <a:lnTo>
                  <a:pt x="683" y="128"/>
                </a:lnTo>
                <a:lnTo>
                  <a:pt x="685" y="128"/>
                </a:lnTo>
                <a:lnTo>
                  <a:pt x="687" y="128"/>
                </a:lnTo>
                <a:lnTo>
                  <a:pt x="689" y="128"/>
                </a:lnTo>
                <a:lnTo>
                  <a:pt x="691" y="128"/>
                </a:lnTo>
                <a:lnTo>
                  <a:pt x="693" y="128"/>
                </a:lnTo>
                <a:lnTo>
                  <a:pt x="695" y="128"/>
                </a:lnTo>
                <a:lnTo>
                  <a:pt x="697" y="128"/>
                </a:lnTo>
                <a:lnTo>
                  <a:pt x="699" y="128"/>
                </a:lnTo>
                <a:lnTo>
                  <a:pt x="701" y="128"/>
                </a:lnTo>
                <a:lnTo>
                  <a:pt x="703" y="128"/>
                </a:lnTo>
                <a:lnTo>
                  <a:pt x="705" y="128"/>
                </a:lnTo>
                <a:lnTo>
                  <a:pt x="709" y="128"/>
                </a:lnTo>
                <a:lnTo>
                  <a:pt x="711" y="128"/>
                </a:lnTo>
                <a:lnTo>
                  <a:pt x="713" y="128"/>
                </a:lnTo>
                <a:lnTo>
                  <a:pt x="715" y="128"/>
                </a:lnTo>
                <a:lnTo>
                  <a:pt x="717" y="128"/>
                </a:lnTo>
                <a:lnTo>
                  <a:pt x="719" y="128"/>
                </a:lnTo>
                <a:lnTo>
                  <a:pt x="719" y="117"/>
                </a:lnTo>
                <a:lnTo>
                  <a:pt x="723" y="117"/>
                </a:lnTo>
                <a:lnTo>
                  <a:pt x="725" y="117"/>
                </a:lnTo>
                <a:lnTo>
                  <a:pt x="727" y="117"/>
                </a:lnTo>
                <a:lnTo>
                  <a:pt x="729" y="117"/>
                </a:lnTo>
                <a:lnTo>
                  <a:pt x="731" y="117"/>
                </a:lnTo>
                <a:lnTo>
                  <a:pt x="733" y="117"/>
                </a:lnTo>
                <a:lnTo>
                  <a:pt x="735" y="117"/>
                </a:lnTo>
                <a:lnTo>
                  <a:pt x="737" y="117"/>
                </a:lnTo>
                <a:lnTo>
                  <a:pt x="739" y="117"/>
                </a:lnTo>
                <a:lnTo>
                  <a:pt x="741" y="117"/>
                </a:lnTo>
                <a:lnTo>
                  <a:pt x="743" y="117"/>
                </a:lnTo>
                <a:lnTo>
                  <a:pt x="745" y="117"/>
                </a:lnTo>
                <a:lnTo>
                  <a:pt x="747" y="117"/>
                </a:lnTo>
                <a:lnTo>
                  <a:pt x="751" y="117"/>
                </a:lnTo>
                <a:lnTo>
                  <a:pt x="753" y="117"/>
                </a:lnTo>
                <a:lnTo>
                  <a:pt x="755" y="117"/>
                </a:lnTo>
                <a:lnTo>
                  <a:pt x="757" y="117"/>
                </a:lnTo>
                <a:lnTo>
                  <a:pt x="759" y="117"/>
                </a:lnTo>
                <a:lnTo>
                  <a:pt x="761" y="117"/>
                </a:lnTo>
                <a:lnTo>
                  <a:pt x="765" y="117"/>
                </a:lnTo>
                <a:lnTo>
                  <a:pt x="767" y="117"/>
                </a:lnTo>
                <a:lnTo>
                  <a:pt x="769" y="117"/>
                </a:lnTo>
                <a:lnTo>
                  <a:pt x="771" y="117"/>
                </a:lnTo>
                <a:lnTo>
                  <a:pt x="773" y="117"/>
                </a:lnTo>
                <a:lnTo>
                  <a:pt x="775" y="117"/>
                </a:lnTo>
                <a:lnTo>
                  <a:pt x="779" y="117"/>
                </a:lnTo>
                <a:lnTo>
                  <a:pt x="781" y="117"/>
                </a:lnTo>
                <a:lnTo>
                  <a:pt x="783" y="117"/>
                </a:lnTo>
                <a:lnTo>
                  <a:pt x="785" y="117"/>
                </a:lnTo>
                <a:lnTo>
                  <a:pt x="787" y="117"/>
                </a:lnTo>
                <a:lnTo>
                  <a:pt x="789" y="117"/>
                </a:lnTo>
                <a:lnTo>
                  <a:pt x="793" y="117"/>
                </a:lnTo>
                <a:lnTo>
                  <a:pt x="795" y="117"/>
                </a:lnTo>
                <a:lnTo>
                  <a:pt x="797" y="117"/>
                </a:lnTo>
                <a:lnTo>
                  <a:pt x="799" y="117"/>
                </a:lnTo>
                <a:lnTo>
                  <a:pt x="799" y="106"/>
                </a:lnTo>
                <a:lnTo>
                  <a:pt x="801" y="106"/>
                </a:lnTo>
                <a:lnTo>
                  <a:pt x="803" y="106"/>
                </a:lnTo>
                <a:lnTo>
                  <a:pt x="805" y="106"/>
                </a:lnTo>
                <a:lnTo>
                  <a:pt x="807" y="106"/>
                </a:lnTo>
                <a:lnTo>
                  <a:pt x="809" y="106"/>
                </a:lnTo>
                <a:lnTo>
                  <a:pt x="811" y="106"/>
                </a:lnTo>
                <a:lnTo>
                  <a:pt x="813" y="106"/>
                </a:lnTo>
                <a:lnTo>
                  <a:pt x="815" y="106"/>
                </a:lnTo>
                <a:lnTo>
                  <a:pt x="817" y="106"/>
                </a:lnTo>
                <a:lnTo>
                  <a:pt x="820" y="106"/>
                </a:lnTo>
                <a:lnTo>
                  <a:pt x="823" y="106"/>
                </a:lnTo>
                <a:lnTo>
                  <a:pt x="824" y="106"/>
                </a:lnTo>
                <a:lnTo>
                  <a:pt x="826" y="106"/>
                </a:lnTo>
                <a:lnTo>
                  <a:pt x="828" y="106"/>
                </a:lnTo>
                <a:lnTo>
                  <a:pt x="830" y="106"/>
                </a:lnTo>
                <a:lnTo>
                  <a:pt x="832" y="106"/>
                </a:lnTo>
                <a:lnTo>
                  <a:pt x="834" y="106"/>
                </a:lnTo>
                <a:lnTo>
                  <a:pt x="836" y="106"/>
                </a:lnTo>
                <a:lnTo>
                  <a:pt x="838" y="106"/>
                </a:lnTo>
                <a:lnTo>
                  <a:pt x="840" y="106"/>
                </a:lnTo>
                <a:lnTo>
                  <a:pt x="842" y="106"/>
                </a:lnTo>
                <a:lnTo>
                  <a:pt x="844" y="106"/>
                </a:lnTo>
                <a:lnTo>
                  <a:pt x="848" y="106"/>
                </a:lnTo>
                <a:lnTo>
                  <a:pt x="850" y="106"/>
                </a:lnTo>
                <a:lnTo>
                  <a:pt x="852" y="106"/>
                </a:lnTo>
                <a:lnTo>
                  <a:pt x="854" y="106"/>
                </a:lnTo>
                <a:lnTo>
                  <a:pt x="856" y="106"/>
                </a:lnTo>
                <a:lnTo>
                  <a:pt x="858" y="106"/>
                </a:lnTo>
                <a:lnTo>
                  <a:pt x="860" y="106"/>
                </a:lnTo>
                <a:lnTo>
                  <a:pt x="864" y="106"/>
                </a:lnTo>
                <a:lnTo>
                  <a:pt x="866" y="106"/>
                </a:lnTo>
                <a:lnTo>
                  <a:pt x="868" y="106"/>
                </a:lnTo>
                <a:lnTo>
                  <a:pt x="870" y="106"/>
                </a:lnTo>
                <a:lnTo>
                  <a:pt x="872" y="106"/>
                </a:lnTo>
                <a:lnTo>
                  <a:pt x="874" y="106"/>
                </a:lnTo>
                <a:lnTo>
                  <a:pt x="876" y="106"/>
                </a:lnTo>
                <a:lnTo>
                  <a:pt x="878" y="106"/>
                </a:lnTo>
                <a:lnTo>
                  <a:pt x="880" y="106"/>
                </a:lnTo>
                <a:lnTo>
                  <a:pt x="882" y="106"/>
                </a:lnTo>
                <a:lnTo>
                  <a:pt x="884" y="106"/>
                </a:lnTo>
                <a:lnTo>
                  <a:pt x="886" y="106"/>
                </a:lnTo>
                <a:lnTo>
                  <a:pt x="890" y="106"/>
                </a:lnTo>
                <a:lnTo>
                  <a:pt x="892" y="106"/>
                </a:lnTo>
                <a:lnTo>
                  <a:pt x="894" y="106"/>
                </a:lnTo>
                <a:lnTo>
                  <a:pt x="896" y="106"/>
                </a:lnTo>
                <a:lnTo>
                  <a:pt x="898" y="106"/>
                </a:lnTo>
                <a:lnTo>
                  <a:pt x="900" y="106"/>
                </a:lnTo>
                <a:lnTo>
                  <a:pt x="902" y="106"/>
                </a:lnTo>
                <a:lnTo>
                  <a:pt x="904" y="106"/>
                </a:lnTo>
                <a:lnTo>
                  <a:pt x="906" y="106"/>
                </a:lnTo>
                <a:lnTo>
                  <a:pt x="908" y="106"/>
                </a:lnTo>
                <a:lnTo>
                  <a:pt x="910" y="106"/>
                </a:lnTo>
                <a:lnTo>
                  <a:pt x="912" y="106"/>
                </a:lnTo>
                <a:lnTo>
                  <a:pt x="914" y="106"/>
                </a:lnTo>
                <a:lnTo>
                  <a:pt x="916" y="106"/>
                </a:lnTo>
                <a:lnTo>
                  <a:pt x="920" y="106"/>
                </a:lnTo>
                <a:lnTo>
                  <a:pt x="922" y="106"/>
                </a:lnTo>
                <a:lnTo>
                  <a:pt x="924" y="106"/>
                </a:lnTo>
                <a:lnTo>
                  <a:pt x="926" y="106"/>
                </a:lnTo>
                <a:lnTo>
                  <a:pt x="928" y="106"/>
                </a:lnTo>
                <a:lnTo>
                  <a:pt x="930" y="106"/>
                </a:lnTo>
                <a:lnTo>
                  <a:pt x="930" y="91"/>
                </a:lnTo>
                <a:lnTo>
                  <a:pt x="934" y="91"/>
                </a:lnTo>
                <a:lnTo>
                  <a:pt x="936" y="91"/>
                </a:lnTo>
                <a:lnTo>
                  <a:pt x="936" y="76"/>
                </a:lnTo>
                <a:lnTo>
                  <a:pt x="938" y="76"/>
                </a:lnTo>
                <a:lnTo>
                  <a:pt x="940" y="76"/>
                </a:lnTo>
                <a:lnTo>
                  <a:pt x="942" y="76"/>
                </a:lnTo>
                <a:lnTo>
                  <a:pt x="948" y="76"/>
                </a:lnTo>
                <a:lnTo>
                  <a:pt x="950" y="76"/>
                </a:lnTo>
                <a:lnTo>
                  <a:pt x="952" y="76"/>
                </a:lnTo>
                <a:lnTo>
                  <a:pt x="954" y="76"/>
                </a:lnTo>
                <a:lnTo>
                  <a:pt x="956" y="76"/>
                </a:lnTo>
                <a:lnTo>
                  <a:pt x="960" y="76"/>
                </a:lnTo>
                <a:lnTo>
                  <a:pt x="962" y="76"/>
                </a:lnTo>
                <a:lnTo>
                  <a:pt x="964" y="76"/>
                </a:lnTo>
                <a:lnTo>
                  <a:pt x="966" y="76"/>
                </a:lnTo>
                <a:lnTo>
                  <a:pt x="968" y="76"/>
                </a:lnTo>
                <a:lnTo>
                  <a:pt x="970" y="76"/>
                </a:lnTo>
                <a:lnTo>
                  <a:pt x="972" y="76"/>
                </a:lnTo>
                <a:lnTo>
                  <a:pt x="974" y="76"/>
                </a:lnTo>
                <a:lnTo>
                  <a:pt x="976" y="76"/>
                </a:lnTo>
                <a:lnTo>
                  <a:pt x="978" y="76"/>
                </a:lnTo>
                <a:lnTo>
                  <a:pt x="980" y="76"/>
                </a:lnTo>
                <a:lnTo>
                  <a:pt x="982" y="76"/>
                </a:lnTo>
                <a:lnTo>
                  <a:pt x="984" y="76"/>
                </a:lnTo>
                <a:lnTo>
                  <a:pt x="988" y="76"/>
                </a:lnTo>
                <a:lnTo>
                  <a:pt x="990" y="76"/>
                </a:lnTo>
                <a:lnTo>
                  <a:pt x="992" y="76"/>
                </a:lnTo>
                <a:lnTo>
                  <a:pt x="994" y="76"/>
                </a:lnTo>
                <a:lnTo>
                  <a:pt x="994" y="59"/>
                </a:lnTo>
                <a:lnTo>
                  <a:pt x="996" y="59"/>
                </a:lnTo>
                <a:lnTo>
                  <a:pt x="998" y="59"/>
                </a:lnTo>
                <a:lnTo>
                  <a:pt x="1000" y="59"/>
                </a:lnTo>
                <a:lnTo>
                  <a:pt x="1004" y="59"/>
                </a:lnTo>
                <a:lnTo>
                  <a:pt x="1006" y="59"/>
                </a:lnTo>
                <a:lnTo>
                  <a:pt x="1008" y="59"/>
                </a:lnTo>
                <a:lnTo>
                  <a:pt x="1010" y="59"/>
                </a:lnTo>
                <a:lnTo>
                  <a:pt x="1012" y="59"/>
                </a:lnTo>
                <a:lnTo>
                  <a:pt x="1016" y="59"/>
                </a:lnTo>
                <a:lnTo>
                  <a:pt x="1018" y="59"/>
                </a:lnTo>
                <a:lnTo>
                  <a:pt x="1020" y="59"/>
                </a:lnTo>
                <a:lnTo>
                  <a:pt x="1022" y="59"/>
                </a:lnTo>
                <a:lnTo>
                  <a:pt x="1024" y="59"/>
                </a:lnTo>
                <a:lnTo>
                  <a:pt x="1026" y="59"/>
                </a:lnTo>
                <a:lnTo>
                  <a:pt x="1028" y="59"/>
                </a:lnTo>
                <a:lnTo>
                  <a:pt x="1033" y="59"/>
                </a:lnTo>
                <a:lnTo>
                  <a:pt x="1035" y="59"/>
                </a:lnTo>
                <a:lnTo>
                  <a:pt x="1037" y="59"/>
                </a:lnTo>
                <a:lnTo>
                  <a:pt x="1039" y="59"/>
                </a:lnTo>
                <a:lnTo>
                  <a:pt x="1041" y="59"/>
                </a:lnTo>
                <a:lnTo>
                  <a:pt x="1043" y="59"/>
                </a:lnTo>
                <a:lnTo>
                  <a:pt x="1045" y="59"/>
                </a:lnTo>
                <a:lnTo>
                  <a:pt x="1047" y="59"/>
                </a:lnTo>
                <a:lnTo>
                  <a:pt x="1049" y="59"/>
                </a:lnTo>
                <a:lnTo>
                  <a:pt x="1051" y="59"/>
                </a:lnTo>
                <a:lnTo>
                  <a:pt x="1053" y="59"/>
                </a:lnTo>
                <a:lnTo>
                  <a:pt x="1055" y="59"/>
                </a:lnTo>
                <a:lnTo>
                  <a:pt x="1055" y="41"/>
                </a:lnTo>
                <a:lnTo>
                  <a:pt x="1057" y="41"/>
                </a:lnTo>
                <a:lnTo>
                  <a:pt x="1059" y="41"/>
                </a:lnTo>
                <a:lnTo>
                  <a:pt x="1061" y="41"/>
                </a:lnTo>
                <a:lnTo>
                  <a:pt x="1063" y="41"/>
                </a:lnTo>
                <a:lnTo>
                  <a:pt x="1065" y="41"/>
                </a:lnTo>
                <a:lnTo>
                  <a:pt x="1067" y="41"/>
                </a:lnTo>
                <a:lnTo>
                  <a:pt x="1071" y="41"/>
                </a:lnTo>
                <a:lnTo>
                  <a:pt x="1071" y="21"/>
                </a:lnTo>
                <a:lnTo>
                  <a:pt x="1073" y="21"/>
                </a:lnTo>
                <a:lnTo>
                  <a:pt x="1075" y="21"/>
                </a:lnTo>
                <a:lnTo>
                  <a:pt x="1077" y="21"/>
                </a:lnTo>
                <a:lnTo>
                  <a:pt x="1079" y="21"/>
                </a:lnTo>
                <a:lnTo>
                  <a:pt x="1081" y="21"/>
                </a:lnTo>
                <a:lnTo>
                  <a:pt x="1083" y="21"/>
                </a:lnTo>
                <a:lnTo>
                  <a:pt x="1085" y="21"/>
                </a:lnTo>
                <a:lnTo>
                  <a:pt x="1087" y="21"/>
                </a:lnTo>
                <a:lnTo>
                  <a:pt x="1089" y="21"/>
                </a:lnTo>
                <a:lnTo>
                  <a:pt x="1091" y="21"/>
                </a:lnTo>
                <a:lnTo>
                  <a:pt x="1093" y="21"/>
                </a:lnTo>
                <a:lnTo>
                  <a:pt x="1095" y="21"/>
                </a:lnTo>
                <a:lnTo>
                  <a:pt x="1099" y="21"/>
                </a:lnTo>
                <a:lnTo>
                  <a:pt x="1101" y="21"/>
                </a:lnTo>
                <a:lnTo>
                  <a:pt x="1103" y="21"/>
                </a:lnTo>
                <a:lnTo>
                  <a:pt x="1105" y="21"/>
                </a:lnTo>
                <a:lnTo>
                  <a:pt x="1107" y="21"/>
                </a:lnTo>
                <a:lnTo>
                  <a:pt x="1109" y="21"/>
                </a:lnTo>
                <a:lnTo>
                  <a:pt x="1111" y="21"/>
                </a:lnTo>
                <a:lnTo>
                  <a:pt x="1113" y="21"/>
                </a:lnTo>
                <a:lnTo>
                  <a:pt x="1115" y="21"/>
                </a:lnTo>
                <a:lnTo>
                  <a:pt x="1117" y="21"/>
                </a:lnTo>
                <a:lnTo>
                  <a:pt x="1119" y="21"/>
                </a:lnTo>
                <a:lnTo>
                  <a:pt x="1121" y="21"/>
                </a:lnTo>
                <a:lnTo>
                  <a:pt x="1123" y="21"/>
                </a:lnTo>
                <a:lnTo>
                  <a:pt x="1125" y="21"/>
                </a:lnTo>
                <a:lnTo>
                  <a:pt x="1125" y="0"/>
                </a:lnTo>
                <a:lnTo>
                  <a:pt x="1127" y="0"/>
                </a:lnTo>
                <a:lnTo>
                  <a:pt x="1129" y="0"/>
                </a:lnTo>
                <a:lnTo>
                  <a:pt x="1131" y="0"/>
                </a:lnTo>
                <a:lnTo>
                  <a:pt x="1133" y="0"/>
                </a:lnTo>
                <a:lnTo>
                  <a:pt x="1135" y="0"/>
                </a:lnTo>
                <a:lnTo>
                  <a:pt x="1137" y="0"/>
                </a:lnTo>
                <a:lnTo>
                  <a:pt x="1139" y="0"/>
                </a:lnTo>
                <a:lnTo>
                  <a:pt x="1141" y="0"/>
                </a:lnTo>
                <a:lnTo>
                  <a:pt x="1143" y="0"/>
                </a:lnTo>
                <a:lnTo>
                  <a:pt x="1145" y="0"/>
                </a:lnTo>
                <a:lnTo>
                  <a:pt x="1147" y="0"/>
                </a:lnTo>
                <a:lnTo>
                  <a:pt x="1149" y="0"/>
                </a:lnTo>
                <a:lnTo>
                  <a:pt x="1151" y="0"/>
                </a:lnTo>
                <a:lnTo>
                  <a:pt x="1153" y="0"/>
                </a:lnTo>
                <a:lnTo>
                  <a:pt x="1157" y="0"/>
                </a:lnTo>
                <a:lnTo>
                  <a:pt x="1159" y="0"/>
                </a:lnTo>
                <a:lnTo>
                  <a:pt x="1161" y="0"/>
                </a:lnTo>
                <a:lnTo>
                  <a:pt x="1163" y="0"/>
                </a:lnTo>
                <a:lnTo>
                  <a:pt x="1165" y="0"/>
                </a:lnTo>
                <a:lnTo>
                  <a:pt x="1167" y="0"/>
                </a:lnTo>
                <a:lnTo>
                  <a:pt x="1171" y="0"/>
                </a:lnTo>
                <a:lnTo>
                  <a:pt x="1173" y="0"/>
                </a:lnTo>
                <a:lnTo>
                  <a:pt x="1175" y="0"/>
                </a:lnTo>
                <a:lnTo>
                  <a:pt x="1177" y="0"/>
                </a:lnTo>
                <a:lnTo>
                  <a:pt x="1179" y="0"/>
                </a:lnTo>
                <a:lnTo>
                  <a:pt x="1183" y="0"/>
                </a:lnTo>
                <a:lnTo>
                  <a:pt x="1185" y="0"/>
                </a:lnTo>
                <a:lnTo>
                  <a:pt x="1187" y="0"/>
                </a:lnTo>
                <a:lnTo>
                  <a:pt x="1189" y="0"/>
                </a:lnTo>
                <a:lnTo>
                  <a:pt x="1191" y="0"/>
                </a:lnTo>
                <a:lnTo>
                  <a:pt x="1193" y="0"/>
                </a:lnTo>
                <a:lnTo>
                  <a:pt x="1195" y="0"/>
                </a:lnTo>
                <a:lnTo>
                  <a:pt x="1197" y="0"/>
                </a:lnTo>
                <a:lnTo>
                  <a:pt x="1199" y="0"/>
                </a:lnTo>
                <a:lnTo>
                  <a:pt x="1201" y="0"/>
                </a:lnTo>
                <a:lnTo>
                  <a:pt x="1203" y="0"/>
                </a:lnTo>
                <a:lnTo>
                  <a:pt x="1205" y="0"/>
                </a:lnTo>
                <a:lnTo>
                  <a:pt x="1207" y="0"/>
                </a:lnTo>
                <a:lnTo>
                  <a:pt x="1211" y="0"/>
                </a:lnTo>
                <a:lnTo>
                  <a:pt x="1213" y="0"/>
                </a:lnTo>
                <a:lnTo>
                  <a:pt x="1215" y="0"/>
                </a:lnTo>
                <a:lnTo>
                  <a:pt x="1217" y="0"/>
                </a:lnTo>
                <a:lnTo>
                  <a:pt x="1219" y="0"/>
                </a:lnTo>
                <a:lnTo>
                  <a:pt x="1221" y="0"/>
                </a:lnTo>
                <a:lnTo>
                  <a:pt x="1223" y="0"/>
                </a:lnTo>
                <a:lnTo>
                  <a:pt x="1227" y="0"/>
                </a:lnTo>
                <a:lnTo>
                  <a:pt x="1229" y="0"/>
                </a:lnTo>
                <a:lnTo>
                  <a:pt x="1231" y="0"/>
                </a:lnTo>
                <a:lnTo>
                  <a:pt x="1233" y="0"/>
                </a:lnTo>
                <a:lnTo>
                  <a:pt x="1235" y="0"/>
                </a:lnTo>
                <a:lnTo>
                  <a:pt x="1240" y="0"/>
                </a:lnTo>
                <a:lnTo>
                  <a:pt x="1242" y="0"/>
                </a:lnTo>
                <a:lnTo>
                  <a:pt x="1244" y="0"/>
                </a:lnTo>
                <a:lnTo>
                  <a:pt x="1246" y="0"/>
                </a:lnTo>
                <a:lnTo>
                  <a:pt x="1248" y="0"/>
                </a:lnTo>
                <a:lnTo>
                  <a:pt x="1254" y="0"/>
                </a:lnTo>
                <a:lnTo>
                  <a:pt x="1256" y="0"/>
                </a:lnTo>
                <a:lnTo>
                  <a:pt x="1258" y="0"/>
                </a:lnTo>
                <a:lnTo>
                  <a:pt x="1260" y="0"/>
                </a:lnTo>
                <a:lnTo>
                  <a:pt x="1262" y="0"/>
                </a:lnTo>
                <a:lnTo>
                  <a:pt x="1264" y="0"/>
                </a:lnTo>
                <a:lnTo>
                  <a:pt x="1266" y="0"/>
                </a:lnTo>
                <a:lnTo>
                  <a:pt x="1268" y="0"/>
                </a:lnTo>
                <a:lnTo>
                  <a:pt x="1270" y="0"/>
                </a:lnTo>
                <a:lnTo>
                  <a:pt x="1272" y="0"/>
                </a:lnTo>
                <a:lnTo>
                  <a:pt x="1274" y="0"/>
                </a:lnTo>
                <a:lnTo>
                  <a:pt x="1276" y="0"/>
                </a:lnTo>
                <a:lnTo>
                  <a:pt x="1278" y="0"/>
                </a:lnTo>
                <a:lnTo>
                  <a:pt x="1282" y="0"/>
                </a:lnTo>
                <a:lnTo>
                  <a:pt x="1284" y="0"/>
                </a:lnTo>
                <a:lnTo>
                  <a:pt x="1286" y="0"/>
                </a:lnTo>
                <a:lnTo>
                  <a:pt x="1288" y="0"/>
                </a:lnTo>
                <a:lnTo>
                  <a:pt x="1290" y="0"/>
                </a:lnTo>
                <a:lnTo>
                  <a:pt x="1294" y="0"/>
                </a:lnTo>
                <a:lnTo>
                  <a:pt x="1296" y="0"/>
                </a:lnTo>
                <a:lnTo>
                  <a:pt x="1298" y="0"/>
                </a:lnTo>
                <a:lnTo>
                  <a:pt x="1300" y="0"/>
                </a:lnTo>
                <a:lnTo>
                  <a:pt x="1302" y="0"/>
                </a:lnTo>
                <a:lnTo>
                  <a:pt x="1304" y="0"/>
                </a:lnTo>
                <a:lnTo>
                  <a:pt x="1310" y="0"/>
                </a:lnTo>
                <a:lnTo>
                  <a:pt x="1312" y="0"/>
                </a:lnTo>
                <a:lnTo>
                  <a:pt x="1314" y="0"/>
                </a:lnTo>
                <a:lnTo>
                  <a:pt x="1316" y="0"/>
                </a:lnTo>
                <a:lnTo>
                  <a:pt x="1318" y="0"/>
                </a:lnTo>
                <a:lnTo>
                  <a:pt x="1324" y="0"/>
                </a:lnTo>
                <a:lnTo>
                  <a:pt x="1326" y="0"/>
                </a:lnTo>
                <a:lnTo>
                  <a:pt x="1328" y="0"/>
                </a:lnTo>
                <a:lnTo>
                  <a:pt x="1330" y="0"/>
                </a:lnTo>
                <a:lnTo>
                  <a:pt x="1332" y="0"/>
                </a:lnTo>
                <a:lnTo>
                  <a:pt x="1334" y="0"/>
                </a:lnTo>
                <a:lnTo>
                  <a:pt x="1338" y="0"/>
                </a:lnTo>
                <a:lnTo>
                  <a:pt x="1340" y="0"/>
                </a:lnTo>
                <a:lnTo>
                  <a:pt x="1342" y="0"/>
                </a:lnTo>
                <a:lnTo>
                  <a:pt x="1344" y="0"/>
                </a:lnTo>
                <a:lnTo>
                  <a:pt x="1346" y="0"/>
                </a:lnTo>
                <a:lnTo>
                  <a:pt x="1350" y="0"/>
                </a:lnTo>
                <a:lnTo>
                  <a:pt x="1352" y="0"/>
                </a:lnTo>
                <a:lnTo>
                  <a:pt x="1354" y="0"/>
                </a:lnTo>
                <a:lnTo>
                  <a:pt x="1356" y="0"/>
                </a:lnTo>
                <a:lnTo>
                  <a:pt x="1358" y="0"/>
                </a:lnTo>
                <a:lnTo>
                  <a:pt x="1360" y="0"/>
                </a:lnTo>
                <a:lnTo>
                  <a:pt x="1362" y="0"/>
                </a:lnTo>
                <a:lnTo>
                  <a:pt x="1366" y="0"/>
                </a:lnTo>
                <a:lnTo>
                  <a:pt x="1368" y="0"/>
                </a:lnTo>
                <a:lnTo>
                  <a:pt x="1370" y="0"/>
                </a:lnTo>
                <a:lnTo>
                  <a:pt x="1372" y="0"/>
                </a:lnTo>
                <a:lnTo>
                  <a:pt x="1374" y="0"/>
                </a:lnTo>
                <a:lnTo>
                  <a:pt x="1376" y="0"/>
                </a:lnTo>
                <a:lnTo>
                  <a:pt x="1380" y="0"/>
                </a:lnTo>
                <a:lnTo>
                  <a:pt x="1382" y="0"/>
                </a:lnTo>
                <a:lnTo>
                  <a:pt x="1384" y="0"/>
                </a:lnTo>
                <a:lnTo>
                  <a:pt x="1386" y="0"/>
                </a:lnTo>
                <a:lnTo>
                  <a:pt x="1388" y="0"/>
                </a:lnTo>
                <a:lnTo>
                  <a:pt x="1392" y="0"/>
                </a:lnTo>
                <a:lnTo>
                  <a:pt x="1394" y="0"/>
                </a:lnTo>
                <a:lnTo>
                  <a:pt x="1396" y="0"/>
                </a:lnTo>
                <a:lnTo>
                  <a:pt x="1398" y="0"/>
                </a:lnTo>
                <a:lnTo>
                  <a:pt x="1400" y="0"/>
                </a:lnTo>
                <a:lnTo>
                  <a:pt x="1402" y="0"/>
                </a:lnTo>
                <a:lnTo>
                  <a:pt x="1404" y="0"/>
                </a:lnTo>
                <a:lnTo>
                  <a:pt x="1406" y="0"/>
                </a:lnTo>
                <a:lnTo>
                  <a:pt x="1408" y="0"/>
                </a:lnTo>
                <a:lnTo>
                  <a:pt x="1410" y="0"/>
                </a:lnTo>
                <a:lnTo>
                  <a:pt x="1412" y="0"/>
                </a:lnTo>
                <a:lnTo>
                  <a:pt x="1414" y="0"/>
                </a:lnTo>
                <a:lnTo>
                  <a:pt x="1416" y="0"/>
                </a:lnTo>
                <a:lnTo>
                  <a:pt x="1418" y="0"/>
                </a:lnTo>
                <a:lnTo>
                  <a:pt x="1422" y="0"/>
                </a:lnTo>
                <a:lnTo>
                  <a:pt x="1424" y="0"/>
                </a:lnTo>
                <a:lnTo>
                  <a:pt x="1426" y="0"/>
                </a:lnTo>
                <a:lnTo>
                  <a:pt x="1428" y="0"/>
                </a:lnTo>
                <a:lnTo>
                  <a:pt x="1430" y="0"/>
                </a:lnTo>
              </a:path>
            </a:pathLst>
          </a:custGeom>
          <a:solidFill>
            <a:schemeClr val="bg2"/>
          </a:solidFill>
          <a:ln w="38100">
            <a:solidFill>
              <a:srgbClr val="FF0066"/>
            </a:solidFill>
            <a:prstDash val="solid"/>
            <a:round/>
            <a:headEnd/>
            <a:tailEnd/>
          </a:ln>
        </p:spPr>
        <p:txBody>
          <a:bodyPr/>
          <a:lstStyle/>
          <a:p>
            <a:pPr eaLnBrk="1" hangingPunct="1">
              <a:defRPr/>
            </a:pPr>
            <a:endParaRPr lang="en-US" b="0" dirty="0">
              <a:solidFill>
                <a:srgbClr val="000000"/>
              </a:solidFill>
              <a:cs typeface="+mn-cs"/>
            </a:endParaRPr>
          </a:p>
        </p:txBody>
      </p:sp>
      <p:sp>
        <p:nvSpPr>
          <p:cNvPr id="121" name="Freeform 13"/>
          <p:cNvSpPr>
            <a:spLocks/>
          </p:cNvSpPr>
          <p:nvPr/>
        </p:nvSpPr>
        <p:spPr bwMode="auto">
          <a:xfrm>
            <a:off x="795338" y="2473284"/>
            <a:ext cx="2955657" cy="3095666"/>
          </a:xfrm>
          <a:custGeom>
            <a:avLst/>
            <a:gdLst>
              <a:gd name="T0" fmla="*/ 2147483647 w 1434"/>
              <a:gd name="T1" fmla="*/ 2147483647 h 431"/>
              <a:gd name="T2" fmla="*/ 2147483647 w 1434"/>
              <a:gd name="T3" fmla="*/ 2147483647 h 431"/>
              <a:gd name="T4" fmla="*/ 2147483647 w 1434"/>
              <a:gd name="T5" fmla="*/ 2147483647 h 431"/>
              <a:gd name="T6" fmla="*/ 2147483647 w 1434"/>
              <a:gd name="T7" fmla="*/ 2147483647 h 431"/>
              <a:gd name="T8" fmla="*/ 2147483647 w 1434"/>
              <a:gd name="T9" fmla="*/ 2147483647 h 431"/>
              <a:gd name="T10" fmla="*/ 2147483647 w 1434"/>
              <a:gd name="T11" fmla="*/ 2147483647 h 431"/>
              <a:gd name="T12" fmla="*/ 2147483647 w 1434"/>
              <a:gd name="T13" fmla="*/ 2147483647 h 431"/>
              <a:gd name="T14" fmla="*/ 2147483647 w 1434"/>
              <a:gd name="T15" fmla="*/ 2147483647 h 431"/>
              <a:gd name="T16" fmla="*/ 2147483647 w 1434"/>
              <a:gd name="T17" fmla="*/ 2147483647 h 431"/>
              <a:gd name="T18" fmla="*/ 2147483647 w 1434"/>
              <a:gd name="T19" fmla="*/ 2147483647 h 431"/>
              <a:gd name="T20" fmla="*/ 2147483647 w 1434"/>
              <a:gd name="T21" fmla="*/ 2147483647 h 431"/>
              <a:gd name="T22" fmla="*/ 2147483647 w 1434"/>
              <a:gd name="T23" fmla="*/ 2147483647 h 431"/>
              <a:gd name="T24" fmla="*/ 2147483647 w 1434"/>
              <a:gd name="T25" fmla="*/ 2147483647 h 431"/>
              <a:gd name="T26" fmla="*/ 2147483647 w 1434"/>
              <a:gd name="T27" fmla="*/ 2147483647 h 431"/>
              <a:gd name="T28" fmla="*/ 2147483647 w 1434"/>
              <a:gd name="T29" fmla="*/ 2147483647 h 431"/>
              <a:gd name="T30" fmla="*/ 2147483647 w 1434"/>
              <a:gd name="T31" fmla="*/ 2147483647 h 431"/>
              <a:gd name="T32" fmla="*/ 2147483647 w 1434"/>
              <a:gd name="T33" fmla="*/ 2147483647 h 431"/>
              <a:gd name="T34" fmla="*/ 2147483647 w 1434"/>
              <a:gd name="T35" fmla="*/ 2147483647 h 431"/>
              <a:gd name="T36" fmla="*/ 2147483647 w 1434"/>
              <a:gd name="T37" fmla="*/ 2147483647 h 431"/>
              <a:gd name="T38" fmla="*/ 2147483647 w 1434"/>
              <a:gd name="T39" fmla="*/ 2147483647 h 431"/>
              <a:gd name="T40" fmla="*/ 2147483647 w 1434"/>
              <a:gd name="T41" fmla="*/ 2147483647 h 431"/>
              <a:gd name="T42" fmla="*/ 2147483647 w 1434"/>
              <a:gd name="T43" fmla="*/ 2147483647 h 431"/>
              <a:gd name="T44" fmla="*/ 2147483647 w 1434"/>
              <a:gd name="T45" fmla="*/ 2147483647 h 431"/>
              <a:gd name="T46" fmla="*/ 2147483647 w 1434"/>
              <a:gd name="T47" fmla="*/ 2147483647 h 431"/>
              <a:gd name="T48" fmla="*/ 2147483647 w 1434"/>
              <a:gd name="T49" fmla="*/ 2147483647 h 431"/>
              <a:gd name="T50" fmla="*/ 2147483647 w 1434"/>
              <a:gd name="T51" fmla="*/ 2147483647 h 431"/>
              <a:gd name="T52" fmla="*/ 2147483647 w 1434"/>
              <a:gd name="T53" fmla="*/ 2147483647 h 431"/>
              <a:gd name="T54" fmla="*/ 2147483647 w 1434"/>
              <a:gd name="T55" fmla="*/ 2147483647 h 431"/>
              <a:gd name="T56" fmla="*/ 2147483647 w 1434"/>
              <a:gd name="T57" fmla="*/ 2147483647 h 431"/>
              <a:gd name="T58" fmla="*/ 2147483647 w 1434"/>
              <a:gd name="T59" fmla="*/ 2147483647 h 431"/>
              <a:gd name="T60" fmla="*/ 2147483647 w 1434"/>
              <a:gd name="T61" fmla="*/ 2147483647 h 431"/>
              <a:gd name="T62" fmla="*/ 2147483647 w 1434"/>
              <a:gd name="T63" fmla="*/ 2147483647 h 431"/>
              <a:gd name="T64" fmla="*/ 2147483647 w 1434"/>
              <a:gd name="T65" fmla="*/ 2147483647 h 431"/>
              <a:gd name="T66" fmla="*/ 2147483647 w 1434"/>
              <a:gd name="T67" fmla="*/ 2147483647 h 431"/>
              <a:gd name="T68" fmla="*/ 2147483647 w 1434"/>
              <a:gd name="T69" fmla="*/ 2147483647 h 431"/>
              <a:gd name="T70" fmla="*/ 2147483647 w 1434"/>
              <a:gd name="T71" fmla="*/ 2147483647 h 431"/>
              <a:gd name="T72" fmla="*/ 2147483647 w 1434"/>
              <a:gd name="T73" fmla="*/ 2147483647 h 431"/>
              <a:gd name="T74" fmla="*/ 2147483647 w 1434"/>
              <a:gd name="T75" fmla="*/ 2147483647 h 431"/>
              <a:gd name="T76" fmla="*/ 2147483647 w 1434"/>
              <a:gd name="T77" fmla="*/ 2147483647 h 431"/>
              <a:gd name="T78" fmla="*/ 2147483647 w 1434"/>
              <a:gd name="T79" fmla="*/ 2147483647 h 431"/>
              <a:gd name="T80" fmla="*/ 2147483647 w 1434"/>
              <a:gd name="T81" fmla="*/ 2147483647 h 431"/>
              <a:gd name="T82" fmla="*/ 2147483647 w 1434"/>
              <a:gd name="T83" fmla="*/ 2147483647 h 431"/>
              <a:gd name="T84" fmla="*/ 2147483647 w 1434"/>
              <a:gd name="T85" fmla="*/ 2147483647 h 431"/>
              <a:gd name="T86" fmla="*/ 2147483647 w 1434"/>
              <a:gd name="T87" fmla="*/ 2147483647 h 431"/>
              <a:gd name="T88" fmla="*/ 2147483647 w 1434"/>
              <a:gd name="T89" fmla="*/ 2147483647 h 431"/>
              <a:gd name="T90" fmla="*/ 2147483647 w 1434"/>
              <a:gd name="T91" fmla="*/ 2147483647 h 431"/>
              <a:gd name="T92" fmla="*/ 2147483647 w 1434"/>
              <a:gd name="T93" fmla="*/ 2147483647 h 431"/>
              <a:gd name="T94" fmla="*/ 2147483647 w 1434"/>
              <a:gd name="T95" fmla="*/ 2147483647 h 431"/>
              <a:gd name="T96" fmla="*/ 2147483647 w 1434"/>
              <a:gd name="T97" fmla="*/ 2147483647 h 431"/>
              <a:gd name="T98" fmla="*/ 2147483647 w 1434"/>
              <a:gd name="T99" fmla="*/ 2147483647 h 431"/>
              <a:gd name="T100" fmla="*/ 2147483647 w 1434"/>
              <a:gd name="T101" fmla="*/ 2147483647 h 431"/>
              <a:gd name="T102" fmla="*/ 2147483647 w 1434"/>
              <a:gd name="T103" fmla="*/ 2147483647 h 431"/>
              <a:gd name="T104" fmla="*/ 2147483647 w 1434"/>
              <a:gd name="T105" fmla="*/ 2147483647 h 431"/>
              <a:gd name="T106" fmla="*/ 2147483647 w 1434"/>
              <a:gd name="T107" fmla="*/ 2147483647 h 431"/>
              <a:gd name="T108" fmla="*/ 2147483647 w 1434"/>
              <a:gd name="T109" fmla="*/ 2147483647 h 431"/>
              <a:gd name="T110" fmla="*/ 2147483647 w 1434"/>
              <a:gd name="T111" fmla="*/ 2147483647 h 431"/>
              <a:gd name="T112" fmla="*/ 2147483647 w 1434"/>
              <a:gd name="T113" fmla="*/ 2147483647 h 431"/>
              <a:gd name="T114" fmla="*/ 2147483647 w 1434"/>
              <a:gd name="T115" fmla="*/ 0 h 431"/>
              <a:gd name="T116" fmla="*/ 2147483647 w 1434"/>
              <a:gd name="T117" fmla="*/ 0 h 431"/>
              <a:gd name="T118" fmla="*/ 2147483647 w 1434"/>
              <a:gd name="T119" fmla="*/ 0 h 431"/>
              <a:gd name="T120" fmla="*/ 2147483647 w 1434"/>
              <a:gd name="T121" fmla="*/ 0 h 431"/>
              <a:gd name="T122" fmla="*/ 2147483647 w 1434"/>
              <a:gd name="T123" fmla="*/ 0 h 431"/>
              <a:gd name="T124" fmla="*/ 2147483647 w 1434"/>
              <a:gd name="T125" fmla="*/ 0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34"/>
              <a:gd name="T190" fmla="*/ 0 h 431"/>
              <a:gd name="T191" fmla="*/ 1434 w 1434"/>
              <a:gd name="T192" fmla="*/ 431 h 4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34" h="431">
                <a:moveTo>
                  <a:pt x="0" y="431"/>
                </a:moveTo>
                <a:lnTo>
                  <a:pt x="0" y="431"/>
                </a:lnTo>
                <a:lnTo>
                  <a:pt x="2" y="431"/>
                </a:lnTo>
                <a:lnTo>
                  <a:pt x="2" y="425"/>
                </a:lnTo>
                <a:lnTo>
                  <a:pt x="4" y="425"/>
                </a:lnTo>
                <a:lnTo>
                  <a:pt x="4" y="419"/>
                </a:lnTo>
                <a:lnTo>
                  <a:pt x="6" y="419"/>
                </a:lnTo>
                <a:lnTo>
                  <a:pt x="6" y="404"/>
                </a:lnTo>
                <a:lnTo>
                  <a:pt x="8" y="404"/>
                </a:lnTo>
                <a:lnTo>
                  <a:pt x="8" y="386"/>
                </a:lnTo>
                <a:lnTo>
                  <a:pt x="10" y="386"/>
                </a:lnTo>
                <a:lnTo>
                  <a:pt x="10" y="365"/>
                </a:lnTo>
                <a:lnTo>
                  <a:pt x="12" y="365"/>
                </a:lnTo>
                <a:lnTo>
                  <a:pt x="12" y="362"/>
                </a:lnTo>
                <a:lnTo>
                  <a:pt x="14" y="362"/>
                </a:lnTo>
                <a:lnTo>
                  <a:pt x="16" y="362"/>
                </a:lnTo>
                <a:lnTo>
                  <a:pt x="16" y="359"/>
                </a:lnTo>
                <a:lnTo>
                  <a:pt x="18" y="359"/>
                </a:lnTo>
                <a:lnTo>
                  <a:pt x="18" y="350"/>
                </a:lnTo>
                <a:lnTo>
                  <a:pt x="20" y="350"/>
                </a:lnTo>
                <a:lnTo>
                  <a:pt x="20" y="347"/>
                </a:lnTo>
                <a:lnTo>
                  <a:pt x="22" y="347"/>
                </a:lnTo>
                <a:lnTo>
                  <a:pt x="22" y="338"/>
                </a:lnTo>
                <a:lnTo>
                  <a:pt x="24" y="338"/>
                </a:lnTo>
                <a:lnTo>
                  <a:pt x="24" y="335"/>
                </a:lnTo>
                <a:lnTo>
                  <a:pt x="26" y="335"/>
                </a:lnTo>
                <a:lnTo>
                  <a:pt x="26" y="332"/>
                </a:lnTo>
                <a:lnTo>
                  <a:pt x="28" y="332"/>
                </a:lnTo>
                <a:lnTo>
                  <a:pt x="28" y="326"/>
                </a:lnTo>
                <a:lnTo>
                  <a:pt x="30" y="326"/>
                </a:lnTo>
                <a:lnTo>
                  <a:pt x="32" y="326"/>
                </a:lnTo>
                <a:lnTo>
                  <a:pt x="34" y="326"/>
                </a:lnTo>
                <a:lnTo>
                  <a:pt x="34" y="320"/>
                </a:lnTo>
                <a:lnTo>
                  <a:pt x="36" y="320"/>
                </a:lnTo>
                <a:lnTo>
                  <a:pt x="40" y="320"/>
                </a:lnTo>
                <a:lnTo>
                  <a:pt x="40" y="317"/>
                </a:lnTo>
                <a:lnTo>
                  <a:pt x="42" y="317"/>
                </a:lnTo>
                <a:lnTo>
                  <a:pt x="42" y="311"/>
                </a:lnTo>
                <a:lnTo>
                  <a:pt x="44" y="311"/>
                </a:lnTo>
                <a:lnTo>
                  <a:pt x="46" y="311"/>
                </a:lnTo>
                <a:lnTo>
                  <a:pt x="48" y="311"/>
                </a:lnTo>
                <a:lnTo>
                  <a:pt x="50" y="311"/>
                </a:lnTo>
                <a:lnTo>
                  <a:pt x="50" y="308"/>
                </a:lnTo>
                <a:lnTo>
                  <a:pt x="52" y="308"/>
                </a:lnTo>
                <a:lnTo>
                  <a:pt x="54" y="308"/>
                </a:lnTo>
                <a:lnTo>
                  <a:pt x="56" y="308"/>
                </a:lnTo>
                <a:lnTo>
                  <a:pt x="56" y="305"/>
                </a:lnTo>
                <a:lnTo>
                  <a:pt x="58" y="305"/>
                </a:lnTo>
                <a:lnTo>
                  <a:pt x="60" y="305"/>
                </a:lnTo>
                <a:lnTo>
                  <a:pt x="62" y="305"/>
                </a:lnTo>
                <a:lnTo>
                  <a:pt x="62" y="302"/>
                </a:lnTo>
                <a:lnTo>
                  <a:pt x="64" y="302"/>
                </a:lnTo>
                <a:lnTo>
                  <a:pt x="66" y="302"/>
                </a:lnTo>
                <a:lnTo>
                  <a:pt x="68" y="302"/>
                </a:lnTo>
                <a:lnTo>
                  <a:pt x="70" y="302"/>
                </a:lnTo>
                <a:lnTo>
                  <a:pt x="72" y="302"/>
                </a:lnTo>
                <a:lnTo>
                  <a:pt x="72" y="299"/>
                </a:lnTo>
                <a:lnTo>
                  <a:pt x="74" y="299"/>
                </a:lnTo>
                <a:lnTo>
                  <a:pt x="74" y="296"/>
                </a:lnTo>
                <a:lnTo>
                  <a:pt x="76" y="296"/>
                </a:lnTo>
                <a:lnTo>
                  <a:pt x="78" y="296"/>
                </a:lnTo>
                <a:lnTo>
                  <a:pt x="80" y="296"/>
                </a:lnTo>
                <a:lnTo>
                  <a:pt x="80" y="289"/>
                </a:lnTo>
                <a:lnTo>
                  <a:pt x="82" y="289"/>
                </a:lnTo>
                <a:lnTo>
                  <a:pt x="82" y="286"/>
                </a:lnTo>
                <a:lnTo>
                  <a:pt x="84" y="286"/>
                </a:lnTo>
                <a:lnTo>
                  <a:pt x="86" y="286"/>
                </a:lnTo>
                <a:lnTo>
                  <a:pt x="86" y="283"/>
                </a:lnTo>
                <a:lnTo>
                  <a:pt x="88" y="283"/>
                </a:lnTo>
                <a:lnTo>
                  <a:pt x="90" y="283"/>
                </a:lnTo>
                <a:lnTo>
                  <a:pt x="92" y="283"/>
                </a:lnTo>
                <a:lnTo>
                  <a:pt x="94" y="283"/>
                </a:lnTo>
                <a:lnTo>
                  <a:pt x="94" y="280"/>
                </a:lnTo>
                <a:lnTo>
                  <a:pt x="96" y="280"/>
                </a:lnTo>
                <a:lnTo>
                  <a:pt x="98" y="280"/>
                </a:lnTo>
                <a:lnTo>
                  <a:pt x="100" y="280"/>
                </a:lnTo>
                <a:lnTo>
                  <a:pt x="100" y="277"/>
                </a:lnTo>
                <a:lnTo>
                  <a:pt x="102" y="277"/>
                </a:lnTo>
                <a:lnTo>
                  <a:pt x="104" y="277"/>
                </a:lnTo>
                <a:lnTo>
                  <a:pt x="106" y="277"/>
                </a:lnTo>
                <a:lnTo>
                  <a:pt x="108" y="277"/>
                </a:lnTo>
                <a:lnTo>
                  <a:pt x="108" y="274"/>
                </a:lnTo>
                <a:lnTo>
                  <a:pt x="110" y="274"/>
                </a:lnTo>
                <a:lnTo>
                  <a:pt x="112" y="274"/>
                </a:lnTo>
                <a:lnTo>
                  <a:pt x="114" y="274"/>
                </a:lnTo>
                <a:lnTo>
                  <a:pt x="116" y="274"/>
                </a:lnTo>
                <a:lnTo>
                  <a:pt x="118" y="274"/>
                </a:lnTo>
                <a:lnTo>
                  <a:pt x="120" y="274"/>
                </a:lnTo>
                <a:lnTo>
                  <a:pt x="122" y="274"/>
                </a:lnTo>
                <a:lnTo>
                  <a:pt x="124" y="274"/>
                </a:lnTo>
                <a:lnTo>
                  <a:pt x="126" y="274"/>
                </a:lnTo>
                <a:lnTo>
                  <a:pt x="128" y="274"/>
                </a:lnTo>
                <a:lnTo>
                  <a:pt x="130" y="274"/>
                </a:lnTo>
                <a:lnTo>
                  <a:pt x="132" y="274"/>
                </a:lnTo>
                <a:lnTo>
                  <a:pt x="134" y="274"/>
                </a:lnTo>
                <a:lnTo>
                  <a:pt x="134" y="270"/>
                </a:lnTo>
                <a:lnTo>
                  <a:pt x="136" y="270"/>
                </a:lnTo>
                <a:lnTo>
                  <a:pt x="138" y="270"/>
                </a:lnTo>
                <a:lnTo>
                  <a:pt x="140" y="270"/>
                </a:lnTo>
                <a:lnTo>
                  <a:pt x="140" y="267"/>
                </a:lnTo>
                <a:lnTo>
                  <a:pt x="142" y="267"/>
                </a:lnTo>
                <a:lnTo>
                  <a:pt x="144" y="267"/>
                </a:lnTo>
                <a:lnTo>
                  <a:pt x="146" y="267"/>
                </a:lnTo>
                <a:lnTo>
                  <a:pt x="146" y="264"/>
                </a:lnTo>
                <a:lnTo>
                  <a:pt x="148" y="264"/>
                </a:lnTo>
                <a:lnTo>
                  <a:pt x="150" y="264"/>
                </a:lnTo>
                <a:lnTo>
                  <a:pt x="152" y="264"/>
                </a:lnTo>
                <a:lnTo>
                  <a:pt x="152" y="260"/>
                </a:lnTo>
                <a:lnTo>
                  <a:pt x="154" y="260"/>
                </a:lnTo>
                <a:lnTo>
                  <a:pt x="156" y="260"/>
                </a:lnTo>
                <a:lnTo>
                  <a:pt x="158" y="260"/>
                </a:lnTo>
                <a:lnTo>
                  <a:pt x="160" y="260"/>
                </a:lnTo>
                <a:lnTo>
                  <a:pt x="162" y="260"/>
                </a:lnTo>
                <a:lnTo>
                  <a:pt x="164" y="260"/>
                </a:lnTo>
                <a:lnTo>
                  <a:pt x="164" y="257"/>
                </a:lnTo>
                <a:lnTo>
                  <a:pt x="166" y="257"/>
                </a:lnTo>
                <a:lnTo>
                  <a:pt x="168" y="257"/>
                </a:lnTo>
                <a:lnTo>
                  <a:pt x="170" y="257"/>
                </a:lnTo>
                <a:lnTo>
                  <a:pt x="170" y="254"/>
                </a:lnTo>
                <a:lnTo>
                  <a:pt x="172" y="254"/>
                </a:lnTo>
                <a:lnTo>
                  <a:pt x="174" y="254"/>
                </a:lnTo>
                <a:lnTo>
                  <a:pt x="176" y="254"/>
                </a:lnTo>
                <a:lnTo>
                  <a:pt x="178" y="254"/>
                </a:lnTo>
                <a:lnTo>
                  <a:pt x="180" y="254"/>
                </a:lnTo>
                <a:lnTo>
                  <a:pt x="182" y="254"/>
                </a:lnTo>
                <a:lnTo>
                  <a:pt x="184" y="254"/>
                </a:lnTo>
                <a:lnTo>
                  <a:pt x="186" y="254"/>
                </a:lnTo>
                <a:lnTo>
                  <a:pt x="188" y="254"/>
                </a:lnTo>
                <a:lnTo>
                  <a:pt x="190" y="254"/>
                </a:lnTo>
                <a:lnTo>
                  <a:pt x="192" y="254"/>
                </a:lnTo>
                <a:lnTo>
                  <a:pt x="194" y="254"/>
                </a:lnTo>
                <a:lnTo>
                  <a:pt x="196" y="254"/>
                </a:lnTo>
                <a:lnTo>
                  <a:pt x="197" y="254"/>
                </a:lnTo>
                <a:lnTo>
                  <a:pt x="199" y="254"/>
                </a:lnTo>
                <a:lnTo>
                  <a:pt x="201" y="254"/>
                </a:lnTo>
                <a:lnTo>
                  <a:pt x="203" y="254"/>
                </a:lnTo>
                <a:lnTo>
                  <a:pt x="205" y="254"/>
                </a:lnTo>
                <a:lnTo>
                  <a:pt x="207" y="254"/>
                </a:lnTo>
                <a:lnTo>
                  <a:pt x="209" y="254"/>
                </a:lnTo>
                <a:lnTo>
                  <a:pt x="211" y="254"/>
                </a:lnTo>
                <a:lnTo>
                  <a:pt x="213" y="254"/>
                </a:lnTo>
                <a:lnTo>
                  <a:pt x="215" y="254"/>
                </a:lnTo>
                <a:lnTo>
                  <a:pt x="217" y="254"/>
                </a:lnTo>
                <a:lnTo>
                  <a:pt x="219" y="254"/>
                </a:lnTo>
                <a:lnTo>
                  <a:pt x="221" y="254"/>
                </a:lnTo>
                <a:lnTo>
                  <a:pt x="223" y="254"/>
                </a:lnTo>
                <a:lnTo>
                  <a:pt x="223" y="250"/>
                </a:lnTo>
                <a:lnTo>
                  <a:pt x="225" y="250"/>
                </a:lnTo>
                <a:lnTo>
                  <a:pt x="227" y="250"/>
                </a:lnTo>
                <a:lnTo>
                  <a:pt x="229" y="250"/>
                </a:lnTo>
                <a:lnTo>
                  <a:pt x="231" y="250"/>
                </a:lnTo>
                <a:lnTo>
                  <a:pt x="233" y="250"/>
                </a:lnTo>
                <a:lnTo>
                  <a:pt x="235" y="250"/>
                </a:lnTo>
                <a:lnTo>
                  <a:pt x="237" y="250"/>
                </a:lnTo>
                <a:lnTo>
                  <a:pt x="239" y="250"/>
                </a:lnTo>
                <a:lnTo>
                  <a:pt x="241" y="250"/>
                </a:lnTo>
                <a:lnTo>
                  <a:pt x="241" y="247"/>
                </a:lnTo>
                <a:lnTo>
                  <a:pt x="243" y="247"/>
                </a:lnTo>
                <a:lnTo>
                  <a:pt x="243" y="240"/>
                </a:lnTo>
                <a:lnTo>
                  <a:pt x="245" y="240"/>
                </a:lnTo>
                <a:lnTo>
                  <a:pt x="245" y="236"/>
                </a:lnTo>
                <a:lnTo>
                  <a:pt x="247" y="236"/>
                </a:lnTo>
                <a:lnTo>
                  <a:pt x="249" y="236"/>
                </a:lnTo>
                <a:lnTo>
                  <a:pt x="251" y="236"/>
                </a:lnTo>
                <a:lnTo>
                  <a:pt x="253" y="236"/>
                </a:lnTo>
                <a:lnTo>
                  <a:pt x="255" y="236"/>
                </a:lnTo>
                <a:lnTo>
                  <a:pt x="257" y="236"/>
                </a:lnTo>
                <a:lnTo>
                  <a:pt x="259" y="236"/>
                </a:lnTo>
                <a:lnTo>
                  <a:pt x="261" y="236"/>
                </a:lnTo>
                <a:lnTo>
                  <a:pt x="263" y="236"/>
                </a:lnTo>
                <a:lnTo>
                  <a:pt x="263" y="233"/>
                </a:lnTo>
                <a:lnTo>
                  <a:pt x="265" y="233"/>
                </a:lnTo>
                <a:lnTo>
                  <a:pt x="267" y="233"/>
                </a:lnTo>
                <a:lnTo>
                  <a:pt x="269" y="233"/>
                </a:lnTo>
                <a:lnTo>
                  <a:pt x="271" y="233"/>
                </a:lnTo>
                <a:lnTo>
                  <a:pt x="273" y="233"/>
                </a:lnTo>
                <a:lnTo>
                  <a:pt x="275" y="233"/>
                </a:lnTo>
                <a:lnTo>
                  <a:pt x="277" y="233"/>
                </a:lnTo>
                <a:lnTo>
                  <a:pt x="279" y="233"/>
                </a:lnTo>
                <a:lnTo>
                  <a:pt x="281" y="233"/>
                </a:lnTo>
                <a:lnTo>
                  <a:pt x="283" y="233"/>
                </a:lnTo>
                <a:lnTo>
                  <a:pt x="285" y="233"/>
                </a:lnTo>
                <a:lnTo>
                  <a:pt x="287" y="233"/>
                </a:lnTo>
                <a:lnTo>
                  <a:pt x="289" y="233"/>
                </a:lnTo>
                <a:lnTo>
                  <a:pt x="291" y="233"/>
                </a:lnTo>
                <a:lnTo>
                  <a:pt x="293" y="233"/>
                </a:lnTo>
                <a:lnTo>
                  <a:pt x="295" y="233"/>
                </a:lnTo>
                <a:lnTo>
                  <a:pt x="297" y="233"/>
                </a:lnTo>
                <a:lnTo>
                  <a:pt x="299" y="233"/>
                </a:lnTo>
                <a:lnTo>
                  <a:pt x="299" y="229"/>
                </a:lnTo>
                <a:lnTo>
                  <a:pt x="301" y="229"/>
                </a:lnTo>
                <a:lnTo>
                  <a:pt x="303" y="229"/>
                </a:lnTo>
                <a:lnTo>
                  <a:pt x="305" y="229"/>
                </a:lnTo>
                <a:lnTo>
                  <a:pt x="307" y="229"/>
                </a:lnTo>
                <a:lnTo>
                  <a:pt x="309" y="229"/>
                </a:lnTo>
                <a:lnTo>
                  <a:pt x="311" y="229"/>
                </a:lnTo>
                <a:lnTo>
                  <a:pt x="313" y="229"/>
                </a:lnTo>
                <a:lnTo>
                  <a:pt x="315" y="229"/>
                </a:lnTo>
                <a:lnTo>
                  <a:pt x="317" y="229"/>
                </a:lnTo>
                <a:lnTo>
                  <a:pt x="319" y="229"/>
                </a:lnTo>
                <a:lnTo>
                  <a:pt x="321" y="229"/>
                </a:lnTo>
                <a:lnTo>
                  <a:pt x="323" y="229"/>
                </a:lnTo>
                <a:lnTo>
                  <a:pt x="325" y="229"/>
                </a:lnTo>
                <a:lnTo>
                  <a:pt x="327" y="229"/>
                </a:lnTo>
                <a:lnTo>
                  <a:pt x="329" y="229"/>
                </a:lnTo>
                <a:lnTo>
                  <a:pt x="331" y="229"/>
                </a:lnTo>
                <a:lnTo>
                  <a:pt x="333" y="229"/>
                </a:lnTo>
                <a:lnTo>
                  <a:pt x="335" y="229"/>
                </a:lnTo>
                <a:lnTo>
                  <a:pt x="337" y="229"/>
                </a:lnTo>
                <a:lnTo>
                  <a:pt x="339" y="229"/>
                </a:lnTo>
                <a:lnTo>
                  <a:pt x="339" y="225"/>
                </a:lnTo>
                <a:lnTo>
                  <a:pt x="341" y="225"/>
                </a:lnTo>
                <a:lnTo>
                  <a:pt x="343" y="225"/>
                </a:lnTo>
                <a:lnTo>
                  <a:pt x="345" y="225"/>
                </a:lnTo>
                <a:lnTo>
                  <a:pt x="347" y="225"/>
                </a:lnTo>
                <a:lnTo>
                  <a:pt x="349" y="225"/>
                </a:lnTo>
                <a:lnTo>
                  <a:pt x="351" y="225"/>
                </a:lnTo>
                <a:lnTo>
                  <a:pt x="353" y="225"/>
                </a:lnTo>
                <a:lnTo>
                  <a:pt x="355" y="225"/>
                </a:lnTo>
                <a:lnTo>
                  <a:pt x="355" y="222"/>
                </a:lnTo>
                <a:lnTo>
                  <a:pt x="357" y="222"/>
                </a:lnTo>
                <a:lnTo>
                  <a:pt x="361" y="222"/>
                </a:lnTo>
                <a:lnTo>
                  <a:pt x="361" y="218"/>
                </a:lnTo>
                <a:lnTo>
                  <a:pt x="363" y="218"/>
                </a:lnTo>
                <a:lnTo>
                  <a:pt x="363" y="214"/>
                </a:lnTo>
                <a:lnTo>
                  <a:pt x="365" y="214"/>
                </a:lnTo>
                <a:lnTo>
                  <a:pt x="367" y="214"/>
                </a:lnTo>
                <a:lnTo>
                  <a:pt x="369" y="214"/>
                </a:lnTo>
                <a:lnTo>
                  <a:pt x="371" y="214"/>
                </a:lnTo>
                <a:lnTo>
                  <a:pt x="373" y="214"/>
                </a:lnTo>
                <a:lnTo>
                  <a:pt x="375" y="214"/>
                </a:lnTo>
                <a:lnTo>
                  <a:pt x="377" y="214"/>
                </a:lnTo>
                <a:lnTo>
                  <a:pt x="379" y="214"/>
                </a:lnTo>
                <a:lnTo>
                  <a:pt x="381" y="214"/>
                </a:lnTo>
                <a:lnTo>
                  <a:pt x="383" y="214"/>
                </a:lnTo>
                <a:lnTo>
                  <a:pt x="385" y="214"/>
                </a:lnTo>
                <a:lnTo>
                  <a:pt x="387" y="214"/>
                </a:lnTo>
                <a:lnTo>
                  <a:pt x="389" y="214"/>
                </a:lnTo>
                <a:lnTo>
                  <a:pt x="391" y="214"/>
                </a:lnTo>
                <a:lnTo>
                  <a:pt x="393" y="214"/>
                </a:lnTo>
                <a:lnTo>
                  <a:pt x="395" y="214"/>
                </a:lnTo>
                <a:lnTo>
                  <a:pt x="395" y="210"/>
                </a:lnTo>
                <a:lnTo>
                  <a:pt x="397" y="210"/>
                </a:lnTo>
                <a:lnTo>
                  <a:pt x="399" y="210"/>
                </a:lnTo>
                <a:lnTo>
                  <a:pt x="401" y="210"/>
                </a:lnTo>
                <a:lnTo>
                  <a:pt x="403" y="210"/>
                </a:lnTo>
                <a:lnTo>
                  <a:pt x="404" y="210"/>
                </a:lnTo>
                <a:lnTo>
                  <a:pt x="404" y="206"/>
                </a:lnTo>
                <a:lnTo>
                  <a:pt x="406" y="206"/>
                </a:lnTo>
                <a:lnTo>
                  <a:pt x="409" y="206"/>
                </a:lnTo>
                <a:lnTo>
                  <a:pt x="410" y="206"/>
                </a:lnTo>
                <a:lnTo>
                  <a:pt x="412" y="206"/>
                </a:lnTo>
                <a:lnTo>
                  <a:pt x="414" y="206"/>
                </a:lnTo>
                <a:lnTo>
                  <a:pt x="416" y="206"/>
                </a:lnTo>
                <a:lnTo>
                  <a:pt x="416" y="202"/>
                </a:lnTo>
                <a:lnTo>
                  <a:pt x="418" y="202"/>
                </a:lnTo>
                <a:lnTo>
                  <a:pt x="420" y="202"/>
                </a:lnTo>
                <a:lnTo>
                  <a:pt x="420" y="198"/>
                </a:lnTo>
                <a:lnTo>
                  <a:pt x="422" y="198"/>
                </a:lnTo>
                <a:lnTo>
                  <a:pt x="424" y="198"/>
                </a:lnTo>
                <a:lnTo>
                  <a:pt x="426" y="198"/>
                </a:lnTo>
                <a:lnTo>
                  <a:pt x="428" y="198"/>
                </a:lnTo>
                <a:lnTo>
                  <a:pt x="428" y="194"/>
                </a:lnTo>
                <a:lnTo>
                  <a:pt x="430" y="194"/>
                </a:lnTo>
                <a:lnTo>
                  <a:pt x="432" y="194"/>
                </a:lnTo>
                <a:lnTo>
                  <a:pt x="434" y="194"/>
                </a:lnTo>
                <a:lnTo>
                  <a:pt x="436" y="194"/>
                </a:lnTo>
                <a:lnTo>
                  <a:pt x="436" y="190"/>
                </a:lnTo>
                <a:lnTo>
                  <a:pt x="438" y="190"/>
                </a:lnTo>
                <a:lnTo>
                  <a:pt x="440" y="190"/>
                </a:lnTo>
                <a:lnTo>
                  <a:pt x="440" y="186"/>
                </a:lnTo>
                <a:lnTo>
                  <a:pt x="442" y="186"/>
                </a:lnTo>
                <a:lnTo>
                  <a:pt x="444" y="186"/>
                </a:lnTo>
                <a:lnTo>
                  <a:pt x="446" y="186"/>
                </a:lnTo>
                <a:lnTo>
                  <a:pt x="448" y="186"/>
                </a:lnTo>
                <a:lnTo>
                  <a:pt x="450" y="186"/>
                </a:lnTo>
                <a:lnTo>
                  <a:pt x="452" y="186"/>
                </a:lnTo>
                <a:lnTo>
                  <a:pt x="454" y="186"/>
                </a:lnTo>
                <a:lnTo>
                  <a:pt x="456" y="186"/>
                </a:lnTo>
                <a:lnTo>
                  <a:pt x="458" y="186"/>
                </a:lnTo>
                <a:lnTo>
                  <a:pt x="460" y="186"/>
                </a:lnTo>
                <a:lnTo>
                  <a:pt x="460" y="181"/>
                </a:lnTo>
                <a:lnTo>
                  <a:pt x="462" y="181"/>
                </a:lnTo>
                <a:lnTo>
                  <a:pt x="464" y="181"/>
                </a:lnTo>
                <a:lnTo>
                  <a:pt x="466" y="181"/>
                </a:lnTo>
                <a:lnTo>
                  <a:pt x="468" y="181"/>
                </a:lnTo>
                <a:lnTo>
                  <a:pt x="470" y="181"/>
                </a:lnTo>
                <a:lnTo>
                  <a:pt x="472" y="181"/>
                </a:lnTo>
                <a:lnTo>
                  <a:pt x="474" y="181"/>
                </a:lnTo>
                <a:lnTo>
                  <a:pt x="476" y="181"/>
                </a:lnTo>
                <a:lnTo>
                  <a:pt x="478" y="181"/>
                </a:lnTo>
                <a:lnTo>
                  <a:pt x="480" y="181"/>
                </a:lnTo>
                <a:lnTo>
                  <a:pt x="482" y="181"/>
                </a:lnTo>
                <a:lnTo>
                  <a:pt x="484" y="181"/>
                </a:lnTo>
                <a:lnTo>
                  <a:pt x="486" y="181"/>
                </a:lnTo>
                <a:lnTo>
                  <a:pt x="488" y="181"/>
                </a:lnTo>
                <a:lnTo>
                  <a:pt x="490" y="181"/>
                </a:lnTo>
                <a:lnTo>
                  <a:pt x="492" y="181"/>
                </a:lnTo>
                <a:lnTo>
                  <a:pt x="494" y="181"/>
                </a:lnTo>
                <a:lnTo>
                  <a:pt x="494" y="177"/>
                </a:lnTo>
                <a:lnTo>
                  <a:pt x="496" y="177"/>
                </a:lnTo>
                <a:lnTo>
                  <a:pt x="498" y="177"/>
                </a:lnTo>
                <a:lnTo>
                  <a:pt x="498" y="173"/>
                </a:lnTo>
                <a:lnTo>
                  <a:pt x="500" y="173"/>
                </a:lnTo>
                <a:lnTo>
                  <a:pt x="502" y="173"/>
                </a:lnTo>
                <a:lnTo>
                  <a:pt x="504" y="173"/>
                </a:lnTo>
                <a:lnTo>
                  <a:pt x="506" y="173"/>
                </a:lnTo>
                <a:lnTo>
                  <a:pt x="508" y="173"/>
                </a:lnTo>
                <a:lnTo>
                  <a:pt x="510" y="173"/>
                </a:lnTo>
                <a:lnTo>
                  <a:pt x="512" y="173"/>
                </a:lnTo>
                <a:lnTo>
                  <a:pt x="514" y="173"/>
                </a:lnTo>
                <a:lnTo>
                  <a:pt x="516" y="173"/>
                </a:lnTo>
                <a:lnTo>
                  <a:pt x="518" y="173"/>
                </a:lnTo>
                <a:lnTo>
                  <a:pt x="520" y="173"/>
                </a:lnTo>
                <a:lnTo>
                  <a:pt x="522" y="173"/>
                </a:lnTo>
                <a:lnTo>
                  <a:pt x="524" y="173"/>
                </a:lnTo>
                <a:lnTo>
                  <a:pt x="526" y="173"/>
                </a:lnTo>
                <a:lnTo>
                  <a:pt x="528" y="173"/>
                </a:lnTo>
                <a:lnTo>
                  <a:pt x="530" y="173"/>
                </a:lnTo>
                <a:lnTo>
                  <a:pt x="532" y="173"/>
                </a:lnTo>
                <a:lnTo>
                  <a:pt x="532" y="168"/>
                </a:lnTo>
                <a:lnTo>
                  <a:pt x="534" y="168"/>
                </a:lnTo>
                <a:lnTo>
                  <a:pt x="536" y="168"/>
                </a:lnTo>
                <a:lnTo>
                  <a:pt x="538" y="168"/>
                </a:lnTo>
                <a:lnTo>
                  <a:pt x="538" y="163"/>
                </a:lnTo>
                <a:lnTo>
                  <a:pt x="540" y="163"/>
                </a:lnTo>
                <a:lnTo>
                  <a:pt x="542" y="163"/>
                </a:lnTo>
                <a:lnTo>
                  <a:pt x="544" y="163"/>
                </a:lnTo>
                <a:lnTo>
                  <a:pt x="546" y="163"/>
                </a:lnTo>
                <a:lnTo>
                  <a:pt x="548" y="163"/>
                </a:lnTo>
                <a:lnTo>
                  <a:pt x="550" y="163"/>
                </a:lnTo>
                <a:lnTo>
                  <a:pt x="552" y="163"/>
                </a:lnTo>
                <a:lnTo>
                  <a:pt x="554" y="163"/>
                </a:lnTo>
                <a:lnTo>
                  <a:pt x="556" y="163"/>
                </a:lnTo>
                <a:lnTo>
                  <a:pt x="558" y="163"/>
                </a:lnTo>
                <a:lnTo>
                  <a:pt x="560" y="163"/>
                </a:lnTo>
                <a:lnTo>
                  <a:pt x="562" y="163"/>
                </a:lnTo>
                <a:lnTo>
                  <a:pt x="564" y="163"/>
                </a:lnTo>
                <a:lnTo>
                  <a:pt x="566" y="163"/>
                </a:lnTo>
                <a:lnTo>
                  <a:pt x="568" y="163"/>
                </a:lnTo>
                <a:lnTo>
                  <a:pt x="570" y="163"/>
                </a:lnTo>
                <a:lnTo>
                  <a:pt x="572" y="163"/>
                </a:lnTo>
                <a:lnTo>
                  <a:pt x="574" y="163"/>
                </a:lnTo>
                <a:lnTo>
                  <a:pt x="576" y="163"/>
                </a:lnTo>
                <a:lnTo>
                  <a:pt x="578" y="163"/>
                </a:lnTo>
                <a:lnTo>
                  <a:pt x="580" y="163"/>
                </a:lnTo>
                <a:lnTo>
                  <a:pt x="582" y="163"/>
                </a:lnTo>
                <a:lnTo>
                  <a:pt x="584" y="163"/>
                </a:lnTo>
                <a:lnTo>
                  <a:pt x="586" y="163"/>
                </a:lnTo>
                <a:lnTo>
                  <a:pt x="588" y="163"/>
                </a:lnTo>
                <a:lnTo>
                  <a:pt x="590" y="163"/>
                </a:lnTo>
                <a:lnTo>
                  <a:pt x="592" y="163"/>
                </a:lnTo>
                <a:lnTo>
                  <a:pt x="594" y="163"/>
                </a:lnTo>
                <a:lnTo>
                  <a:pt x="596" y="163"/>
                </a:lnTo>
                <a:lnTo>
                  <a:pt x="598" y="163"/>
                </a:lnTo>
                <a:lnTo>
                  <a:pt x="600" y="163"/>
                </a:lnTo>
                <a:lnTo>
                  <a:pt x="602" y="163"/>
                </a:lnTo>
                <a:lnTo>
                  <a:pt x="604" y="163"/>
                </a:lnTo>
                <a:lnTo>
                  <a:pt x="606" y="163"/>
                </a:lnTo>
                <a:lnTo>
                  <a:pt x="608" y="163"/>
                </a:lnTo>
                <a:lnTo>
                  <a:pt x="610" y="163"/>
                </a:lnTo>
                <a:lnTo>
                  <a:pt x="611" y="163"/>
                </a:lnTo>
                <a:lnTo>
                  <a:pt x="613" y="163"/>
                </a:lnTo>
                <a:lnTo>
                  <a:pt x="616" y="163"/>
                </a:lnTo>
                <a:lnTo>
                  <a:pt x="617" y="163"/>
                </a:lnTo>
                <a:lnTo>
                  <a:pt x="619" y="163"/>
                </a:lnTo>
                <a:lnTo>
                  <a:pt x="621" y="163"/>
                </a:lnTo>
                <a:lnTo>
                  <a:pt x="623" y="163"/>
                </a:lnTo>
                <a:lnTo>
                  <a:pt x="625" y="163"/>
                </a:lnTo>
                <a:lnTo>
                  <a:pt x="627" y="163"/>
                </a:lnTo>
                <a:lnTo>
                  <a:pt x="629" y="163"/>
                </a:lnTo>
                <a:lnTo>
                  <a:pt x="631" y="163"/>
                </a:lnTo>
                <a:lnTo>
                  <a:pt x="633" y="163"/>
                </a:lnTo>
                <a:lnTo>
                  <a:pt x="635" y="163"/>
                </a:lnTo>
                <a:lnTo>
                  <a:pt x="637" y="163"/>
                </a:lnTo>
                <a:lnTo>
                  <a:pt x="639" y="163"/>
                </a:lnTo>
                <a:lnTo>
                  <a:pt x="639" y="158"/>
                </a:lnTo>
                <a:lnTo>
                  <a:pt x="641" y="158"/>
                </a:lnTo>
                <a:lnTo>
                  <a:pt x="643" y="158"/>
                </a:lnTo>
                <a:lnTo>
                  <a:pt x="643" y="153"/>
                </a:lnTo>
                <a:lnTo>
                  <a:pt x="645" y="153"/>
                </a:lnTo>
                <a:lnTo>
                  <a:pt x="647" y="153"/>
                </a:lnTo>
                <a:lnTo>
                  <a:pt x="649" y="153"/>
                </a:lnTo>
                <a:lnTo>
                  <a:pt x="649" y="148"/>
                </a:lnTo>
                <a:lnTo>
                  <a:pt x="651" y="148"/>
                </a:lnTo>
                <a:lnTo>
                  <a:pt x="655" y="148"/>
                </a:lnTo>
                <a:lnTo>
                  <a:pt x="657" y="148"/>
                </a:lnTo>
                <a:lnTo>
                  <a:pt x="659" y="148"/>
                </a:lnTo>
                <a:lnTo>
                  <a:pt x="661" y="148"/>
                </a:lnTo>
                <a:lnTo>
                  <a:pt x="663" y="148"/>
                </a:lnTo>
                <a:lnTo>
                  <a:pt x="665" y="148"/>
                </a:lnTo>
                <a:lnTo>
                  <a:pt x="667" y="148"/>
                </a:lnTo>
                <a:lnTo>
                  <a:pt x="669" y="148"/>
                </a:lnTo>
                <a:lnTo>
                  <a:pt x="671" y="148"/>
                </a:lnTo>
                <a:lnTo>
                  <a:pt x="673" y="148"/>
                </a:lnTo>
                <a:lnTo>
                  <a:pt x="675" y="148"/>
                </a:lnTo>
                <a:lnTo>
                  <a:pt x="677" y="148"/>
                </a:lnTo>
                <a:lnTo>
                  <a:pt x="681" y="148"/>
                </a:lnTo>
                <a:lnTo>
                  <a:pt x="683" y="148"/>
                </a:lnTo>
                <a:lnTo>
                  <a:pt x="685" y="148"/>
                </a:lnTo>
                <a:lnTo>
                  <a:pt x="687" y="148"/>
                </a:lnTo>
                <a:lnTo>
                  <a:pt x="689" y="148"/>
                </a:lnTo>
                <a:lnTo>
                  <a:pt x="691" y="148"/>
                </a:lnTo>
                <a:lnTo>
                  <a:pt x="693" y="148"/>
                </a:lnTo>
                <a:lnTo>
                  <a:pt x="695" y="148"/>
                </a:lnTo>
                <a:lnTo>
                  <a:pt x="697" y="148"/>
                </a:lnTo>
                <a:lnTo>
                  <a:pt x="699" y="148"/>
                </a:lnTo>
                <a:lnTo>
                  <a:pt x="701" y="148"/>
                </a:lnTo>
                <a:lnTo>
                  <a:pt x="703" y="148"/>
                </a:lnTo>
                <a:lnTo>
                  <a:pt x="705" y="148"/>
                </a:lnTo>
                <a:lnTo>
                  <a:pt x="707" y="148"/>
                </a:lnTo>
                <a:lnTo>
                  <a:pt x="709" y="148"/>
                </a:lnTo>
                <a:lnTo>
                  <a:pt x="711" y="148"/>
                </a:lnTo>
                <a:lnTo>
                  <a:pt x="711" y="142"/>
                </a:lnTo>
                <a:lnTo>
                  <a:pt x="713" y="142"/>
                </a:lnTo>
                <a:lnTo>
                  <a:pt x="715" y="142"/>
                </a:lnTo>
                <a:lnTo>
                  <a:pt x="717" y="142"/>
                </a:lnTo>
                <a:lnTo>
                  <a:pt x="719" y="142"/>
                </a:lnTo>
                <a:lnTo>
                  <a:pt x="721" y="142"/>
                </a:lnTo>
                <a:lnTo>
                  <a:pt x="723" y="142"/>
                </a:lnTo>
                <a:lnTo>
                  <a:pt x="725" y="142"/>
                </a:lnTo>
                <a:lnTo>
                  <a:pt x="727" y="142"/>
                </a:lnTo>
                <a:lnTo>
                  <a:pt x="729" y="142"/>
                </a:lnTo>
                <a:lnTo>
                  <a:pt x="731" y="142"/>
                </a:lnTo>
                <a:lnTo>
                  <a:pt x="733" y="142"/>
                </a:lnTo>
                <a:lnTo>
                  <a:pt x="735" y="142"/>
                </a:lnTo>
                <a:lnTo>
                  <a:pt x="737" y="142"/>
                </a:lnTo>
                <a:lnTo>
                  <a:pt x="739" y="142"/>
                </a:lnTo>
                <a:lnTo>
                  <a:pt x="741" y="142"/>
                </a:lnTo>
                <a:lnTo>
                  <a:pt x="743" y="142"/>
                </a:lnTo>
                <a:lnTo>
                  <a:pt x="745" y="142"/>
                </a:lnTo>
                <a:lnTo>
                  <a:pt x="747" y="142"/>
                </a:lnTo>
                <a:lnTo>
                  <a:pt x="749" y="142"/>
                </a:lnTo>
                <a:lnTo>
                  <a:pt x="751" y="142"/>
                </a:lnTo>
                <a:lnTo>
                  <a:pt x="753" y="142"/>
                </a:lnTo>
                <a:lnTo>
                  <a:pt x="755" y="142"/>
                </a:lnTo>
                <a:lnTo>
                  <a:pt x="757" y="142"/>
                </a:lnTo>
                <a:lnTo>
                  <a:pt x="759" y="142"/>
                </a:lnTo>
                <a:lnTo>
                  <a:pt x="761" y="142"/>
                </a:lnTo>
                <a:lnTo>
                  <a:pt x="765" y="142"/>
                </a:lnTo>
                <a:lnTo>
                  <a:pt x="767" y="142"/>
                </a:lnTo>
                <a:lnTo>
                  <a:pt x="769" y="142"/>
                </a:lnTo>
                <a:lnTo>
                  <a:pt x="771" y="142"/>
                </a:lnTo>
                <a:lnTo>
                  <a:pt x="773" y="142"/>
                </a:lnTo>
                <a:lnTo>
                  <a:pt x="775" y="142"/>
                </a:lnTo>
                <a:lnTo>
                  <a:pt x="777" y="142"/>
                </a:lnTo>
                <a:lnTo>
                  <a:pt x="777" y="136"/>
                </a:lnTo>
                <a:lnTo>
                  <a:pt x="781" y="136"/>
                </a:lnTo>
                <a:lnTo>
                  <a:pt x="783" y="136"/>
                </a:lnTo>
                <a:lnTo>
                  <a:pt x="785" y="136"/>
                </a:lnTo>
                <a:lnTo>
                  <a:pt x="787" y="136"/>
                </a:lnTo>
                <a:lnTo>
                  <a:pt x="789" y="136"/>
                </a:lnTo>
                <a:lnTo>
                  <a:pt x="791" y="136"/>
                </a:lnTo>
                <a:lnTo>
                  <a:pt x="793" y="136"/>
                </a:lnTo>
                <a:lnTo>
                  <a:pt x="795" y="136"/>
                </a:lnTo>
                <a:lnTo>
                  <a:pt x="797" y="136"/>
                </a:lnTo>
                <a:lnTo>
                  <a:pt x="799" y="136"/>
                </a:lnTo>
                <a:lnTo>
                  <a:pt x="801" y="136"/>
                </a:lnTo>
                <a:lnTo>
                  <a:pt x="803" y="136"/>
                </a:lnTo>
                <a:lnTo>
                  <a:pt x="807" y="136"/>
                </a:lnTo>
                <a:lnTo>
                  <a:pt x="809" y="136"/>
                </a:lnTo>
                <a:lnTo>
                  <a:pt x="811" y="136"/>
                </a:lnTo>
                <a:lnTo>
                  <a:pt x="813" y="136"/>
                </a:lnTo>
                <a:lnTo>
                  <a:pt x="815" y="136"/>
                </a:lnTo>
                <a:lnTo>
                  <a:pt x="817" y="136"/>
                </a:lnTo>
                <a:lnTo>
                  <a:pt x="819" y="136"/>
                </a:lnTo>
                <a:lnTo>
                  <a:pt x="823" y="136"/>
                </a:lnTo>
                <a:lnTo>
                  <a:pt x="824" y="136"/>
                </a:lnTo>
                <a:lnTo>
                  <a:pt x="826" y="136"/>
                </a:lnTo>
                <a:lnTo>
                  <a:pt x="828" y="136"/>
                </a:lnTo>
                <a:lnTo>
                  <a:pt x="830" y="136"/>
                </a:lnTo>
                <a:lnTo>
                  <a:pt x="832" y="136"/>
                </a:lnTo>
                <a:lnTo>
                  <a:pt x="834" y="136"/>
                </a:lnTo>
                <a:lnTo>
                  <a:pt x="836" y="136"/>
                </a:lnTo>
                <a:lnTo>
                  <a:pt x="838" y="136"/>
                </a:lnTo>
                <a:lnTo>
                  <a:pt x="840" y="136"/>
                </a:lnTo>
                <a:lnTo>
                  <a:pt x="842" y="136"/>
                </a:lnTo>
                <a:lnTo>
                  <a:pt x="844" y="136"/>
                </a:lnTo>
                <a:lnTo>
                  <a:pt x="846" y="136"/>
                </a:lnTo>
                <a:lnTo>
                  <a:pt x="848" y="136"/>
                </a:lnTo>
                <a:lnTo>
                  <a:pt x="850" y="136"/>
                </a:lnTo>
                <a:lnTo>
                  <a:pt x="852" y="136"/>
                </a:lnTo>
                <a:lnTo>
                  <a:pt x="854" y="136"/>
                </a:lnTo>
                <a:lnTo>
                  <a:pt x="856" y="136"/>
                </a:lnTo>
                <a:lnTo>
                  <a:pt x="858" y="136"/>
                </a:lnTo>
                <a:lnTo>
                  <a:pt x="860" y="136"/>
                </a:lnTo>
                <a:lnTo>
                  <a:pt x="862" y="136"/>
                </a:lnTo>
                <a:lnTo>
                  <a:pt x="864" y="136"/>
                </a:lnTo>
                <a:lnTo>
                  <a:pt x="866" y="136"/>
                </a:lnTo>
                <a:lnTo>
                  <a:pt x="868" y="136"/>
                </a:lnTo>
                <a:lnTo>
                  <a:pt x="870" y="136"/>
                </a:lnTo>
                <a:lnTo>
                  <a:pt x="872" y="136"/>
                </a:lnTo>
                <a:lnTo>
                  <a:pt x="874" y="136"/>
                </a:lnTo>
                <a:lnTo>
                  <a:pt x="874" y="129"/>
                </a:lnTo>
                <a:lnTo>
                  <a:pt x="876" y="129"/>
                </a:lnTo>
                <a:lnTo>
                  <a:pt x="878" y="129"/>
                </a:lnTo>
                <a:lnTo>
                  <a:pt x="880" y="129"/>
                </a:lnTo>
                <a:lnTo>
                  <a:pt x="882" y="129"/>
                </a:lnTo>
                <a:lnTo>
                  <a:pt x="884" y="129"/>
                </a:lnTo>
                <a:lnTo>
                  <a:pt x="886" y="129"/>
                </a:lnTo>
                <a:lnTo>
                  <a:pt x="888" y="129"/>
                </a:lnTo>
                <a:lnTo>
                  <a:pt x="890" y="129"/>
                </a:lnTo>
                <a:lnTo>
                  <a:pt x="892" y="129"/>
                </a:lnTo>
                <a:lnTo>
                  <a:pt x="894" y="129"/>
                </a:lnTo>
                <a:lnTo>
                  <a:pt x="896" y="129"/>
                </a:lnTo>
                <a:lnTo>
                  <a:pt x="898" y="129"/>
                </a:lnTo>
                <a:lnTo>
                  <a:pt x="900" y="129"/>
                </a:lnTo>
                <a:lnTo>
                  <a:pt x="902" y="129"/>
                </a:lnTo>
                <a:lnTo>
                  <a:pt x="904" y="129"/>
                </a:lnTo>
                <a:lnTo>
                  <a:pt x="904" y="122"/>
                </a:lnTo>
                <a:lnTo>
                  <a:pt x="906" y="122"/>
                </a:lnTo>
                <a:lnTo>
                  <a:pt x="908" y="122"/>
                </a:lnTo>
                <a:lnTo>
                  <a:pt x="910" y="122"/>
                </a:lnTo>
                <a:lnTo>
                  <a:pt x="912" y="122"/>
                </a:lnTo>
                <a:lnTo>
                  <a:pt x="914" y="122"/>
                </a:lnTo>
                <a:lnTo>
                  <a:pt x="916" y="122"/>
                </a:lnTo>
                <a:lnTo>
                  <a:pt x="916" y="114"/>
                </a:lnTo>
                <a:lnTo>
                  <a:pt x="918" y="114"/>
                </a:lnTo>
                <a:lnTo>
                  <a:pt x="920" y="114"/>
                </a:lnTo>
                <a:lnTo>
                  <a:pt x="922" y="114"/>
                </a:lnTo>
                <a:lnTo>
                  <a:pt x="924" y="114"/>
                </a:lnTo>
                <a:lnTo>
                  <a:pt x="926" y="114"/>
                </a:lnTo>
                <a:lnTo>
                  <a:pt x="928" y="114"/>
                </a:lnTo>
                <a:lnTo>
                  <a:pt x="930" y="114"/>
                </a:lnTo>
                <a:lnTo>
                  <a:pt x="930" y="106"/>
                </a:lnTo>
                <a:lnTo>
                  <a:pt x="932" y="106"/>
                </a:lnTo>
                <a:lnTo>
                  <a:pt x="934" y="106"/>
                </a:lnTo>
                <a:lnTo>
                  <a:pt x="936" y="106"/>
                </a:lnTo>
                <a:lnTo>
                  <a:pt x="938" y="106"/>
                </a:lnTo>
                <a:lnTo>
                  <a:pt x="940" y="106"/>
                </a:lnTo>
                <a:lnTo>
                  <a:pt x="942" y="106"/>
                </a:lnTo>
                <a:lnTo>
                  <a:pt x="946" y="106"/>
                </a:lnTo>
                <a:lnTo>
                  <a:pt x="948" y="106"/>
                </a:lnTo>
                <a:lnTo>
                  <a:pt x="950" y="106"/>
                </a:lnTo>
                <a:lnTo>
                  <a:pt x="952" y="106"/>
                </a:lnTo>
                <a:lnTo>
                  <a:pt x="954" y="106"/>
                </a:lnTo>
                <a:lnTo>
                  <a:pt x="956" y="106"/>
                </a:lnTo>
                <a:lnTo>
                  <a:pt x="958" y="106"/>
                </a:lnTo>
                <a:lnTo>
                  <a:pt x="960" y="106"/>
                </a:lnTo>
                <a:lnTo>
                  <a:pt x="962" y="106"/>
                </a:lnTo>
                <a:lnTo>
                  <a:pt x="964" y="106"/>
                </a:lnTo>
                <a:lnTo>
                  <a:pt x="966" y="106"/>
                </a:lnTo>
                <a:lnTo>
                  <a:pt x="968" y="106"/>
                </a:lnTo>
                <a:lnTo>
                  <a:pt x="970" y="106"/>
                </a:lnTo>
                <a:lnTo>
                  <a:pt x="972" y="106"/>
                </a:lnTo>
                <a:lnTo>
                  <a:pt x="972" y="98"/>
                </a:lnTo>
                <a:lnTo>
                  <a:pt x="974" y="98"/>
                </a:lnTo>
                <a:lnTo>
                  <a:pt x="976" y="98"/>
                </a:lnTo>
                <a:lnTo>
                  <a:pt x="978" y="98"/>
                </a:lnTo>
                <a:lnTo>
                  <a:pt x="980" y="98"/>
                </a:lnTo>
                <a:lnTo>
                  <a:pt x="982" y="98"/>
                </a:lnTo>
                <a:lnTo>
                  <a:pt x="984" y="98"/>
                </a:lnTo>
                <a:lnTo>
                  <a:pt x="988" y="98"/>
                </a:lnTo>
                <a:lnTo>
                  <a:pt x="990" y="98"/>
                </a:lnTo>
                <a:lnTo>
                  <a:pt x="992" y="98"/>
                </a:lnTo>
                <a:lnTo>
                  <a:pt x="994" y="98"/>
                </a:lnTo>
                <a:lnTo>
                  <a:pt x="996" y="98"/>
                </a:lnTo>
                <a:lnTo>
                  <a:pt x="998" y="98"/>
                </a:lnTo>
                <a:lnTo>
                  <a:pt x="1000" y="98"/>
                </a:lnTo>
                <a:lnTo>
                  <a:pt x="1002" y="98"/>
                </a:lnTo>
                <a:lnTo>
                  <a:pt x="1004" y="98"/>
                </a:lnTo>
                <a:lnTo>
                  <a:pt x="1006" y="98"/>
                </a:lnTo>
                <a:lnTo>
                  <a:pt x="1008" y="98"/>
                </a:lnTo>
                <a:lnTo>
                  <a:pt x="1010" y="98"/>
                </a:lnTo>
                <a:lnTo>
                  <a:pt x="1012" y="98"/>
                </a:lnTo>
                <a:lnTo>
                  <a:pt x="1014" y="98"/>
                </a:lnTo>
                <a:lnTo>
                  <a:pt x="1016" y="98"/>
                </a:lnTo>
                <a:lnTo>
                  <a:pt x="1018" y="98"/>
                </a:lnTo>
                <a:lnTo>
                  <a:pt x="1020" y="98"/>
                </a:lnTo>
                <a:lnTo>
                  <a:pt x="1022" y="98"/>
                </a:lnTo>
                <a:lnTo>
                  <a:pt x="1024" y="98"/>
                </a:lnTo>
                <a:lnTo>
                  <a:pt x="1026" y="98"/>
                </a:lnTo>
                <a:lnTo>
                  <a:pt x="1028" y="98"/>
                </a:lnTo>
                <a:lnTo>
                  <a:pt x="1030" y="98"/>
                </a:lnTo>
                <a:lnTo>
                  <a:pt x="1032" y="98"/>
                </a:lnTo>
                <a:lnTo>
                  <a:pt x="1035" y="98"/>
                </a:lnTo>
                <a:lnTo>
                  <a:pt x="1037" y="98"/>
                </a:lnTo>
                <a:lnTo>
                  <a:pt x="1039" y="98"/>
                </a:lnTo>
                <a:lnTo>
                  <a:pt x="1043" y="98"/>
                </a:lnTo>
                <a:lnTo>
                  <a:pt x="1045" y="98"/>
                </a:lnTo>
                <a:lnTo>
                  <a:pt x="1047" y="98"/>
                </a:lnTo>
                <a:lnTo>
                  <a:pt x="1049" y="98"/>
                </a:lnTo>
                <a:lnTo>
                  <a:pt x="1051" y="98"/>
                </a:lnTo>
                <a:lnTo>
                  <a:pt x="1053" y="98"/>
                </a:lnTo>
                <a:lnTo>
                  <a:pt x="1057" y="98"/>
                </a:lnTo>
                <a:lnTo>
                  <a:pt x="1059" y="98"/>
                </a:lnTo>
                <a:lnTo>
                  <a:pt x="1059" y="88"/>
                </a:lnTo>
                <a:lnTo>
                  <a:pt x="1061" y="88"/>
                </a:lnTo>
                <a:lnTo>
                  <a:pt x="1063" y="88"/>
                </a:lnTo>
                <a:lnTo>
                  <a:pt x="1065" y="88"/>
                </a:lnTo>
                <a:lnTo>
                  <a:pt x="1067" y="88"/>
                </a:lnTo>
                <a:lnTo>
                  <a:pt x="1069" y="88"/>
                </a:lnTo>
                <a:lnTo>
                  <a:pt x="1071" y="88"/>
                </a:lnTo>
                <a:lnTo>
                  <a:pt x="1073" y="88"/>
                </a:lnTo>
                <a:lnTo>
                  <a:pt x="1075" y="88"/>
                </a:lnTo>
                <a:lnTo>
                  <a:pt x="1077" y="88"/>
                </a:lnTo>
                <a:lnTo>
                  <a:pt x="1079" y="88"/>
                </a:lnTo>
                <a:lnTo>
                  <a:pt x="1079" y="77"/>
                </a:lnTo>
                <a:lnTo>
                  <a:pt x="1081" y="77"/>
                </a:lnTo>
                <a:lnTo>
                  <a:pt x="1083" y="77"/>
                </a:lnTo>
                <a:lnTo>
                  <a:pt x="1087" y="77"/>
                </a:lnTo>
                <a:lnTo>
                  <a:pt x="1089" y="77"/>
                </a:lnTo>
                <a:lnTo>
                  <a:pt x="1091" y="77"/>
                </a:lnTo>
                <a:lnTo>
                  <a:pt x="1093" y="77"/>
                </a:lnTo>
                <a:lnTo>
                  <a:pt x="1095" y="77"/>
                </a:lnTo>
                <a:lnTo>
                  <a:pt x="1099" y="77"/>
                </a:lnTo>
                <a:lnTo>
                  <a:pt x="1101" y="77"/>
                </a:lnTo>
                <a:lnTo>
                  <a:pt x="1103" y="77"/>
                </a:lnTo>
                <a:lnTo>
                  <a:pt x="1105" y="77"/>
                </a:lnTo>
                <a:lnTo>
                  <a:pt x="1107" y="77"/>
                </a:lnTo>
                <a:lnTo>
                  <a:pt x="1109" y="77"/>
                </a:lnTo>
                <a:lnTo>
                  <a:pt x="1111" y="77"/>
                </a:lnTo>
                <a:lnTo>
                  <a:pt x="1113" y="77"/>
                </a:lnTo>
                <a:lnTo>
                  <a:pt x="1115" y="77"/>
                </a:lnTo>
                <a:lnTo>
                  <a:pt x="1117" y="77"/>
                </a:lnTo>
                <a:lnTo>
                  <a:pt x="1119" y="77"/>
                </a:lnTo>
                <a:lnTo>
                  <a:pt x="1121" y="77"/>
                </a:lnTo>
                <a:lnTo>
                  <a:pt x="1123" y="77"/>
                </a:lnTo>
                <a:lnTo>
                  <a:pt x="1125" y="77"/>
                </a:lnTo>
                <a:lnTo>
                  <a:pt x="1129" y="77"/>
                </a:lnTo>
                <a:lnTo>
                  <a:pt x="1131" y="77"/>
                </a:lnTo>
                <a:lnTo>
                  <a:pt x="1133" y="77"/>
                </a:lnTo>
                <a:lnTo>
                  <a:pt x="1135" y="77"/>
                </a:lnTo>
                <a:lnTo>
                  <a:pt x="1137" y="77"/>
                </a:lnTo>
                <a:lnTo>
                  <a:pt x="1141" y="77"/>
                </a:lnTo>
                <a:lnTo>
                  <a:pt x="1143" y="77"/>
                </a:lnTo>
                <a:lnTo>
                  <a:pt x="1145" y="77"/>
                </a:lnTo>
                <a:lnTo>
                  <a:pt x="1147" y="77"/>
                </a:lnTo>
                <a:lnTo>
                  <a:pt x="1149" y="77"/>
                </a:lnTo>
                <a:lnTo>
                  <a:pt x="1151" y="77"/>
                </a:lnTo>
                <a:lnTo>
                  <a:pt x="1155" y="77"/>
                </a:lnTo>
                <a:lnTo>
                  <a:pt x="1157" y="77"/>
                </a:lnTo>
                <a:lnTo>
                  <a:pt x="1159" y="77"/>
                </a:lnTo>
                <a:lnTo>
                  <a:pt x="1161" y="77"/>
                </a:lnTo>
                <a:lnTo>
                  <a:pt x="1163" y="77"/>
                </a:lnTo>
                <a:lnTo>
                  <a:pt x="1165" y="77"/>
                </a:lnTo>
                <a:lnTo>
                  <a:pt x="1167" y="77"/>
                </a:lnTo>
                <a:lnTo>
                  <a:pt x="1167" y="64"/>
                </a:lnTo>
                <a:lnTo>
                  <a:pt x="1171" y="64"/>
                </a:lnTo>
                <a:lnTo>
                  <a:pt x="1173" y="64"/>
                </a:lnTo>
                <a:lnTo>
                  <a:pt x="1175" y="64"/>
                </a:lnTo>
                <a:lnTo>
                  <a:pt x="1177" y="64"/>
                </a:lnTo>
                <a:lnTo>
                  <a:pt x="1177" y="51"/>
                </a:lnTo>
                <a:lnTo>
                  <a:pt x="1179" y="51"/>
                </a:lnTo>
                <a:lnTo>
                  <a:pt x="1181" y="51"/>
                </a:lnTo>
                <a:lnTo>
                  <a:pt x="1183" y="51"/>
                </a:lnTo>
                <a:lnTo>
                  <a:pt x="1185" y="51"/>
                </a:lnTo>
                <a:lnTo>
                  <a:pt x="1187" y="51"/>
                </a:lnTo>
                <a:lnTo>
                  <a:pt x="1189" y="51"/>
                </a:lnTo>
                <a:lnTo>
                  <a:pt x="1191" y="51"/>
                </a:lnTo>
                <a:lnTo>
                  <a:pt x="1193" y="51"/>
                </a:lnTo>
                <a:lnTo>
                  <a:pt x="1195" y="51"/>
                </a:lnTo>
                <a:lnTo>
                  <a:pt x="1197" y="51"/>
                </a:lnTo>
                <a:lnTo>
                  <a:pt x="1197" y="37"/>
                </a:lnTo>
                <a:lnTo>
                  <a:pt x="1199" y="37"/>
                </a:lnTo>
                <a:lnTo>
                  <a:pt x="1201" y="37"/>
                </a:lnTo>
                <a:lnTo>
                  <a:pt x="1203" y="37"/>
                </a:lnTo>
                <a:lnTo>
                  <a:pt x="1205" y="37"/>
                </a:lnTo>
                <a:lnTo>
                  <a:pt x="1207" y="37"/>
                </a:lnTo>
                <a:lnTo>
                  <a:pt x="1209" y="37"/>
                </a:lnTo>
                <a:lnTo>
                  <a:pt x="1211" y="37"/>
                </a:lnTo>
                <a:lnTo>
                  <a:pt x="1213" y="37"/>
                </a:lnTo>
                <a:lnTo>
                  <a:pt x="1215" y="37"/>
                </a:lnTo>
                <a:lnTo>
                  <a:pt x="1217" y="37"/>
                </a:lnTo>
                <a:lnTo>
                  <a:pt x="1219" y="37"/>
                </a:lnTo>
                <a:lnTo>
                  <a:pt x="1221" y="37"/>
                </a:lnTo>
                <a:lnTo>
                  <a:pt x="1223" y="37"/>
                </a:lnTo>
                <a:lnTo>
                  <a:pt x="1225" y="37"/>
                </a:lnTo>
                <a:lnTo>
                  <a:pt x="1227" y="37"/>
                </a:lnTo>
                <a:lnTo>
                  <a:pt x="1229" y="37"/>
                </a:lnTo>
                <a:lnTo>
                  <a:pt x="1231" y="37"/>
                </a:lnTo>
                <a:lnTo>
                  <a:pt x="1233" y="37"/>
                </a:lnTo>
                <a:lnTo>
                  <a:pt x="1235" y="37"/>
                </a:lnTo>
                <a:lnTo>
                  <a:pt x="1235" y="21"/>
                </a:lnTo>
                <a:lnTo>
                  <a:pt x="1239" y="21"/>
                </a:lnTo>
                <a:lnTo>
                  <a:pt x="1240" y="21"/>
                </a:lnTo>
                <a:lnTo>
                  <a:pt x="1242" y="21"/>
                </a:lnTo>
                <a:lnTo>
                  <a:pt x="1244" y="21"/>
                </a:lnTo>
                <a:lnTo>
                  <a:pt x="1246" y="21"/>
                </a:lnTo>
                <a:lnTo>
                  <a:pt x="1248" y="21"/>
                </a:lnTo>
                <a:lnTo>
                  <a:pt x="1250" y="21"/>
                </a:lnTo>
                <a:lnTo>
                  <a:pt x="1254" y="21"/>
                </a:lnTo>
                <a:lnTo>
                  <a:pt x="1256" y="21"/>
                </a:lnTo>
                <a:lnTo>
                  <a:pt x="1258" y="21"/>
                </a:lnTo>
                <a:lnTo>
                  <a:pt x="1260" y="21"/>
                </a:lnTo>
                <a:lnTo>
                  <a:pt x="1262" y="21"/>
                </a:lnTo>
                <a:lnTo>
                  <a:pt x="1264" y="21"/>
                </a:lnTo>
                <a:lnTo>
                  <a:pt x="1266" y="21"/>
                </a:lnTo>
                <a:lnTo>
                  <a:pt x="1268" y="21"/>
                </a:lnTo>
                <a:lnTo>
                  <a:pt x="1270" y="21"/>
                </a:lnTo>
                <a:lnTo>
                  <a:pt x="1272" y="21"/>
                </a:lnTo>
                <a:lnTo>
                  <a:pt x="1274" y="21"/>
                </a:lnTo>
                <a:lnTo>
                  <a:pt x="1276" y="21"/>
                </a:lnTo>
                <a:lnTo>
                  <a:pt x="1278" y="21"/>
                </a:lnTo>
                <a:lnTo>
                  <a:pt x="1280" y="21"/>
                </a:lnTo>
                <a:lnTo>
                  <a:pt x="1282" y="21"/>
                </a:lnTo>
                <a:lnTo>
                  <a:pt x="1284" y="21"/>
                </a:lnTo>
                <a:lnTo>
                  <a:pt x="1286" y="21"/>
                </a:lnTo>
                <a:lnTo>
                  <a:pt x="1288" y="21"/>
                </a:lnTo>
                <a:lnTo>
                  <a:pt x="1290" y="21"/>
                </a:lnTo>
                <a:lnTo>
                  <a:pt x="1292" y="21"/>
                </a:lnTo>
                <a:lnTo>
                  <a:pt x="1294" y="21"/>
                </a:lnTo>
                <a:lnTo>
                  <a:pt x="1296" y="21"/>
                </a:lnTo>
                <a:lnTo>
                  <a:pt x="1298" y="21"/>
                </a:lnTo>
                <a:lnTo>
                  <a:pt x="1300" y="21"/>
                </a:lnTo>
                <a:lnTo>
                  <a:pt x="1302" y="21"/>
                </a:lnTo>
                <a:lnTo>
                  <a:pt x="1304" y="21"/>
                </a:lnTo>
                <a:lnTo>
                  <a:pt x="1308" y="21"/>
                </a:lnTo>
                <a:lnTo>
                  <a:pt x="1310" y="21"/>
                </a:lnTo>
                <a:lnTo>
                  <a:pt x="1310" y="0"/>
                </a:lnTo>
                <a:lnTo>
                  <a:pt x="1312" y="0"/>
                </a:lnTo>
                <a:lnTo>
                  <a:pt x="1314" y="0"/>
                </a:lnTo>
                <a:lnTo>
                  <a:pt x="1316" y="0"/>
                </a:lnTo>
                <a:lnTo>
                  <a:pt x="1318" y="0"/>
                </a:lnTo>
                <a:lnTo>
                  <a:pt x="1320" y="0"/>
                </a:lnTo>
                <a:lnTo>
                  <a:pt x="1324" y="0"/>
                </a:lnTo>
                <a:lnTo>
                  <a:pt x="1326" y="0"/>
                </a:lnTo>
                <a:lnTo>
                  <a:pt x="1328" y="0"/>
                </a:lnTo>
                <a:lnTo>
                  <a:pt x="1330" y="0"/>
                </a:lnTo>
                <a:lnTo>
                  <a:pt x="1332" y="0"/>
                </a:lnTo>
                <a:lnTo>
                  <a:pt x="1334" y="0"/>
                </a:lnTo>
                <a:lnTo>
                  <a:pt x="1336" y="0"/>
                </a:lnTo>
                <a:lnTo>
                  <a:pt x="1338" y="0"/>
                </a:lnTo>
                <a:lnTo>
                  <a:pt x="1340" y="0"/>
                </a:lnTo>
                <a:lnTo>
                  <a:pt x="1342" y="0"/>
                </a:lnTo>
                <a:lnTo>
                  <a:pt x="1344" y="0"/>
                </a:lnTo>
                <a:lnTo>
                  <a:pt x="1346" y="0"/>
                </a:lnTo>
                <a:lnTo>
                  <a:pt x="1348" y="0"/>
                </a:lnTo>
                <a:lnTo>
                  <a:pt x="1350" y="0"/>
                </a:lnTo>
                <a:lnTo>
                  <a:pt x="1352" y="0"/>
                </a:lnTo>
                <a:lnTo>
                  <a:pt x="1354" y="0"/>
                </a:lnTo>
                <a:lnTo>
                  <a:pt x="1356" y="0"/>
                </a:lnTo>
                <a:lnTo>
                  <a:pt x="1358" y="0"/>
                </a:lnTo>
                <a:lnTo>
                  <a:pt x="1360" y="0"/>
                </a:lnTo>
                <a:lnTo>
                  <a:pt x="1362" y="0"/>
                </a:lnTo>
                <a:lnTo>
                  <a:pt x="1366" y="0"/>
                </a:lnTo>
                <a:lnTo>
                  <a:pt x="1368" y="0"/>
                </a:lnTo>
                <a:lnTo>
                  <a:pt x="1370" y="0"/>
                </a:lnTo>
                <a:lnTo>
                  <a:pt x="1372" y="0"/>
                </a:lnTo>
                <a:lnTo>
                  <a:pt x="1374" y="0"/>
                </a:lnTo>
                <a:lnTo>
                  <a:pt x="1378" y="0"/>
                </a:lnTo>
                <a:lnTo>
                  <a:pt x="1380" y="0"/>
                </a:lnTo>
                <a:lnTo>
                  <a:pt x="1382" y="0"/>
                </a:lnTo>
                <a:lnTo>
                  <a:pt x="1384" y="0"/>
                </a:lnTo>
                <a:lnTo>
                  <a:pt x="1386" y="0"/>
                </a:lnTo>
                <a:lnTo>
                  <a:pt x="1388" y="0"/>
                </a:lnTo>
                <a:lnTo>
                  <a:pt x="1392" y="0"/>
                </a:lnTo>
                <a:lnTo>
                  <a:pt x="1394" y="0"/>
                </a:lnTo>
                <a:lnTo>
                  <a:pt x="1396" y="0"/>
                </a:lnTo>
                <a:lnTo>
                  <a:pt x="1398" y="0"/>
                </a:lnTo>
                <a:lnTo>
                  <a:pt x="1400" y="0"/>
                </a:lnTo>
                <a:lnTo>
                  <a:pt x="1402" y="0"/>
                </a:lnTo>
                <a:lnTo>
                  <a:pt x="1404" y="0"/>
                </a:lnTo>
                <a:lnTo>
                  <a:pt x="1406" y="0"/>
                </a:lnTo>
                <a:lnTo>
                  <a:pt x="1408" y="0"/>
                </a:lnTo>
                <a:lnTo>
                  <a:pt x="1410" y="0"/>
                </a:lnTo>
                <a:lnTo>
                  <a:pt x="1412" y="0"/>
                </a:lnTo>
                <a:lnTo>
                  <a:pt x="1414" y="0"/>
                </a:lnTo>
                <a:lnTo>
                  <a:pt x="1416" y="0"/>
                </a:lnTo>
                <a:lnTo>
                  <a:pt x="1418" y="0"/>
                </a:lnTo>
                <a:lnTo>
                  <a:pt x="1420" y="0"/>
                </a:lnTo>
                <a:lnTo>
                  <a:pt x="1422" y="0"/>
                </a:lnTo>
                <a:lnTo>
                  <a:pt x="1424" y="0"/>
                </a:lnTo>
                <a:lnTo>
                  <a:pt x="1426" y="0"/>
                </a:lnTo>
                <a:lnTo>
                  <a:pt x="1428" y="0"/>
                </a:lnTo>
                <a:lnTo>
                  <a:pt x="1430" y="0"/>
                </a:lnTo>
                <a:lnTo>
                  <a:pt x="1432" y="0"/>
                </a:lnTo>
                <a:lnTo>
                  <a:pt x="1434" y="0"/>
                </a:lnTo>
              </a:path>
            </a:pathLst>
          </a:custGeom>
          <a:solidFill>
            <a:schemeClr val="bg2"/>
          </a:solidFill>
          <a:ln w="38100">
            <a:solidFill>
              <a:srgbClr val="66FF33"/>
            </a:solidFill>
            <a:prstDash val="solid"/>
            <a:round/>
            <a:headEnd/>
            <a:tailEnd/>
          </a:ln>
        </p:spPr>
        <p:txBody>
          <a:bodyPr/>
          <a:lstStyle/>
          <a:p>
            <a:pPr eaLnBrk="1" hangingPunct="1">
              <a:defRPr/>
            </a:pPr>
            <a:endParaRPr lang="en-US" b="0" dirty="0">
              <a:solidFill>
                <a:srgbClr val="000000"/>
              </a:solidFill>
              <a:cs typeface="+mn-cs"/>
            </a:endParaRPr>
          </a:p>
        </p:txBody>
      </p:sp>
      <p:sp>
        <p:nvSpPr>
          <p:cNvPr id="122" name="Text Box 18"/>
          <p:cNvSpPr txBox="1">
            <a:spLocks noChangeArrowheads="1"/>
          </p:cNvSpPr>
          <p:nvPr/>
        </p:nvSpPr>
        <p:spPr bwMode="auto">
          <a:xfrm>
            <a:off x="3541713" y="1271020"/>
            <a:ext cx="1365250" cy="369332"/>
          </a:xfrm>
          <a:prstGeom prst="rect">
            <a:avLst/>
          </a:prstGeom>
          <a:noFill/>
          <a:ln w="9525">
            <a:noFill/>
            <a:miter lim="800000"/>
            <a:headEnd/>
            <a:tailEnd/>
          </a:ln>
        </p:spPr>
        <p:txBody>
          <a:bodyPr>
            <a:spAutoFit/>
          </a:bodyPr>
          <a:lstStyle/>
          <a:p>
            <a:pPr algn="ctr">
              <a:spcBef>
                <a:spcPct val="50000"/>
              </a:spcBef>
              <a:defRPr/>
            </a:pPr>
            <a:r>
              <a:rPr lang="en-US" sz="1800" dirty="0">
                <a:solidFill>
                  <a:srgbClr val="E00079">
                    <a:lumMod val="60000"/>
                    <a:lumOff val="40000"/>
                  </a:srgbClr>
                </a:solidFill>
                <a:effectLst>
                  <a:outerShdw blurRad="38100" dist="38100" dir="2700000" algn="tl">
                    <a:srgbClr val="000000">
                      <a:alpha val="43137"/>
                    </a:srgbClr>
                  </a:outerShdw>
                </a:effectLst>
                <a:cs typeface="+mn-cs"/>
              </a:rPr>
              <a:t>2.9%</a:t>
            </a:r>
          </a:p>
        </p:txBody>
      </p:sp>
      <p:sp>
        <p:nvSpPr>
          <p:cNvPr id="123" name="Text Box 19"/>
          <p:cNvSpPr txBox="1">
            <a:spLocks noChangeArrowheads="1"/>
          </p:cNvSpPr>
          <p:nvPr/>
        </p:nvSpPr>
        <p:spPr bwMode="auto">
          <a:xfrm>
            <a:off x="3617913" y="2083820"/>
            <a:ext cx="1268413" cy="369332"/>
          </a:xfrm>
          <a:prstGeom prst="rect">
            <a:avLst/>
          </a:prstGeom>
          <a:noFill/>
          <a:ln w="9525">
            <a:noFill/>
            <a:miter lim="800000"/>
            <a:headEnd/>
            <a:tailEnd/>
          </a:ln>
        </p:spPr>
        <p:txBody>
          <a:bodyPr>
            <a:spAutoFit/>
          </a:bodyPr>
          <a:lstStyle/>
          <a:p>
            <a:pPr algn="ctr">
              <a:spcBef>
                <a:spcPct val="50000"/>
              </a:spcBef>
              <a:defRPr/>
            </a:pPr>
            <a:r>
              <a:rPr lang="en-US" sz="1800" dirty="0">
                <a:solidFill>
                  <a:srgbClr val="66FF33"/>
                </a:solidFill>
                <a:effectLst>
                  <a:outerShdw blurRad="38100" dist="38100" dir="2700000" algn="tl">
                    <a:srgbClr val="000000">
                      <a:alpha val="43137"/>
                    </a:srgbClr>
                  </a:outerShdw>
                </a:effectLst>
                <a:cs typeface="+mn-cs"/>
              </a:rPr>
              <a:t>2.3%</a:t>
            </a:r>
          </a:p>
        </p:txBody>
      </p:sp>
      <p:sp>
        <p:nvSpPr>
          <p:cNvPr id="124" name="TextBox 112"/>
          <p:cNvSpPr txBox="1">
            <a:spLocks noChangeArrowheads="1"/>
          </p:cNvSpPr>
          <p:nvPr/>
        </p:nvSpPr>
        <p:spPr bwMode="auto">
          <a:xfrm>
            <a:off x="596900" y="5622419"/>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t>0</a:t>
            </a:r>
          </a:p>
        </p:txBody>
      </p:sp>
      <p:sp>
        <p:nvSpPr>
          <p:cNvPr id="125" name="TextBox 113"/>
          <p:cNvSpPr txBox="1">
            <a:spLocks noChangeArrowheads="1"/>
          </p:cNvSpPr>
          <p:nvPr/>
        </p:nvSpPr>
        <p:spPr bwMode="auto">
          <a:xfrm>
            <a:off x="2052637" y="5617657"/>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t>12</a:t>
            </a:r>
          </a:p>
        </p:txBody>
      </p:sp>
      <p:sp>
        <p:nvSpPr>
          <p:cNvPr id="128" name="TextBox 114"/>
          <p:cNvSpPr txBox="1">
            <a:spLocks noChangeArrowheads="1"/>
          </p:cNvSpPr>
          <p:nvPr/>
        </p:nvSpPr>
        <p:spPr bwMode="auto">
          <a:xfrm>
            <a:off x="3552825" y="5619244"/>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1400" dirty="0"/>
              <a:t>24</a:t>
            </a:r>
          </a:p>
        </p:txBody>
      </p:sp>
      <p:sp>
        <p:nvSpPr>
          <p:cNvPr id="129" name="Text Box 3"/>
          <p:cNvSpPr txBox="1">
            <a:spLocks noChangeArrowheads="1"/>
          </p:cNvSpPr>
          <p:nvPr/>
        </p:nvSpPr>
        <p:spPr bwMode="auto">
          <a:xfrm>
            <a:off x="1503364" y="4374067"/>
            <a:ext cx="2209800" cy="1200329"/>
          </a:xfrm>
          <a:prstGeom prst="rect">
            <a:avLst/>
          </a:prstGeom>
          <a:noFill/>
          <a:ln w="9525">
            <a:noFill/>
            <a:miter lim="800000"/>
            <a:headEnd/>
            <a:tailEnd/>
          </a:ln>
        </p:spPr>
        <p:txBody>
          <a:bodyPr wrap="square">
            <a:spAutoFit/>
          </a:bodyPr>
          <a:lstStyle/>
          <a:p>
            <a:pPr algn="ctr">
              <a:defRPr/>
            </a:pPr>
            <a:r>
              <a:rPr lang="en-US" sz="1800" dirty="0">
                <a:solidFill>
                  <a:srgbClr val="F2F2F2"/>
                </a:solidFill>
                <a:effectLst>
                  <a:outerShdw blurRad="38100" dist="38100" dir="2700000" algn="tl">
                    <a:srgbClr val="000000"/>
                  </a:outerShdw>
                </a:effectLst>
                <a:cs typeface="+mn-cs"/>
              </a:rPr>
              <a:t>Stent Thrombosis</a:t>
            </a:r>
          </a:p>
          <a:p>
            <a:pPr algn="ctr">
              <a:defRPr/>
            </a:pPr>
            <a:r>
              <a:rPr lang="en-US" sz="1800" dirty="0">
                <a:solidFill>
                  <a:srgbClr val="F2F2F2"/>
                </a:solidFill>
                <a:effectLst>
                  <a:outerShdw blurRad="38100" dist="38100" dir="2700000" algn="tl">
                    <a:srgbClr val="000000"/>
                  </a:outerShdw>
                </a:effectLst>
                <a:cs typeface="+mn-cs"/>
              </a:rPr>
              <a:t>HR  0.69</a:t>
            </a:r>
            <a:br>
              <a:rPr lang="en-US" sz="1800" dirty="0">
                <a:solidFill>
                  <a:srgbClr val="F2F2F2"/>
                </a:solidFill>
                <a:effectLst>
                  <a:outerShdw blurRad="38100" dist="38100" dir="2700000" algn="tl">
                    <a:srgbClr val="000000"/>
                  </a:outerShdw>
                </a:effectLst>
                <a:cs typeface="+mn-cs"/>
              </a:rPr>
            </a:br>
            <a:r>
              <a:rPr lang="en-US" sz="1800" dirty="0">
                <a:solidFill>
                  <a:srgbClr val="F2F2F2"/>
                </a:solidFill>
                <a:effectLst>
                  <a:outerShdw blurRad="38100" dist="38100" dir="2700000" algn="tl">
                    <a:srgbClr val="000000"/>
                  </a:outerShdw>
                </a:effectLst>
                <a:cs typeface="+mn-cs"/>
              </a:rPr>
              <a:t>mITT  p = 0.016</a:t>
            </a:r>
          </a:p>
          <a:p>
            <a:pPr algn="ctr">
              <a:defRPr/>
            </a:pPr>
            <a:r>
              <a:rPr lang="en-US" sz="1800" dirty="0">
                <a:solidFill>
                  <a:srgbClr val="F2F2F2"/>
                </a:solidFill>
                <a:effectLst>
                  <a:outerShdw blurRad="38100" dist="38100" dir="2700000" algn="tl">
                    <a:srgbClr val="000000"/>
                  </a:outerShdw>
                </a:effectLst>
                <a:cs typeface="+mn-cs"/>
              </a:rPr>
              <a:t>ITT   p = 0.008</a:t>
            </a:r>
          </a:p>
        </p:txBody>
      </p:sp>
      <p:sp>
        <p:nvSpPr>
          <p:cNvPr id="130" name="TextBox 129"/>
          <p:cNvSpPr txBox="1"/>
          <p:nvPr/>
        </p:nvSpPr>
        <p:spPr>
          <a:xfrm>
            <a:off x="2211804" y="3651915"/>
            <a:ext cx="1415772" cy="584775"/>
          </a:xfrm>
          <a:prstGeom prst="rect">
            <a:avLst/>
          </a:prstGeom>
          <a:noFill/>
          <a:ln>
            <a:noFill/>
          </a:ln>
        </p:spPr>
        <p:txBody>
          <a:bodyPr wrap="none">
            <a:spAutoFit/>
          </a:bodyPr>
          <a:lstStyle/>
          <a:p>
            <a:pPr algn="ctr">
              <a:defRPr/>
            </a:pPr>
            <a:r>
              <a:rPr lang="en-US" sz="1600" dirty="0">
                <a:solidFill>
                  <a:srgbClr val="66FF33"/>
                </a:solidFill>
                <a:effectLst>
                  <a:outerShdw blurRad="38100" dist="38100" dir="2700000" algn="tl">
                    <a:srgbClr val="000000"/>
                  </a:outerShdw>
                </a:effectLst>
                <a:cs typeface="+mn-cs"/>
              </a:rPr>
              <a:t>Rivaroxaban</a:t>
            </a:r>
          </a:p>
          <a:p>
            <a:pPr algn="ctr">
              <a:defRPr/>
            </a:pPr>
            <a:r>
              <a:rPr lang="en-US" sz="1600" dirty="0">
                <a:solidFill>
                  <a:srgbClr val="66FF33"/>
                </a:solidFill>
                <a:effectLst>
                  <a:outerShdw blurRad="38100" dist="38100" dir="2700000" algn="tl">
                    <a:srgbClr val="000000"/>
                  </a:outerShdw>
                </a:effectLst>
                <a:cs typeface="+mn-cs"/>
              </a:rPr>
              <a:t>(both doses)</a:t>
            </a:r>
          </a:p>
        </p:txBody>
      </p:sp>
      <p:sp>
        <p:nvSpPr>
          <p:cNvPr id="131" name="TextBox 130"/>
          <p:cNvSpPr txBox="1"/>
          <p:nvPr/>
        </p:nvSpPr>
        <p:spPr>
          <a:xfrm>
            <a:off x="1244601" y="1572945"/>
            <a:ext cx="1352550" cy="457200"/>
          </a:xfrm>
          <a:prstGeom prst="rect">
            <a:avLst/>
          </a:prstGeom>
          <a:noFill/>
        </p:spPr>
        <p:txBody>
          <a:bodyPr wrap="none">
            <a:spAutoFit/>
          </a:bodyPr>
          <a:lstStyle/>
          <a:p>
            <a:pPr algn="ctr">
              <a:defRPr/>
            </a:pPr>
            <a:r>
              <a:rPr lang="en-US" dirty="0">
                <a:solidFill>
                  <a:srgbClr val="E00079">
                    <a:lumMod val="60000"/>
                    <a:lumOff val="40000"/>
                  </a:srgbClr>
                </a:solidFill>
                <a:effectLst>
                  <a:outerShdw blurRad="38100" dist="38100" dir="2700000" algn="tl">
                    <a:srgbClr val="000000">
                      <a:alpha val="43137"/>
                    </a:srgbClr>
                  </a:outerShdw>
                </a:effectLst>
                <a:latin typeface="Arial" charset="0"/>
                <a:cs typeface="+mn-cs"/>
              </a:rPr>
              <a:t>Placebo</a:t>
            </a:r>
          </a:p>
        </p:txBody>
      </p:sp>
      <p:cxnSp>
        <p:nvCxnSpPr>
          <p:cNvPr id="99" name="Straight Connector 98"/>
          <p:cNvCxnSpPr>
            <a:stCxn id="128" idx="0"/>
          </p:cNvCxnSpPr>
          <p:nvPr/>
        </p:nvCxnSpPr>
        <p:spPr bwMode="auto">
          <a:xfrm flipH="1" flipV="1">
            <a:off x="766103" y="5595939"/>
            <a:ext cx="2978810" cy="23305"/>
          </a:xfrm>
          <a:prstGeom prst="line">
            <a:avLst/>
          </a:prstGeom>
          <a:solidFill>
            <a:srgbClr val="FE9C09"/>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cxnSp>
      <p:cxnSp>
        <p:nvCxnSpPr>
          <p:cNvPr id="103" name="Straight Connector 102"/>
          <p:cNvCxnSpPr/>
          <p:nvPr/>
        </p:nvCxnSpPr>
        <p:spPr bwMode="auto">
          <a:xfrm flipH="1">
            <a:off x="776300" y="1538288"/>
            <a:ext cx="23009" cy="4043243"/>
          </a:xfrm>
          <a:prstGeom prst="line">
            <a:avLst/>
          </a:prstGeom>
          <a:solidFill>
            <a:srgbClr val="FE9C09"/>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cxnSp>
      <p:sp>
        <p:nvSpPr>
          <p:cNvPr id="137" name="Text Box 133"/>
          <p:cNvSpPr txBox="1">
            <a:spLocks noChangeArrowheads="1"/>
          </p:cNvSpPr>
          <p:nvPr/>
        </p:nvSpPr>
        <p:spPr bwMode="auto">
          <a:xfrm>
            <a:off x="1150634" y="1137539"/>
            <a:ext cx="2146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50000"/>
              </a:spcBef>
              <a:buClrTx/>
              <a:buSzTx/>
              <a:buFontTx/>
              <a:buNone/>
            </a:pPr>
            <a:r>
              <a:rPr lang="sv-SE" altLang="en-US" sz="1800" dirty="0">
                <a:solidFill>
                  <a:srgbClr val="FFFFFF"/>
                </a:solidFill>
              </a:rPr>
              <a:t>Stent Thrombosis</a:t>
            </a:r>
          </a:p>
        </p:txBody>
      </p:sp>
      <p:sp>
        <p:nvSpPr>
          <p:cNvPr id="138" name="Text Box 124"/>
          <p:cNvSpPr txBox="1">
            <a:spLocks noChangeArrowheads="1"/>
          </p:cNvSpPr>
          <p:nvPr/>
        </p:nvSpPr>
        <p:spPr bwMode="auto">
          <a:xfrm>
            <a:off x="1722854" y="5864593"/>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50000"/>
              </a:spcBef>
              <a:buClrTx/>
              <a:buSzTx/>
              <a:buFontTx/>
              <a:buNone/>
            </a:pPr>
            <a:r>
              <a:rPr lang="en-GB" altLang="en-US" sz="1400" dirty="0">
                <a:solidFill>
                  <a:srgbClr val="FFFFFF"/>
                </a:solidFill>
              </a:rPr>
              <a:t>Months</a:t>
            </a:r>
          </a:p>
        </p:txBody>
      </p:sp>
      <p:sp>
        <p:nvSpPr>
          <p:cNvPr id="107" name="TextBox 106"/>
          <p:cNvSpPr txBox="1"/>
          <p:nvPr/>
        </p:nvSpPr>
        <p:spPr>
          <a:xfrm>
            <a:off x="601013" y="6205437"/>
            <a:ext cx="3358612" cy="523220"/>
          </a:xfrm>
          <a:prstGeom prst="rect">
            <a:avLst/>
          </a:prstGeom>
          <a:noFill/>
        </p:spPr>
        <p:txBody>
          <a:bodyPr wrap="none" rtlCol="0">
            <a:spAutoFit/>
          </a:bodyPr>
          <a:lstStyle/>
          <a:p>
            <a:r>
              <a:rPr lang="en-GB" sz="1400" dirty="0"/>
              <a:t>ARC Definite / Probable / Possible ST</a:t>
            </a:r>
          </a:p>
          <a:p>
            <a:endParaRPr lang="en-US" sz="1400" dirty="0"/>
          </a:p>
        </p:txBody>
      </p:sp>
    </p:spTree>
    <p:extLst>
      <p:ext uri="{BB962C8B-B14F-4D97-AF65-F5344CB8AC3E}">
        <p14:creationId xmlns:p14="http://schemas.microsoft.com/office/powerpoint/2010/main" val="79143056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84"/>
                                        </p:tgtEl>
                                        <p:attrNameLst>
                                          <p:attrName>style.visibility</p:attrName>
                                        </p:attrNameLst>
                                      </p:cBhvr>
                                      <p:to>
                                        <p:strVal val="visible"/>
                                      </p:to>
                                    </p:set>
                                    <p:anim calcmode="lin" valueType="num">
                                      <p:cBhvr additive="base">
                                        <p:cTn id="7" dur="500" fill="hold"/>
                                        <p:tgtEl>
                                          <p:spTgt spid="2084"/>
                                        </p:tgtEl>
                                        <p:attrNameLst>
                                          <p:attrName>ppt_x</p:attrName>
                                        </p:attrNameLst>
                                      </p:cBhvr>
                                      <p:tavLst>
                                        <p:tav tm="0">
                                          <p:val>
                                            <p:strVal val="1+#ppt_w/2"/>
                                          </p:val>
                                        </p:tav>
                                        <p:tav tm="100000">
                                          <p:val>
                                            <p:strVal val="#ppt_x"/>
                                          </p:val>
                                        </p:tav>
                                      </p:tavLst>
                                    </p:anim>
                                    <p:anim calcmode="lin" valueType="num">
                                      <p:cBhvr additive="base">
                                        <p:cTn id="8" dur="500" fill="hold"/>
                                        <p:tgtEl>
                                          <p:spTgt spid="2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indhold 4"/>
          <p:cNvPicPr>
            <a:picLocks noChangeAspect="1"/>
          </p:cNvPicPr>
          <p:nvPr/>
        </p:nvPicPr>
        <p:blipFill rotWithShape="1">
          <a:blip r:embed="rId2"/>
          <a:srcRect b="18053"/>
          <a:stretch/>
        </p:blipFill>
        <p:spPr>
          <a:xfrm>
            <a:off x="1058863" y="1227689"/>
            <a:ext cx="7256059" cy="5031754"/>
          </a:xfrm>
          <a:prstGeom prst="rect">
            <a:avLst/>
          </a:prstGeom>
        </p:spPr>
      </p:pic>
      <p:sp>
        <p:nvSpPr>
          <p:cNvPr id="3" name="Tekstfelt 4"/>
          <p:cNvSpPr txBox="1"/>
          <p:nvPr/>
        </p:nvSpPr>
        <p:spPr>
          <a:xfrm>
            <a:off x="49829" y="6426338"/>
            <a:ext cx="2857057" cy="261610"/>
          </a:xfrm>
          <a:prstGeom prst="rect">
            <a:avLst/>
          </a:prstGeom>
          <a:noFill/>
        </p:spPr>
        <p:txBody>
          <a:bodyPr wrap="square" rtlCol="0">
            <a:spAutoFit/>
          </a:bodyPr>
          <a:lstStyle/>
          <a:p>
            <a:r>
              <a:rPr lang="da-DK" sz="1100" dirty="0"/>
              <a:t>Fay et al; ESC Poster P2597; </a:t>
            </a:r>
            <a:r>
              <a:rPr lang="da-DK" sz="1100" dirty="0" err="1"/>
              <a:t>Aug</a:t>
            </a:r>
            <a:r>
              <a:rPr lang="da-DK" sz="1100" dirty="0"/>
              <a:t> 2016</a:t>
            </a:r>
          </a:p>
        </p:txBody>
      </p:sp>
      <p:pic>
        <p:nvPicPr>
          <p:cNvPr id="4"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46468" y="152042"/>
            <a:ext cx="6648175" cy="830997"/>
          </a:xfrm>
          <a:prstGeom prst="rect">
            <a:avLst/>
          </a:prstGeom>
          <a:noFill/>
        </p:spPr>
        <p:txBody>
          <a:bodyPr wrap="square" rtlCol="0">
            <a:spAutoFit/>
          </a:bodyPr>
          <a:lstStyle/>
          <a:p>
            <a:pPr algn="ctr"/>
            <a:r>
              <a:rPr lang="en-US" dirty="0">
                <a:solidFill>
                  <a:srgbClr val="FF9933"/>
                </a:solidFill>
              </a:rPr>
              <a:t>Proportion of Patients Receiving Reduced Dose NOACs</a:t>
            </a:r>
          </a:p>
        </p:txBody>
      </p:sp>
      <p:sp>
        <p:nvSpPr>
          <p:cNvPr id="9" name="Arrow: Down 8"/>
          <p:cNvSpPr/>
          <p:nvPr/>
        </p:nvSpPr>
        <p:spPr bwMode="auto">
          <a:xfrm rot="3502222">
            <a:off x="4174436" y="4819374"/>
            <a:ext cx="234122" cy="353391"/>
          </a:xfrm>
          <a:prstGeom prst="downArrow">
            <a:avLst/>
          </a:prstGeom>
          <a:solidFill>
            <a:srgbClr val="FF99CC"/>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0" name="Arrow: Down 9"/>
          <p:cNvSpPr/>
          <p:nvPr/>
        </p:nvSpPr>
        <p:spPr bwMode="auto">
          <a:xfrm rot="3502222">
            <a:off x="6151219" y="4923183"/>
            <a:ext cx="234122" cy="353391"/>
          </a:xfrm>
          <a:prstGeom prst="downArrow">
            <a:avLst/>
          </a:prstGeom>
          <a:solidFill>
            <a:srgbClr val="FF99CC"/>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1" name="Arrow: Down 10"/>
          <p:cNvSpPr/>
          <p:nvPr/>
        </p:nvSpPr>
        <p:spPr bwMode="auto">
          <a:xfrm rot="3502222">
            <a:off x="7986023" y="4861339"/>
            <a:ext cx="234122" cy="353391"/>
          </a:xfrm>
          <a:prstGeom prst="downArrow">
            <a:avLst/>
          </a:prstGeom>
          <a:solidFill>
            <a:srgbClr val="FF99CC"/>
          </a:solidFill>
          <a:ln w="50800" cap="flat" cmpd="sng" algn="ctr">
            <a:no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2" name="TextBox 4"/>
          <p:cNvSpPr txBox="1">
            <a:spLocks noChangeArrowheads="1"/>
          </p:cNvSpPr>
          <p:nvPr/>
        </p:nvSpPr>
        <p:spPr bwMode="auto">
          <a:xfrm>
            <a:off x="7397306" y="6527917"/>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extLst>
      <p:ext uri="{BB962C8B-B14F-4D97-AF65-F5344CB8AC3E}">
        <p14:creationId xmlns:p14="http://schemas.microsoft.com/office/powerpoint/2010/main" val="362534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bwMode="auto">
          <a:xfrm flipV="1">
            <a:off x="500063" y="2028368"/>
            <a:ext cx="8289374" cy="2773783"/>
          </a:xfrm>
          <a:prstGeom prst="trapezoid">
            <a:avLst/>
          </a:prstGeom>
          <a:ln>
            <a:headEnd type="none" w="med" len="med"/>
            <a:tailEnd type="triangl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2" name="Title 1"/>
          <p:cNvSpPr>
            <a:spLocks noGrp="1"/>
          </p:cNvSpPr>
          <p:nvPr>
            <p:ph type="title"/>
          </p:nvPr>
        </p:nvSpPr>
        <p:spPr>
          <a:xfrm>
            <a:off x="500063" y="163513"/>
            <a:ext cx="8391525" cy="794430"/>
          </a:xfrm>
        </p:spPr>
        <p:txBody>
          <a:bodyPr/>
          <a:lstStyle/>
          <a:p>
            <a:r>
              <a:rPr lang="en-US" dirty="0"/>
              <a:t>Epidemiology and AF and PCI</a:t>
            </a:r>
          </a:p>
        </p:txBody>
      </p:sp>
      <p:sp>
        <p:nvSpPr>
          <p:cNvPr id="3" name="Content Placeholder 2"/>
          <p:cNvSpPr>
            <a:spLocks noGrp="1"/>
          </p:cNvSpPr>
          <p:nvPr>
            <p:ph idx="1"/>
          </p:nvPr>
        </p:nvSpPr>
        <p:spPr>
          <a:xfrm>
            <a:off x="373452" y="1972387"/>
            <a:ext cx="8335962" cy="3047481"/>
          </a:xfrm>
        </p:spPr>
        <p:txBody>
          <a:bodyPr/>
          <a:lstStyle/>
          <a:p>
            <a:pPr marL="0" indent="0" algn="ctr">
              <a:buNone/>
            </a:pPr>
            <a:r>
              <a:rPr lang="en-US" sz="3600" dirty="0"/>
              <a:t>@ 1 Billion people in US and Europe</a:t>
            </a:r>
          </a:p>
          <a:p>
            <a:pPr marL="0" indent="0" algn="ctr">
              <a:buNone/>
            </a:pPr>
            <a:r>
              <a:rPr lang="en-US" sz="2900" dirty="0"/>
              <a:t>@ 20 Million with AF (1-2% of population)</a:t>
            </a:r>
            <a:r>
              <a:rPr lang="en-GB" sz="3200" baseline="30000" dirty="0"/>
              <a:t>1,2</a:t>
            </a:r>
            <a:endParaRPr lang="en-US" sz="2900" dirty="0"/>
          </a:p>
          <a:p>
            <a:pPr marL="0" indent="0" algn="ctr">
              <a:buNone/>
            </a:pPr>
            <a:r>
              <a:rPr lang="en-US" sz="2500" dirty="0"/>
              <a:t>@ 16 Million anticoagulation indicated (80%)</a:t>
            </a:r>
            <a:r>
              <a:rPr lang="en-GB" sz="2800" baseline="30000" dirty="0"/>
              <a:t> 1,2</a:t>
            </a:r>
            <a:endParaRPr lang="en-US" sz="2500" dirty="0"/>
          </a:p>
          <a:p>
            <a:pPr marL="0" indent="0" algn="ctr">
              <a:buNone/>
            </a:pPr>
            <a:r>
              <a:rPr lang="en-US" sz="2500" dirty="0"/>
              <a:t>@ 4.8 Million have CAD as well (20%-45%)</a:t>
            </a:r>
            <a:r>
              <a:rPr lang="en-GB" sz="2400" baseline="30000" dirty="0"/>
              <a:t> 1,2</a:t>
            </a:r>
            <a:endParaRPr lang="en-US" sz="2500" dirty="0"/>
          </a:p>
          <a:p>
            <a:pPr marL="0" indent="0" algn="ctr">
              <a:buNone/>
            </a:pPr>
            <a:r>
              <a:rPr lang="en-US" sz="2400" dirty="0"/>
              <a:t>@ 1- 2 Million potential </a:t>
            </a:r>
            <a:r>
              <a:rPr lang="en-US" sz="2400" dirty="0" err="1"/>
              <a:t>revasc</a:t>
            </a:r>
            <a:r>
              <a:rPr lang="en-US" sz="2400" dirty="0"/>
              <a:t> (20%-25%)</a:t>
            </a:r>
            <a:r>
              <a:rPr lang="en-GB" sz="2400" baseline="30000" dirty="0"/>
              <a:t> 3,4</a:t>
            </a:r>
            <a:endParaRPr lang="en-US" sz="2400" dirty="0"/>
          </a:p>
        </p:txBody>
      </p:sp>
      <p:sp>
        <p:nvSpPr>
          <p:cNvPr id="4" name="TextBox 3"/>
          <p:cNvSpPr txBox="1"/>
          <p:nvPr/>
        </p:nvSpPr>
        <p:spPr>
          <a:xfrm>
            <a:off x="183694" y="6157662"/>
            <a:ext cx="6041109" cy="615553"/>
          </a:xfrm>
          <a:prstGeom prst="rect">
            <a:avLst/>
          </a:prstGeom>
          <a:noFill/>
        </p:spPr>
        <p:txBody>
          <a:bodyPr wrap="square" lIns="0" tIns="0" rIns="0" bIns="0" rtlCol="0" anchor="b" anchorCtr="0">
            <a:spAutoFit/>
          </a:bodyPr>
          <a:lstStyle/>
          <a:p>
            <a:r>
              <a:rPr lang="en-GB" sz="1000" b="0" dirty="0"/>
              <a:t>1. The AFFIRM Investigators. </a:t>
            </a:r>
            <a:r>
              <a:rPr lang="en-GB" sz="1000" b="0" i="1" dirty="0"/>
              <a:t>Am Heart J </a:t>
            </a:r>
            <a:r>
              <a:rPr lang="en-GB" sz="1000" b="0" dirty="0"/>
              <a:t>2002;143:991–1001; </a:t>
            </a:r>
            <a:br>
              <a:rPr lang="en-GB" sz="1000" b="0" dirty="0"/>
            </a:br>
            <a:r>
              <a:rPr lang="en-GB" sz="1000" b="0" dirty="0"/>
              <a:t>2. Carpodanno D</a:t>
            </a:r>
            <a:r>
              <a:rPr lang="en-GB" sz="1000" b="0" i="1" dirty="0"/>
              <a:t> et al</a:t>
            </a:r>
            <a:r>
              <a:rPr lang="en-GB" sz="1000" b="0" dirty="0"/>
              <a:t>,</a:t>
            </a:r>
            <a:r>
              <a:rPr lang="en-GB" sz="1000" b="0" i="1" dirty="0"/>
              <a:t> </a:t>
            </a:r>
            <a:r>
              <a:rPr lang="it-IT" sz="1000" b="0" i="1" dirty="0"/>
              <a:t>Circ Cardiovasc Interv</a:t>
            </a:r>
            <a:r>
              <a:rPr lang="it-IT" sz="1000" b="0" dirty="0"/>
              <a:t> 2014;7:113–124</a:t>
            </a:r>
            <a:r>
              <a:rPr lang="en-GB" sz="1000" b="0" dirty="0"/>
              <a:t>; </a:t>
            </a:r>
            <a:br>
              <a:rPr lang="en-GB" sz="1000" b="0" dirty="0"/>
            </a:br>
            <a:r>
              <a:rPr lang="en-GB" sz="1000" b="0" dirty="0"/>
              <a:t>3. Kralev S </a:t>
            </a:r>
            <a:r>
              <a:rPr lang="en-GB" sz="1000" b="0" i="1" dirty="0"/>
              <a:t>et al</a:t>
            </a:r>
            <a:r>
              <a:rPr lang="en-GB" sz="1000" b="0" dirty="0"/>
              <a:t>, </a:t>
            </a:r>
            <a:r>
              <a:rPr lang="en-GB" sz="1000" b="0" i="1" dirty="0"/>
              <a:t>PLoS One</a:t>
            </a:r>
            <a:r>
              <a:rPr lang="en-GB" sz="1000" b="0" dirty="0"/>
              <a:t> 2011;6:e24964; </a:t>
            </a:r>
            <a:br>
              <a:rPr lang="en-GB" sz="1000" b="0" dirty="0"/>
            </a:br>
            <a:r>
              <a:rPr lang="en-GB" sz="1000" b="0" dirty="0"/>
              <a:t>4. Bahit MC </a:t>
            </a:r>
            <a:r>
              <a:rPr lang="en-GB" sz="1000" b="0" i="1" dirty="0"/>
              <a:t>et al</a:t>
            </a:r>
            <a:r>
              <a:rPr lang="en-GB" sz="1000" b="0" dirty="0"/>
              <a:t>,</a:t>
            </a:r>
            <a:r>
              <a:rPr lang="en-GB" sz="1000" b="0" i="1" dirty="0"/>
              <a:t> Int J Cardiol</a:t>
            </a:r>
            <a:r>
              <a:rPr lang="en-GB" sz="1000" b="0" dirty="0"/>
              <a:t> 2013;170:215–220</a:t>
            </a:r>
          </a:p>
        </p:txBody>
      </p:sp>
      <p:sp>
        <p:nvSpPr>
          <p:cNvPr id="5" name="Rectangle 4"/>
          <p:cNvSpPr/>
          <p:nvPr/>
        </p:nvSpPr>
        <p:spPr>
          <a:xfrm>
            <a:off x="373452" y="1104662"/>
            <a:ext cx="8593302" cy="646331"/>
          </a:xfrm>
          <a:prstGeom prst="rect">
            <a:avLst/>
          </a:prstGeom>
        </p:spPr>
        <p:txBody>
          <a:bodyPr wrap="square">
            <a:spAutoFit/>
          </a:bodyPr>
          <a:lstStyle/>
          <a:p>
            <a:r>
              <a:rPr lang="en-GB" sz="1800" dirty="0"/>
              <a:t>AF and CAD often occur together because of the strong association of both conditions with aging and overlapping risk factors</a:t>
            </a:r>
          </a:p>
        </p:txBody>
      </p:sp>
      <p:sp>
        <p:nvSpPr>
          <p:cNvPr id="8" name="Rectangle 7"/>
          <p:cNvSpPr/>
          <p:nvPr/>
        </p:nvSpPr>
        <p:spPr>
          <a:xfrm>
            <a:off x="350932" y="5241262"/>
            <a:ext cx="8540656" cy="400110"/>
          </a:xfrm>
          <a:prstGeom prst="rect">
            <a:avLst/>
          </a:prstGeom>
        </p:spPr>
        <p:txBody>
          <a:bodyPr wrap="square">
            <a:spAutoFit/>
          </a:bodyPr>
          <a:lstStyle/>
          <a:p>
            <a:pPr algn="ctr"/>
            <a:r>
              <a:rPr lang="en-GB" sz="2000" dirty="0"/>
              <a:t>24.9% of patients with AF enrolled in ARISTOTLE had prior PCI</a:t>
            </a:r>
            <a:r>
              <a:rPr lang="en-GB" sz="2000" baseline="30000" dirty="0"/>
              <a:t>4</a:t>
            </a:r>
          </a:p>
        </p:txBody>
      </p:sp>
      <p:pic>
        <p:nvPicPr>
          <p:cNvPr id="10"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8"/>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extLst>
      <p:ext uri="{BB962C8B-B14F-4D97-AF65-F5344CB8AC3E}">
        <p14:creationId xmlns:p14="http://schemas.microsoft.com/office/powerpoint/2010/main" val="686953205"/>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7301" y="104569"/>
            <a:ext cx="7886700" cy="994172"/>
          </a:xfrm>
        </p:spPr>
        <p:txBody>
          <a:bodyPr>
            <a:normAutofit/>
          </a:bodyPr>
          <a:lstStyle/>
          <a:p>
            <a:r>
              <a:rPr lang="en-US" sz="2700" dirty="0"/>
              <a:t>Danish Registry: Event Rates for Reduced Dose NOAC treatment &amp; Warfarin </a:t>
            </a:r>
            <a:r>
              <a:rPr lang="en-US" sz="2400" dirty="0"/>
              <a:t>N=55,644</a:t>
            </a:r>
            <a:endParaRPr lang="en-US" sz="2700" dirty="0"/>
          </a:p>
        </p:txBody>
      </p:sp>
      <p:graphicFrame>
        <p:nvGraphicFramePr>
          <p:cNvPr id="6" name="Pladsholder til indhold 5"/>
          <p:cNvGraphicFramePr>
            <a:graphicFrameLocks noGrp="1"/>
          </p:cNvGraphicFramePr>
          <p:nvPr>
            <p:ph sz="half" idx="1"/>
            <p:extLst/>
          </p:nvPr>
        </p:nvGraphicFramePr>
        <p:xfrm>
          <a:off x="108792" y="2078942"/>
          <a:ext cx="4124567" cy="3414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dsholder til indhold 6"/>
          <p:cNvGraphicFramePr>
            <a:graphicFrameLocks noGrp="1"/>
          </p:cNvGraphicFramePr>
          <p:nvPr>
            <p:ph sz="half" idx="2"/>
            <p:extLst/>
          </p:nvPr>
        </p:nvGraphicFramePr>
        <p:xfrm>
          <a:off x="4769427" y="2079092"/>
          <a:ext cx="4374574" cy="341387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felt 8"/>
          <p:cNvSpPr txBox="1"/>
          <p:nvPr/>
        </p:nvSpPr>
        <p:spPr>
          <a:xfrm>
            <a:off x="85412" y="5501987"/>
            <a:ext cx="4788490" cy="230832"/>
          </a:xfrm>
          <a:prstGeom prst="rect">
            <a:avLst/>
          </a:prstGeom>
          <a:noFill/>
        </p:spPr>
        <p:txBody>
          <a:bodyPr wrap="none" rtlCol="0">
            <a:spAutoFit/>
          </a:bodyPr>
          <a:lstStyle/>
          <a:p>
            <a:r>
              <a:rPr lang="en-US" sz="900" dirty="0"/>
              <a:t>IPTW rates: No. of events divided by person-years (per 100); 1-year follow-up period</a:t>
            </a:r>
          </a:p>
        </p:txBody>
      </p:sp>
      <p:pic>
        <p:nvPicPr>
          <p:cNvPr id="8" name="Picture 12" descr="C:\Documents and Settings\SKaul\Local Settings\Temporary Internet Files\Content.Outlook\U0KLPV7C\7957_AFL3003_PIONEER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arvard cr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12306" y="1107766"/>
            <a:ext cx="7162234" cy="646331"/>
          </a:xfrm>
          <a:prstGeom prst="rect">
            <a:avLst/>
          </a:prstGeom>
        </p:spPr>
        <p:txBody>
          <a:bodyPr wrap="square">
            <a:spAutoFit/>
          </a:bodyPr>
          <a:lstStyle/>
          <a:p>
            <a:pPr algn="ctr"/>
            <a:r>
              <a:rPr lang="en-US" sz="1800" b="0" u="sng" dirty="0"/>
              <a:t>Peter </a:t>
            </a:r>
            <a:r>
              <a:rPr lang="en-US" sz="1800" b="0" u="sng" dirty="0" err="1"/>
              <a:t>Brønnum</a:t>
            </a:r>
            <a:r>
              <a:rPr lang="en-US" sz="1800" b="0" u="sng" dirty="0"/>
              <a:t> Nielsen</a:t>
            </a:r>
            <a:r>
              <a:rPr lang="en-US" sz="1800" b="0" dirty="0"/>
              <a:t>, F. </a:t>
            </a:r>
            <a:r>
              <a:rPr lang="en-US" sz="1800" b="0" dirty="0" err="1"/>
              <a:t>Skjøth</a:t>
            </a:r>
            <a:r>
              <a:rPr lang="en-US" sz="1800" b="0" dirty="0"/>
              <a:t>, M. </a:t>
            </a:r>
            <a:r>
              <a:rPr lang="en-US" sz="1800" b="0" dirty="0" err="1"/>
              <a:t>Søgaard</a:t>
            </a:r>
            <a:r>
              <a:rPr lang="en-US" sz="1800" b="0" dirty="0"/>
              <a:t>, J.N. </a:t>
            </a:r>
            <a:r>
              <a:rPr lang="en-US" sz="1800" b="0" dirty="0" err="1"/>
              <a:t>Kjældgaard</a:t>
            </a:r>
            <a:r>
              <a:rPr lang="en-US" sz="1800" b="0" dirty="0"/>
              <a:t>, </a:t>
            </a:r>
          </a:p>
          <a:p>
            <a:pPr algn="ctr"/>
            <a:r>
              <a:rPr lang="en-US" sz="1800" b="0" dirty="0"/>
              <a:t>G.Y.H. Lip, T.B. Larsen  AHA 2016</a:t>
            </a:r>
          </a:p>
        </p:txBody>
      </p:sp>
      <p:cxnSp>
        <p:nvCxnSpPr>
          <p:cNvPr id="13" name="Straight Connector 12"/>
          <p:cNvCxnSpPr/>
          <p:nvPr/>
        </p:nvCxnSpPr>
        <p:spPr bwMode="auto">
          <a:xfrm flipV="1">
            <a:off x="741363" y="4646023"/>
            <a:ext cx="3290706" cy="26125"/>
          </a:xfrm>
          <a:prstGeom prst="line">
            <a:avLst/>
          </a:prstGeom>
          <a:solidFill>
            <a:srgbClr val="FE9C09"/>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cxnSp>
      <p:cxnSp>
        <p:nvCxnSpPr>
          <p:cNvPr id="14" name="Straight Connector 13"/>
          <p:cNvCxnSpPr/>
          <p:nvPr/>
        </p:nvCxnSpPr>
        <p:spPr bwMode="auto">
          <a:xfrm flipV="1">
            <a:off x="5513660" y="4632960"/>
            <a:ext cx="3290706" cy="26125"/>
          </a:xfrm>
          <a:prstGeom prst="line">
            <a:avLst/>
          </a:prstGeom>
          <a:solidFill>
            <a:srgbClr val="FE9C09"/>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cxnSp>
      <p:sp>
        <p:nvSpPr>
          <p:cNvPr id="15" name="TextBox 4"/>
          <p:cNvSpPr txBox="1">
            <a:spLocks noChangeArrowheads="1"/>
          </p:cNvSpPr>
          <p:nvPr/>
        </p:nvSpPr>
        <p:spPr bwMode="auto">
          <a:xfrm>
            <a:off x="7366826" y="6533725"/>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extLst>
      <p:ext uri="{BB962C8B-B14F-4D97-AF65-F5344CB8AC3E}">
        <p14:creationId xmlns:p14="http://schemas.microsoft.com/office/powerpoint/2010/main" val="35233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011238" y="47625"/>
            <a:ext cx="8267700" cy="884238"/>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sz="3000" kern="0" dirty="0"/>
              <a:t>Power Calculation Comparing Rehospitalization  and MACE Endpoints</a:t>
            </a:r>
          </a:p>
        </p:txBody>
      </p:sp>
      <p:sp>
        <p:nvSpPr>
          <p:cNvPr id="67588" name="TextBox 4"/>
          <p:cNvSpPr txBox="1">
            <a:spLocks noChangeArrowheads="1"/>
          </p:cNvSpPr>
          <p:nvPr/>
        </p:nvSpPr>
        <p:spPr bwMode="auto">
          <a:xfrm>
            <a:off x="-9525" y="1333500"/>
            <a:ext cx="912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2400" dirty="0"/>
              <a:t>≥ 20% Risk Reduction,  Two Sided </a:t>
            </a:r>
            <a:r>
              <a:rPr lang="el-GR" altLang="en-US" sz="2400"/>
              <a:t>α</a:t>
            </a:r>
            <a:r>
              <a:rPr lang="en-US" altLang="en-US" sz="2400" dirty="0"/>
              <a:t> = 0.05</a:t>
            </a:r>
          </a:p>
        </p:txBody>
      </p:sp>
      <p:graphicFrame>
        <p:nvGraphicFramePr>
          <p:cNvPr id="5" name="Group 145"/>
          <p:cNvGraphicFramePr>
            <a:graphicFrameLocks noGrp="1"/>
          </p:cNvGraphicFramePr>
          <p:nvPr>
            <p:extLst>
              <p:ext uri="{D42A27DB-BD31-4B8C-83A1-F6EECF244321}">
                <p14:modId xmlns:p14="http://schemas.microsoft.com/office/powerpoint/2010/main" val="1712980475"/>
              </p:ext>
            </p:extLst>
          </p:nvPr>
        </p:nvGraphicFramePr>
        <p:xfrm>
          <a:off x="200025" y="1998663"/>
          <a:ext cx="8707438" cy="1597027"/>
        </p:xfrm>
        <a:graphic>
          <a:graphicData uri="http://schemas.openxmlformats.org/drawingml/2006/table">
            <a:tbl>
              <a:tblPr/>
              <a:tblGrid>
                <a:gridCol w="3006311">
                  <a:extLst>
                    <a:ext uri="{9D8B030D-6E8A-4147-A177-3AD203B41FA5}">
                      <a16:colId xmlns:a16="http://schemas.microsoft.com/office/drawing/2014/main" val="20000"/>
                    </a:ext>
                  </a:extLst>
                </a:gridCol>
                <a:gridCol w="1120504">
                  <a:extLst>
                    <a:ext uri="{9D8B030D-6E8A-4147-A177-3AD203B41FA5}">
                      <a16:colId xmlns:a16="http://schemas.microsoft.com/office/drawing/2014/main" val="20001"/>
                    </a:ext>
                  </a:extLst>
                </a:gridCol>
                <a:gridCol w="887439">
                  <a:extLst>
                    <a:ext uri="{9D8B030D-6E8A-4147-A177-3AD203B41FA5}">
                      <a16:colId xmlns:a16="http://schemas.microsoft.com/office/drawing/2014/main" val="20002"/>
                    </a:ext>
                  </a:extLst>
                </a:gridCol>
                <a:gridCol w="1972087">
                  <a:extLst>
                    <a:ext uri="{9D8B030D-6E8A-4147-A177-3AD203B41FA5}">
                      <a16:colId xmlns:a16="http://schemas.microsoft.com/office/drawing/2014/main" val="20003"/>
                    </a:ext>
                  </a:extLst>
                </a:gridCol>
                <a:gridCol w="1021900">
                  <a:extLst>
                    <a:ext uri="{9D8B030D-6E8A-4147-A177-3AD203B41FA5}">
                      <a16:colId xmlns:a16="http://schemas.microsoft.com/office/drawing/2014/main" val="20004"/>
                    </a:ext>
                  </a:extLst>
                </a:gridCol>
                <a:gridCol w="699197">
                  <a:extLst>
                    <a:ext uri="{9D8B030D-6E8A-4147-A177-3AD203B41FA5}">
                      <a16:colId xmlns:a16="http://schemas.microsoft.com/office/drawing/2014/main" val="20005"/>
                    </a:ext>
                  </a:extLst>
                </a:gridCol>
              </a:tblGrid>
              <a:tr h="34093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solidFill>
                          <a:effectLst/>
                          <a:latin typeface="Arial" pitchFamily="34" charset="0"/>
                        </a:rPr>
                        <a:t>Recurrent Hospitalization Study</a:t>
                      </a:r>
                    </a:p>
                  </a:txBody>
                  <a:tcPr marL="91443" marR="91443" marT="45760" marB="45760" anchor="ctr" horzOverflow="overflow">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91450" marR="9145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91450" marR="9145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2"/>
                          </a:solidFill>
                          <a:effectLst/>
                          <a:latin typeface="Arial" pitchFamily="34" charset="0"/>
                        </a:rPr>
                        <a:t>Main Study</a:t>
                      </a:r>
                    </a:p>
                  </a:txBody>
                  <a:tcPr marL="91443" marR="91443" marT="45760" marB="45760" anchor="ctr" horzOverflow="overflow">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91450" marR="9145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91450" marR="9145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0"/>
                  </a:ext>
                </a:extLst>
              </a:tr>
              <a:tr h="340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Endpoint</a:t>
                      </a:r>
                    </a:p>
                  </a:txBody>
                  <a:tcPr marL="91443" marR="91443" marT="45760" marB="457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Event Rate</a:t>
                      </a:r>
                    </a:p>
                  </a:txBody>
                  <a:tcPr marL="91443" marR="91443" marT="45760" marB="457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Power</a:t>
                      </a:r>
                    </a:p>
                  </a:txBody>
                  <a:tcPr marL="91443" marR="91443" marT="45760" marB="45760" anchor="ctr" horzOverflow="overflow">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Endpoint</a:t>
                      </a:r>
                    </a:p>
                  </a:txBody>
                  <a:tcPr marL="91443" marR="91443" marT="45760" marB="45760" anchor="ctr" horzOverflow="overflow">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Event Rate</a:t>
                      </a:r>
                    </a:p>
                  </a:txBody>
                  <a:tcPr marL="91443" marR="91443" marT="45760" marB="457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rPr>
                        <a:t>Power</a:t>
                      </a:r>
                    </a:p>
                  </a:txBody>
                  <a:tcPr marL="91443" marR="91443" marT="45760" marB="4576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1"/>
                  </a:ext>
                </a:extLst>
              </a:tr>
              <a:tr h="305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ndParaRPr>
                    </a:p>
                  </a:txBody>
                  <a:tcPr marL="91443" marR="91443" marT="45760" marB="457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200" b="1" dirty="0">
                        <a:solidFill>
                          <a:schemeClr val="tx1"/>
                        </a:solidFill>
                        <a:effectLst/>
                        <a:latin typeface="+mj-lt"/>
                        <a:ea typeface="Calibri"/>
                        <a:cs typeface="Times New Roman"/>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200" b="1" dirty="0">
                        <a:solidFill>
                          <a:schemeClr val="tx1"/>
                        </a:solidFill>
                        <a:effectLst/>
                        <a:latin typeface="+mj-lt"/>
                        <a:ea typeface="Calibri"/>
                        <a:cs typeface="Times New Roman"/>
                      </a:endParaRPr>
                    </a:p>
                  </a:txBody>
                  <a:tcPr marL="68570" marR="68570" marT="0" marB="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l">
                        <a:lnSpc>
                          <a:spcPct val="115000"/>
                        </a:lnSpc>
                        <a:spcBef>
                          <a:spcPts val="0"/>
                        </a:spcBef>
                        <a:spcAft>
                          <a:spcPts val="0"/>
                        </a:spcAft>
                      </a:pPr>
                      <a:endParaRPr lang="en-US" sz="1200" b="1" dirty="0">
                        <a:solidFill>
                          <a:schemeClr val="tx1"/>
                        </a:solidFill>
                        <a:effectLst/>
                        <a:latin typeface="+mj-lt"/>
                        <a:ea typeface="Calibri"/>
                        <a:cs typeface="Times New Roman"/>
                      </a:endParaRPr>
                    </a:p>
                  </a:txBody>
                  <a:tcPr marL="68570" marR="68570" marT="0" marB="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200" b="1" dirty="0">
                        <a:solidFill>
                          <a:schemeClr val="tx1"/>
                        </a:solidFill>
                        <a:effectLst/>
                        <a:latin typeface="+mj-lt"/>
                        <a:ea typeface="Calibri"/>
                        <a:cs typeface="Times New Roman"/>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200" b="1" dirty="0">
                        <a:solidFill>
                          <a:schemeClr val="tx1"/>
                        </a:solidFill>
                        <a:effectLst/>
                        <a:latin typeface="+mj-lt"/>
                        <a:ea typeface="Calibri"/>
                        <a:cs typeface="Times New Roman"/>
                      </a:endParaRPr>
                    </a:p>
                  </a:txBody>
                  <a:tcPr marL="68570" marR="68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2"/>
                  </a:ext>
                </a:extLst>
              </a:tr>
              <a:tr h="305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rPr>
                        <a:t>Death or Rehospitalization</a:t>
                      </a:r>
                    </a:p>
                  </a:txBody>
                  <a:tcPr marL="91443" marR="91443" marT="45760" marB="457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200" b="0" dirty="0">
                          <a:effectLst/>
                          <a:latin typeface="+mj-lt"/>
                          <a:ea typeface="Calibri"/>
                          <a:cs typeface="Times New Roman"/>
                        </a:rPr>
                        <a:t>41.9%</a:t>
                      </a:r>
                    </a:p>
                  </a:txBody>
                  <a:tcPr marL="68572" marR="685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200" b="0" dirty="0">
                          <a:effectLst/>
                          <a:latin typeface="+mj-lt"/>
                          <a:ea typeface="Calibri"/>
                          <a:cs typeface="Times New Roman"/>
                        </a:rPr>
                        <a:t>90.0%</a:t>
                      </a:r>
                    </a:p>
                  </a:txBody>
                  <a:tcPr marL="68572" marR="68572" marT="0" marB="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l">
                        <a:lnSpc>
                          <a:spcPct val="115000"/>
                        </a:lnSpc>
                        <a:spcBef>
                          <a:spcPts val="0"/>
                        </a:spcBef>
                        <a:spcAft>
                          <a:spcPts val="0"/>
                        </a:spcAft>
                      </a:pPr>
                      <a:r>
                        <a:rPr lang="en-US" sz="1200" b="0" dirty="0">
                          <a:effectLst/>
                          <a:latin typeface="+mj-lt"/>
                          <a:ea typeface="Calibri"/>
                          <a:cs typeface="Times New Roman"/>
                        </a:rPr>
                        <a:t>Death / MI / stroke</a:t>
                      </a:r>
                    </a:p>
                  </a:txBody>
                  <a:tcPr marL="68572" marR="68572" marT="0" marB="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200" b="0" dirty="0">
                          <a:effectLst/>
                          <a:latin typeface="+mj-lt"/>
                          <a:ea typeface="Times New Roman"/>
                          <a:cs typeface="Times New Roman"/>
                        </a:rPr>
                        <a:t>6.0%</a:t>
                      </a:r>
                      <a:endParaRPr lang="en-US" sz="1200" b="0" dirty="0">
                        <a:effectLst/>
                        <a:latin typeface="+mj-lt"/>
                        <a:ea typeface="Calibri"/>
                        <a:cs typeface="Times New Roman"/>
                      </a:endParaRPr>
                    </a:p>
                  </a:txBody>
                  <a:tcPr marL="73020" marR="730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200" b="0" dirty="0">
                          <a:effectLst/>
                          <a:latin typeface="+mj-lt"/>
                          <a:ea typeface="Times New Roman"/>
                          <a:cs typeface="Times New Roman"/>
                        </a:rPr>
                        <a:t>16.8%</a:t>
                      </a:r>
                      <a:endParaRPr lang="en-US" sz="1200" b="0" dirty="0">
                        <a:effectLst/>
                        <a:latin typeface="+mj-lt"/>
                        <a:ea typeface="Calibri"/>
                        <a:cs typeface="Times New Roman"/>
                      </a:endParaRPr>
                    </a:p>
                  </a:txBody>
                  <a:tcPr marL="73020" marR="730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3"/>
                  </a:ext>
                </a:extLst>
              </a:tr>
              <a:tr h="305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rPr>
                        <a:t>Death or bleeding/cardiovascular rehosp.</a:t>
                      </a:r>
                    </a:p>
                  </a:txBody>
                  <a:tcPr marL="91443" marR="91443" marT="45760" marB="4576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200" b="0" dirty="0">
                          <a:effectLst/>
                          <a:latin typeface="+mj-lt"/>
                          <a:ea typeface="Calibri"/>
                          <a:cs typeface="Times New Roman"/>
                        </a:rPr>
                        <a:t>36.4%</a:t>
                      </a:r>
                    </a:p>
                  </a:txBody>
                  <a:tcPr marL="68572" marR="685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r>
                        <a:rPr lang="en-US" sz="1200" b="0" dirty="0">
                          <a:effectLst/>
                          <a:latin typeface="+mj-lt"/>
                          <a:ea typeface="Calibri"/>
                          <a:cs typeface="Times New Roman"/>
                        </a:rPr>
                        <a:t>82.8%</a:t>
                      </a:r>
                    </a:p>
                  </a:txBody>
                  <a:tcPr marL="68572" marR="68572" marT="0" marB="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l">
                        <a:lnSpc>
                          <a:spcPct val="115000"/>
                        </a:lnSpc>
                        <a:spcBef>
                          <a:spcPts val="0"/>
                        </a:spcBef>
                        <a:spcAft>
                          <a:spcPts val="0"/>
                        </a:spcAft>
                      </a:pPr>
                      <a:endParaRPr lang="en-US" sz="1200" b="0" dirty="0">
                        <a:effectLst/>
                        <a:latin typeface="+mj-lt"/>
                        <a:ea typeface="Calibri"/>
                        <a:cs typeface="Times New Roman"/>
                      </a:endParaRPr>
                    </a:p>
                  </a:txBody>
                  <a:tcPr marL="68572" marR="68572" marT="0" marB="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200" b="0" dirty="0">
                        <a:effectLst/>
                        <a:latin typeface="+mj-lt"/>
                        <a:ea typeface="Calibri"/>
                        <a:cs typeface="Times New Roman"/>
                      </a:endParaRPr>
                    </a:p>
                  </a:txBody>
                  <a:tcPr marL="68572" marR="685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262626"/>
                    </a:solidFill>
                  </a:tcPr>
                </a:tc>
                <a:tc>
                  <a:txBody>
                    <a:bodyPr/>
                    <a:lstStyle/>
                    <a:p>
                      <a:pPr marL="0" marR="0" algn="ctr">
                        <a:lnSpc>
                          <a:spcPct val="115000"/>
                        </a:lnSpc>
                        <a:spcBef>
                          <a:spcPts val="0"/>
                        </a:spcBef>
                        <a:spcAft>
                          <a:spcPts val="0"/>
                        </a:spcAft>
                      </a:pPr>
                      <a:endParaRPr lang="en-US" sz="1200" b="0" dirty="0">
                        <a:effectLst/>
                        <a:latin typeface="+mj-lt"/>
                        <a:ea typeface="Calibri"/>
                        <a:cs typeface="Times New Roman"/>
                      </a:endParaRPr>
                    </a:p>
                  </a:txBody>
                  <a:tcPr marL="68572" marR="685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solidFill>
                      <a:srgbClr val="262626"/>
                    </a:solidFill>
                  </a:tcPr>
                </a:tc>
                <a:extLst>
                  <a:ext uri="{0D108BD9-81ED-4DB2-BD59-A6C34878D82A}">
                    <a16:rowId xmlns:a16="http://schemas.microsoft.com/office/drawing/2014/main" val="10004"/>
                  </a:ext>
                </a:extLst>
              </a:tr>
            </a:tbl>
          </a:graphicData>
        </a:graphic>
      </p:graphicFrame>
      <p:sp>
        <p:nvSpPr>
          <p:cNvPr id="67620" name="TextBox 1"/>
          <p:cNvSpPr txBox="1">
            <a:spLocks noChangeArrowheads="1"/>
          </p:cNvSpPr>
          <p:nvPr/>
        </p:nvSpPr>
        <p:spPr bwMode="auto">
          <a:xfrm>
            <a:off x="0" y="6516688"/>
            <a:ext cx="7494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800" dirty="0"/>
              <a:t> Sample size and power are calculated based on the observed event rate in the VKA arm using the Pearson’s chi-square test.</a:t>
            </a:r>
            <a:br>
              <a:rPr lang="en-US" altLang="en-US" sz="800" dirty="0"/>
            </a:br>
            <a:r>
              <a:rPr lang="en-US" altLang="en-US" sz="800" dirty="0"/>
              <a:t> For the power calculation both the treatment and control arms are standardized to 700 subjects.</a:t>
            </a:r>
          </a:p>
        </p:txBody>
      </p:sp>
      <p:sp>
        <p:nvSpPr>
          <p:cNvPr id="67621"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67622"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4"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2688" y="3948113"/>
            <a:ext cx="3127375" cy="1939925"/>
          </a:xfrm>
          <a:prstGeom prst="rect">
            <a:avLst/>
          </a:prstGeom>
          <a:solidFill>
            <a:schemeClr val="bg2">
              <a:lumMod val="85000"/>
              <a:lumOff val="15000"/>
            </a:schemeClr>
          </a:solidFill>
        </p:spPr>
        <p:txBody>
          <a:bodyPr>
            <a:spAutoFit/>
          </a:bodyPr>
          <a:lstStyle/>
          <a:p>
            <a:pPr marL="342900" indent="-342900">
              <a:buClr>
                <a:schemeClr val="tx2"/>
              </a:buClr>
              <a:buFont typeface="Arial" panose="020B0604020202020204" pitchFamily="34" charset="0"/>
              <a:buChar char="•"/>
              <a:defRPr/>
            </a:pPr>
            <a:r>
              <a:rPr lang="en-US" dirty="0"/>
              <a:t>More sensitive</a:t>
            </a:r>
          </a:p>
          <a:p>
            <a:pPr marL="342900" indent="-342900">
              <a:buClr>
                <a:schemeClr val="tx2"/>
              </a:buClr>
              <a:buFont typeface="Arial" panose="020B0604020202020204" pitchFamily="34" charset="0"/>
              <a:buChar char="•"/>
              <a:defRPr/>
            </a:pPr>
            <a:r>
              <a:rPr lang="en-US" dirty="0"/>
              <a:t>Less specific</a:t>
            </a:r>
          </a:p>
          <a:p>
            <a:pPr marL="342900" indent="-342900">
              <a:buClr>
                <a:schemeClr val="tx2"/>
              </a:buClr>
              <a:buFont typeface="Arial" panose="020B0604020202020204" pitchFamily="34" charset="0"/>
              <a:buChar char="•"/>
              <a:defRPr/>
            </a:pPr>
            <a:r>
              <a:rPr lang="en-US" dirty="0"/>
              <a:t>Greater power</a:t>
            </a:r>
          </a:p>
          <a:p>
            <a:pPr marL="342900" indent="-342900">
              <a:buClr>
                <a:schemeClr val="tx2"/>
              </a:buClr>
              <a:buFont typeface="Arial" panose="020B0604020202020204" pitchFamily="34" charset="0"/>
              <a:buChar char="•"/>
              <a:defRPr/>
            </a:pPr>
            <a:r>
              <a:rPr lang="en-US" dirty="0"/>
              <a:t>No adjudication</a:t>
            </a:r>
          </a:p>
          <a:p>
            <a:pPr marL="342900" indent="-342900">
              <a:buClr>
                <a:schemeClr val="tx2"/>
              </a:buClr>
              <a:buFont typeface="Arial" panose="020B0604020202020204" pitchFamily="34" charset="0"/>
              <a:buChar char="•"/>
              <a:defRPr/>
            </a:pPr>
            <a:r>
              <a:rPr lang="en-US" dirty="0"/>
              <a:t>Reflects costs</a:t>
            </a:r>
          </a:p>
        </p:txBody>
      </p:sp>
      <p:sp>
        <p:nvSpPr>
          <p:cNvPr id="12" name="TextBox 11"/>
          <p:cNvSpPr txBox="1"/>
          <p:nvPr/>
        </p:nvSpPr>
        <p:spPr>
          <a:xfrm>
            <a:off x="5459413" y="3948113"/>
            <a:ext cx="3167062" cy="1939925"/>
          </a:xfrm>
          <a:prstGeom prst="rect">
            <a:avLst/>
          </a:prstGeom>
          <a:solidFill>
            <a:schemeClr val="bg2">
              <a:lumMod val="85000"/>
              <a:lumOff val="15000"/>
            </a:schemeClr>
          </a:solidFill>
        </p:spPr>
        <p:txBody>
          <a:bodyPr>
            <a:spAutoFit/>
          </a:bodyPr>
          <a:lstStyle/>
          <a:p>
            <a:pPr marL="342900" indent="-342900">
              <a:buClr>
                <a:schemeClr val="tx2"/>
              </a:buClr>
              <a:buFont typeface="Arial" panose="020B0604020202020204" pitchFamily="34" charset="0"/>
              <a:buChar char="•"/>
              <a:defRPr/>
            </a:pPr>
            <a:r>
              <a:rPr lang="en-US" dirty="0"/>
              <a:t>Less sensitive</a:t>
            </a:r>
          </a:p>
          <a:p>
            <a:pPr marL="342900" indent="-342900">
              <a:buClr>
                <a:schemeClr val="tx2"/>
              </a:buClr>
              <a:buFont typeface="Arial" panose="020B0604020202020204" pitchFamily="34" charset="0"/>
              <a:buChar char="•"/>
              <a:defRPr/>
            </a:pPr>
            <a:r>
              <a:rPr lang="en-US" dirty="0"/>
              <a:t>More specific</a:t>
            </a:r>
          </a:p>
          <a:p>
            <a:pPr marL="342900" indent="-342900">
              <a:buClr>
                <a:schemeClr val="tx2"/>
              </a:buClr>
              <a:buFont typeface="Arial" panose="020B0604020202020204" pitchFamily="34" charset="0"/>
              <a:buChar char="•"/>
              <a:defRPr/>
            </a:pPr>
            <a:r>
              <a:rPr lang="en-US" dirty="0"/>
              <a:t>Lower power</a:t>
            </a:r>
          </a:p>
          <a:p>
            <a:pPr marL="342900" indent="-342900">
              <a:buClr>
                <a:schemeClr val="tx2"/>
              </a:buClr>
              <a:buFont typeface="Arial" panose="020B0604020202020204" pitchFamily="34" charset="0"/>
              <a:buChar char="•"/>
              <a:defRPr/>
            </a:pPr>
            <a:r>
              <a:rPr lang="en-US" dirty="0"/>
              <a:t>Adjudication</a:t>
            </a:r>
          </a:p>
          <a:p>
            <a:pPr marL="342900" indent="-342900">
              <a:buClr>
                <a:schemeClr val="tx2"/>
              </a:buClr>
              <a:buFont typeface="Arial" panose="020B0604020202020204" pitchFamily="34" charset="0"/>
              <a:buChar char="•"/>
              <a:defRPr/>
            </a:pPr>
            <a:r>
              <a:rPr lang="en-US" dirty="0"/>
              <a:t>Reflects +/- costs</a:t>
            </a:r>
          </a:p>
        </p:txBody>
      </p:sp>
    </p:spTree>
    <p:extLst>
      <p:ext uri="{BB962C8B-B14F-4D97-AF65-F5344CB8AC3E}">
        <p14:creationId xmlns:p14="http://schemas.microsoft.com/office/powerpoint/2010/main" val="409762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0" descr="C:\Users\darbette\Documents\Pioneer\AHA Requests\no atri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092200"/>
            <a:ext cx="7291388"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3866" y="1382976"/>
            <a:ext cx="615553" cy="3737482"/>
          </a:xfrm>
          <a:prstGeom prst="rect">
            <a:avLst/>
          </a:prstGeom>
          <a:noFill/>
        </p:spPr>
        <p:txBody>
          <a:bodyPr vert="vert270">
            <a:spAutoFit/>
          </a:bodyPr>
          <a:lstStyle/>
          <a:p>
            <a:pPr algn="ctr">
              <a:defRPr/>
            </a:pPr>
            <a:r>
              <a:rPr lang="en-US" sz="1400" dirty="0"/>
              <a:t>CV Death, MI, Stroke, Stent Thrombosis or All Cause </a:t>
            </a:r>
            <a:r>
              <a:rPr lang="en-US" sz="1400" dirty="0" err="1"/>
              <a:t>Rehospitalization</a:t>
            </a:r>
            <a:r>
              <a:rPr lang="en-US" sz="1400" dirty="0"/>
              <a:t> (%)</a:t>
            </a:r>
          </a:p>
        </p:txBody>
      </p:sp>
      <p:sp>
        <p:nvSpPr>
          <p:cNvPr id="17412" name="TextBox 4"/>
          <p:cNvSpPr txBox="1">
            <a:spLocks noChangeArrowheads="1"/>
          </p:cNvSpPr>
          <p:nvPr/>
        </p:nvSpPr>
        <p:spPr bwMode="auto">
          <a:xfrm>
            <a:off x="1273175" y="5659438"/>
            <a:ext cx="5603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696</a:t>
            </a:r>
          </a:p>
          <a:p>
            <a:pPr algn="ctr">
              <a:lnSpc>
                <a:spcPct val="100000"/>
              </a:lnSpc>
              <a:spcBef>
                <a:spcPct val="0"/>
              </a:spcBef>
              <a:buClrTx/>
              <a:buSzTx/>
              <a:buFontTx/>
              <a:buNone/>
            </a:pPr>
            <a:r>
              <a:rPr lang="en-US" altLang="en-US" sz="1200">
                <a:solidFill>
                  <a:srgbClr val="ADC1FD"/>
                </a:solidFill>
              </a:rPr>
              <a:t>706</a:t>
            </a:r>
          </a:p>
          <a:p>
            <a:pPr algn="ctr">
              <a:lnSpc>
                <a:spcPct val="100000"/>
              </a:lnSpc>
              <a:spcBef>
                <a:spcPct val="0"/>
              </a:spcBef>
              <a:buClrTx/>
              <a:buSzTx/>
              <a:buFontTx/>
              <a:buNone/>
            </a:pPr>
            <a:r>
              <a:rPr lang="en-US" altLang="en-US" sz="1200">
                <a:solidFill>
                  <a:srgbClr val="FF99CC"/>
                </a:solidFill>
              </a:rPr>
              <a:t>697</a:t>
            </a:r>
          </a:p>
          <a:p>
            <a:pPr algn="ctr">
              <a:lnSpc>
                <a:spcPct val="100000"/>
              </a:lnSpc>
              <a:spcBef>
                <a:spcPct val="0"/>
              </a:spcBef>
              <a:buClrTx/>
              <a:buSzTx/>
              <a:buFontTx/>
              <a:buNone/>
            </a:pPr>
            <a:endParaRPr lang="en-US" altLang="en-US" sz="1000"/>
          </a:p>
        </p:txBody>
      </p:sp>
      <p:sp>
        <p:nvSpPr>
          <p:cNvPr id="17413" name="TextBox 5"/>
          <p:cNvSpPr txBox="1">
            <a:spLocks noChangeArrowheads="1"/>
          </p:cNvSpPr>
          <p:nvPr/>
        </p:nvSpPr>
        <p:spPr bwMode="auto">
          <a:xfrm>
            <a:off x="4079875" y="5407025"/>
            <a:ext cx="172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400"/>
              <a:t>Days</a:t>
            </a:r>
          </a:p>
        </p:txBody>
      </p:sp>
      <p:sp>
        <p:nvSpPr>
          <p:cNvPr id="17414" name="TextBox 11"/>
          <p:cNvSpPr txBox="1">
            <a:spLocks noChangeArrowheads="1"/>
          </p:cNvSpPr>
          <p:nvPr/>
        </p:nvSpPr>
        <p:spPr bwMode="auto">
          <a:xfrm>
            <a:off x="1858963"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609</a:t>
            </a:r>
          </a:p>
          <a:p>
            <a:pPr algn="ctr">
              <a:lnSpc>
                <a:spcPct val="100000"/>
              </a:lnSpc>
              <a:spcBef>
                <a:spcPct val="0"/>
              </a:spcBef>
              <a:buClrTx/>
              <a:buSzTx/>
              <a:buFontTx/>
              <a:buNone/>
            </a:pPr>
            <a:r>
              <a:rPr lang="en-US" altLang="en-US" sz="1200">
                <a:solidFill>
                  <a:srgbClr val="ADC1FD"/>
                </a:solidFill>
              </a:rPr>
              <a:t>607</a:t>
            </a:r>
          </a:p>
          <a:p>
            <a:pPr algn="ctr">
              <a:lnSpc>
                <a:spcPct val="100000"/>
              </a:lnSpc>
              <a:spcBef>
                <a:spcPct val="0"/>
              </a:spcBef>
              <a:buClrTx/>
              <a:buSzTx/>
              <a:buFontTx/>
              <a:buNone/>
            </a:pPr>
            <a:r>
              <a:rPr lang="en-US" altLang="en-US" sz="1200">
                <a:solidFill>
                  <a:srgbClr val="FF99CC"/>
                </a:solidFill>
              </a:rPr>
              <a:t>592</a:t>
            </a:r>
          </a:p>
          <a:p>
            <a:pPr algn="ctr">
              <a:lnSpc>
                <a:spcPct val="100000"/>
              </a:lnSpc>
              <a:spcBef>
                <a:spcPct val="0"/>
              </a:spcBef>
              <a:buClrTx/>
              <a:buSzTx/>
              <a:buFontTx/>
              <a:buNone/>
            </a:pPr>
            <a:endParaRPr lang="en-US" altLang="en-US" sz="1000"/>
          </a:p>
        </p:txBody>
      </p:sp>
      <p:sp>
        <p:nvSpPr>
          <p:cNvPr id="17415" name="TextBox 12"/>
          <p:cNvSpPr txBox="1">
            <a:spLocks noChangeArrowheads="1"/>
          </p:cNvSpPr>
          <p:nvPr/>
        </p:nvSpPr>
        <p:spPr bwMode="auto">
          <a:xfrm>
            <a:off x="24288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582</a:t>
            </a:r>
          </a:p>
          <a:p>
            <a:pPr algn="ctr">
              <a:lnSpc>
                <a:spcPct val="100000"/>
              </a:lnSpc>
              <a:spcBef>
                <a:spcPct val="0"/>
              </a:spcBef>
              <a:buClrTx/>
              <a:buSzTx/>
              <a:buFontTx/>
              <a:buNone/>
            </a:pPr>
            <a:r>
              <a:rPr lang="en-US" altLang="en-US" sz="1200">
                <a:solidFill>
                  <a:srgbClr val="ADC1FD"/>
                </a:solidFill>
              </a:rPr>
              <a:t>570</a:t>
            </a:r>
          </a:p>
          <a:p>
            <a:pPr algn="ctr">
              <a:lnSpc>
                <a:spcPct val="100000"/>
              </a:lnSpc>
              <a:spcBef>
                <a:spcPct val="0"/>
              </a:spcBef>
              <a:buClrTx/>
              <a:buSzTx/>
              <a:buFontTx/>
              <a:buNone/>
            </a:pPr>
            <a:r>
              <a:rPr lang="en-US" altLang="en-US" sz="1200">
                <a:solidFill>
                  <a:srgbClr val="FF99CC"/>
                </a:solidFill>
              </a:rPr>
              <a:t>540</a:t>
            </a:r>
          </a:p>
          <a:p>
            <a:pPr algn="ctr">
              <a:lnSpc>
                <a:spcPct val="100000"/>
              </a:lnSpc>
              <a:spcBef>
                <a:spcPct val="0"/>
              </a:spcBef>
              <a:buClrTx/>
              <a:buSzTx/>
              <a:buFontTx/>
              <a:buNone/>
            </a:pPr>
            <a:endParaRPr lang="en-US" altLang="en-US" sz="1000"/>
          </a:p>
        </p:txBody>
      </p:sp>
      <p:sp>
        <p:nvSpPr>
          <p:cNvPr id="17416" name="TextBox 13"/>
          <p:cNvSpPr txBox="1">
            <a:spLocks noChangeArrowheads="1"/>
          </p:cNvSpPr>
          <p:nvPr/>
        </p:nvSpPr>
        <p:spPr bwMode="auto">
          <a:xfrm>
            <a:off x="298132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559</a:t>
            </a:r>
          </a:p>
          <a:p>
            <a:pPr algn="ctr">
              <a:lnSpc>
                <a:spcPct val="100000"/>
              </a:lnSpc>
              <a:spcBef>
                <a:spcPct val="0"/>
              </a:spcBef>
              <a:buClrTx/>
              <a:buSzTx/>
              <a:buFontTx/>
              <a:buNone/>
            </a:pPr>
            <a:r>
              <a:rPr lang="en-US" altLang="en-US" sz="1200">
                <a:solidFill>
                  <a:srgbClr val="ADC1FD"/>
                </a:solidFill>
              </a:rPr>
              <a:t>548</a:t>
            </a:r>
          </a:p>
          <a:p>
            <a:pPr algn="ctr">
              <a:lnSpc>
                <a:spcPct val="100000"/>
              </a:lnSpc>
              <a:spcBef>
                <a:spcPct val="0"/>
              </a:spcBef>
              <a:buClrTx/>
              <a:buSzTx/>
              <a:buFontTx/>
              <a:buNone/>
            </a:pPr>
            <a:r>
              <a:rPr lang="en-US" altLang="en-US" sz="1200">
                <a:solidFill>
                  <a:srgbClr val="FF99CC"/>
                </a:solidFill>
              </a:rPr>
              <a:t>490</a:t>
            </a:r>
          </a:p>
          <a:p>
            <a:pPr algn="ctr">
              <a:lnSpc>
                <a:spcPct val="100000"/>
              </a:lnSpc>
              <a:spcBef>
                <a:spcPct val="0"/>
              </a:spcBef>
              <a:buClrTx/>
              <a:buSzTx/>
              <a:buFontTx/>
              <a:buNone/>
            </a:pPr>
            <a:endParaRPr lang="en-US" altLang="en-US" sz="1000"/>
          </a:p>
        </p:txBody>
      </p:sp>
      <p:sp>
        <p:nvSpPr>
          <p:cNvPr id="17417" name="TextBox 14"/>
          <p:cNvSpPr txBox="1">
            <a:spLocks noChangeArrowheads="1"/>
          </p:cNvSpPr>
          <p:nvPr/>
        </p:nvSpPr>
        <p:spPr bwMode="auto">
          <a:xfrm>
            <a:off x="4692650"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496</a:t>
            </a:r>
          </a:p>
          <a:p>
            <a:pPr algn="ctr">
              <a:lnSpc>
                <a:spcPct val="100000"/>
              </a:lnSpc>
              <a:spcBef>
                <a:spcPct val="0"/>
              </a:spcBef>
              <a:buClrTx/>
              <a:buSzTx/>
              <a:buFontTx/>
              <a:buNone/>
            </a:pPr>
            <a:r>
              <a:rPr lang="en-US" altLang="en-US" sz="1200">
                <a:solidFill>
                  <a:srgbClr val="ADC1FD"/>
                </a:solidFill>
              </a:rPr>
              <a:t>493</a:t>
            </a:r>
          </a:p>
          <a:p>
            <a:pPr algn="ctr">
              <a:lnSpc>
                <a:spcPct val="100000"/>
              </a:lnSpc>
              <a:spcBef>
                <a:spcPct val="0"/>
              </a:spcBef>
              <a:buClrTx/>
              <a:buSzTx/>
              <a:buFontTx/>
              <a:buNone/>
            </a:pPr>
            <a:r>
              <a:rPr lang="en-US" altLang="en-US" sz="1200">
                <a:solidFill>
                  <a:srgbClr val="FF99CC"/>
                </a:solidFill>
              </a:rPr>
              <a:t>422</a:t>
            </a:r>
          </a:p>
          <a:p>
            <a:pPr algn="ctr">
              <a:lnSpc>
                <a:spcPct val="100000"/>
              </a:lnSpc>
              <a:spcBef>
                <a:spcPct val="0"/>
              </a:spcBef>
              <a:buClrTx/>
              <a:buSzTx/>
              <a:buFontTx/>
              <a:buNone/>
            </a:pPr>
            <a:endParaRPr lang="en-US" altLang="en-US" sz="1000"/>
          </a:p>
        </p:txBody>
      </p:sp>
      <p:sp>
        <p:nvSpPr>
          <p:cNvPr id="17418" name="TextBox 15"/>
          <p:cNvSpPr txBox="1">
            <a:spLocks noChangeArrowheads="1"/>
          </p:cNvSpPr>
          <p:nvPr/>
        </p:nvSpPr>
        <p:spPr bwMode="auto">
          <a:xfrm>
            <a:off x="63785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437</a:t>
            </a:r>
          </a:p>
          <a:p>
            <a:pPr algn="ctr">
              <a:lnSpc>
                <a:spcPct val="100000"/>
              </a:lnSpc>
              <a:spcBef>
                <a:spcPct val="0"/>
              </a:spcBef>
              <a:buClrTx/>
              <a:buSzTx/>
              <a:buFontTx/>
              <a:buNone/>
            </a:pPr>
            <a:r>
              <a:rPr lang="en-US" altLang="en-US" sz="1200">
                <a:solidFill>
                  <a:srgbClr val="ADC1FD"/>
                </a:solidFill>
              </a:rPr>
              <a:t>454</a:t>
            </a:r>
          </a:p>
          <a:p>
            <a:pPr algn="ctr">
              <a:lnSpc>
                <a:spcPct val="100000"/>
              </a:lnSpc>
              <a:spcBef>
                <a:spcPct val="0"/>
              </a:spcBef>
              <a:buClrTx/>
              <a:buSzTx/>
              <a:buFontTx/>
              <a:buNone/>
            </a:pPr>
            <a:r>
              <a:rPr lang="en-US" altLang="en-US" sz="1200">
                <a:solidFill>
                  <a:srgbClr val="FF99CC"/>
                </a:solidFill>
              </a:rPr>
              <a:t>369</a:t>
            </a:r>
          </a:p>
          <a:p>
            <a:pPr algn="ctr">
              <a:lnSpc>
                <a:spcPct val="100000"/>
              </a:lnSpc>
              <a:spcBef>
                <a:spcPct val="0"/>
              </a:spcBef>
              <a:buClrTx/>
              <a:buSzTx/>
              <a:buFontTx/>
              <a:buNone/>
            </a:pPr>
            <a:endParaRPr lang="en-US" altLang="en-US" sz="1000"/>
          </a:p>
        </p:txBody>
      </p:sp>
      <p:sp>
        <p:nvSpPr>
          <p:cNvPr id="17419" name="TextBox 16"/>
          <p:cNvSpPr txBox="1">
            <a:spLocks noChangeArrowheads="1"/>
          </p:cNvSpPr>
          <p:nvPr/>
        </p:nvSpPr>
        <p:spPr bwMode="auto">
          <a:xfrm>
            <a:off x="8072438"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a:solidFill>
                  <a:srgbClr val="FFD68B"/>
                </a:solidFill>
              </a:rPr>
              <a:t>322</a:t>
            </a:r>
          </a:p>
          <a:p>
            <a:pPr algn="ctr">
              <a:lnSpc>
                <a:spcPct val="100000"/>
              </a:lnSpc>
              <a:spcBef>
                <a:spcPct val="0"/>
              </a:spcBef>
              <a:buClrTx/>
              <a:buSzTx/>
              <a:buFontTx/>
              <a:buNone/>
            </a:pPr>
            <a:r>
              <a:rPr lang="en-US" altLang="en-US" sz="1200">
                <a:solidFill>
                  <a:srgbClr val="ADC1FD"/>
                </a:solidFill>
              </a:rPr>
              <a:t>367</a:t>
            </a:r>
          </a:p>
          <a:p>
            <a:pPr algn="ctr">
              <a:lnSpc>
                <a:spcPct val="100000"/>
              </a:lnSpc>
              <a:spcBef>
                <a:spcPct val="0"/>
              </a:spcBef>
              <a:buClrTx/>
              <a:buSzTx/>
              <a:buFontTx/>
              <a:buNone/>
            </a:pPr>
            <a:r>
              <a:rPr lang="en-US" altLang="en-US" sz="1200">
                <a:solidFill>
                  <a:srgbClr val="FF99CC"/>
                </a:solidFill>
              </a:rPr>
              <a:t>272</a:t>
            </a:r>
          </a:p>
          <a:p>
            <a:pPr algn="ctr">
              <a:lnSpc>
                <a:spcPct val="100000"/>
              </a:lnSpc>
              <a:spcBef>
                <a:spcPct val="0"/>
              </a:spcBef>
              <a:buClrTx/>
              <a:buSzTx/>
              <a:buFontTx/>
              <a:buNone/>
            </a:pPr>
            <a:endParaRPr lang="en-US" altLang="en-US" sz="1000"/>
          </a:p>
        </p:txBody>
      </p:sp>
      <p:sp>
        <p:nvSpPr>
          <p:cNvPr id="17420" name="TextBox 17"/>
          <p:cNvSpPr txBox="1">
            <a:spLocks noChangeArrowheads="1"/>
          </p:cNvSpPr>
          <p:nvPr/>
        </p:nvSpPr>
        <p:spPr bwMode="auto">
          <a:xfrm>
            <a:off x="153988" y="563086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a:solidFill>
                  <a:srgbClr val="FFD68B"/>
                </a:solidFill>
              </a:rPr>
              <a:t>Riva + P2Y</a:t>
            </a:r>
            <a:r>
              <a:rPr lang="en-US" altLang="en-US" sz="1200" baseline="-25000">
                <a:solidFill>
                  <a:srgbClr val="FFD68B"/>
                </a:solidFill>
              </a:rPr>
              <a:t>12</a:t>
            </a:r>
          </a:p>
          <a:p>
            <a:pPr>
              <a:lnSpc>
                <a:spcPct val="100000"/>
              </a:lnSpc>
              <a:spcBef>
                <a:spcPct val="0"/>
              </a:spcBef>
              <a:buClrTx/>
              <a:buSzTx/>
              <a:buFontTx/>
              <a:buNone/>
            </a:pPr>
            <a:r>
              <a:rPr lang="en-US" altLang="en-US" sz="1200">
                <a:solidFill>
                  <a:srgbClr val="ADC1FD"/>
                </a:solidFill>
              </a:rPr>
              <a:t>Riva + DAPT</a:t>
            </a:r>
          </a:p>
          <a:p>
            <a:pPr>
              <a:lnSpc>
                <a:spcPct val="100000"/>
              </a:lnSpc>
              <a:spcBef>
                <a:spcPct val="0"/>
              </a:spcBef>
              <a:buClrTx/>
              <a:buSzTx/>
              <a:buFontTx/>
              <a:buNone/>
            </a:pPr>
            <a:r>
              <a:rPr lang="en-US" altLang="en-US" sz="1200">
                <a:solidFill>
                  <a:srgbClr val="FF99CC"/>
                </a:solidFill>
              </a:rPr>
              <a:t>VKA + DAPT</a:t>
            </a:r>
          </a:p>
          <a:p>
            <a:pPr algn="ctr">
              <a:lnSpc>
                <a:spcPct val="100000"/>
              </a:lnSpc>
              <a:spcBef>
                <a:spcPct val="0"/>
              </a:spcBef>
              <a:buClrTx/>
              <a:buSzTx/>
              <a:buFontTx/>
              <a:buNone/>
            </a:pPr>
            <a:endParaRPr lang="en-US" altLang="en-US" sz="1000"/>
          </a:p>
        </p:txBody>
      </p:sp>
      <p:sp>
        <p:nvSpPr>
          <p:cNvPr id="17421" name="TextBox 18"/>
          <p:cNvSpPr txBox="1">
            <a:spLocks noChangeArrowheads="1"/>
          </p:cNvSpPr>
          <p:nvPr/>
        </p:nvSpPr>
        <p:spPr bwMode="auto">
          <a:xfrm>
            <a:off x="153988" y="5411788"/>
            <a:ext cx="1139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200"/>
              <a:t>No. at risk</a:t>
            </a:r>
          </a:p>
        </p:txBody>
      </p:sp>
      <p:sp>
        <p:nvSpPr>
          <p:cNvPr id="17422" name="TextBox 6"/>
          <p:cNvSpPr txBox="1">
            <a:spLocks noChangeArrowheads="1"/>
          </p:cNvSpPr>
          <p:nvPr/>
        </p:nvSpPr>
        <p:spPr bwMode="auto">
          <a:xfrm>
            <a:off x="6494463" y="2208213"/>
            <a:ext cx="1468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solidFill>
                  <a:srgbClr val="FFD68B"/>
                </a:solidFill>
              </a:rPr>
              <a:t>Riva + P2Y</a:t>
            </a:r>
            <a:r>
              <a:rPr lang="en-US" altLang="en-US" sz="1400" baseline="-25000">
                <a:solidFill>
                  <a:srgbClr val="FFD68B"/>
                </a:solidFill>
              </a:rPr>
              <a:t>12</a:t>
            </a:r>
          </a:p>
        </p:txBody>
      </p:sp>
      <p:sp>
        <p:nvSpPr>
          <p:cNvPr id="17423" name="TextBox 20"/>
          <p:cNvSpPr txBox="1">
            <a:spLocks noChangeArrowheads="1"/>
          </p:cNvSpPr>
          <p:nvPr/>
        </p:nvSpPr>
        <p:spPr bwMode="auto">
          <a:xfrm>
            <a:off x="4681538" y="21780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solidFill>
                  <a:srgbClr val="FF99CC"/>
                </a:solidFill>
              </a:rPr>
              <a:t>VKA + DAPT</a:t>
            </a:r>
          </a:p>
        </p:txBody>
      </p:sp>
      <p:sp>
        <p:nvSpPr>
          <p:cNvPr id="17424" name="TextBox 21"/>
          <p:cNvSpPr txBox="1">
            <a:spLocks noChangeArrowheads="1"/>
          </p:cNvSpPr>
          <p:nvPr/>
        </p:nvSpPr>
        <p:spPr bwMode="auto">
          <a:xfrm>
            <a:off x="6494463" y="2887663"/>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400">
                <a:solidFill>
                  <a:srgbClr val="ADC1FD"/>
                </a:solidFill>
              </a:rPr>
              <a:t>Riva + DAPT</a:t>
            </a:r>
          </a:p>
        </p:txBody>
      </p:sp>
      <p:sp>
        <p:nvSpPr>
          <p:cNvPr id="17425" name="TextBox 7"/>
          <p:cNvSpPr txBox="1">
            <a:spLocks noChangeArrowheads="1"/>
          </p:cNvSpPr>
          <p:nvPr/>
        </p:nvSpPr>
        <p:spPr bwMode="auto">
          <a:xfrm>
            <a:off x="8297863" y="2178050"/>
            <a:ext cx="105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a:solidFill>
                  <a:srgbClr val="FFD68B"/>
                </a:solidFill>
              </a:rPr>
              <a:t>35.7%</a:t>
            </a:r>
          </a:p>
        </p:txBody>
      </p:sp>
      <p:sp>
        <p:nvSpPr>
          <p:cNvPr id="17426" name="TextBox 23"/>
          <p:cNvSpPr txBox="1">
            <a:spLocks noChangeArrowheads="1"/>
          </p:cNvSpPr>
          <p:nvPr/>
        </p:nvSpPr>
        <p:spPr bwMode="auto">
          <a:xfrm>
            <a:off x="8294688" y="2536825"/>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a:solidFill>
                  <a:srgbClr val="ADC1FD"/>
                </a:solidFill>
              </a:rPr>
              <a:t>32.1%</a:t>
            </a:r>
          </a:p>
        </p:txBody>
      </p:sp>
      <p:sp>
        <p:nvSpPr>
          <p:cNvPr id="17427" name="TextBox 24"/>
          <p:cNvSpPr txBox="1">
            <a:spLocks noChangeArrowheads="1"/>
          </p:cNvSpPr>
          <p:nvPr/>
        </p:nvSpPr>
        <p:spPr bwMode="auto">
          <a:xfrm>
            <a:off x="8356600" y="1600200"/>
            <a:ext cx="95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a:solidFill>
                  <a:srgbClr val="FF99CC"/>
                </a:solidFill>
              </a:rPr>
              <a:t>42.4%</a:t>
            </a:r>
          </a:p>
        </p:txBody>
      </p:sp>
      <p:sp>
        <p:nvSpPr>
          <p:cNvPr id="36885" name="TextBox 8"/>
          <p:cNvSpPr txBox="1">
            <a:spLocks noChangeArrowheads="1"/>
          </p:cNvSpPr>
          <p:nvPr/>
        </p:nvSpPr>
        <p:spPr bwMode="auto">
          <a:xfrm>
            <a:off x="4176713" y="4143375"/>
            <a:ext cx="2124075" cy="1008063"/>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n-US" altLang="en-US" sz="1100" dirty="0">
                <a:solidFill>
                  <a:schemeClr val="bg2"/>
                </a:solidFill>
              </a:rPr>
              <a:t>Riva + P2Y</a:t>
            </a:r>
            <a:r>
              <a:rPr lang="en-US" altLang="en-US" sz="1100" baseline="-25000" dirty="0">
                <a:solidFill>
                  <a:schemeClr val="bg2"/>
                </a:solidFill>
              </a:rPr>
              <a:t>12</a:t>
            </a:r>
            <a:r>
              <a:rPr lang="en-US" altLang="en-US" sz="1100" dirty="0">
                <a:solidFill>
                  <a:schemeClr val="bg2"/>
                </a:solidFill>
              </a:rPr>
              <a:t> v. VKA + DAPT</a:t>
            </a:r>
          </a:p>
          <a:p>
            <a:pPr>
              <a:defRPr/>
            </a:pPr>
            <a:endParaRPr lang="en-US" altLang="en-US" sz="200" dirty="0">
              <a:solidFill>
                <a:schemeClr val="bg2"/>
              </a:solidFill>
            </a:endParaRPr>
          </a:p>
          <a:p>
            <a:pPr>
              <a:defRPr/>
            </a:pPr>
            <a:endParaRPr lang="en-US" altLang="en-US" sz="100" dirty="0">
              <a:solidFill>
                <a:schemeClr val="bg2"/>
              </a:solidFill>
            </a:endParaRPr>
          </a:p>
          <a:p>
            <a:pPr>
              <a:defRPr/>
            </a:pPr>
            <a:r>
              <a:rPr lang="en-US" altLang="en-US" sz="1100" dirty="0">
                <a:solidFill>
                  <a:schemeClr val="bg2"/>
                </a:solidFill>
              </a:rPr>
              <a:t>HR=0.80 (95% CI: 0.67-0.95)</a:t>
            </a:r>
          </a:p>
          <a:p>
            <a:pPr>
              <a:defRPr/>
            </a:pPr>
            <a:r>
              <a:rPr lang="en-US" altLang="en-US" sz="1100" dirty="0">
                <a:solidFill>
                  <a:schemeClr val="bg2"/>
                </a:solidFill>
              </a:rPr>
              <a:t>p=0.010</a:t>
            </a:r>
          </a:p>
          <a:p>
            <a:pPr>
              <a:defRPr/>
            </a:pPr>
            <a:r>
              <a:rPr lang="en-US" altLang="en-US" sz="1100" dirty="0">
                <a:solidFill>
                  <a:schemeClr val="bg2"/>
                </a:solidFill>
              </a:rPr>
              <a:t>ARR=6.7</a:t>
            </a:r>
          </a:p>
          <a:p>
            <a:pPr>
              <a:defRPr/>
            </a:pPr>
            <a:r>
              <a:rPr lang="en-US" altLang="en-US" sz="1100" dirty="0">
                <a:solidFill>
                  <a:schemeClr val="bg2"/>
                </a:solidFill>
              </a:rPr>
              <a:t>NNT=15</a:t>
            </a:r>
          </a:p>
          <a:p>
            <a:pPr>
              <a:defRPr/>
            </a:pPr>
            <a:endParaRPr lang="en-US" altLang="en-US" sz="150" dirty="0">
              <a:solidFill>
                <a:schemeClr val="bg2"/>
              </a:solidFill>
            </a:endParaRPr>
          </a:p>
        </p:txBody>
      </p:sp>
      <p:sp>
        <p:nvSpPr>
          <p:cNvPr id="46101" name="TextBox 26"/>
          <p:cNvSpPr txBox="1">
            <a:spLocks noChangeArrowheads="1"/>
          </p:cNvSpPr>
          <p:nvPr/>
        </p:nvSpPr>
        <p:spPr bwMode="auto">
          <a:xfrm>
            <a:off x="6302375" y="4143375"/>
            <a:ext cx="2066925" cy="1011238"/>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itchFamily="34" charset="0"/>
              </a:defRPr>
            </a:lvl2pPr>
            <a:lvl3pPr marL="1143000" indent="-22860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a:lnSpc>
                <a:spcPct val="95000"/>
              </a:lnSpc>
              <a:spcBef>
                <a:spcPct val="20000"/>
              </a:spcBef>
              <a:buChar char="–"/>
              <a:defRPr sz="2000" b="1">
                <a:solidFill>
                  <a:schemeClr val="tx1"/>
                </a:solidFill>
                <a:latin typeface="Arial" pitchFamily="34" charset="0"/>
              </a:defRPr>
            </a:lvl4pPr>
            <a:lvl5pPr marL="2057400" indent="-22860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a:lnSpc>
                <a:spcPct val="100000"/>
              </a:lnSpc>
              <a:spcBef>
                <a:spcPct val="0"/>
              </a:spcBef>
              <a:buClrTx/>
              <a:buSzTx/>
              <a:buFontTx/>
              <a:buNone/>
              <a:defRPr/>
            </a:pPr>
            <a:r>
              <a:rPr lang="en-US" altLang="en-US" sz="1100" u="sng" dirty="0">
                <a:solidFill>
                  <a:schemeClr val="bg2"/>
                </a:solidFill>
              </a:rPr>
              <a:t>Riva + DAPT v. VKA + DAPT</a:t>
            </a:r>
          </a:p>
          <a:p>
            <a:pPr>
              <a:lnSpc>
                <a:spcPct val="100000"/>
              </a:lnSpc>
              <a:spcBef>
                <a:spcPct val="0"/>
              </a:spcBef>
              <a:buClrTx/>
              <a:buSzTx/>
              <a:buFontTx/>
              <a:buNone/>
              <a:defRPr/>
            </a:pPr>
            <a:endParaRPr lang="en-US" altLang="en-US" sz="100" dirty="0">
              <a:solidFill>
                <a:schemeClr val="bg2"/>
              </a:solidFill>
            </a:endParaRPr>
          </a:p>
          <a:p>
            <a:pPr>
              <a:lnSpc>
                <a:spcPct val="100000"/>
              </a:lnSpc>
              <a:spcBef>
                <a:spcPct val="0"/>
              </a:spcBef>
              <a:buClrTx/>
              <a:buSzTx/>
              <a:buFontTx/>
              <a:buNone/>
              <a:defRPr/>
            </a:pPr>
            <a:r>
              <a:rPr lang="en-US" altLang="en-US" sz="1100" dirty="0">
                <a:solidFill>
                  <a:schemeClr val="bg2"/>
                </a:solidFill>
              </a:rPr>
              <a:t>HR=0.74 (95% CI: 0.62-0.89)</a:t>
            </a:r>
          </a:p>
          <a:p>
            <a:pPr>
              <a:lnSpc>
                <a:spcPct val="100000"/>
              </a:lnSpc>
              <a:spcBef>
                <a:spcPct val="0"/>
              </a:spcBef>
              <a:buClrTx/>
              <a:buSzTx/>
              <a:buFontTx/>
              <a:buNone/>
              <a:defRPr/>
            </a:pPr>
            <a:r>
              <a:rPr lang="en-US" altLang="en-US" sz="1100" dirty="0">
                <a:solidFill>
                  <a:schemeClr val="bg2"/>
                </a:solidFill>
              </a:rPr>
              <a:t>p=0.001</a:t>
            </a:r>
          </a:p>
          <a:p>
            <a:pPr>
              <a:lnSpc>
                <a:spcPct val="100000"/>
              </a:lnSpc>
              <a:spcBef>
                <a:spcPct val="0"/>
              </a:spcBef>
              <a:buClrTx/>
              <a:buSzTx/>
              <a:buFontTx/>
              <a:buNone/>
              <a:defRPr/>
            </a:pPr>
            <a:r>
              <a:rPr lang="en-US" altLang="en-US" sz="1100" dirty="0">
                <a:solidFill>
                  <a:schemeClr val="bg2"/>
                </a:solidFill>
              </a:rPr>
              <a:t>ARR=10.3</a:t>
            </a:r>
          </a:p>
          <a:p>
            <a:pPr>
              <a:lnSpc>
                <a:spcPct val="100000"/>
              </a:lnSpc>
              <a:spcBef>
                <a:spcPct val="0"/>
              </a:spcBef>
              <a:buClrTx/>
              <a:buSzTx/>
              <a:buFontTx/>
              <a:buNone/>
              <a:defRPr/>
            </a:pPr>
            <a:r>
              <a:rPr lang="en-US" altLang="en-US" sz="1100" dirty="0">
                <a:solidFill>
                  <a:schemeClr val="bg2"/>
                </a:solidFill>
              </a:rPr>
              <a:t>NNT=10</a:t>
            </a:r>
          </a:p>
          <a:p>
            <a:pPr>
              <a:lnSpc>
                <a:spcPct val="100000"/>
              </a:lnSpc>
              <a:spcBef>
                <a:spcPct val="0"/>
              </a:spcBef>
              <a:buClrTx/>
              <a:buSzTx/>
              <a:buFontTx/>
              <a:buNone/>
              <a:defRPr/>
            </a:pPr>
            <a:endParaRPr lang="en-US" altLang="en-US" sz="370" dirty="0">
              <a:solidFill>
                <a:schemeClr val="bg2"/>
              </a:solidFill>
            </a:endParaRPr>
          </a:p>
        </p:txBody>
      </p:sp>
      <p:pic>
        <p:nvPicPr>
          <p:cNvPr id="17430"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31" name="Straight Connector 4"/>
          <p:cNvCxnSpPr>
            <a:cxnSpLocks noChangeShapeType="1"/>
          </p:cNvCxnSpPr>
          <p:nvPr/>
        </p:nvCxnSpPr>
        <p:spPr bwMode="auto">
          <a:xfrm>
            <a:off x="4213225" y="4365625"/>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sp>
        <p:nvSpPr>
          <p:cNvPr id="26" name="Title 1"/>
          <p:cNvSpPr txBox="1">
            <a:spLocks/>
          </p:cNvSpPr>
          <p:nvPr/>
        </p:nvSpPr>
        <p:spPr>
          <a:xfrm>
            <a:off x="1397000" y="73026"/>
            <a:ext cx="7753350" cy="900113"/>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a:defRPr/>
            </a:pPr>
            <a:r>
              <a:rPr lang="en-US" sz="2400" kern="0" dirty="0"/>
              <a:t>Time to First CV Death, MI, Stroke, Stent Thrombosis or All Cause Recurrent Hospitalization</a:t>
            </a:r>
          </a:p>
        </p:txBody>
      </p:sp>
      <p:sp>
        <p:nvSpPr>
          <p:cNvPr id="17433"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a:t>Gibson et al. AHA 2016</a:t>
            </a:r>
          </a:p>
        </p:txBody>
      </p:sp>
      <p:sp>
        <p:nvSpPr>
          <p:cNvPr id="17434" name="TextBox 1"/>
          <p:cNvSpPr txBox="1">
            <a:spLocks noChangeArrowheads="1"/>
          </p:cNvSpPr>
          <p:nvPr/>
        </p:nvSpPr>
        <p:spPr bwMode="auto">
          <a:xfrm>
            <a:off x="882650" y="4967288"/>
            <a:ext cx="2095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0</a:t>
            </a:r>
          </a:p>
        </p:txBody>
      </p:sp>
      <p:sp>
        <p:nvSpPr>
          <p:cNvPr id="17435" name="TextBox 31"/>
          <p:cNvSpPr txBox="1">
            <a:spLocks noChangeArrowheads="1"/>
          </p:cNvSpPr>
          <p:nvPr/>
        </p:nvSpPr>
        <p:spPr bwMode="auto">
          <a:xfrm>
            <a:off x="776288" y="4152900"/>
            <a:ext cx="423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10</a:t>
            </a:r>
          </a:p>
        </p:txBody>
      </p:sp>
      <p:sp>
        <p:nvSpPr>
          <p:cNvPr id="17436" name="TextBox 32"/>
          <p:cNvSpPr txBox="1">
            <a:spLocks noChangeArrowheads="1"/>
          </p:cNvSpPr>
          <p:nvPr/>
        </p:nvSpPr>
        <p:spPr bwMode="auto">
          <a:xfrm>
            <a:off x="776288" y="3352800"/>
            <a:ext cx="423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20</a:t>
            </a:r>
          </a:p>
        </p:txBody>
      </p:sp>
      <p:sp>
        <p:nvSpPr>
          <p:cNvPr id="17437" name="TextBox 33"/>
          <p:cNvSpPr txBox="1">
            <a:spLocks noChangeArrowheads="1"/>
          </p:cNvSpPr>
          <p:nvPr/>
        </p:nvSpPr>
        <p:spPr bwMode="auto">
          <a:xfrm>
            <a:off x="776288" y="2568575"/>
            <a:ext cx="4222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30</a:t>
            </a:r>
          </a:p>
        </p:txBody>
      </p:sp>
      <p:sp>
        <p:nvSpPr>
          <p:cNvPr id="17438" name="TextBox 34"/>
          <p:cNvSpPr txBox="1">
            <a:spLocks noChangeArrowheads="1"/>
          </p:cNvSpPr>
          <p:nvPr/>
        </p:nvSpPr>
        <p:spPr bwMode="auto">
          <a:xfrm>
            <a:off x="792163" y="1773238"/>
            <a:ext cx="4238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40</a:t>
            </a:r>
          </a:p>
        </p:txBody>
      </p:sp>
      <p:sp>
        <p:nvSpPr>
          <p:cNvPr id="17439" name="TextBox 35"/>
          <p:cNvSpPr txBox="1">
            <a:spLocks noChangeArrowheads="1"/>
          </p:cNvSpPr>
          <p:nvPr/>
        </p:nvSpPr>
        <p:spPr bwMode="auto">
          <a:xfrm>
            <a:off x="782638" y="993775"/>
            <a:ext cx="423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50</a:t>
            </a:r>
          </a:p>
        </p:txBody>
      </p:sp>
      <p:sp>
        <p:nvSpPr>
          <p:cNvPr id="17440" name="TextBox 36"/>
          <p:cNvSpPr txBox="1">
            <a:spLocks noChangeArrowheads="1"/>
          </p:cNvSpPr>
          <p:nvPr/>
        </p:nvSpPr>
        <p:spPr bwMode="auto">
          <a:xfrm>
            <a:off x="1404938" y="5175250"/>
            <a:ext cx="209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0</a:t>
            </a:r>
          </a:p>
        </p:txBody>
      </p:sp>
      <p:sp>
        <p:nvSpPr>
          <p:cNvPr id="17441" name="TextBox 38"/>
          <p:cNvSpPr txBox="1">
            <a:spLocks noChangeArrowheads="1"/>
          </p:cNvSpPr>
          <p:nvPr/>
        </p:nvSpPr>
        <p:spPr bwMode="auto">
          <a:xfrm>
            <a:off x="1908175" y="5192713"/>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30</a:t>
            </a:r>
          </a:p>
        </p:txBody>
      </p:sp>
      <p:sp>
        <p:nvSpPr>
          <p:cNvPr id="17442" name="TextBox 39"/>
          <p:cNvSpPr txBox="1">
            <a:spLocks noChangeArrowheads="1"/>
          </p:cNvSpPr>
          <p:nvPr/>
        </p:nvSpPr>
        <p:spPr bwMode="auto">
          <a:xfrm>
            <a:off x="2514600" y="5183188"/>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60</a:t>
            </a:r>
          </a:p>
        </p:txBody>
      </p:sp>
      <p:sp>
        <p:nvSpPr>
          <p:cNvPr id="17443" name="TextBox 40"/>
          <p:cNvSpPr txBox="1">
            <a:spLocks noChangeArrowheads="1"/>
          </p:cNvSpPr>
          <p:nvPr/>
        </p:nvSpPr>
        <p:spPr bwMode="auto">
          <a:xfrm>
            <a:off x="3067050" y="5194300"/>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90</a:t>
            </a:r>
          </a:p>
        </p:txBody>
      </p:sp>
      <p:sp>
        <p:nvSpPr>
          <p:cNvPr id="17444" name="TextBox 41"/>
          <p:cNvSpPr txBox="1">
            <a:spLocks noChangeArrowheads="1"/>
          </p:cNvSpPr>
          <p:nvPr/>
        </p:nvSpPr>
        <p:spPr bwMode="auto">
          <a:xfrm>
            <a:off x="4725988" y="5183188"/>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180</a:t>
            </a:r>
          </a:p>
        </p:txBody>
      </p:sp>
      <p:sp>
        <p:nvSpPr>
          <p:cNvPr id="17445" name="TextBox 42"/>
          <p:cNvSpPr txBox="1">
            <a:spLocks noChangeArrowheads="1"/>
          </p:cNvSpPr>
          <p:nvPr/>
        </p:nvSpPr>
        <p:spPr bwMode="auto">
          <a:xfrm>
            <a:off x="6396038" y="5181600"/>
            <a:ext cx="658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270</a:t>
            </a:r>
          </a:p>
        </p:txBody>
      </p:sp>
      <p:sp>
        <p:nvSpPr>
          <p:cNvPr id="17446" name="TextBox 43"/>
          <p:cNvSpPr txBox="1">
            <a:spLocks noChangeArrowheads="1"/>
          </p:cNvSpPr>
          <p:nvPr/>
        </p:nvSpPr>
        <p:spPr bwMode="auto">
          <a:xfrm>
            <a:off x="8086725" y="5180013"/>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t>360</a:t>
            </a:r>
          </a:p>
        </p:txBody>
      </p:sp>
      <p:sp>
        <p:nvSpPr>
          <p:cNvPr id="17447" name="TextBox 1"/>
          <p:cNvSpPr txBox="1">
            <a:spLocks noChangeArrowheads="1"/>
          </p:cNvSpPr>
          <p:nvPr/>
        </p:nvSpPr>
        <p:spPr bwMode="auto">
          <a:xfrm>
            <a:off x="-22225" y="62769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nSpc>
                <a:spcPct val="100000"/>
              </a:lnSpc>
              <a:spcBef>
                <a:spcPct val="0"/>
              </a:spcBef>
              <a:buClrTx/>
              <a:buSzTx/>
              <a:buFontTx/>
              <a:buNone/>
            </a:pPr>
            <a:r>
              <a:rPr lang="en-US" altLang="en-US" sz="800"/>
              <a:t> Treatment-emergent period: period starting after the first study drug administration following randomization and ending 2 days after stop of study drug.</a:t>
            </a:r>
            <a:br>
              <a:rPr lang="en-US" altLang="en-US" sz="800"/>
            </a:br>
            <a:r>
              <a:rPr lang="en-US" altLang="en-US" sz="800"/>
              <a:t> Rehospitalizations do not include the index event and include the first rehospitalization after the index event.</a:t>
            </a:r>
            <a:br>
              <a:rPr lang="en-US" altLang="en-US" sz="800"/>
            </a:br>
            <a:r>
              <a:rPr lang="en-US" altLang="en-US" sz="800"/>
              <a:t> Hazard ratios as compared to the VKA group are based on the Cox proportional hazards model.</a:t>
            </a:r>
            <a:br>
              <a:rPr lang="en-US" altLang="en-US" sz="800"/>
            </a:br>
            <a:r>
              <a:rPr lang="en-US" altLang="en-US" sz="800"/>
              <a:t> Log-Rank P-values as compared to VKA group are based on the two-sided log rank test.</a:t>
            </a:r>
          </a:p>
        </p:txBody>
      </p:sp>
      <p:pic>
        <p:nvPicPr>
          <p:cNvPr id="40"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61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198438" y="1703388"/>
            <a:ext cx="6797675"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2800" dirty="0">
                <a:solidFill>
                  <a:srgbClr val="F9A11F"/>
                </a:solidFill>
              </a:rPr>
              <a:t>Atrial Fibrillation (ACTIVE W)</a:t>
            </a:r>
            <a:r>
              <a:rPr lang="en-US" altLang="en-US" sz="2800" baseline="30000" dirty="0">
                <a:solidFill>
                  <a:srgbClr val="F9A11F"/>
                </a:solidFill>
              </a:rPr>
              <a:t>1</a:t>
            </a:r>
            <a:r>
              <a:rPr lang="en-US" altLang="en-US" sz="2800" dirty="0">
                <a:solidFill>
                  <a:srgbClr val="F9A11F"/>
                </a:solidFill>
              </a:rPr>
              <a:t>: </a:t>
            </a:r>
            <a:r>
              <a:rPr lang="en-US" altLang="en-US" sz="2400" b="0" dirty="0"/>
              <a:t>The combination of aspirin and clopidogrel is not as effective as </a:t>
            </a:r>
            <a:r>
              <a:rPr lang="en-US" altLang="en-US" sz="2400" b="0" i="1" dirty="0">
                <a:solidFill>
                  <a:srgbClr val="FF6699"/>
                </a:solidFill>
              </a:rPr>
              <a:t>warfarin</a:t>
            </a:r>
            <a:r>
              <a:rPr lang="en-US" altLang="en-US" sz="2400" b="0" dirty="0"/>
              <a:t> in patients with AF</a:t>
            </a:r>
            <a:r>
              <a:rPr lang="en-US" altLang="en-US" sz="2000" b="0" baseline="30000" dirty="0"/>
              <a:t>1</a:t>
            </a:r>
          </a:p>
          <a:p>
            <a:pPr eaLnBrk="1" hangingPunct="1">
              <a:lnSpc>
                <a:spcPct val="100000"/>
              </a:lnSpc>
              <a:spcBef>
                <a:spcPct val="0"/>
              </a:spcBef>
              <a:buClrTx/>
              <a:buSzTx/>
              <a:buFontTx/>
              <a:buNone/>
            </a:pPr>
            <a:endParaRPr lang="en-US" altLang="en-US" sz="2400" dirty="0"/>
          </a:p>
          <a:p>
            <a:pPr algn="ctr" eaLnBrk="1" hangingPunct="1">
              <a:lnSpc>
                <a:spcPct val="100000"/>
              </a:lnSpc>
              <a:spcBef>
                <a:spcPct val="0"/>
              </a:spcBef>
              <a:buClrTx/>
              <a:buSzTx/>
              <a:buFontTx/>
              <a:buNone/>
            </a:pPr>
            <a:r>
              <a:rPr lang="en-US" altLang="en-US" sz="2400" i="1" dirty="0"/>
              <a:t>However</a:t>
            </a:r>
          </a:p>
          <a:p>
            <a:pPr algn="ctr" eaLnBrk="1" hangingPunct="1">
              <a:lnSpc>
                <a:spcPct val="100000"/>
              </a:lnSpc>
              <a:spcBef>
                <a:spcPct val="0"/>
              </a:spcBef>
              <a:buClrTx/>
              <a:buSzTx/>
              <a:buFontTx/>
              <a:buNone/>
            </a:pPr>
            <a:endParaRPr lang="en-US" altLang="en-US" sz="2400" i="1" dirty="0"/>
          </a:p>
          <a:p>
            <a:pPr eaLnBrk="1" hangingPunct="1">
              <a:lnSpc>
                <a:spcPct val="100000"/>
              </a:lnSpc>
              <a:spcBef>
                <a:spcPct val="0"/>
              </a:spcBef>
              <a:buClrTx/>
              <a:buSzTx/>
              <a:buFontTx/>
              <a:buNone/>
            </a:pPr>
            <a:endParaRPr lang="en-US" altLang="en-US" sz="2400" dirty="0"/>
          </a:p>
          <a:p>
            <a:pPr eaLnBrk="1" hangingPunct="1">
              <a:lnSpc>
                <a:spcPct val="100000"/>
              </a:lnSpc>
              <a:spcBef>
                <a:spcPct val="0"/>
              </a:spcBef>
              <a:buClrTx/>
              <a:buSzTx/>
              <a:buFontTx/>
              <a:buNone/>
            </a:pPr>
            <a:r>
              <a:rPr lang="en-US" altLang="en-US" sz="2800" dirty="0">
                <a:solidFill>
                  <a:srgbClr val="F9A11F"/>
                </a:solidFill>
              </a:rPr>
              <a:t>Stenting (STARS)</a:t>
            </a:r>
            <a:r>
              <a:rPr lang="en-US" altLang="en-US" sz="2800" baseline="30000" dirty="0">
                <a:solidFill>
                  <a:srgbClr val="F9A11F"/>
                </a:solidFill>
              </a:rPr>
              <a:t>2</a:t>
            </a:r>
            <a:r>
              <a:rPr lang="en-US" altLang="en-US" sz="2800" dirty="0">
                <a:solidFill>
                  <a:srgbClr val="F9A11F"/>
                </a:solidFill>
              </a:rPr>
              <a:t>: </a:t>
            </a:r>
            <a:r>
              <a:rPr lang="en-US" altLang="en-US" sz="2400" b="0" dirty="0"/>
              <a:t>The combination of </a:t>
            </a:r>
            <a:r>
              <a:rPr lang="en-US" altLang="en-US" sz="2400" b="0" i="1" dirty="0">
                <a:solidFill>
                  <a:srgbClr val="FF6699"/>
                </a:solidFill>
              </a:rPr>
              <a:t>aspirin and a thienopyridine</a:t>
            </a:r>
            <a:r>
              <a:rPr lang="en-US" altLang="en-US" sz="2400" b="0" dirty="0"/>
              <a:t> is more effective than warfarin in patients with coronary stents </a:t>
            </a:r>
            <a:r>
              <a:rPr lang="en-US" altLang="en-US" sz="2000" b="0" baseline="30000" dirty="0"/>
              <a:t>2</a:t>
            </a:r>
            <a:r>
              <a:rPr lang="en-US" altLang="en-US" sz="2000" b="0" dirty="0"/>
              <a:t> </a:t>
            </a:r>
          </a:p>
        </p:txBody>
      </p:sp>
      <p:sp>
        <p:nvSpPr>
          <p:cNvPr id="79875" name="TextBox 3"/>
          <p:cNvSpPr txBox="1">
            <a:spLocks noChangeArrowheads="1"/>
          </p:cNvSpPr>
          <p:nvPr/>
        </p:nvSpPr>
        <p:spPr bwMode="auto">
          <a:xfrm>
            <a:off x="-9525" y="6642100"/>
            <a:ext cx="4297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0"/>
              </a:spcBef>
              <a:buClrTx/>
              <a:buSzTx/>
              <a:buFont typeface="Arial" panose="020B0604020202020204" pitchFamily="34" charset="0"/>
              <a:buNone/>
            </a:pPr>
            <a:r>
              <a:rPr lang="fr-FR" altLang="en-US" sz="800" b="0" i="1" dirty="0"/>
              <a:t>1. Lancet 2006 Jun 10;367(9526):1903-12. 2. </a:t>
            </a:r>
            <a:r>
              <a:rPr lang="en-US" altLang="en-US" sz="800" b="0" i="1" dirty="0"/>
              <a:t>N Eng J Med 1998 Dec 3;339(23):1665-71.</a:t>
            </a:r>
          </a:p>
        </p:txBody>
      </p:sp>
      <p:pic>
        <p:nvPicPr>
          <p:cNvPr id="79876" name="Picture 2" descr="Heart conduct atrialfi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81813" y="1228725"/>
            <a:ext cx="21907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4348163"/>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30"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575" y="5324475"/>
            <a:ext cx="16732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TextBox 8"/>
          <p:cNvSpPr txBox="1">
            <a:spLocks noChangeArrowheads="1"/>
          </p:cNvSpPr>
          <p:nvPr/>
        </p:nvSpPr>
        <p:spPr bwMode="auto">
          <a:xfrm>
            <a:off x="1306513" y="-61913"/>
            <a:ext cx="78374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eaLnBrk="0" hangingPunct="0">
              <a:lnSpc>
                <a:spcPct val="95000"/>
              </a:lnSpc>
              <a:spcBef>
                <a:spcPct val="25000"/>
              </a:spcBef>
              <a:buClr>
                <a:schemeClr val="accent2"/>
              </a:buClr>
              <a:buSzPct val="68000"/>
              <a:buFont typeface="Monotype Sorts" charset="2"/>
              <a:buChar char="l"/>
              <a:defRPr sz="2600" b="1">
                <a:solidFill>
                  <a:schemeClr val="tx1"/>
                </a:solidFill>
                <a:latin typeface="Arial" panose="020B0604020202020204" pitchFamily="34" charset="0"/>
              </a:defRPr>
            </a:lvl2pPr>
            <a:lvl3pPr marL="1143000" indent="-228600" eaLnBrk="0" hangingPunct="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eaLnBrk="0" hangingPunct="0">
              <a:lnSpc>
                <a:spcPct val="95000"/>
              </a:lnSpc>
              <a:spcBef>
                <a:spcPct val="20000"/>
              </a:spcBef>
              <a:buChar char="–"/>
              <a:defRPr sz="2000" b="1">
                <a:solidFill>
                  <a:schemeClr val="tx1"/>
                </a:solidFill>
                <a:latin typeface="Arial" panose="020B0604020202020204" pitchFamily="34" charset="0"/>
              </a:defRPr>
            </a:lvl4pPr>
            <a:lvl5pPr marL="2057400" indent="-228600" eaLnBrk="0" hangingPunct="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 typeface="Arial" panose="020B0604020202020204" pitchFamily="34" charset="0"/>
              <a:buNone/>
              <a:defRPr/>
            </a:pPr>
            <a:r>
              <a:rPr lang="en-US" altLang="en-US" sz="3200" dirty="0">
                <a:solidFill>
                  <a:srgbClr val="FF9933"/>
                </a:solidFill>
                <a:effectLst>
                  <a:outerShdw blurRad="38100" dist="38100" dir="2700000" algn="tl">
                    <a:srgbClr val="000000"/>
                  </a:outerShdw>
                </a:effectLst>
                <a:latin typeface="+mj-lt"/>
                <a:ea typeface="+mj-ea"/>
                <a:cs typeface="+mj-cs"/>
              </a:rPr>
              <a:t>The Optimal Management of Atrial </a:t>
            </a:r>
          </a:p>
          <a:p>
            <a:pPr algn="ctr" eaLnBrk="1" hangingPunct="1">
              <a:lnSpc>
                <a:spcPct val="100000"/>
              </a:lnSpc>
              <a:spcBef>
                <a:spcPct val="0"/>
              </a:spcBef>
              <a:buClrTx/>
              <a:buSzTx/>
              <a:buFont typeface="Arial" panose="020B0604020202020204" pitchFamily="34" charset="0"/>
              <a:buNone/>
              <a:defRPr/>
            </a:pPr>
            <a:r>
              <a:rPr lang="en-US" altLang="en-US" sz="3200" dirty="0">
                <a:solidFill>
                  <a:srgbClr val="FF9933"/>
                </a:solidFill>
                <a:effectLst>
                  <a:outerShdw blurRad="38100" dist="38100" dir="2700000" algn="tl">
                    <a:srgbClr val="000000"/>
                  </a:outerShdw>
                </a:effectLst>
                <a:latin typeface="+mj-lt"/>
                <a:ea typeface="+mj-ea"/>
                <a:cs typeface="+mj-cs"/>
              </a:rPr>
              <a:t>Fibrillation and ACS Differ</a:t>
            </a:r>
          </a:p>
        </p:txBody>
      </p:sp>
      <p:pic>
        <p:nvPicPr>
          <p:cNvPr id="79880" name="Picture 12" descr="C:\Documents and Settings\SKaul\Local Settings\Temporary Internet Files\Content.Outlook\U0KLPV7C\7957_AFL3003_PIONEER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Box 8"/>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79882" name="Picture 8" descr="Harvard cr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47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1"/>
          <p:cNvSpPr>
            <a:spLocks noChangeArrowheads="1"/>
          </p:cNvSpPr>
          <p:nvPr/>
        </p:nvSpPr>
        <p:spPr bwMode="auto">
          <a:xfrm>
            <a:off x="660400" y="1457094"/>
            <a:ext cx="4284663" cy="4216400"/>
          </a:xfrm>
          <a:prstGeom prst="ellipse">
            <a:avLst/>
          </a:prstGeom>
          <a:noFill/>
          <a:ln w="50800" algn="ctr">
            <a:solidFill>
              <a:srgbClr val="F9A11F"/>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50000"/>
              </a:spcBef>
              <a:buClrTx/>
              <a:buSzTx/>
              <a:buFont typeface="Monotype Sorts" pitchFamily="2" charset="2"/>
              <a:buChar char="4"/>
            </a:pPr>
            <a:endParaRPr kumimoji="1" lang="en-US" altLang="en-US" sz="2400" dirty="0">
              <a:solidFill>
                <a:schemeClr val="tx2"/>
              </a:solidFill>
            </a:endParaRPr>
          </a:p>
        </p:txBody>
      </p:sp>
      <p:sp>
        <p:nvSpPr>
          <p:cNvPr id="26627" name="Oval 2"/>
          <p:cNvSpPr>
            <a:spLocks noChangeArrowheads="1"/>
          </p:cNvSpPr>
          <p:nvPr/>
        </p:nvSpPr>
        <p:spPr bwMode="auto">
          <a:xfrm>
            <a:off x="3798888" y="1626956"/>
            <a:ext cx="4260850" cy="4046538"/>
          </a:xfrm>
          <a:prstGeom prst="ellipse">
            <a:avLst/>
          </a:prstGeom>
          <a:noFill/>
          <a:ln w="50800" algn="ctr">
            <a:solidFill>
              <a:srgbClr val="F9A11F"/>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00000"/>
              </a:lnSpc>
              <a:spcBef>
                <a:spcPct val="50000"/>
              </a:spcBef>
              <a:buClrTx/>
              <a:buSzTx/>
              <a:buFont typeface="Monotype Sorts" pitchFamily="2" charset="2"/>
              <a:buChar char="4"/>
            </a:pPr>
            <a:endParaRPr kumimoji="1" lang="en-US" altLang="en-US" sz="2400" dirty="0">
              <a:solidFill>
                <a:schemeClr val="tx2"/>
              </a:solidFill>
            </a:endParaRPr>
          </a:p>
        </p:txBody>
      </p:sp>
      <p:sp>
        <p:nvSpPr>
          <p:cNvPr id="141316" name="TextBox 5"/>
          <p:cNvSpPr txBox="1">
            <a:spLocks noChangeArrowheads="1"/>
          </p:cNvSpPr>
          <p:nvPr/>
        </p:nvSpPr>
        <p:spPr bwMode="auto">
          <a:xfrm>
            <a:off x="1556528" y="103555"/>
            <a:ext cx="7148544"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eaLnBrk="0" hangingPunct="0">
              <a:lnSpc>
                <a:spcPct val="95000"/>
              </a:lnSpc>
              <a:spcBef>
                <a:spcPct val="25000"/>
              </a:spcBef>
              <a:buClr>
                <a:schemeClr val="accent2"/>
              </a:buClr>
              <a:buSzPct val="68000"/>
              <a:buFont typeface="Monotype Sorts" charset="2"/>
              <a:buChar char="l"/>
              <a:defRPr sz="2600" b="1">
                <a:solidFill>
                  <a:schemeClr val="tx1"/>
                </a:solidFill>
                <a:latin typeface="Arial" panose="020B0604020202020204" pitchFamily="34" charset="0"/>
              </a:defRPr>
            </a:lvl2pPr>
            <a:lvl3pPr marL="1143000" indent="-228600" eaLnBrk="0" hangingPunct="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eaLnBrk="0" hangingPunct="0">
              <a:lnSpc>
                <a:spcPct val="95000"/>
              </a:lnSpc>
              <a:spcBef>
                <a:spcPct val="20000"/>
              </a:spcBef>
              <a:buChar char="–"/>
              <a:defRPr sz="2000" b="1">
                <a:solidFill>
                  <a:schemeClr val="tx1"/>
                </a:solidFill>
                <a:latin typeface="Arial" panose="020B0604020202020204" pitchFamily="34" charset="0"/>
              </a:defRPr>
            </a:lvl4pPr>
            <a:lvl5pPr marL="2057400" indent="-228600" eaLnBrk="0" hangingPunct="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ClrTx/>
              <a:buSzTx/>
              <a:buFontTx/>
              <a:buNone/>
              <a:defRPr/>
            </a:pPr>
            <a:r>
              <a:rPr lang="en-US" altLang="en-US" dirty="0">
                <a:solidFill>
                  <a:srgbClr val="FF9933"/>
                </a:solidFill>
                <a:effectLst>
                  <a:outerShdw blurRad="38100" dist="38100" dir="2700000" algn="tl">
                    <a:srgbClr val="000000"/>
                  </a:outerShdw>
                </a:effectLst>
                <a:latin typeface="+mj-lt"/>
                <a:ea typeface="+mj-ea"/>
                <a:cs typeface="+mj-cs"/>
              </a:rPr>
              <a:t>Dose of Rivaroxaban Varies in ACS &amp; Atrial Fibrillation Patients</a:t>
            </a:r>
          </a:p>
        </p:txBody>
      </p:sp>
      <p:sp>
        <p:nvSpPr>
          <p:cNvPr id="26629" name="TextBox 6"/>
          <p:cNvSpPr txBox="1">
            <a:spLocks noChangeArrowheads="1"/>
          </p:cNvSpPr>
          <p:nvPr/>
        </p:nvSpPr>
        <p:spPr bwMode="auto">
          <a:xfrm>
            <a:off x="1551249" y="2705872"/>
            <a:ext cx="20313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3600" dirty="0"/>
              <a:t>ACS/</a:t>
            </a:r>
          </a:p>
          <a:p>
            <a:pPr algn="ctr" eaLnBrk="1" hangingPunct="1">
              <a:lnSpc>
                <a:spcPct val="100000"/>
              </a:lnSpc>
              <a:spcBef>
                <a:spcPct val="0"/>
              </a:spcBef>
              <a:buClrTx/>
              <a:buSzTx/>
              <a:buFontTx/>
              <a:buNone/>
            </a:pPr>
            <a:r>
              <a:rPr lang="en-US" altLang="en-US" sz="3600" dirty="0"/>
              <a:t>Stenting</a:t>
            </a:r>
          </a:p>
        </p:txBody>
      </p:sp>
      <p:sp>
        <p:nvSpPr>
          <p:cNvPr id="26630" name="TextBox 7"/>
          <p:cNvSpPr txBox="1">
            <a:spLocks noChangeArrowheads="1"/>
          </p:cNvSpPr>
          <p:nvPr/>
        </p:nvSpPr>
        <p:spPr bwMode="auto">
          <a:xfrm>
            <a:off x="5176805" y="2789448"/>
            <a:ext cx="254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3600" dirty="0"/>
              <a:t>Atrial</a:t>
            </a:r>
          </a:p>
          <a:p>
            <a:pPr algn="ctr" eaLnBrk="1" hangingPunct="1">
              <a:lnSpc>
                <a:spcPct val="100000"/>
              </a:lnSpc>
              <a:spcBef>
                <a:spcPct val="0"/>
              </a:spcBef>
              <a:buClrTx/>
              <a:buSzTx/>
              <a:buFontTx/>
              <a:buNone/>
            </a:pPr>
            <a:r>
              <a:rPr lang="en-US" altLang="en-US" sz="3600" dirty="0"/>
              <a:t>Fibrillation</a:t>
            </a:r>
          </a:p>
        </p:txBody>
      </p:sp>
      <p:sp>
        <p:nvSpPr>
          <p:cNvPr id="26631" name="TextBox 8"/>
          <p:cNvSpPr txBox="1">
            <a:spLocks noChangeArrowheads="1"/>
          </p:cNvSpPr>
          <p:nvPr/>
        </p:nvSpPr>
        <p:spPr bwMode="auto">
          <a:xfrm>
            <a:off x="3840163" y="3001149"/>
            <a:ext cx="108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r>
              <a:rPr lang="en-US" altLang="en-US" sz="2800" dirty="0"/>
              <a:t>Stent</a:t>
            </a:r>
          </a:p>
          <a:p>
            <a:pPr algn="ctr" eaLnBrk="1" hangingPunct="1">
              <a:lnSpc>
                <a:spcPct val="100000"/>
              </a:lnSpc>
              <a:spcBef>
                <a:spcPct val="0"/>
              </a:spcBef>
              <a:buClrTx/>
              <a:buSzTx/>
              <a:buFontTx/>
              <a:buNone/>
            </a:pPr>
            <a:r>
              <a:rPr lang="en-US" altLang="en-US" sz="2800" dirty="0"/>
              <a:t>+</a:t>
            </a:r>
          </a:p>
          <a:p>
            <a:pPr algn="ctr" eaLnBrk="1" hangingPunct="1">
              <a:lnSpc>
                <a:spcPct val="100000"/>
              </a:lnSpc>
              <a:spcBef>
                <a:spcPct val="0"/>
              </a:spcBef>
              <a:buClrTx/>
              <a:buSzTx/>
              <a:buFontTx/>
              <a:buNone/>
            </a:pPr>
            <a:r>
              <a:rPr lang="en-US" altLang="en-US" sz="2800" dirty="0"/>
              <a:t>Afib</a:t>
            </a:r>
          </a:p>
        </p:txBody>
      </p:sp>
      <p:sp>
        <p:nvSpPr>
          <p:cNvPr id="26632" name="TextBox 1"/>
          <p:cNvSpPr txBox="1">
            <a:spLocks noChangeArrowheads="1"/>
          </p:cNvSpPr>
          <p:nvPr/>
        </p:nvSpPr>
        <p:spPr bwMode="auto">
          <a:xfrm>
            <a:off x="1372896" y="4108746"/>
            <a:ext cx="2511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t>DAPT + </a:t>
            </a:r>
          </a:p>
          <a:p>
            <a:pPr algn="ctr" eaLnBrk="1" hangingPunct="1"/>
            <a:r>
              <a:rPr lang="en-US" altLang="en-US" dirty="0">
                <a:solidFill>
                  <a:srgbClr val="FF99CC"/>
                </a:solidFill>
              </a:rPr>
              <a:t>2.5 mg BID Riva</a:t>
            </a:r>
          </a:p>
        </p:txBody>
      </p:sp>
      <p:sp>
        <p:nvSpPr>
          <p:cNvPr id="26633" name="TextBox 2"/>
          <p:cNvSpPr txBox="1">
            <a:spLocks noChangeArrowheads="1"/>
          </p:cNvSpPr>
          <p:nvPr/>
        </p:nvSpPr>
        <p:spPr bwMode="auto">
          <a:xfrm>
            <a:off x="5130800" y="4471238"/>
            <a:ext cx="235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99CC"/>
                </a:solidFill>
              </a:rPr>
              <a:t>Riva 20 mg QD</a:t>
            </a:r>
          </a:p>
        </p:txBody>
      </p:sp>
      <p:sp>
        <p:nvSpPr>
          <p:cNvPr id="26634" name="TextBox 3"/>
          <p:cNvSpPr txBox="1">
            <a:spLocks noChangeArrowheads="1"/>
          </p:cNvSpPr>
          <p:nvPr/>
        </p:nvSpPr>
        <p:spPr bwMode="auto">
          <a:xfrm>
            <a:off x="548433" y="5822950"/>
            <a:ext cx="7874000"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rgbClr val="FF99CC"/>
                </a:solidFill>
              </a:rPr>
              <a:t>4 Fold Difference in Riva Dose Between ACS and AF</a:t>
            </a:r>
          </a:p>
        </p:txBody>
      </p:sp>
      <p:sp>
        <p:nvSpPr>
          <p:cNvPr id="26636" name="TextBox 4"/>
          <p:cNvSpPr txBox="1">
            <a:spLocks noChangeArrowheads="1"/>
          </p:cNvSpPr>
          <p:nvPr/>
        </p:nvSpPr>
        <p:spPr bwMode="auto">
          <a:xfrm>
            <a:off x="-246063" y="6487160"/>
            <a:ext cx="5046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AutoNum type="arabicPeriod"/>
            </a:pPr>
            <a:r>
              <a:rPr lang="en-US" altLang="en-US" sz="800" dirty="0"/>
              <a:t>Schmitt J et al Atrial fibrillation in acute myocardial infarction: a  systematic review of the incidence, clinical features and prognostic implications. Eur Heart J 2009;30:1038–1045.</a:t>
            </a:r>
          </a:p>
        </p:txBody>
      </p:sp>
      <p:pic>
        <p:nvPicPr>
          <p:cNvPr id="26638" name="Picture 12" descr="C:\Documents and Settings\SKaul\Local Settings\Temporary Internet Files\Content.Outlook\U0KLPV7C\7957_AFL3003_PIONEER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pic>
        <p:nvPicPr>
          <p:cNvPr id="26640" name="Picture 8" descr="Harvard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51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7996" y="1082370"/>
            <a:ext cx="5581790" cy="2969622"/>
          </a:xfrm>
          <a:prstGeom prst="rect">
            <a:avLst/>
          </a:prstGeom>
        </p:spPr>
      </p:pic>
      <p:pic>
        <p:nvPicPr>
          <p:cNvPr id="2" name="Picture 1"/>
          <p:cNvPicPr>
            <a:picLocks noChangeAspect="1"/>
          </p:cNvPicPr>
          <p:nvPr/>
        </p:nvPicPr>
        <p:blipFill>
          <a:blip r:embed="rId3"/>
          <a:stretch>
            <a:fillRect/>
          </a:stretch>
        </p:blipFill>
        <p:spPr>
          <a:xfrm>
            <a:off x="2794221" y="3595410"/>
            <a:ext cx="5210175" cy="2619375"/>
          </a:xfrm>
          <a:prstGeom prst="rect">
            <a:avLst/>
          </a:prstGeom>
        </p:spPr>
      </p:pic>
      <p:sp>
        <p:nvSpPr>
          <p:cNvPr id="4"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
        <p:nvSpPr>
          <p:cNvPr id="5" name="TextBox 4"/>
          <p:cNvSpPr txBox="1"/>
          <p:nvPr/>
        </p:nvSpPr>
        <p:spPr>
          <a:xfrm flipH="1">
            <a:off x="103543" y="6429504"/>
            <a:ext cx="7900853" cy="230832"/>
          </a:xfrm>
          <a:prstGeom prst="rect">
            <a:avLst/>
          </a:prstGeom>
          <a:noFill/>
        </p:spPr>
        <p:txBody>
          <a:bodyPr wrap="square" rtlCol="0">
            <a:spAutoFit/>
          </a:bodyPr>
          <a:lstStyle/>
          <a:p>
            <a:r>
              <a:rPr lang="en-US" sz="900" dirty="0"/>
              <a:t>Fox et al EHJ </a:t>
            </a:r>
            <a:r>
              <a:rPr lang="en-US" sz="900" i="1" dirty="0"/>
              <a:t>DOI: </a:t>
            </a:r>
            <a:r>
              <a:rPr lang="en-US" sz="900" i="1" dirty="0">
                <a:hlinkClick r:id="rId4"/>
              </a:rPr>
              <a:t>http://dx.doi.org/10.1093/eurheartj/ehr342</a:t>
            </a:r>
            <a:r>
              <a:rPr lang="en-US" sz="900" i="1" dirty="0"/>
              <a:t> 2387-2394 First published online: 28 August 2011</a:t>
            </a:r>
            <a:endParaRPr lang="en-US" sz="900" dirty="0"/>
          </a:p>
        </p:txBody>
      </p:sp>
      <p:sp>
        <p:nvSpPr>
          <p:cNvPr id="6" name="TextBox 5"/>
          <p:cNvSpPr txBox="1"/>
          <p:nvPr/>
        </p:nvSpPr>
        <p:spPr>
          <a:xfrm>
            <a:off x="1638430" y="78093"/>
            <a:ext cx="6403936" cy="830997"/>
          </a:xfrm>
          <a:prstGeom prst="rect">
            <a:avLst/>
          </a:prstGeom>
          <a:noFill/>
        </p:spPr>
        <p:txBody>
          <a:bodyPr wrap="square" rtlCol="0">
            <a:spAutoFit/>
          </a:bodyPr>
          <a:lstStyle/>
          <a:p>
            <a:pPr algn="ctr"/>
            <a:r>
              <a:rPr lang="en-US" dirty="0">
                <a:solidFill>
                  <a:srgbClr val="FF9933"/>
                </a:solidFill>
              </a:rPr>
              <a:t>ROCKET Trial Data Regarding 15 mg Rivaroxaban Dose and FDA Label</a:t>
            </a:r>
          </a:p>
        </p:txBody>
      </p:sp>
      <p:pic>
        <p:nvPicPr>
          <p:cNvPr id="7" name="Picture 12" descr="C:\Documents and Settings\SKaul\Local Settings\Temporary Internet Files\Content.Outlook\U0KLPV7C\7957_AFL3003_PIONEER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arvard cr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3063" y="6611938"/>
            <a:ext cx="6278880" cy="230832"/>
          </a:xfrm>
          <a:prstGeom prst="rect">
            <a:avLst/>
          </a:prstGeom>
        </p:spPr>
        <p:txBody>
          <a:bodyPr wrap="square">
            <a:spAutoFit/>
          </a:bodyPr>
          <a:lstStyle/>
          <a:p>
            <a:r>
              <a:rPr lang="en-US" sz="900" dirty="0"/>
              <a:t>http://www.accessdata.fda.gov/drugsatfda_docs/label/2011/202439s001lbl.pdf</a:t>
            </a:r>
          </a:p>
        </p:txBody>
      </p:sp>
      <p:sp>
        <p:nvSpPr>
          <p:cNvPr id="12" name="Oval 11"/>
          <p:cNvSpPr/>
          <p:nvPr/>
        </p:nvSpPr>
        <p:spPr bwMode="auto">
          <a:xfrm>
            <a:off x="3322320" y="2908663"/>
            <a:ext cx="313509" cy="191589"/>
          </a:xfrm>
          <a:prstGeom prst="ellipse">
            <a:avLst/>
          </a:prstGeom>
          <a:noFill/>
          <a:ln w="19050" cap="flat" cmpd="sng" algn="ctr">
            <a:solidFill>
              <a:srgbClr val="CC0099"/>
            </a:solid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3" name="Oval 12"/>
          <p:cNvSpPr/>
          <p:nvPr/>
        </p:nvSpPr>
        <p:spPr bwMode="auto">
          <a:xfrm>
            <a:off x="5325280" y="2908662"/>
            <a:ext cx="313509" cy="191589"/>
          </a:xfrm>
          <a:prstGeom prst="ellipse">
            <a:avLst/>
          </a:prstGeom>
          <a:noFill/>
          <a:ln w="19050" cap="flat" cmpd="sng" algn="ctr">
            <a:solidFill>
              <a:srgbClr val="CC0099"/>
            </a:solid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14" name="Oval 13"/>
          <p:cNvSpPr/>
          <p:nvPr/>
        </p:nvSpPr>
        <p:spPr bwMode="auto">
          <a:xfrm>
            <a:off x="6043753" y="2913021"/>
            <a:ext cx="313509" cy="191589"/>
          </a:xfrm>
          <a:prstGeom prst="ellipse">
            <a:avLst/>
          </a:prstGeom>
          <a:noFill/>
          <a:ln w="19050" cap="flat" cmpd="sng" algn="ctr">
            <a:solidFill>
              <a:srgbClr val="CC0099"/>
            </a:solidFill>
            <a:prstDash val="solid"/>
            <a:round/>
            <a:headEnd type="none" w="med" len="med"/>
            <a:tailEnd type="triangl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Tree>
    <p:extLst>
      <p:ext uri="{BB962C8B-B14F-4D97-AF65-F5344CB8AC3E}">
        <p14:creationId xmlns:p14="http://schemas.microsoft.com/office/powerpoint/2010/main" val="298154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88" y="0"/>
            <a:ext cx="9142412" cy="1030288"/>
          </a:xfrm>
          <a:prstGeom prst="rect">
            <a:avLst/>
          </a:prstGeom>
        </p:spPr>
        <p:txBody>
          <a:bodyPr anchor="ctr"/>
          <a:lstStyle/>
          <a:p>
            <a:pPr>
              <a:defRPr/>
            </a:pPr>
            <a:r>
              <a:rPr lang="ja-JP" altLang="en-US" sz="3200" dirty="0">
                <a:solidFill>
                  <a:srgbClr val="F9A11F"/>
                </a:solidFill>
                <a:ea typeface="HGP創英角ｺﾞｼｯｸUB" pitchFamily="50" charset="-128"/>
              </a:rPr>
              <a:t>Ｊ</a:t>
            </a:r>
            <a:r>
              <a:rPr lang="en-US" altLang="ja-JP" sz="3200" dirty="0">
                <a:solidFill>
                  <a:srgbClr val="F9A11F"/>
                </a:solidFill>
                <a:ea typeface="HGP創英角ｺﾞｼｯｸUB" pitchFamily="50" charset="-128"/>
              </a:rPr>
              <a:t>-</a:t>
            </a:r>
            <a:r>
              <a:rPr lang="ja-JP" altLang="en-US" sz="3200" dirty="0">
                <a:solidFill>
                  <a:srgbClr val="F9A11F"/>
                </a:solidFill>
                <a:ea typeface="HGP創英角ｺﾞｼｯｸUB" pitchFamily="50" charset="-128"/>
              </a:rPr>
              <a:t>ＲＯＣＫＥＴ ＡＦ</a:t>
            </a:r>
            <a:r>
              <a:rPr lang="en-US" altLang="ja-JP" sz="3200" dirty="0">
                <a:solidFill>
                  <a:srgbClr val="F9A11F"/>
                </a:solidFill>
                <a:ea typeface="HGP創英角ｺﾞｼｯｸUB" pitchFamily="50" charset="-128"/>
              </a:rPr>
              <a:t>: </a:t>
            </a:r>
            <a:br>
              <a:rPr lang="en-US" altLang="ja-JP" sz="3200" dirty="0">
                <a:solidFill>
                  <a:srgbClr val="F9A11F"/>
                </a:solidFill>
                <a:ea typeface="HGP創英角ｺﾞｼｯｸUB" pitchFamily="50" charset="-128"/>
              </a:rPr>
            </a:br>
            <a:r>
              <a:rPr lang="en-US" altLang="ja-JP" sz="3200" dirty="0">
                <a:solidFill>
                  <a:srgbClr val="F9A11F"/>
                </a:solidFill>
                <a:ea typeface="HGP創英角ｺﾞｼｯｸUB" pitchFamily="50" charset="-128"/>
              </a:rPr>
              <a:t>Primary Efficacy Endpoint</a:t>
            </a:r>
            <a:endParaRPr lang="ja-JP" altLang="en-US" sz="3200" dirty="0">
              <a:solidFill>
                <a:srgbClr val="F9A11F"/>
              </a:solidFill>
              <a:ea typeface="HGP創英角ｺﾞｼｯｸUB" pitchFamily="50" charset="-128"/>
            </a:endParaRPr>
          </a:p>
        </p:txBody>
      </p:sp>
      <p:pic>
        <p:nvPicPr>
          <p:cNvPr id="68611" name="Picture 8" descr="11-01-04_rocket-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793750"/>
            <a:ext cx="16113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357188" y="5094288"/>
            <a:ext cx="85042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1pPr>
            <a:lvl2pPr marL="742950" indent="-285750" eaLnBrk="0" hangingPunct="0">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2pPr>
            <a:lvl3pPr marL="1143000" indent="-228600" eaLnBrk="0" hangingPunct="0">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3pPr>
            <a:lvl4pPr marL="1600200" indent="-228600" eaLnBrk="0" hangingPunct="0">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4pPr>
            <a:lvl5pPr marL="2057400" indent="-228600" eaLnBrk="0" hangingPunct="0">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tabLst>
                <a:tab pos="1582738" algn="ctr"/>
                <a:tab pos="2295525" algn="ctr"/>
                <a:tab pos="3041650" algn="ctr"/>
                <a:tab pos="3762375" algn="ctr"/>
                <a:tab pos="4484688" algn="ctr"/>
                <a:tab pos="5205413" algn="ctr"/>
                <a:tab pos="5926138" algn="ctr"/>
                <a:tab pos="6656388" algn="ctr"/>
                <a:tab pos="7377113" algn="ctr"/>
                <a:tab pos="8115300" algn="ctr"/>
              </a:tabLst>
              <a:defRPr kumimoji="1">
                <a:solidFill>
                  <a:schemeClr val="tx1"/>
                </a:solidFill>
                <a:latin typeface="Arial" pitchFamily="34" charset="0"/>
                <a:ea typeface="ＭＳ Ｐゴシック" pitchFamily="50" charset="-128"/>
              </a:defRPr>
            </a:lvl9pPr>
          </a:lstStyle>
          <a:p>
            <a:pPr eaLnBrk="1" hangingPunct="1">
              <a:lnSpc>
                <a:spcPct val="90000"/>
              </a:lnSpc>
              <a:defRPr/>
            </a:pPr>
            <a:r>
              <a:rPr lang="en-US" altLang="ja-JP" sz="1200" b="0" dirty="0">
                <a:latin typeface="+mn-lt"/>
              </a:rPr>
              <a:t>No. of Patients</a:t>
            </a:r>
            <a:endParaRPr lang="ja-JP" altLang="ja-JP" sz="1200" b="0" dirty="0">
              <a:latin typeface="+mn-lt"/>
            </a:endParaRPr>
          </a:p>
        </p:txBody>
      </p:sp>
      <p:sp>
        <p:nvSpPr>
          <p:cNvPr id="68613" name="Text Box 47"/>
          <p:cNvSpPr txBox="1">
            <a:spLocks noChangeArrowheads="1"/>
          </p:cNvSpPr>
          <p:nvPr/>
        </p:nvSpPr>
        <p:spPr bwMode="auto">
          <a:xfrm>
            <a:off x="346075" y="5994400"/>
            <a:ext cx="64262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ja-JP" sz="1000" b="0" dirty="0">
                <a:ea typeface="HGPｺﾞｼｯｸE"/>
              </a:rPr>
              <a:t>CI, confidence interval.</a:t>
            </a:r>
          </a:p>
          <a:p>
            <a:pPr eaLnBrk="1" hangingPunct="1">
              <a:lnSpc>
                <a:spcPct val="90000"/>
              </a:lnSpc>
              <a:spcBef>
                <a:spcPct val="0"/>
              </a:spcBef>
              <a:buClrTx/>
              <a:buSzTx/>
              <a:buFontTx/>
              <a:buNone/>
            </a:pPr>
            <a:r>
              <a:rPr lang="en-US" altLang="ja-JP" sz="1000" b="0" dirty="0">
                <a:ea typeface="HGPｺﾞｼｯｸE"/>
              </a:rPr>
              <a:t>Per-protocol, on-treatment population</a:t>
            </a:r>
            <a:endParaRPr lang="ja-JP" altLang="en-GB" sz="1000" b="0">
              <a:ea typeface="ＭＳ Ｐゴシック" panose="020B0600070205080204" pitchFamily="34" charset="-128"/>
            </a:endParaRPr>
          </a:p>
          <a:p>
            <a:pPr eaLnBrk="1" hangingPunct="1">
              <a:lnSpc>
                <a:spcPct val="90000"/>
              </a:lnSpc>
              <a:spcBef>
                <a:spcPct val="0"/>
              </a:spcBef>
              <a:buClrTx/>
              <a:buSzTx/>
              <a:buFontTx/>
              <a:buNone/>
            </a:pPr>
            <a:r>
              <a:rPr lang="en-US" altLang="ja-JP" sz="1000" b="0" dirty="0">
                <a:ea typeface="HGPｺﾞｼｯｸE"/>
              </a:rPr>
              <a:t>Analysis method: Cox proportional hazard model</a:t>
            </a:r>
            <a:endParaRPr lang="ja-JP" altLang="en-GB" sz="1000" b="0">
              <a:ea typeface="ＭＳ Ｐゴシック" panose="020B0600070205080204" pitchFamily="34" charset="-128"/>
            </a:endParaRPr>
          </a:p>
        </p:txBody>
      </p:sp>
      <p:sp>
        <p:nvSpPr>
          <p:cNvPr id="68615" name="TextBox 6"/>
          <p:cNvSpPr txBox="1">
            <a:spLocks noChangeArrowheads="1"/>
          </p:cNvSpPr>
          <p:nvPr/>
        </p:nvSpPr>
        <p:spPr bwMode="auto">
          <a:xfrm>
            <a:off x="1912938" y="2386013"/>
            <a:ext cx="5070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130000"/>
              </a:lnSpc>
              <a:spcBef>
                <a:spcPct val="0"/>
              </a:spcBef>
              <a:buClrTx/>
              <a:buSzTx/>
              <a:buFontTx/>
              <a:buNone/>
            </a:pPr>
            <a:r>
              <a:rPr kumimoji="1" lang="en-US" altLang="ja-JP" sz="1400" dirty="0">
                <a:ea typeface="ＭＳ Ｐゴシック" panose="020B0600070205080204" pitchFamily="34" charset="-128"/>
              </a:rPr>
              <a:t>Hazard Ratio (</a:t>
            </a:r>
            <a:r>
              <a:rPr kumimoji="1" lang="ja-JP" altLang="ja-JP" sz="1400">
                <a:ea typeface="ＭＳ Ｐゴシック" panose="020B0600070205080204" pitchFamily="34" charset="-128"/>
              </a:rPr>
              <a:t>95</a:t>
            </a:r>
            <a:r>
              <a:rPr kumimoji="1" lang="en-US" altLang="ja-JP" sz="1400" dirty="0">
                <a:ea typeface="ＭＳ Ｐゴシック" panose="020B0600070205080204" pitchFamily="34" charset="-128"/>
              </a:rPr>
              <a:t>% CI): </a:t>
            </a:r>
            <a:r>
              <a:rPr kumimoji="1" lang="ja-JP" altLang="ja-JP" sz="1400">
                <a:ea typeface="ＭＳ Ｐゴシック" panose="020B0600070205080204" pitchFamily="34" charset="-128"/>
              </a:rPr>
              <a:t>0.49</a:t>
            </a:r>
            <a:r>
              <a:rPr kumimoji="1" lang="en-US" altLang="ja-JP" sz="1400" dirty="0">
                <a:ea typeface="ＭＳ Ｐゴシック" panose="020B0600070205080204" pitchFamily="34" charset="-128"/>
              </a:rPr>
              <a:t> (</a:t>
            </a:r>
            <a:r>
              <a:rPr kumimoji="1" lang="ja-JP" altLang="ja-JP" sz="1400">
                <a:ea typeface="ＭＳ Ｐゴシック" panose="020B0600070205080204" pitchFamily="34" charset="-128"/>
              </a:rPr>
              <a:t>0.24</a:t>
            </a:r>
            <a:r>
              <a:rPr kumimoji="1" lang="en-US" altLang="ja-JP" sz="1400" dirty="0">
                <a:ea typeface="ＭＳ Ｐゴシック" panose="020B0600070205080204" pitchFamily="34" charset="-128"/>
              </a:rPr>
              <a:t>-</a:t>
            </a:r>
            <a:r>
              <a:rPr kumimoji="1" lang="ja-JP" altLang="ja-JP" sz="1400">
                <a:ea typeface="ＭＳ Ｐゴシック" panose="020B0600070205080204" pitchFamily="34" charset="-128"/>
              </a:rPr>
              <a:t>1.00</a:t>
            </a:r>
            <a:r>
              <a:rPr kumimoji="1" lang="en-US" altLang="ja-JP" sz="1400" dirty="0">
                <a:ea typeface="ＭＳ Ｐゴシック" panose="020B0600070205080204" pitchFamily="34" charset="-128"/>
              </a:rPr>
              <a:t>)</a:t>
            </a:r>
          </a:p>
        </p:txBody>
      </p:sp>
      <p:sp>
        <p:nvSpPr>
          <p:cNvPr id="18452" name="TextBox 5"/>
          <p:cNvSpPr txBox="1">
            <a:spLocks noChangeArrowheads="1"/>
          </p:cNvSpPr>
          <p:nvPr/>
        </p:nvSpPr>
        <p:spPr bwMode="auto">
          <a:xfrm>
            <a:off x="7348538" y="2203450"/>
            <a:ext cx="1317625" cy="314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90000"/>
              </a:lnSpc>
              <a:defRPr/>
            </a:pPr>
            <a:r>
              <a:rPr lang="en-US" altLang="ja-JP" sz="1600" dirty="0">
                <a:solidFill>
                  <a:srgbClr val="ADC1FD"/>
                </a:solidFill>
                <a:latin typeface="+mn-lt"/>
              </a:rPr>
              <a:t>Warfarin</a:t>
            </a:r>
          </a:p>
        </p:txBody>
      </p:sp>
      <p:sp>
        <p:nvSpPr>
          <p:cNvPr id="18453" name="Text Box 10"/>
          <p:cNvSpPr txBox="1">
            <a:spLocks noChangeArrowheads="1"/>
          </p:cNvSpPr>
          <p:nvPr/>
        </p:nvSpPr>
        <p:spPr bwMode="invGray">
          <a:xfrm>
            <a:off x="6583363" y="3467100"/>
            <a:ext cx="20510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90000"/>
              </a:lnSpc>
              <a:defRPr/>
            </a:pPr>
            <a:r>
              <a:rPr lang="en-US" altLang="ja-JP" sz="1600" dirty="0">
                <a:solidFill>
                  <a:srgbClr val="FF99CC"/>
                </a:solidFill>
                <a:latin typeface="+mn-lt"/>
              </a:rPr>
              <a:t>Rivaroxaban 15 mg</a:t>
            </a:r>
            <a:endParaRPr lang="ja-JP" altLang="en-US" sz="1600" baseline="30000" dirty="0">
              <a:solidFill>
                <a:srgbClr val="FF99CC"/>
              </a:solidFill>
              <a:latin typeface="+mn-lt"/>
            </a:endParaRPr>
          </a:p>
        </p:txBody>
      </p:sp>
      <p:sp>
        <p:nvSpPr>
          <p:cNvPr id="18454" name="TextBox 8"/>
          <p:cNvSpPr txBox="1">
            <a:spLocks noChangeArrowheads="1"/>
          </p:cNvSpPr>
          <p:nvPr/>
        </p:nvSpPr>
        <p:spPr bwMode="auto">
          <a:xfrm>
            <a:off x="1039948" y="2097088"/>
            <a:ext cx="40626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lnSpc>
                <a:spcPct val="90000"/>
              </a:lnSpc>
              <a:defRPr/>
            </a:pPr>
            <a:r>
              <a:rPr lang="en-US" altLang="ja-JP" sz="1600" b="0" dirty="0">
                <a:latin typeface="+mn-lt"/>
              </a:rPr>
              <a:t>Cumulative Event Rate</a:t>
            </a:r>
            <a:endParaRPr lang="ja-JP" altLang="en-US" sz="1600" b="0" dirty="0">
              <a:latin typeface="+mn-lt"/>
            </a:endParaRPr>
          </a:p>
        </p:txBody>
      </p:sp>
      <p:sp>
        <p:nvSpPr>
          <p:cNvPr id="18455" name="Rectangle 129"/>
          <p:cNvSpPr>
            <a:spLocks noChangeArrowheads="1"/>
          </p:cNvSpPr>
          <p:nvPr/>
        </p:nvSpPr>
        <p:spPr bwMode="auto">
          <a:xfrm>
            <a:off x="1911350" y="2614613"/>
            <a:ext cx="26035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p>
            <a:pPr defTabSz="268288" eaLnBrk="1" hangingPunct="1">
              <a:lnSpc>
                <a:spcPct val="130000"/>
              </a:lnSpc>
              <a:defRPr/>
            </a:pPr>
            <a:r>
              <a:rPr lang="en-US" altLang="ja-JP" sz="1400" b="0" i="1" dirty="0">
                <a:solidFill>
                  <a:srgbClr val="FFC000"/>
                </a:solidFill>
                <a:latin typeface="+mn-lt"/>
              </a:rPr>
              <a:t>P </a:t>
            </a:r>
            <a:r>
              <a:rPr lang="ja-JP" altLang="ja-JP" sz="1400" b="0" dirty="0">
                <a:solidFill>
                  <a:srgbClr val="FFC000"/>
                </a:solidFill>
                <a:latin typeface="+mn-lt"/>
              </a:rPr>
              <a:t>=0.050</a:t>
            </a:r>
            <a:r>
              <a:rPr lang="en-US" altLang="ja-JP" sz="1400" b="0" dirty="0">
                <a:solidFill>
                  <a:srgbClr val="FFC000"/>
                </a:solidFill>
                <a:latin typeface="+mn-lt"/>
              </a:rPr>
              <a:t> </a:t>
            </a:r>
            <a:r>
              <a:rPr lang="en-US" altLang="ja-JP" sz="1400" dirty="0">
                <a:latin typeface="+mn-lt"/>
              </a:rPr>
              <a:t>(two-sided test)</a:t>
            </a:r>
            <a:r>
              <a:rPr lang="ja-JP" altLang="ja-JP" sz="1400" baseline="30000" dirty="0">
                <a:latin typeface="+mn-lt"/>
              </a:rPr>
              <a:t>#</a:t>
            </a:r>
            <a:endParaRPr lang="fi-FI" altLang="ja-JP" sz="1400" baseline="30000" dirty="0">
              <a:latin typeface="+mn-lt"/>
            </a:endParaRPr>
          </a:p>
        </p:txBody>
      </p:sp>
      <p:sp>
        <p:nvSpPr>
          <p:cNvPr id="18456" name="TextBox 7"/>
          <p:cNvSpPr txBox="1">
            <a:spLocks noChangeArrowheads="1"/>
          </p:cNvSpPr>
          <p:nvPr/>
        </p:nvSpPr>
        <p:spPr bwMode="auto">
          <a:xfrm>
            <a:off x="1724025" y="5014913"/>
            <a:ext cx="7250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lnSpc>
                <a:spcPct val="90000"/>
              </a:lnSpc>
              <a:defRPr/>
            </a:pPr>
            <a:r>
              <a:rPr lang="en-US" altLang="ja-JP" sz="1600" b="0" dirty="0">
                <a:latin typeface="+mn-lt"/>
              </a:rPr>
              <a:t>Days from Randomization</a:t>
            </a:r>
            <a:endParaRPr lang="ja-JP" altLang="en-US" sz="1600" b="0" dirty="0">
              <a:latin typeface="+mn-lt"/>
            </a:endParaRPr>
          </a:p>
        </p:txBody>
      </p:sp>
      <p:sp>
        <p:nvSpPr>
          <p:cNvPr id="68621" name="Rectangle 2347"/>
          <p:cNvSpPr>
            <a:spLocks noChangeArrowheads="1"/>
          </p:cNvSpPr>
          <p:nvPr/>
        </p:nvSpPr>
        <p:spPr bwMode="auto">
          <a:xfrm>
            <a:off x="1922463" y="4791075"/>
            <a:ext cx="114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0</a:t>
            </a:r>
          </a:p>
        </p:txBody>
      </p:sp>
      <p:sp>
        <p:nvSpPr>
          <p:cNvPr id="68622" name="Rectangle 2348"/>
          <p:cNvSpPr>
            <a:spLocks noChangeArrowheads="1"/>
          </p:cNvSpPr>
          <p:nvPr/>
        </p:nvSpPr>
        <p:spPr bwMode="auto">
          <a:xfrm>
            <a:off x="2532063" y="4789488"/>
            <a:ext cx="342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100</a:t>
            </a:r>
          </a:p>
        </p:txBody>
      </p:sp>
      <p:sp>
        <p:nvSpPr>
          <p:cNvPr id="68623" name="Rectangle 2348"/>
          <p:cNvSpPr>
            <a:spLocks noChangeArrowheads="1"/>
          </p:cNvSpPr>
          <p:nvPr/>
        </p:nvSpPr>
        <p:spPr bwMode="auto">
          <a:xfrm>
            <a:off x="3260725" y="4789488"/>
            <a:ext cx="3413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200</a:t>
            </a:r>
          </a:p>
        </p:txBody>
      </p:sp>
      <p:sp>
        <p:nvSpPr>
          <p:cNvPr id="68624" name="Rectangle 2348"/>
          <p:cNvSpPr>
            <a:spLocks noChangeArrowheads="1"/>
          </p:cNvSpPr>
          <p:nvPr/>
        </p:nvSpPr>
        <p:spPr bwMode="auto">
          <a:xfrm>
            <a:off x="3997325" y="4789488"/>
            <a:ext cx="342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300</a:t>
            </a:r>
          </a:p>
        </p:txBody>
      </p:sp>
      <p:sp>
        <p:nvSpPr>
          <p:cNvPr id="68625" name="Rectangle 2348"/>
          <p:cNvSpPr>
            <a:spLocks noChangeArrowheads="1"/>
          </p:cNvSpPr>
          <p:nvPr/>
        </p:nvSpPr>
        <p:spPr bwMode="auto">
          <a:xfrm>
            <a:off x="4740275" y="4789488"/>
            <a:ext cx="342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400</a:t>
            </a:r>
          </a:p>
        </p:txBody>
      </p:sp>
      <p:sp>
        <p:nvSpPr>
          <p:cNvPr id="68626" name="Rectangle 2348"/>
          <p:cNvSpPr>
            <a:spLocks noChangeArrowheads="1"/>
          </p:cNvSpPr>
          <p:nvPr/>
        </p:nvSpPr>
        <p:spPr bwMode="auto">
          <a:xfrm>
            <a:off x="5448300" y="4789488"/>
            <a:ext cx="342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500</a:t>
            </a:r>
          </a:p>
        </p:txBody>
      </p:sp>
      <p:sp>
        <p:nvSpPr>
          <p:cNvPr id="68627" name="Rectangle 2348"/>
          <p:cNvSpPr>
            <a:spLocks noChangeArrowheads="1"/>
          </p:cNvSpPr>
          <p:nvPr/>
        </p:nvSpPr>
        <p:spPr bwMode="auto">
          <a:xfrm>
            <a:off x="6186488" y="4789488"/>
            <a:ext cx="3413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600</a:t>
            </a:r>
          </a:p>
        </p:txBody>
      </p:sp>
      <p:sp>
        <p:nvSpPr>
          <p:cNvPr id="68628" name="Rectangle 2348"/>
          <p:cNvSpPr>
            <a:spLocks noChangeArrowheads="1"/>
          </p:cNvSpPr>
          <p:nvPr/>
        </p:nvSpPr>
        <p:spPr bwMode="auto">
          <a:xfrm>
            <a:off x="6918325" y="4789488"/>
            <a:ext cx="342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700</a:t>
            </a:r>
          </a:p>
        </p:txBody>
      </p:sp>
      <p:sp>
        <p:nvSpPr>
          <p:cNvPr id="68629" name="Rectangle 2348"/>
          <p:cNvSpPr>
            <a:spLocks noChangeArrowheads="1"/>
          </p:cNvSpPr>
          <p:nvPr/>
        </p:nvSpPr>
        <p:spPr bwMode="auto">
          <a:xfrm>
            <a:off x="7650163" y="4789488"/>
            <a:ext cx="342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800</a:t>
            </a:r>
          </a:p>
        </p:txBody>
      </p:sp>
      <p:sp>
        <p:nvSpPr>
          <p:cNvPr id="68630" name="Rectangle 2348"/>
          <p:cNvSpPr>
            <a:spLocks noChangeArrowheads="1"/>
          </p:cNvSpPr>
          <p:nvPr/>
        </p:nvSpPr>
        <p:spPr bwMode="auto">
          <a:xfrm>
            <a:off x="8388350" y="4789488"/>
            <a:ext cx="3413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ja-JP" sz="1600" b="0" dirty="0">
                <a:ea typeface="HGP創英角ｺﾞｼｯｸUB"/>
                <a:cs typeface="HGP創英角ｺﾞｼｯｸUB"/>
              </a:rPr>
              <a:t>900</a:t>
            </a:r>
          </a:p>
        </p:txBody>
      </p:sp>
      <p:grpSp>
        <p:nvGrpSpPr>
          <p:cNvPr id="68631" name="グループ化 1"/>
          <p:cNvGrpSpPr>
            <a:grpSpLocks/>
          </p:cNvGrpSpPr>
          <p:nvPr/>
        </p:nvGrpSpPr>
        <p:grpSpPr bwMode="auto">
          <a:xfrm>
            <a:off x="1449388" y="1435100"/>
            <a:ext cx="114300" cy="3327400"/>
            <a:chOff x="1449875" y="1434857"/>
            <a:chExt cx="113813" cy="3328337"/>
          </a:xfrm>
        </p:grpSpPr>
        <p:sp>
          <p:nvSpPr>
            <p:cNvPr id="68695" name="Rectangle 2340"/>
            <p:cNvSpPr>
              <a:spLocks noChangeArrowheads="1"/>
            </p:cNvSpPr>
            <p:nvPr/>
          </p:nvSpPr>
          <p:spPr bwMode="auto">
            <a:xfrm>
              <a:off x="1449875" y="4541595"/>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0</a:t>
              </a:r>
            </a:p>
          </p:txBody>
        </p:sp>
        <p:sp>
          <p:nvSpPr>
            <p:cNvPr id="68696" name="Rectangle 2341"/>
            <p:cNvSpPr>
              <a:spLocks noChangeArrowheads="1"/>
            </p:cNvSpPr>
            <p:nvPr/>
          </p:nvSpPr>
          <p:spPr bwMode="auto">
            <a:xfrm>
              <a:off x="1449875" y="409777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1</a:t>
              </a:r>
            </a:p>
          </p:txBody>
        </p:sp>
        <p:sp>
          <p:nvSpPr>
            <p:cNvPr id="68697" name="Rectangle 2342"/>
            <p:cNvSpPr>
              <a:spLocks noChangeArrowheads="1"/>
            </p:cNvSpPr>
            <p:nvPr/>
          </p:nvSpPr>
          <p:spPr bwMode="auto">
            <a:xfrm>
              <a:off x="1449875" y="365395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2</a:t>
              </a:r>
            </a:p>
          </p:txBody>
        </p:sp>
        <p:sp>
          <p:nvSpPr>
            <p:cNvPr id="68698" name="Rectangle 2343"/>
            <p:cNvSpPr>
              <a:spLocks noChangeArrowheads="1"/>
            </p:cNvSpPr>
            <p:nvPr/>
          </p:nvSpPr>
          <p:spPr bwMode="auto">
            <a:xfrm>
              <a:off x="1449875" y="321013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3</a:t>
              </a:r>
            </a:p>
          </p:txBody>
        </p:sp>
        <p:sp>
          <p:nvSpPr>
            <p:cNvPr id="68699" name="Rectangle 2344"/>
            <p:cNvSpPr>
              <a:spLocks noChangeArrowheads="1"/>
            </p:cNvSpPr>
            <p:nvPr/>
          </p:nvSpPr>
          <p:spPr bwMode="auto">
            <a:xfrm>
              <a:off x="1449875" y="276631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4</a:t>
              </a:r>
            </a:p>
          </p:txBody>
        </p:sp>
        <p:sp>
          <p:nvSpPr>
            <p:cNvPr id="68700" name="Rectangle 2345"/>
            <p:cNvSpPr>
              <a:spLocks noChangeArrowheads="1"/>
            </p:cNvSpPr>
            <p:nvPr/>
          </p:nvSpPr>
          <p:spPr bwMode="auto">
            <a:xfrm>
              <a:off x="1449875" y="232249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5</a:t>
              </a:r>
            </a:p>
          </p:txBody>
        </p:sp>
        <p:sp>
          <p:nvSpPr>
            <p:cNvPr id="68701" name="Rectangle 2344"/>
            <p:cNvSpPr>
              <a:spLocks noChangeArrowheads="1"/>
            </p:cNvSpPr>
            <p:nvPr/>
          </p:nvSpPr>
          <p:spPr bwMode="auto">
            <a:xfrm>
              <a:off x="1449875" y="187867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6</a:t>
              </a:r>
            </a:p>
          </p:txBody>
        </p:sp>
        <p:sp>
          <p:nvSpPr>
            <p:cNvPr id="68702" name="Rectangle 2345"/>
            <p:cNvSpPr>
              <a:spLocks noChangeArrowheads="1"/>
            </p:cNvSpPr>
            <p:nvPr/>
          </p:nvSpPr>
          <p:spPr bwMode="auto">
            <a:xfrm>
              <a:off x="1449875" y="1434857"/>
              <a:ext cx="1138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600" b="0" dirty="0">
                  <a:ea typeface="HGP創英角ｺﾞｼｯｸUB"/>
                  <a:cs typeface="HGP創英角ｺﾞｼｯｸUB"/>
                </a:rPr>
                <a:t>7</a:t>
              </a:r>
            </a:p>
          </p:txBody>
        </p:sp>
      </p:grpSp>
      <p:grpSp>
        <p:nvGrpSpPr>
          <p:cNvPr id="68632" name="グループ化 5"/>
          <p:cNvGrpSpPr>
            <a:grpSpLocks/>
          </p:cNvGrpSpPr>
          <p:nvPr/>
        </p:nvGrpSpPr>
        <p:grpSpPr bwMode="auto">
          <a:xfrm>
            <a:off x="1639888" y="1331913"/>
            <a:ext cx="88900" cy="3321050"/>
            <a:chOff x="1639204" y="1331913"/>
            <a:chExt cx="89584" cy="3321050"/>
          </a:xfrm>
        </p:grpSpPr>
        <p:sp>
          <p:nvSpPr>
            <p:cNvPr id="68686" name="Freeform 46"/>
            <p:cNvSpPr>
              <a:spLocks/>
            </p:cNvSpPr>
            <p:nvPr/>
          </p:nvSpPr>
          <p:spPr bwMode="auto">
            <a:xfrm>
              <a:off x="1639204" y="3320825"/>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87" name="Freeform 48"/>
            <p:cNvSpPr>
              <a:spLocks/>
            </p:cNvSpPr>
            <p:nvPr/>
          </p:nvSpPr>
          <p:spPr bwMode="auto">
            <a:xfrm>
              <a:off x="1639204" y="2876778"/>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88" name="Freeform 50"/>
            <p:cNvSpPr>
              <a:spLocks/>
            </p:cNvSpPr>
            <p:nvPr/>
          </p:nvSpPr>
          <p:spPr bwMode="auto">
            <a:xfrm>
              <a:off x="1639204" y="2432731"/>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89" name="Freeform 2336"/>
            <p:cNvSpPr>
              <a:spLocks/>
            </p:cNvSpPr>
            <p:nvPr/>
          </p:nvSpPr>
          <p:spPr bwMode="auto">
            <a:xfrm>
              <a:off x="1725613" y="1331913"/>
              <a:ext cx="3175" cy="3311525"/>
            </a:xfrm>
            <a:custGeom>
              <a:avLst/>
              <a:gdLst>
                <a:gd name="T0" fmla="*/ 0 w 1588"/>
                <a:gd name="T1" fmla="*/ 0 h 2536"/>
                <a:gd name="T2" fmla="*/ 0 w 1588"/>
                <a:gd name="T3" fmla="*/ 0 h 2536"/>
                <a:gd name="T4" fmla="*/ 0 w 1588"/>
                <a:gd name="T5" fmla="*/ 2147483646 h 2536"/>
                <a:gd name="T6" fmla="*/ 0 60000 65536"/>
                <a:gd name="T7" fmla="*/ 0 60000 65536"/>
                <a:gd name="T8" fmla="*/ 0 60000 65536"/>
                <a:gd name="T9" fmla="*/ 0 w 1588"/>
                <a:gd name="T10" fmla="*/ 0 h 2536"/>
                <a:gd name="T11" fmla="*/ 1588 w 1588"/>
                <a:gd name="T12" fmla="*/ 2536 h 2536"/>
              </a:gdLst>
              <a:ahLst/>
              <a:cxnLst>
                <a:cxn ang="T6">
                  <a:pos x="T0" y="T1"/>
                </a:cxn>
                <a:cxn ang="T7">
                  <a:pos x="T2" y="T3"/>
                </a:cxn>
                <a:cxn ang="T8">
                  <a:pos x="T4" y="T5"/>
                </a:cxn>
              </a:cxnLst>
              <a:rect l="T9" t="T10" r="T11" b="T12"/>
              <a:pathLst>
                <a:path w="1588" h="2536">
                  <a:moveTo>
                    <a:pt x="0" y="0"/>
                  </a:moveTo>
                  <a:lnTo>
                    <a:pt x="0" y="0"/>
                  </a:lnTo>
                  <a:lnTo>
                    <a:pt x="0" y="2536"/>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90" name="Freeform 46"/>
            <p:cNvSpPr>
              <a:spLocks/>
            </p:cNvSpPr>
            <p:nvPr/>
          </p:nvSpPr>
          <p:spPr bwMode="auto">
            <a:xfrm>
              <a:off x="1639204" y="3764872"/>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91" name="Freeform 46"/>
            <p:cNvSpPr>
              <a:spLocks/>
            </p:cNvSpPr>
            <p:nvPr/>
          </p:nvSpPr>
          <p:spPr bwMode="auto">
            <a:xfrm>
              <a:off x="1639204" y="4208919"/>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92" name="Freeform 46"/>
            <p:cNvSpPr>
              <a:spLocks/>
            </p:cNvSpPr>
            <p:nvPr/>
          </p:nvSpPr>
          <p:spPr bwMode="auto">
            <a:xfrm>
              <a:off x="1639204" y="4652963"/>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93" name="Freeform 48"/>
            <p:cNvSpPr>
              <a:spLocks/>
            </p:cNvSpPr>
            <p:nvPr/>
          </p:nvSpPr>
          <p:spPr bwMode="auto">
            <a:xfrm>
              <a:off x="1639204" y="1988684"/>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8694" name="Freeform 50"/>
            <p:cNvSpPr>
              <a:spLocks/>
            </p:cNvSpPr>
            <p:nvPr/>
          </p:nvSpPr>
          <p:spPr bwMode="auto">
            <a:xfrm>
              <a:off x="1639204" y="1544637"/>
              <a:ext cx="72000" cy="0"/>
            </a:xfrm>
            <a:custGeom>
              <a:avLst/>
              <a:gdLst>
                <a:gd name="T0" fmla="*/ 0 w 57"/>
                <a:gd name="T1" fmla="*/ 0 h 1588"/>
                <a:gd name="T2" fmla="*/ 0 w 57"/>
                <a:gd name="T3" fmla="*/ 0 h 1588"/>
                <a:gd name="T4" fmla="*/ 2147483646 w 57"/>
                <a:gd name="T5" fmla="*/ 0 h 1588"/>
                <a:gd name="T6" fmla="*/ 0 60000 65536"/>
                <a:gd name="T7" fmla="*/ 0 60000 65536"/>
                <a:gd name="T8" fmla="*/ 0 60000 65536"/>
                <a:gd name="T9" fmla="*/ 0 w 57"/>
                <a:gd name="T10" fmla="*/ 0 h 1588"/>
                <a:gd name="T11" fmla="*/ 57 w 57"/>
                <a:gd name="T12" fmla="*/ 0 h 1588"/>
              </a:gdLst>
              <a:ahLst/>
              <a:cxnLst>
                <a:cxn ang="T6">
                  <a:pos x="T0" y="T1"/>
                </a:cxn>
                <a:cxn ang="T7">
                  <a:pos x="T2" y="T3"/>
                </a:cxn>
                <a:cxn ang="T8">
                  <a:pos x="T4" y="T5"/>
                </a:cxn>
              </a:cxnLst>
              <a:rect l="T9" t="T10" r="T11" b="T12"/>
              <a:pathLst>
                <a:path w="57" h="1588">
                  <a:moveTo>
                    <a:pt x="0" y="0"/>
                  </a:moveTo>
                  <a:lnTo>
                    <a:pt x="0" y="0"/>
                  </a:lnTo>
                  <a:lnTo>
                    <a:pt x="57"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68633" name="グループ化 3"/>
          <p:cNvGrpSpPr>
            <a:grpSpLocks/>
          </p:cNvGrpSpPr>
          <p:nvPr/>
        </p:nvGrpSpPr>
        <p:grpSpPr bwMode="auto">
          <a:xfrm>
            <a:off x="1724025" y="4652963"/>
            <a:ext cx="6848475" cy="71437"/>
            <a:chOff x="1724025" y="4652963"/>
            <a:chExt cx="6848475" cy="72000"/>
          </a:xfrm>
        </p:grpSpPr>
        <p:sp>
          <p:nvSpPr>
            <p:cNvPr id="68675" name="Line 177"/>
            <p:cNvSpPr>
              <a:spLocks noChangeShapeType="1"/>
            </p:cNvSpPr>
            <p:nvPr/>
          </p:nvSpPr>
          <p:spPr bwMode="auto">
            <a:xfrm>
              <a:off x="2709510"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76" name="Line 178"/>
            <p:cNvSpPr>
              <a:spLocks noChangeShapeType="1"/>
            </p:cNvSpPr>
            <p:nvPr/>
          </p:nvSpPr>
          <p:spPr bwMode="auto">
            <a:xfrm>
              <a:off x="3440995"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77" name="Line 179"/>
            <p:cNvSpPr>
              <a:spLocks noChangeShapeType="1"/>
            </p:cNvSpPr>
            <p:nvPr/>
          </p:nvSpPr>
          <p:spPr bwMode="auto">
            <a:xfrm>
              <a:off x="4172480"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78" name="Line 180"/>
            <p:cNvSpPr>
              <a:spLocks noChangeShapeType="1"/>
            </p:cNvSpPr>
            <p:nvPr/>
          </p:nvSpPr>
          <p:spPr bwMode="auto">
            <a:xfrm>
              <a:off x="4903965"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79" name="Line 181"/>
            <p:cNvSpPr>
              <a:spLocks noChangeShapeType="1"/>
            </p:cNvSpPr>
            <p:nvPr/>
          </p:nvSpPr>
          <p:spPr bwMode="auto">
            <a:xfrm>
              <a:off x="5635450"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80" name="Line 182"/>
            <p:cNvSpPr>
              <a:spLocks noChangeShapeType="1"/>
            </p:cNvSpPr>
            <p:nvPr/>
          </p:nvSpPr>
          <p:spPr bwMode="auto">
            <a:xfrm>
              <a:off x="6366935"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81" name="Line 183"/>
            <p:cNvSpPr>
              <a:spLocks noChangeShapeType="1"/>
            </p:cNvSpPr>
            <p:nvPr/>
          </p:nvSpPr>
          <p:spPr bwMode="auto">
            <a:xfrm>
              <a:off x="7098420"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82" name="Line 184"/>
            <p:cNvSpPr>
              <a:spLocks noChangeShapeType="1"/>
            </p:cNvSpPr>
            <p:nvPr/>
          </p:nvSpPr>
          <p:spPr bwMode="auto">
            <a:xfrm>
              <a:off x="7829905"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83" name="Line 185"/>
            <p:cNvSpPr>
              <a:spLocks noChangeShapeType="1"/>
            </p:cNvSpPr>
            <p:nvPr/>
          </p:nvSpPr>
          <p:spPr bwMode="auto">
            <a:xfrm>
              <a:off x="8561388"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68684" name="Line 176"/>
            <p:cNvSpPr>
              <a:spLocks noChangeShapeType="1"/>
            </p:cNvSpPr>
            <p:nvPr/>
          </p:nvSpPr>
          <p:spPr bwMode="auto">
            <a:xfrm>
              <a:off x="1724025" y="4652963"/>
              <a:ext cx="6848475"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68685" name="Line 177"/>
            <p:cNvSpPr>
              <a:spLocks noChangeShapeType="1"/>
            </p:cNvSpPr>
            <p:nvPr/>
          </p:nvSpPr>
          <p:spPr bwMode="auto">
            <a:xfrm>
              <a:off x="1978025" y="4652963"/>
              <a:ext cx="0" cy="7200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grpSp>
      <p:sp>
        <p:nvSpPr>
          <p:cNvPr id="68634" name="正方形/長方形 55"/>
          <p:cNvSpPr>
            <a:spLocks noChangeArrowheads="1"/>
          </p:cNvSpPr>
          <p:nvPr/>
        </p:nvSpPr>
        <p:spPr bwMode="auto">
          <a:xfrm>
            <a:off x="6154738" y="6548438"/>
            <a:ext cx="29924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50000"/>
              </a:spcBef>
              <a:buClrTx/>
              <a:buSzTx/>
              <a:buFontTx/>
              <a:buNone/>
            </a:pPr>
            <a:r>
              <a:rPr lang="it-IT" altLang="ja-JP" sz="1100" b="0" dirty="0">
                <a:ea typeface="HGP創英角ｺﾞｼｯｸUB"/>
                <a:cs typeface="HGP創英角ｺﾞｼｯｸUB"/>
              </a:rPr>
              <a:t>Hori M et al. Circ J 2012; 76: 2104-2111</a:t>
            </a:r>
            <a:endParaRPr lang="ja-JP" altLang="ja-JP" sz="1100" b="0" dirty="0">
              <a:ea typeface="HGPｺﾞｼｯｸE"/>
              <a:cs typeface="HGPｺﾞｼｯｸE"/>
            </a:endParaRPr>
          </a:p>
        </p:txBody>
      </p:sp>
      <p:graphicFrame>
        <p:nvGraphicFramePr>
          <p:cNvPr id="171" name="表 170"/>
          <p:cNvGraphicFramePr>
            <a:graphicFrameLocks noGrp="1"/>
          </p:cNvGraphicFramePr>
          <p:nvPr/>
        </p:nvGraphicFramePr>
        <p:xfrm>
          <a:off x="385763" y="5340350"/>
          <a:ext cx="8547101" cy="473080"/>
        </p:xfrm>
        <a:graphic>
          <a:graphicData uri="http://schemas.openxmlformats.org/drawingml/2006/table">
            <a:tbl>
              <a:tblPr firstRow="1" bandRow="1">
                <a:tableStyleId>{C4B1156A-380E-4F78-BDF5-A606A8083BF9}</a:tableStyleId>
              </a:tblPr>
              <a:tblGrid>
                <a:gridCol w="1267692">
                  <a:extLst>
                    <a:ext uri="{9D8B030D-6E8A-4147-A177-3AD203B41FA5}">
                      <a16:colId xmlns:a16="http://schemas.microsoft.com/office/drawing/2014/main" val="20000"/>
                    </a:ext>
                  </a:extLst>
                </a:gridCol>
                <a:gridCol w="737611">
                  <a:extLst>
                    <a:ext uri="{9D8B030D-6E8A-4147-A177-3AD203B41FA5}">
                      <a16:colId xmlns:a16="http://schemas.microsoft.com/office/drawing/2014/main" val="20001"/>
                    </a:ext>
                  </a:extLst>
                </a:gridCol>
                <a:gridCol w="737611">
                  <a:extLst>
                    <a:ext uri="{9D8B030D-6E8A-4147-A177-3AD203B41FA5}">
                      <a16:colId xmlns:a16="http://schemas.microsoft.com/office/drawing/2014/main" val="20002"/>
                    </a:ext>
                  </a:extLst>
                </a:gridCol>
                <a:gridCol w="737611">
                  <a:extLst>
                    <a:ext uri="{9D8B030D-6E8A-4147-A177-3AD203B41FA5}">
                      <a16:colId xmlns:a16="http://schemas.microsoft.com/office/drawing/2014/main" val="20003"/>
                    </a:ext>
                  </a:extLst>
                </a:gridCol>
                <a:gridCol w="737611">
                  <a:extLst>
                    <a:ext uri="{9D8B030D-6E8A-4147-A177-3AD203B41FA5}">
                      <a16:colId xmlns:a16="http://schemas.microsoft.com/office/drawing/2014/main" val="20004"/>
                    </a:ext>
                  </a:extLst>
                </a:gridCol>
                <a:gridCol w="737611">
                  <a:extLst>
                    <a:ext uri="{9D8B030D-6E8A-4147-A177-3AD203B41FA5}">
                      <a16:colId xmlns:a16="http://schemas.microsoft.com/office/drawing/2014/main" val="20005"/>
                    </a:ext>
                  </a:extLst>
                </a:gridCol>
                <a:gridCol w="737611">
                  <a:extLst>
                    <a:ext uri="{9D8B030D-6E8A-4147-A177-3AD203B41FA5}">
                      <a16:colId xmlns:a16="http://schemas.microsoft.com/office/drawing/2014/main" val="20006"/>
                    </a:ext>
                  </a:extLst>
                </a:gridCol>
                <a:gridCol w="737611">
                  <a:extLst>
                    <a:ext uri="{9D8B030D-6E8A-4147-A177-3AD203B41FA5}">
                      <a16:colId xmlns:a16="http://schemas.microsoft.com/office/drawing/2014/main" val="20007"/>
                    </a:ext>
                  </a:extLst>
                </a:gridCol>
                <a:gridCol w="737611">
                  <a:extLst>
                    <a:ext uri="{9D8B030D-6E8A-4147-A177-3AD203B41FA5}">
                      <a16:colId xmlns:a16="http://schemas.microsoft.com/office/drawing/2014/main" val="20008"/>
                    </a:ext>
                  </a:extLst>
                </a:gridCol>
                <a:gridCol w="737611">
                  <a:extLst>
                    <a:ext uri="{9D8B030D-6E8A-4147-A177-3AD203B41FA5}">
                      <a16:colId xmlns:a16="http://schemas.microsoft.com/office/drawing/2014/main" val="20009"/>
                    </a:ext>
                  </a:extLst>
                </a:gridCol>
                <a:gridCol w="640910">
                  <a:extLst>
                    <a:ext uri="{9D8B030D-6E8A-4147-A177-3AD203B41FA5}">
                      <a16:colId xmlns:a16="http://schemas.microsoft.com/office/drawing/2014/main" val="20010"/>
                    </a:ext>
                  </a:extLst>
                </a:gridCol>
              </a:tblGrid>
              <a:tr h="236538">
                <a:tc>
                  <a:txBody>
                    <a:bodyPr/>
                    <a:lstStyle/>
                    <a:p>
                      <a:pPr marL="0" indent="0"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n-US" altLang="ja-JP" sz="1200" b="0" kern="1200" noProof="0" dirty="0">
                          <a:solidFill>
                            <a:srgbClr val="FFFFFF"/>
                          </a:solidFill>
                          <a:latin typeface="Arial" pitchFamily="34" charset="0"/>
                          <a:ea typeface="ＭＳ Ｐゴシック" pitchFamily="50" charset="-128"/>
                          <a:cs typeface="Arial" pitchFamily="34" charset="0"/>
                        </a:rPr>
                        <a:t>Rivaroxaban</a:t>
                      </a:r>
                      <a:endParaRPr kumimoji="1" lang="ja-JP" altLang="en-US"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637	</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593	</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563	</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542</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443</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313	</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217</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156</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48</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is-IS" altLang="ja-JP" sz="1200" b="0" kern="1200" dirty="0">
                          <a:solidFill>
                            <a:srgbClr val="FFFFFF"/>
                          </a:solidFill>
                          <a:latin typeface="Arial" pitchFamily="34" charset="0"/>
                          <a:ea typeface="ＭＳ Ｐゴシック" pitchFamily="50" charset="-128"/>
                          <a:cs typeface="Arial" pitchFamily="34" charset="0"/>
                        </a:rPr>
                        <a:t>0</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6538">
                <a:tc>
                  <a:txBody>
                    <a:bodyPr/>
                    <a:lstStyle/>
                    <a:p>
                      <a:pPr marL="0" indent="0"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n-US" altLang="ja-JP" sz="1200" b="0" kern="1200" noProof="0" dirty="0">
                          <a:solidFill>
                            <a:srgbClr val="FFFFFF"/>
                          </a:solidFill>
                          <a:latin typeface="Arial" pitchFamily="34" charset="0"/>
                          <a:ea typeface="ＭＳ Ｐゴシック" pitchFamily="50" charset="-128"/>
                          <a:cs typeface="Arial" pitchFamily="34" charset="0"/>
                        </a:rPr>
                        <a:t>Warfarin</a:t>
                      </a:r>
                      <a:endParaRPr kumimoji="1" lang="ja-JP" altLang="en-US"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637</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581</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547</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517</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406</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285</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212</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154</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48</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algn="l" defTabSz="914400" rtl="0" eaLnBrk="1" latinLnBrk="0" hangingPunct="1">
                        <a:lnSpc>
                          <a:spcPct val="90000"/>
                        </a:lnSpc>
                        <a:buClr>
                          <a:schemeClr val="tx2"/>
                        </a:buClr>
                        <a:buFont typeface="Wingdings 3" pitchFamily="18" charset="2"/>
                        <a:buNone/>
                        <a:tabLst>
                          <a:tab pos="1749425" algn="ctr"/>
                          <a:tab pos="2698750" algn="ctr"/>
                          <a:tab pos="3667125" algn="ctr"/>
                          <a:tab pos="4633913" algn="ctr"/>
                          <a:tab pos="5592763" algn="ctr"/>
                          <a:tab pos="6276975" algn="ctr"/>
                          <a:tab pos="7267575" algn="ctr"/>
                          <a:tab pos="8469313" algn="ctr"/>
                        </a:tabLst>
                      </a:pPr>
                      <a:r>
                        <a:rPr kumimoji="1" lang="es-ES" altLang="ja-JP" sz="1200" b="0" kern="1200" dirty="0">
                          <a:solidFill>
                            <a:srgbClr val="FFFFFF"/>
                          </a:solidFill>
                          <a:latin typeface="Arial" pitchFamily="34" charset="0"/>
                          <a:ea typeface="ＭＳ Ｐゴシック" pitchFamily="50" charset="-128"/>
                          <a:cs typeface="Arial" pitchFamily="34" charset="0"/>
                        </a:rPr>
                        <a:t>0 </a:t>
                      </a:r>
                      <a:endParaRPr kumimoji="1" lang="en-US" altLang="ja-JP" sz="1200" b="0" kern="1200" dirty="0">
                        <a:solidFill>
                          <a:srgbClr val="FFFFFF"/>
                        </a:solidFill>
                        <a:latin typeface="Arial" pitchFamily="34" charset="0"/>
                        <a:ea typeface="ＭＳ Ｐゴシック" pitchFamily="50" charset="-128"/>
                        <a:cs typeface="Arial" pitchFamily="34" charset="0"/>
                      </a:endParaRPr>
                    </a:p>
                  </a:txBody>
                  <a:tcPr marL="35997" marR="35997" marT="35974" marB="359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4" name="フリーフォーム 173"/>
          <p:cNvSpPr/>
          <p:nvPr/>
        </p:nvSpPr>
        <p:spPr>
          <a:xfrm>
            <a:off x="1985963" y="2586038"/>
            <a:ext cx="6319837" cy="2062162"/>
          </a:xfrm>
          <a:custGeom>
            <a:avLst/>
            <a:gdLst>
              <a:gd name="connsiteX0" fmla="*/ 6319837 w 6319837"/>
              <a:gd name="connsiteY0" fmla="*/ 0 h 2062162"/>
              <a:gd name="connsiteX1" fmla="*/ 4500562 w 6319837"/>
              <a:gd name="connsiteY1" fmla="*/ 0 h 2062162"/>
              <a:gd name="connsiteX2" fmla="*/ 4500562 w 6319837"/>
              <a:gd name="connsiteY2" fmla="*/ 204787 h 2062162"/>
              <a:gd name="connsiteX3" fmla="*/ 3638550 w 6319837"/>
              <a:gd name="connsiteY3" fmla="*/ 204787 h 2062162"/>
              <a:gd name="connsiteX4" fmla="*/ 3638550 w 6319837"/>
              <a:gd name="connsiteY4" fmla="*/ 357187 h 2062162"/>
              <a:gd name="connsiteX5" fmla="*/ 3086100 w 6319837"/>
              <a:gd name="connsiteY5" fmla="*/ 357187 h 2062162"/>
              <a:gd name="connsiteX6" fmla="*/ 3086100 w 6319837"/>
              <a:gd name="connsiteY6" fmla="*/ 471487 h 2062162"/>
              <a:gd name="connsiteX7" fmla="*/ 3005137 w 6319837"/>
              <a:gd name="connsiteY7" fmla="*/ 471487 h 2062162"/>
              <a:gd name="connsiteX8" fmla="*/ 3005137 w 6319837"/>
              <a:gd name="connsiteY8" fmla="*/ 576262 h 2062162"/>
              <a:gd name="connsiteX9" fmla="*/ 2457450 w 6319837"/>
              <a:gd name="connsiteY9" fmla="*/ 576262 h 2062162"/>
              <a:gd name="connsiteX10" fmla="*/ 2457450 w 6319837"/>
              <a:gd name="connsiteY10" fmla="*/ 661987 h 2062162"/>
              <a:gd name="connsiteX11" fmla="*/ 2252662 w 6319837"/>
              <a:gd name="connsiteY11" fmla="*/ 661987 h 2062162"/>
              <a:gd name="connsiteX12" fmla="*/ 2252662 w 6319837"/>
              <a:gd name="connsiteY12" fmla="*/ 747712 h 2062162"/>
              <a:gd name="connsiteX13" fmla="*/ 2157412 w 6319837"/>
              <a:gd name="connsiteY13" fmla="*/ 747712 h 2062162"/>
              <a:gd name="connsiteX14" fmla="*/ 2157412 w 6319837"/>
              <a:gd name="connsiteY14" fmla="*/ 828675 h 2062162"/>
              <a:gd name="connsiteX15" fmla="*/ 2090737 w 6319837"/>
              <a:gd name="connsiteY15" fmla="*/ 828675 h 2062162"/>
              <a:gd name="connsiteX16" fmla="*/ 2090737 w 6319837"/>
              <a:gd name="connsiteY16" fmla="*/ 914400 h 2062162"/>
              <a:gd name="connsiteX17" fmla="*/ 1909762 w 6319837"/>
              <a:gd name="connsiteY17" fmla="*/ 914400 h 2062162"/>
              <a:gd name="connsiteX18" fmla="*/ 1909762 w 6319837"/>
              <a:gd name="connsiteY18" fmla="*/ 995362 h 2062162"/>
              <a:gd name="connsiteX19" fmla="*/ 1752600 w 6319837"/>
              <a:gd name="connsiteY19" fmla="*/ 995362 h 2062162"/>
              <a:gd name="connsiteX20" fmla="*/ 1752600 w 6319837"/>
              <a:gd name="connsiteY20" fmla="*/ 1085850 h 2062162"/>
              <a:gd name="connsiteX21" fmla="*/ 1704975 w 6319837"/>
              <a:gd name="connsiteY21" fmla="*/ 1085850 h 2062162"/>
              <a:gd name="connsiteX22" fmla="*/ 1704975 w 6319837"/>
              <a:gd name="connsiteY22" fmla="*/ 1171575 h 2062162"/>
              <a:gd name="connsiteX23" fmla="*/ 1338262 w 6319837"/>
              <a:gd name="connsiteY23" fmla="*/ 1171575 h 2062162"/>
              <a:gd name="connsiteX24" fmla="*/ 1338262 w 6319837"/>
              <a:gd name="connsiteY24" fmla="*/ 1247775 h 2062162"/>
              <a:gd name="connsiteX25" fmla="*/ 1276350 w 6319837"/>
              <a:gd name="connsiteY25" fmla="*/ 1247775 h 2062162"/>
              <a:gd name="connsiteX26" fmla="*/ 1276350 w 6319837"/>
              <a:gd name="connsiteY26" fmla="*/ 1319212 h 2062162"/>
              <a:gd name="connsiteX27" fmla="*/ 1076325 w 6319837"/>
              <a:gd name="connsiteY27" fmla="*/ 1319212 h 2062162"/>
              <a:gd name="connsiteX28" fmla="*/ 1076325 w 6319837"/>
              <a:gd name="connsiteY28" fmla="*/ 1404937 h 2062162"/>
              <a:gd name="connsiteX29" fmla="*/ 1028700 w 6319837"/>
              <a:gd name="connsiteY29" fmla="*/ 1404937 h 2062162"/>
              <a:gd name="connsiteX30" fmla="*/ 1028700 w 6319837"/>
              <a:gd name="connsiteY30" fmla="*/ 1476375 h 2062162"/>
              <a:gd name="connsiteX31" fmla="*/ 714375 w 6319837"/>
              <a:gd name="connsiteY31" fmla="*/ 1476375 h 2062162"/>
              <a:gd name="connsiteX32" fmla="*/ 714375 w 6319837"/>
              <a:gd name="connsiteY32" fmla="*/ 1552575 h 2062162"/>
              <a:gd name="connsiteX33" fmla="*/ 557212 w 6319837"/>
              <a:gd name="connsiteY33" fmla="*/ 1552575 h 2062162"/>
              <a:gd name="connsiteX34" fmla="*/ 557212 w 6319837"/>
              <a:gd name="connsiteY34" fmla="*/ 1633537 h 2062162"/>
              <a:gd name="connsiteX35" fmla="*/ 528637 w 6319837"/>
              <a:gd name="connsiteY35" fmla="*/ 1633537 h 2062162"/>
              <a:gd name="connsiteX36" fmla="*/ 528637 w 6319837"/>
              <a:gd name="connsiteY36" fmla="*/ 1785937 h 2062162"/>
              <a:gd name="connsiteX37" fmla="*/ 328612 w 6319837"/>
              <a:gd name="connsiteY37" fmla="*/ 1785937 h 2062162"/>
              <a:gd name="connsiteX38" fmla="*/ 328612 w 6319837"/>
              <a:gd name="connsiteY38" fmla="*/ 1857375 h 2062162"/>
              <a:gd name="connsiteX39" fmla="*/ 223837 w 6319837"/>
              <a:gd name="connsiteY39" fmla="*/ 1857375 h 2062162"/>
              <a:gd name="connsiteX40" fmla="*/ 223837 w 6319837"/>
              <a:gd name="connsiteY40" fmla="*/ 1933575 h 2062162"/>
              <a:gd name="connsiteX41" fmla="*/ 171450 w 6319837"/>
              <a:gd name="connsiteY41" fmla="*/ 1933575 h 2062162"/>
              <a:gd name="connsiteX42" fmla="*/ 171450 w 6319837"/>
              <a:gd name="connsiteY42" fmla="*/ 2000250 h 2062162"/>
              <a:gd name="connsiteX43" fmla="*/ 0 w 6319837"/>
              <a:gd name="connsiteY43" fmla="*/ 2000250 h 2062162"/>
              <a:gd name="connsiteX44" fmla="*/ 0 w 6319837"/>
              <a:gd name="connsiteY44" fmla="*/ 2062162 h 20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19837" h="2062162">
                <a:moveTo>
                  <a:pt x="6319837" y="0"/>
                </a:moveTo>
                <a:lnTo>
                  <a:pt x="4500562" y="0"/>
                </a:lnTo>
                <a:lnTo>
                  <a:pt x="4500562" y="204787"/>
                </a:lnTo>
                <a:lnTo>
                  <a:pt x="3638550" y="204787"/>
                </a:lnTo>
                <a:lnTo>
                  <a:pt x="3638550" y="357187"/>
                </a:lnTo>
                <a:lnTo>
                  <a:pt x="3086100" y="357187"/>
                </a:lnTo>
                <a:lnTo>
                  <a:pt x="3086100" y="471487"/>
                </a:lnTo>
                <a:lnTo>
                  <a:pt x="3005137" y="471487"/>
                </a:lnTo>
                <a:lnTo>
                  <a:pt x="3005137" y="576262"/>
                </a:lnTo>
                <a:lnTo>
                  <a:pt x="2457450" y="576262"/>
                </a:lnTo>
                <a:lnTo>
                  <a:pt x="2457450" y="661987"/>
                </a:lnTo>
                <a:lnTo>
                  <a:pt x="2252662" y="661987"/>
                </a:lnTo>
                <a:lnTo>
                  <a:pt x="2252662" y="747712"/>
                </a:lnTo>
                <a:lnTo>
                  <a:pt x="2157412" y="747712"/>
                </a:lnTo>
                <a:lnTo>
                  <a:pt x="2157412" y="828675"/>
                </a:lnTo>
                <a:lnTo>
                  <a:pt x="2090737" y="828675"/>
                </a:lnTo>
                <a:lnTo>
                  <a:pt x="2090737" y="914400"/>
                </a:lnTo>
                <a:lnTo>
                  <a:pt x="1909762" y="914400"/>
                </a:lnTo>
                <a:lnTo>
                  <a:pt x="1909762" y="995362"/>
                </a:lnTo>
                <a:lnTo>
                  <a:pt x="1752600" y="995362"/>
                </a:lnTo>
                <a:lnTo>
                  <a:pt x="1752600" y="1085850"/>
                </a:lnTo>
                <a:lnTo>
                  <a:pt x="1704975" y="1085850"/>
                </a:lnTo>
                <a:lnTo>
                  <a:pt x="1704975" y="1171575"/>
                </a:lnTo>
                <a:lnTo>
                  <a:pt x="1338262" y="1171575"/>
                </a:lnTo>
                <a:lnTo>
                  <a:pt x="1338262" y="1247775"/>
                </a:lnTo>
                <a:lnTo>
                  <a:pt x="1276350" y="1247775"/>
                </a:lnTo>
                <a:lnTo>
                  <a:pt x="1276350" y="1319212"/>
                </a:lnTo>
                <a:lnTo>
                  <a:pt x="1076325" y="1319212"/>
                </a:lnTo>
                <a:lnTo>
                  <a:pt x="1076325" y="1404937"/>
                </a:lnTo>
                <a:lnTo>
                  <a:pt x="1028700" y="1404937"/>
                </a:lnTo>
                <a:lnTo>
                  <a:pt x="1028700" y="1476375"/>
                </a:lnTo>
                <a:lnTo>
                  <a:pt x="714375" y="1476375"/>
                </a:lnTo>
                <a:lnTo>
                  <a:pt x="714375" y="1552575"/>
                </a:lnTo>
                <a:lnTo>
                  <a:pt x="557212" y="1552575"/>
                </a:lnTo>
                <a:lnTo>
                  <a:pt x="557212" y="1633537"/>
                </a:lnTo>
                <a:lnTo>
                  <a:pt x="528637" y="1633537"/>
                </a:lnTo>
                <a:lnTo>
                  <a:pt x="528637" y="1785937"/>
                </a:lnTo>
                <a:lnTo>
                  <a:pt x="328612" y="1785937"/>
                </a:lnTo>
                <a:lnTo>
                  <a:pt x="328612" y="1857375"/>
                </a:lnTo>
                <a:lnTo>
                  <a:pt x="223837" y="1857375"/>
                </a:lnTo>
                <a:lnTo>
                  <a:pt x="223837" y="1933575"/>
                </a:lnTo>
                <a:lnTo>
                  <a:pt x="171450" y="1933575"/>
                </a:lnTo>
                <a:lnTo>
                  <a:pt x="171450" y="2000250"/>
                </a:lnTo>
                <a:lnTo>
                  <a:pt x="0" y="2000250"/>
                </a:lnTo>
                <a:lnTo>
                  <a:pt x="0" y="2062162"/>
                </a:lnTo>
              </a:path>
            </a:pathLst>
          </a:custGeom>
          <a:noFill/>
          <a:ln w="38100" cap="flat">
            <a:solidFill>
              <a:srgbClr val="ADC1F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ja-JP" altLang="en-US" dirty="0"/>
          </a:p>
        </p:txBody>
      </p:sp>
      <p:sp>
        <p:nvSpPr>
          <p:cNvPr id="175" name="フリーフォーム 174"/>
          <p:cNvSpPr/>
          <p:nvPr/>
        </p:nvSpPr>
        <p:spPr>
          <a:xfrm>
            <a:off x="1985963" y="3371850"/>
            <a:ext cx="6376987" cy="1276350"/>
          </a:xfrm>
          <a:custGeom>
            <a:avLst/>
            <a:gdLst>
              <a:gd name="connsiteX0" fmla="*/ 6376987 w 6376987"/>
              <a:gd name="connsiteY0" fmla="*/ 0 h 1276350"/>
              <a:gd name="connsiteX1" fmla="*/ 4400550 w 6376987"/>
              <a:gd name="connsiteY1" fmla="*/ 0 h 1276350"/>
              <a:gd name="connsiteX2" fmla="*/ 4400550 w 6376987"/>
              <a:gd name="connsiteY2" fmla="*/ 200025 h 1276350"/>
              <a:gd name="connsiteX3" fmla="*/ 4133850 w 6376987"/>
              <a:gd name="connsiteY3" fmla="*/ 200025 h 1276350"/>
              <a:gd name="connsiteX4" fmla="*/ 4133850 w 6376987"/>
              <a:gd name="connsiteY4" fmla="*/ 385763 h 1276350"/>
              <a:gd name="connsiteX5" fmla="*/ 3843337 w 6376987"/>
              <a:gd name="connsiteY5" fmla="*/ 385763 h 1276350"/>
              <a:gd name="connsiteX6" fmla="*/ 3843337 w 6376987"/>
              <a:gd name="connsiteY6" fmla="*/ 538163 h 1276350"/>
              <a:gd name="connsiteX7" fmla="*/ 3519487 w 6376987"/>
              <a:gd name="connsiteY7" fmla="*/ 538163 h 1276350"/>
              <a:gd name="connsiteX8" fmla="*/ 3519487 w 6376987"/>
              <a:gd name="connsiteY8" fmla="*/ 681038 h 1276350"/>
              <a:gd name="connsiteX9" fmla="*/ 2790825 w 6376987"/>
              <a:gd name="connsiteY9" fmla="*/ 681038 h 1276350"/>
              <a:gd name="connsiteX10" fmla="*/ 2790825 w 6376987"/>
              <a:gd name="connsiteY10" fmla="*/ 762000 h 1276350"/>
              <a:gd name="connsiteX11" fmla="*/ 2000250 w 6376987"/>
              <a:gd name="connsiteY11" fmla="*/ 762000 h 1276350"/>
              <a:gd name="connsiteX12" fmla="*/ 2000250 w 6376987"/>
              <a:gd name="connsiteY12" fmla="*/ 852488 h 1276350"/>
              <a:gd name="connsiteX13" fmla="*/ 1633537 w 6376987"/>
              <a:gd name="connsiteY13" fmla="*/ 852488 h 1276350"/>
              <a:gd name="connsiteX14" fmla="*/ 1633537 w 6376987"/>
              <a:gd name="connsiteY14" fmla="*/ 933450 h 1276350"/>
              <a:gd name="connsiteX15" fmla="*/ 219075 w 6376987"/>
              <a:gd name="connsiteY15" fmla="*/ 933450 h 1276350"/>
              <a:gd name="connsiteX16" fmla="*/ 219075 w 6376987"/>
              <a:gd name="connsiteY16" fmla="*/ 1000125 h 1276350"/>
              <a:gd name="connsiteX17" fmla="*/ 190500 w 6376987"/>
              <a:gd name="connsiteY17" fmla="*/ 1000125 h 1276350"/>
              <a:gd name="connsiteX18" fmla="*/ 190500 w 6376987"/>
              <a:gd name="connsiteY18" fmla="*/ 1071563 h 1276350"/>
              <a:gd name="connsiteX19" fmla="*/ 138112 w 6376987"/>
              <a:gd name="connsiteY19" fmla="*/ 1071563 h 1276350"/>
              <a:gd name="connsiteX20" fmla="*/ 138112 w 6376987"/>
              <a:gd name="connsiteY20" fmla="*/ 1152525 h 1276350"/>
              <a:gd name="connsiteX21" fmla="*/ 19050 w 6376987"/>
              <a:gd name="connsiteY21" fmla="*/ 1152525 h 1276350"/>
              <a:gd name="connsiteX22" fmla="*/ 19050 w 6376987"/>
              <a:gd name="connsiteY22" fmla="*/ 1200150 h 1276350"/>
              <a:gd name="connsiteX23" fmla="*/ 0 w 6376987"/>
              <a:gd name="connsiteY23" fmla="*/ 1200150 h 1276350"/>
              <a:gd name="connsiteX24" fmla="*/ 0 w 6376987"/>
              <a:gd name="connsiteY24"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76987" h="1276350">
                <a:moveTo>
                  <a:pt x="6376987" y="0"/>
                </a:moveTo>
                <a:lnTo>
                  <a:pt x="4400550" y="0"/>
                </a:lnTo>
                <a:lnTo>
                  <a:pt x="4400550" y="200025"/>
                </a:lnTo>
                <a:lnTo>
                  <a:pt x="4133850" y="200025"/>
                </a:lnTo>
                <a:lnTo>
                  <a:pt x="4133850" y="385763"/>
                </a:lnTo>
                <a:lnTo>
                  <a:pt x="3843337" y="385763"/>
                </a:lnTo>
                <a:lnTo>
                  <a:pt x="3843337" y="538163"/>
                </a:lnTo>
                <a:lnTo>
                  <a:pt x="3519487" y="538163"/>
                </a:lnTo>
                <a:lnTo>
                  <a:pt x="3519487" y="681038"/>
                </a:lnTo>
                <a:lnTo>
                  <a:pt x="2790825" y="681038"/>
                </a:lnTo>
                <a:lnTo>
                  <a:pt x="2790825" y="762000"/>
                </a:lnTo>
                <a:lnTo>
                  <a:pt x="2000250" y="762000"/>
                </a:lnTo>
                <a:lnTo>
                  <a:pt x="2000250" y="852488"/>
                </a:lnTo>
                <a:lnTo>
                  <a:pt x="1633537" y="852488"/>
                </a:lnTo>
                <a:lnTo>
                  <a:pt x="1633537" y="933450"/>
                </a:lnTo>
                <a:lnTo>
                  <a:pt x="219075" y="933450"/>
                </a:lnTo>
                <a:lnTo>
                  <a:pt x="219075" y="1000125"/>
                </a:lnTo>
                <a:lnTo>
                  <a:pt x="190500" y="1000125"/>
                </a:lnTo>
                <a:lnTo>
                  <a:pt x="190500" y="1071563"/>
                </a:lnTo>
                <a:lnTo>
                  <a:pt x="138112" y="1071563"/>
                </a:lnTo>
                <a:lnTo>
                  <a:pt x="138112" y="1152525"/>
                </a:lnTo>
                <a:lnTo>
                  <a:pt x="19050" y="1152525"/>
                </a:lnTo>
                <a:lnTo>
                  <a:pt x="19050" y="1200150"/>
                </a:lnTo>
                <a:lnTo>
                  <a:pt x="0" y="1200150"/>
                </a:lnTo>
                <a:lnTo>
                  <a:pt x="0" y="1276350"/>
                </a:lnTo>
              </a:path>
            </a:pathLst>
          </a:custGeom>
          <a:noFill/>
          <a:ln w="38100" cap="flat">
            <a:solidFill>
              <a:srgbClr val="FF99C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ja-JP" altLang="en-US" dirty="0"/>
          </a:p>
        </p:txBody>
      </p:sp>
      <p:graphicFrame>
        <p:nvGraphicFramePr>
          <p:cNvPr id="61" name="表 60"/>
          <p:cNvGraphicFramePr>
            <a:graphicFrameLocks noGrp="1"/>
          </p:cNvGraphicFramePr>
          <p:nvPr/>
        </p:nvGraphicFramePr>
        <p:xfrm>
          <a:off x="1949450" y="1341438"/>
          <a:ext cx="5245100" cy="1060460"/>
        </p:xfrm>
        <a:graphic>
          <a:graphicData uri="http://schemas.openxmlformats.org/drawingml/2006/table">
            <a:tbl>
              <a:tblPr firstRow="1" bandRow="1">
                <a:tableStyleId>{5C22544A-7EE6-4342-B048-85BDC9FD1C3A}</a:tableStyleId>
              </a:tblPr>
              <a:tblGrid>
                <a:gridCol w="1872414">
                  <a:extLst>
                    <a:ext uri="{9D8B030D-6E8A-4147-A177-3AD203B41FA5}">
                      <a16:colId xmlns:a16="http://schemas.microsoft.com/office/drawing/2014/main" val="20000"/>
                    </a:ext>
                  </a:extLst>
                </a:gridCol>
                <a:gridCol w="1686343">
                  <a:extLst>
                    <a:ext uri="{9D8B030D-6E8A-4147-A177-3AD203B41FA5}">
                      <a16:colId xmlns:a16="http://schemas.microsoft.com/office/drawing/2014/main" val="20001"/>
                    </a:ext>
                  </a:extLst>
                </a:gridCol>
                <a:gridCol w="1686343">
                  <a:extLst>
                    <a:ext uri="{9D8B030D-6E8A-4147-A177-3AD203B41FA5}">
                      <a16:colId xmlns:a16="http://schemas.microsoft.com/office/drawing/2014/main" val="20002"/>
                    </a:ext>
                  </a:extLst>
                </a:gridCol>
              </a:tblGrid>
              <a:tr h="530225">
                <a:tc>
                  <a:txBody>
                    <a:bodyPr/>
                    <a:lstStyle/>
                    <a:p>
                      <a:pPr marL="0" marR="0" lvl="0" indent="0" algn="ctr" defTabSz="914400" rtl="0" eaLnBrk="1" fontAlgn="base" latinLnBrk="0" hangingPunct="1">
                        <a:lnSpc>
                          <a:spcPct val="90000"/>
                        </a:lnSpc>
                        <a:spcBef>
                          <a:spcPct val="0"/>
                        </a:spcBef>
                        <a:spcAft>
                          <a:spcPct val="0"/>
                        </a:spcAft>
                        <a:buClr>
                          <a:srgbClr val="E00079"/>
                        </a:buClr>
                        <a:buSzTx/>
                        <a:buFont typeface="Wingdings 3" pitchFamily="18" charset="2"/>
                        <a:buNone/>
                        <a:tabLst>
                          <a:tab pos="1238250" algn="l"/>
                        </a:tabLst>
                        <a:defRPr/>
                      </a:pPr>
                      <a:r>
                        <a:rPr kumimoji="1" lang="en-US" altLang="ja-JP" sz="1600" b="0"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Arial" pitchFamily="34" charset="0"/>
                        </a:rPr>
                        <a:t>Event Rate (%</a:t>
                      </a:r>
                      <a:r>
                        <a:rPr kumimoji="1" lang="ja-JP" altLang="ja-JP" sz="1600" b="0"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Arial" pitchFamily="34" charset="0"/>
                        </a:rPr>
                        <a:t>/</a:t>
                      </a:r>
                      <a:r>
                        <a:rPr kumimoji="1" lang="en-US" altLang="ja-JP" sz="1600" b="0"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Arial" pitchFamily="34" charset="0"/>
                        </a:rPr>
                        <a:t>year)</a:t>
                      </a:r>
                      <a:endParaRPr kumimoji="1" lang="ja-JP" altLang="ja-JP" sz="1600" b="0"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Arial" pitchFamily="34" charset="0"/>
                      </a:endParaRPr>
                    </a:p>
                  </a:txBody>
                  <a:tcPr marL="71987" marR="71987" marT="45659" marB="45659" anchor="ctr">
                    <a:lnL w="28575"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rgbClr val="E00079"/>
                        </a:buClr>
                        <a:buSzTx/>
                        <a:buFont typeface="Wingdings 3" pitchFamily="18" charset="2"/>
                        <a:buNone/>
                        <a:tabLst>
                          <a:tab pos="1238250" algn="l"/>
                        </a:tabLst>
                        <a:defRPr/>
                      </a:pPr>
                      <a:r>
                        <a:rPr kumimoji="1" lang="en-US" altLang="ja-JP" sz="1600" b="0" i="0" u="none" strike="noStrike" kern="1200" cap="none" spc="0" normalizeH="0" baseline="0" noProof="0" dirty="0">
                          <a:ln>
                            <a:noFill/>
                          </a:ln>
                          <a:solidFill>
                            <a:schemeClr val="bg2"/>
                          </a:solidFill>
                          <a:effectLst/>
                          <a:uLnTx/>
                          <a:uFillTx/>
                          <a:latin typeface="Arial" pitchFamily="34" charset="0"/>
                          <a:ea typeface="ＭＳ Ｐゴシック" pitchFamily="50" charset="-128"/>
                          <a:cs typeface="Arial" pitchFamily="34" charset="0"/>
                        </a:rPr>
                        <a:t>Rivaroxaban</a:t>
                      </a:r>
                      <a:endParaRPr kumimoji="1" lang="ja-JP" altLang="en-US" sz="1600" b="0" i="0" u="none" strike="noStrike" kern="1200" cap="none" spc="0" normalizeH="0" baseline="30000" noProof="0" dirty="0">
                        <a:ln>
                          <a:noFill/>
                        </a:ln>
                        <a:solidFill>
                          <a:schemeClr val="bg2"/>
                        </a:solidFill>
                        <a:effectLst/>
                        <a:uLnTx/>
                        <a:uFillTx/>
                        <a:latin typeface="Arial" pitchFamily="34" charset="0"/>
                        <a:ea typeface="ＭＳ Ｐゴシック" pitchFamily="50" charset="-128"/>
                        <a:cs typeface="Arial" pitchFamily="34" charset="0"/>
                      </a:endParaRPr>
                    </a:p>
                  </a:txBody>
                  <a:tcPr marL="71987" marR="71987" marT="45659" marB="45659"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
                          <a:srgbClr val="E00079"/>
                        </a:buClr>
                        <a:buSzTx/>
                        <a:buFont typeface="Wingdings 3" pitchFamily="18" charset="2"/>
                        <a:buNone/>
                        <a:tabLst>
                          <a:tab pos="1238250" algn="l"/>
                        </a:tabLst>
                        <a:defRPr/>
                      </a:pPr>
                      <a:r>
                        <a:rPr kumimoji="1" lang="en-US" altLang="ja-JP" sz="1600" b="0" i="0" u="none" strike="noStrike" kern="1200" cap="none" spc="0" normalizeH="0" baseline="0" noProof="0" dirty="0">
                          <a:ln>
                            <a:noFill/>
                          </a:ln>
                          <a:solidFill>
                            <a:schemeClr val="bg2"/>
                          </a:solidFill>
                          <a:effectLst/>
                          <a:uLnTx/>
                          <a:uFillTx/>
                          <a:latin typeface="Arial" pitchFamily="34" charset="0"/>
                          <a:ea typeface="ＭＳ Ｐゴシック" pitchFamily="50" charset="-128"/>
                          <a:cs typeface="Arial" pitchFamily="34" charset="0"/>
                        </a:rPr>
                        <a:t>Warfarin</a:t>
                      </a:r>
                      <a:endParaRPr kumimoji="1" lang="ja-JP" altLang="en-US" sz="1600" b="0" i="0" u="none" strike="noStrike" kern="1200" cap="none" spc="0" normalizeH="0" baseline="0" noProof="0" dirty="0">
                        <a:ln>
                          <a:noFill/>
                        </a:ln>
                        <a:solidFill>
                          <a:schemeClr val="bg2"/>
                        </a:solidFill>
                        <a:effectLst/>
                        <a:uLnTx/>
                        <a:uFillTx/>
                        <a:latin typeface="Arial" pitchFamily="34" charset="0"/>
                        <a:ea typeface="ＭＳ Ｐゴシック" pitchFamily="50" charset="-128"/>
                        <a:cs typeface="Arial" pitchFamily="34" charset="0"/>
                      </a:endParaRPr>
                    </a:p>
                  </a:txBody>
                  <a:tcPr marL="71987" marR="71987" marT="45659" marB="45659" anchor="ctr">
                    <a:lnL w="190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DC1FD"/>
                    </a:solidFill>
                  </a:tcPr>
                </a:tc>
                <a:extLst>
                  <a:ext uri="{0D108BD9-81ED-4DB2-BD59-A6C34878D82A}">
                    <a16:rowId xmlns:a16="http://schemas.microsoft.com/office/drawing/2014/main" val="10000"/>
                  </a:ext>
                </a:extLst>
              </a:tr>
              <a:tr h="530225">
                <a:tc>
                  <a:txBody>
                    <a:bodyPr/>
                    <a:lstStyle/>
                    <a:p>
                      <a:pPr marL="0" marR="0" lvl="0" indent="0" algn="l" defTabSz="914400" rtl="0" eaLnBrk="1" fontAlgn="base" latinLnBrk="0" hangingPunct="1">
                        <a:lnSpc>
                          <a:spcPct val="90000"/>
                        </a:lnSpc>
                        <a:spcBef>
                          <a:spcPct val="0"/>
                        </a:spcBef>
                        <a:spcAft>
                          <a:spcPct val="0"/>
                        </a:spcAft>
                        <a:buClr>
                          <a:srgbClr val="E00079"/>
                        </a:buClr>
                        <a:buSzTx/>
                        <a:buFont typeface="Wingdings 3" pitchFamily="18" charset="2"/>
                        <a:buNone/>
                        <a:tabLst>
                          <a:tab pos="1238250" algn="l"/>
                        </a:tabLst>
                        <a:defRPr/>
                      </a:pPr>
                      <a:r>
                        <a:rPr kumimoji="1" lang="en-US" altLang="ja-JP" sz="1600" b="0"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Arial" pitchFamily="34" charset="0"/>
                        </a:rPr>
                        <a:t>Stroke or Systemic Embolism</a:t>
                      </a:r>
                      <a:endParaRPr kumimoji="1" lang="ja-JP" altLang="ja-JP" sz="1600" b="0"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Arial" pitchFamily="34" charset="0"/>
                      </a:endParaRPr>
                    </a:p>
                  </a:txBody>
                  <a:tcPr marL="71987" marR="71987" marT="45659" marB="4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rgbClr val="E00079"/>
                        </a:buClr>
                        <a:buSzTx/>
                        <a:buFont typeface="Wingdings 3" pitchFamily="18" charset="2"/>
                        <a:buNone/>
                        <a:tabLst>
                          <a:tab pos="1238250" algn="l"/>
                        </a:tabLst>
                        <a:defRPr/>
                      </a:pPr>
                      <a:r>
                        <a:rPr kumimoji="1" lang="en-US" altLang="ja-JP" sz="1600" b="0" i="0" u="none" strike="noStrike" kern="1200" cap="none" spc="0" normalizeH="0" baseline="0" noProof="0" dirty="0">
                          <a:ln>
                            <a:noFill/>
                          </a:ln>
                          <a:solidFill>
                            <a:srgbClr val="FF99CC"/>
                          </a:solidFill>
                          <a:effectLst/>
                          <a:uLnTx/>
                          <a:uFillTx/>
                          <a:latin typeface="Arial" pitchFamily="34" charset="0"/>
                          <a:ea typeface="ＭＳ Ｐゴシック" pitchFamily="50" charset="-128"/>
                          <a:cs typeface="Arial" pitchFamily="34" charset="0"/>
                        </a:rPr>
                        <a:t>1.26</a:t>
                      </a:r>
                    </a:p>
                  </a:txBody>
                  <a:tcPr marL="71987" marR="71987" marT="45659" marB="4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E00079"/>
                        </a:buClr>
                        <a:buSzTx/>
                        <a:buFont typeface="Wingdings 3" pitchFamily="18" charset="2"/>
                        <a:buNone/>
                        <a:tabLst>
                          <a:tab pos="1238250" algn="l"/>
                        </a:tabLst>
                        <a:defRPr/>
                      </a:pPr>
                      <a:r>
                        <a:rPr kumimoji="1" lang="en-US" altLang="ja-JP" sz="1600" b="0" i="0" u="none" strike="noStrike" kern="1200" cap="none" spc="0" normalizeH="0" baseline="0" noProof="0" dirty="0">
                          <a:ln>
                            <a:noFill/>
                          </a:ln>
                          <a:solidFill>
                            <a:srgbClr val="ADC1FD"/>
                          </a:solidFill>
                          <a:effectLst/>
                          <a:uLnTx/>
                          <a:uFillTx/>
                          <a:latin typeface="Arial" pitchFamily="34" charset="0"/>
                          <a:ea typeface="ＭＳ Ｐゴシック" pitchFamily="50" charset="-128"/>
                          <a:cs typeface="Arial" pitchFamily="34" charset="0"/>
                        </a:rPr>
                        <a:t>2.61</a:t>
                      </a:r>
                    </a:p>
                  </a:txBody>
                  <a:tcPr marL="71987" marR="71987" marT="45659" marB="4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schemeClr>
                    </a:solidFill>
                  </a:tcPr>
                </a:tc>
                <a:extLst>
                  <a:ext uri="{0D108BD9-81ED-4DB2-BD59-A6C34878D82A}">
                    <a16:rowId xmlns:a16="http://schemas.microsoft.com/office/drawing/2014/main" val="10001"/>
                  </a:ext>
                </a:extLst>
              </a:tr>
            </a:tbl>
          </a:graphicData>
        </a:graphic>
      </p:graphicFrame>
      <p:sp>
        <p:nvSpPr>
          <p:cNvPr id="68674" name="Rectangle 2343"/>
          <p:cNvSpPr>
            <a:spLocks noChangeArrowheads="1"/>
          </p:cNvSpPr>
          <p:nvPr/>
        </p:nvSpPr>
        <p:spPr bwMode="auto">
          <a:xfrm>
            <a:off x="1350963" y="1179513"/>
            <a:ext cx="2762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tabLst>
                <a:tab pos="177800" algn="l"/>
                <a:tab pos="361950" algn="l"/>
              </a:tabLst>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tabLst>
                <a:tab pos="177800" algn="l"/>
                <a:tab pos="361950" algn="l"/>
              </a:tabLst>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tabLst>
                <a:tab pos="177800" algn="l"/>
                <a:tab pos="361950" algn="l"/>
              </a:tabLst>
              <a:defRPr sz="2600" b="1" i="1">
                <a:solidFill>
                  <a:schemeClr val="tx1"/>
                </a:solidFill>
                <a:latin typeface="Arial" panose="020B0604020202020204" pitchFamily="34" charset="0"/>
              </a:defRPr>
            </a:lvl3pPr>
            <a:lvl4pPr marL="16002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4pPr>
            <a:lvl5pPr marL="2057400" indent="-228600">
              <a:lnSpc>
                <a:spcPct val="95000"/>
              </a:lnSpc>
              <a:spcBef>
                <a:spcPct val="20000"/>
              </a:spcBef>
              <a:buChar char="»"/>
              <a:tabLst>
                <a:tab pos="177800" algn="l"/>
                <a:tab pos="361950" algn="l"/>
              </a:tabLst>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tabLst>
                <a:tab pos="177800" algn="l"/>
                <a:tab pos="361950" algn="l"/>
              </a:tabLst>
              <a:defRPr sz="2000" b="1">
                <a:solidFill>
                  <a:schemeClr val="tx1"/>
                </a:solidFill>
                <a:latin typeface="Arial" panose="020B0604020202020204" pitchFamily="34" charset="0"/>
              </a:defRPr>
            </a:lvl9pPr>
          </a:lstStyle>
          <a:p>
            <a:pPr algn="r" eaLnBrk="1" hangingPunct="1">
              <a:lnSpc>
                <a:spcPct val="90000"/>
              </a:lnSpc>
              <a:spcBef>
                <a:spcPct val="0"/>
              </a:spcBef>
              <a:buClrTx/>
              <a:buSzTx/>
              <a:buFontTx/>
              <a:buNone/>
            </a:pPr>
            <a:r>
              <a:rPr lang="en-US" altLang="ja-JP" sz="1400" dirty="0">
                <a:ea typeface="HGPｺﾞｼｯｸE"/>
                <a:cs typeface="HGPｺﾞｼｯｸE"/>
              </a:rPr>
              <a:t>(%)</a:t>
            </a:r>
          </a:p>
        </p:txBody>
      </p:sp>
      <p:pic>
        <p:nvPicPr>
          <p:cNvPr id="62" name="Picture 12" descr="C:\Documents and Settings\SKaul\Local Settings\Temporary Internet Files\Content.Outlook\U0KLPV7C\7957_AFL3003_PIONEE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 descr="Harvard c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4"/>
          <p:cNvSpPr txBox="1">
            <a:spLocks noChangeArrowheads="1"/>
          </p:cNvSpPr>
          <p:nvPr/>
        </p:nvSpPr>
        <p:spPr bwMode="auto">
          <a:xfrm>
            <a:off x="7397306" y="6337782"/>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Tree>
    <p:extLst>
      <p:ext uri="{BB962C8B-B14F-4D97-AF65-F5344CB8AC3E}">
        <p14:creationId xmlns:p14="http://schemas.microsoft.com/office/powerpoint/2010/main" val="404756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p:cNvSpPr/>
          <p:nvPr/>
        </p:nvSpPr>
        <p:spPr bwMode="auto">
          <a:xfrm>
            <a:off x="4673693" y="2108403"/>
            <a:ext cx="4244027" cy="3066661"/>
          </a:xfrm>
          <a:prstGeom prst="roundRect">
            <a:avLst/>
          </a:prstGeom>
          <a:ln>
            <a:headEnd type="none" w="med" len="med"/>
            <a:tailEnd type="triangl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2" name="Rectangle: Rounded Corners 1"/>
          <p:cNvSpPr/>
          <p:nvPr/>
        </p:nvSpPr>
        <p:spPr bwMode="auto">
          <a:xfrm>
            <a:off x="371516" y="2133600"/>
            <a:ext cx="4244027" cy="3066661"/>
          </a:xfrm>
          <a:prstGeom prst="roundRect">
            <a:avLst/>
          </a:prstGeom>
          <a:ln>
            <a:headEnd type="none" w="med" len="med"/>
            <a:tailEnd type="triangl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pPr>
            <a:endParaRPr kumimoji="1" lang="en-US" sz="2400" b="1" i="0" u="none" strike="noStrike" cap="none" normalizeH="0" baseline="0">
              <a:ln>
                <a:noFill/>
              </a:ln>
              <a:solidFill>
                <a:schemeClr val="tx2"/>
              </a:solidFill>
              <a:effectLst/>
              <a:latin typeface="Arial" pitchFamily="34" charset="0"/>
            </a:endParaRPr>
          </a:p>
        </p:txBody>
      </p:sp>
      <p:sp>
        <p:nvSpPr>
          <p:cNvPr id="4" name="Title 1"/>
          <p:cNvSpPr txBox="1">
            <a:spLocks/>
          </p:cNvSpPr>
          <p:nvPr/>
        </p:nvSpPr>
        <p:spPr>
          <a:xfrm>
            <a:off x="1809751" y="19083"/>
            <a:ext cx="6602225" cy="843761"/>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r>
              <a:rPr lang="en-GB" kern="0" dirty="0"/>
              <a:t>Is ASA Necessary In Triple Therapy?</a:t>
            </a:r>
          </a:p>
          <a:p>
            <a:r>
              <a:rPr lang="en-GB" kern="0" dirty="0"/>
              <a:t>The WOEST trial</a:t>
            </a:r>
            <a:br>
              <a:rPr lang="en-GB" kern="0" dirty="0"/>
            </a:br>
            <a:endParaRPr lang="en-GB" kern="0" dirty="0"/>
          </a:p>
        </p:txBody>
      </p:sp>
      <p:graphicFrame>
        <p:nvGraphicFramePr>
          <p:cNvPr id="5" name="Object 2"/>
          <p:cNvGraphicFramePr>
            <a:graphicFrameLocks/>
          </p:cNvGraphicFramePr>
          <p:nvPr>
            <p:extLst/>
          </p:nvPr>
        </p:nvGraphicFramePr>
        <p:xfrm>
          <a:off x="697106" y="2310743"/>
          <a:ext cx="4104000" cy="29928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192" y="3433334"/>
            <a:ext cx="304800" cy="457200"/>
          </a:xfrm>
          <a:prstGeom prst="rect">
            <a:avLst/>
          </a:prstGeom>
        </p:spPr>
        <p:txBody>
          <a:bodyPr wrap="none" rtlCol="0" anchor="b">
            <a:normAutofit/>
          </a:bodyPr>
          <a:lstStyle/>
          <a:p>
            <a:pPr algn="ctr" fontAlgn="auto">
              <a:spcBef>
                <a:spcPct val="0"/>
              </a:spcBef>
              <a:spcAft>
                <a:spcPts val="0"/>
              </a:spcAft>
            </a:pPr>
            <a:r>
              <a:rPr lang="en-GB" sz="1600" dirty="0">
                <a:solidFill>
                  <a:schemeClr val="tx1">
                    <a:lumMod val="65000"/>
                    <a:lumOff val="35000"/>
                  </a:schemeClr>
                </a:solidFill>
                <a:latin typeface="Arial"/>
                <a:cs typeface="Arial" charset="0"/>
              </a:rPr>
              <a:t>*</a:t>
            </a:r>
          </a:p>
        </p:txBody>
      </p:sp>
      <p:sp>
        <p:nvSpPr>
          <p:cNvPr id="7" name="TextBox 6"/>
          <p:cNvSpPr txBox="1"/>
          <p:nvPr/>
        </p:nvSpPr>
        <p:spPr>
          <a:xfrm>
            <a:off x="3565207" y="3661934"/>
            <a:ext cx="304800" cy="457200"/>
          </a:xfrm>
          <a:prstGeom prst="rect">
            <a:avLst/>
          </a:prstGeom>
        </p:spPr>
        <p:txBody>
          <a:bodyPr wrap="none" rtlCol="0" anchor="b">
            <a:normAutofit/>
          </a:bodyPr>
          <a:lstStyle/>
          <a:p>
            <a:pPr algn="ctr" fontAlgn="auto">
              <a:spcBef>
                <a:spcPct val="0"/>
              </a:spcBef>
              <a:spcAft>
                <a:spcPts val="0"/>
              </a:spcAft>
            </a:pPr>
            <a:r>
              <a:rPr lang="en-GB" sz="1600" dirty="0">
                <a:solidFill>
                  <a:schemeClr val="tx1">
                    <a:lumMod val="65000"/>
                    <a:lumOff val="35000"/>
                  </a:schemeClr>
                </a:solidFill>
                <a:latin typeface="Arial"/>
                <a:cs typeface="Arial" charset="0"/>
              </a:rPr>
              <a:t>*</a:t>
            </a:r>
          </a:p>
        </p:txBody>
      </p:sp>
      <p:sp>
        <p:nvSpPr>
          <p:cNvPr id="10" name="TextBox 9"/>
          <p:cNvSpPr txBox="1"/>
          <p:nvPr/>
        </p:nvSpPr>
        <p:spPr>
          <a:xfrm>
            <a:off x="5586919" y="4157634"/>
            <a:ext cx="304800" cy="457200"/>
          </a:xfrm>
          <a:prstGeom prst="rect">
            <a:avLst/>
          </a:prstGeom>
        </p:spPr>
        <p:txBody>
          <a:bodyPr wrap="none" rtlCol="0" anchor="b">
            <a:normAutofit/>
          </a:bodyPr>
          <a:lstStyle/>
          <a:p>
            <a:pPr algn="ctr" fontAlgn="auto">
              <a:spcBef>
                <a:spcPct val="0"/>
              </a:spcBef>
              <a:spcAft>
                <a:spcPts val="0"/>
              </a:spcAft>
            </a:pPr>
            <a:r>
              <a:rPr lang="en-GB" sz="1600" dirty="0">
                <a:solidFill>
                  <a:schemeClr val="tx1">
                    <a:lumMod val="65000"/>
                    <a:lumOff val="35000"/>
                  </a:schemeClr>
                </a:solidFill>
                <a:latin typeface="Arial"/>
                <a:cs typeface="Arial" charset="0"/>
              </a:rPr>
              <a:t>*</a:t>
            </a:r>
          </a:p>
        </p:txBody>
      </p:sp>
      <p:graphicFrame>
        <p:nvGraphicFramePr>
          <p:cNvPr id="11" name="Object 2"/>
          <p:cNvGraphicFramePr>
            <a:graphicFrameLocks/>
          </p:cNvGraphicFramePr>
          <p:nvPr>
            <p:extLst/>
          </p:nvPr>
        </p:nvGraphicFramePr>
        <p:xfrm>
          <a:off x="4756147" y="2310743"/>
          <a:ext cx="4104000" cy="29928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855270" y="2172571"/>
            <a:ext cx="1613240" cy="309958"/>
          </a:xfrm>
          <a:prstGeom prst="rect">
            <a:avLst/>
          </a:prstGeom>
          <a:noFill/>
        </p:spPr>
        <p:txBody>
          <a:bodyPr wrap="none" lIns="90000" tIns="46800" rIns="90000" bIns="46800" rtlCol="0" anchor="ctr">
            <a:spAutoFit/>
          </a:bodyPr>
          <a:lstStyle/>
          <a:p>
            <a:r>
              <a:rPr lang="en-GB" sz="1400" b="1" dirty="0">
                <a:solidFill>
                  <a:schemeClr val="tx1">
                    <a:lumMod val="65000"/>
                    <a:lumOff val="35000"/>
                  </a:schemeClr>
                </a:solidFill>
              </a:rPr>
              <a:t>Safety outcomes</a:t>
            </a:r>
          </a:p>
        </p:txBody>
      </p:sp>
      <p:sp>
        <p:nvSpPr>
          <p:cNvPr id="13" name="TextBox 12"/>
          <p:cNvSpPr txBox="1"/>
          <p:nvPr/>
        </p:nvSpPr>
        <p:spPr>
          <a:xfrm>
            <a:off x="6025105" y="2172571"/>
            <a:ext cx="1762319" cy="309958"/>
          </a:xfrm>
          <a:prstGeom prst="rect">
            <a:avLst/>
          </a:prstGeom>
          <a:noFill/>
        </p:spPr>
        <p:txBody>
          <a:bodyPr wrap="none" lIns="90000" tIns="46800" rIns="90000" bIns="46800" rtlCol="0" anchor="ctr">
            <a:spAutoFit/>
          </a:bodyPr>
          <a:lstStyle/>
          <a:p>
            <a:r>
              <a:rPr lang="en-GB" sz="1400" b="1" dirty="0">
                <a:solidFill>
                  <a:schemeClr val="tx1">
                    <a:lumMod val="65000"/>
                    <a:lumOff val="35000"/>
                  </a:schemeClr>
                </a:solidFill>
              </a:rPr>
              <a:t>Efficacy outcomes</a:t>
            </a:r>
          </a:p>
        </p:txBody>
      </p:sp>
      <p:grpSp>
        <p:nvGrpSpPr>
          <p:cNvPr id="14" name="Group 13"/>
          <p:cNvGrpSpPr>
            <a:grpSpLocks/>
          </p:cNvGrpSpPr>
          <p:nvPr/>
        </p:nvGrpSpPr>
        <p:grpSpPr bwMode="auto">
          <a:xfrm>
            <a:off x="6097018" y="2613215"/>
            <a:ext cx="2669909" cy="910317"/>
            <a:chOff x="5219700" y="6157391"/>
            <a:chExt cx="2669910" cy="910005"/>
          </a:xfrm>
        </p:grpSpPr>
        <p:sp>
          <p:nvSpPr>
            <p:cNvPr id="15" name="Rectangle 14"/>
            <p:cNvSpPr/>
            <p:nvPr/>
          </p:nvSpPr>
          <p:spPr>
            <a:xfrm>
              <a:off x="5219700" y="6242451"/>
              <a:ext cx="144462" cy="14441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chemeClr val="tx1">
                    <a:lumMod val="65000"/>
                    <a:lumOff val="35000"/>
                  </a:schemeClr>
                </a:solidFill>
              </a:endParaRPr>
            </a:p>
          </p:txBody>
        </p:sp>
        <p:sp>
          <p:nvSpPr>
            <p:cNvPr id="16" name="Rectangle 15"/>
            <p:cNvSpPr/>
            <p:nvPr/>
          </p:nvSpPr>
          <p:spPr>
            <a:xfrm>
              <a:off x="5219700" y="6671416"/>
              <a:ext cx="144462" cy="1444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solidFill>
                  <a:schemeClr val="tx1">
                    <a:lumMod val="65000"/>
                    <a:lumOff val="35000"/>
                  </a:schemeClr>
                </a:solidFill>
              </a:endParaRPr>
            </a:p>
          </p:txBody>
        </p:sp>
        <p:sp>
          <p:nvSpPr>
            <p:cNvPr id="17" name="TextBox 9"/>
            <p:cNvSpPr txBox="1">
              <a:spLocks noChangeArrowheads="1"/>
            </p:cNvSpPr>
            <p:nvPr/>
          </p:nvSpPr>
          <p:spPr bwMode="auto">
            <a:xfrm>
              <a:off x="5345112" y="6157391"/>
              <a:ext cx="2418250" cy="46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en-US" sz="1200" dirty="0">
                  <a:solidFill>
                    <a:schemeClr val="tx1">
                      <a:lumMod val="65000"/>
                      <a:lumOff val="35000"/>
                    </a:schemeClr>
                  </a:solidFill>
                </a:rPr>
                <a:t>VKA + clopidogrel (dual therapy) (n=279) </a:t>
              </a:r>
              <a:endParaRPr lang="en-GB" sz="1200" dirty="0">
                <a:solidFill>
                  <a:schemeClr val="tx1">
                    <a:lumMod val="65000"/>
                    <a:lumOff val="35000"/>
                  </a:schemeClr>
                </a:solidFill>
              </a:endParaRPr>
            </a:p>
          </p:txBody>
        </p:sp>
        <p:sp>
          <p:nvSpPr>
            <p:cNvPr id="18" name="TextBox 10"/>
            <p:cNvSpPr txBox="1">
              <a:spLocks noChangeArrowheads="1"/>
            </p:cNvSpPr>
            <p:nvPr/>
          </p:nvSpPr>
          <p:spPr bwMode="auto">
            <a:xfrm>
              <a:off x="5345113" y="6605889"/>
              <a:ext cx="2544497" cy="46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en-US" sz="1200" dirty="0">
                  <a:solidFill>
                    <a:schemeClr val="tx1">
                      <a:lumMod val="65000"/>
                      <a:lumOff val="35000"/>
                    </a:schemeClr>
                  </a:solidFill>
                </a:rPr>
                <a:t>VKA + clopidogrel + ASA (triple therapy) (n=284)</a:t>
              </a:r>
            </a:p>
          </p:txBody>
        </p:sp>
      </p:grpSp>
      <p:sp>
        <p:nvSpPr>
          <p:cNvPr id="19" name="TextBox 18"/>
          <p:cNvSpPr txBox="1"/>
          <p:nvPr/>
        </p:nvSpPr>
        <p:spPr>
          <a:xfrm>
            <a:off x="350044" y="1061541"/>
            <a:ext cx="8488629" cy="1200329"/>
          </a:xfrm>
          <a:prstGeom prst="rect">
            <a:avLst/>
          </a:prstGeom>
          <a:noFill/>
        </p:spPr>
        <p:txBody>
          <a:bodyPr wrap="square" rtlCol="0">
            <a:spAutoFit/>
          </a:bodyPr>
          <a:lstStyle/>
          <a:p>
            <a:r>
              <a:rPr lang="en-GB" sz="1800" spc="-20" dirty="0"/>
              <a:t>Modest-scale, open-label WOEST study (N=573) compared safety outcomes with triple therapy (VKA + clopidogrel + ASA) vs dual therapy (VKA + clopidogrel)  </a:t>
            </a:r>
            <a:r>
              <a:rPr lang="en-GB" sz="1800" spc="-20" dirty="0">
                <a:solidFill>
                  <a:srgbClr val="FF6699"/>
                </a:solidFill>
              </a:rPr>
              <a:t>69% of WOEST patients had AF, included prosthetic heart valves</a:t>
            </a:r>
          </a:p>
          <a:p>
            <a:endParaRPr lang="en-US" sz="1800" dirty="0"/>
          </a:p>
        </p:txBody>
      </p:sp>
      <p:pic>
        <p:nvPicPr>
          <p:cNvPr id="21" name="Picture 12" descr="C:\Documents and Settings\SKaul\Local Settings\Temporary Internet Files\Content.Outlook\U0KLPV7C\7957_AFL3003_PIONEE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arvard c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40"/>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100000"/>
              </a:lnSpc>
              <a:spcBef>
                <a:spcPct val="0"/>
              </a:spcBef>
              <a:buClrTx/>
              <a:buSzTx/>
              <a:buFontTx/>
              <a:buNone/>
            </a:pPr>
            <a:r>
              <a:rPr lang="en-US" altLang="en-US" sz="1000" dirty="0"/>
              <a:t>Gibson et al. AHA 2016</a:t>
            </a:r>
          </a:p>
        </p:txBody>
      </p:sp>
      <p:sp>
        <p:nvSpPr>
          <p:cNvPr id="26" name="TextBox 10"/>
          <p:cNvSpPr txBox="1">
            <a:spLocks noChangeArrowheads="1"/>
          </p:cNvSpPr>
          <p:nvPr/>
        </p:nvSpPr>
        <p:spPr bwMode="auto">
          <a:xfrm>
            <a:off x="5502398" y="4061115"/>
            <a:ext cx="1112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en-US" sz="1000" dirty="0">
                <a:solidFill>
                  <a:srgbClr val="FF6699"/>
                </a:solidFill>
              </a:rPr>
              <a:t>23% CV Death</a:t>
            </a:r>
          </a:p>
        </p:txBody>
      </p:sp>
      <p:sp>
        <p:nvSpPr>
          <p:cNvPr id="27" name="TextBox 10"/>
          <p:cNvSpPr txBox="1">
            <a:spLocks noChangeArrowheads="1"/>
          </p:cNvSpPr>
          <p:nvPr/>
        </p:nvSpPr>
        <p:spPr bwMode="auto">
          <a:xfrm>
            <a:off x="6671696" y="4056309"/>
            <a:ext cx="5823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en-US" sz="1000" dirty="0">
                <a:solidFill>
                  <a:srgbClr val="FF6699"/>
                </a:solidFill>
              </a:rPr>
              <a:t>13.7%</a:t>
            </a:r>
          </a:p>
        </p:txBody>
      </p:sp>
      <p:sp>
        <p:nvSpPr>
          <p:cNvPr id="28" name="TextBox 10"/>
          <p:cNvSpPr txBox="1">
            <a:spLocks noChangeArrowheads="1"/>
          </p:cNvSpPr>
          <p:nvPr/>
        </p:nvSpPr>
        <p:spPr bwMode="auto">
          <a:xfrm>
            <a:off x="7669207" y="4054582"/>
            <a:ext cx="575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pPr>
            <a:r>
              <a:rPr lang="en-US" sz="1000">
                <a:solidFill>
                  <a:srgbClr val="FF6699"/>
                </a:solidFill>
              </a:rPr>
              <a:t>30.6</a:t>
            </a:r>
            <a:r>
              <a:rPr lang="en-US" sz="1000" dirty="0">
                <a:solidFill>
                  <a:srgbClr val="FF6699"/>
                </a:solidFill>
              </a:rPr>
              <a:t>%</a:t>
            </a:r>
          </a:p>
        </p:txBody>
      </p:sp>
      <p:sp>
        <p:nvSpPr>
          <p:cNvPr id="3" name="TextBox 2"/>
          <p:cNvSpPr txBox="1"/>
          <p:nvPr/>
        </p:nvSpPr>
        <p:spPr>
          <a:xfrm>
            <a:off x="6601227" y="3703322"/>
            <a:ext cx="723275" cy="307777"/>
          </a:xfrm>
          <a:prstGeom prst="rect">
            <a:avLst/>
          </a:prstGeom>
          <a:noFill/>
        </p:spPr>
        <p:txBody>
          <a:bodyPr wrap="none" rtlCol="0">
            <a:spAutoFit/>
          </a:bodyPr>
          <a:lstStyle/>
          <a:p>
            <a:r>
              <a:rPr lang="en-US" sz="1400" dirty="0">
                <a:solidFill>
                  <a:srgbClr val="FF6699"/>
                </a:solidFill>
              </a:rPr>
              <a:t>Power</a:t>
            </a:r>
          </a:p>
        </p:txBody>
      </p:sp>
      <p:sp>
        <p:nvSpPr>
          <p:cNvPr id="29" name="TextBox 28"/>
          <p:cNvSpPr txBox="1"/>
          <p:nvPr/>
        </p:nvSpPr>
        <p:spPr>
          <a:xfrm>
            <a:off x="247549" y="6272320"/>
            <a:ext cx="5339370" cy="461665"/>
          </a:xfrm>
          <a:prstGeom prst="rect">
            <a:avLst/>
          </a:prstGeom>
          <a:noFill/>
        </p:spPr>
        <p:txBody>
          <a:bodyPr wrap="square" lIns="0" tIns="0" rIns="0" bIns="0" rtlCol="0" anchor="b" anchorCtr="0">
            <a:spAutoFit/>
          </a:bodyPr>
          <a:lstStyle/>
          <a:p>
            <a:r>
              <a:rPr lang="en-GB" sz="1000" dirty="0">
                <a:solidFill>
                  <a:schemeClr val="tx1">
                    <a:lumMod val="65000"/>
                    <a:lumOff val="35000"/>
                  </a:schemeClr>
                </a:solidFill>
                <a:latin typeface="Arial"/>
                <a:cs typeface="Arial" charset="0"/>
              </a:rPr>
              <a:t>*</a:t>
            </a:r>
            <a:r>
              <a:rPr lang="en-GB" sz="1000" i="1" dirty="0">
                <a:solidFill>
                  <a:schemeClr val="tx1">
                    <a:lumMod val="65000"/>
                    <a:lumOff val="35000"/>
                  </a:schemeClr>
                </a:solidFill>
                <a:latin typeface="Arial"/>
                <a:cs typeface="Arial" charset="0"/>
              </a:rPr>
              <a:t>p</a:t>
            </a:r>
            <a:r>
              <a:rPr lang="en-GB" sz="1000" dirty="0">
                <a:solidFill>
                  <a:schemeClr val="tx1">
                    <a:lumMod val="65000"/>
                    <a:lumOff val="35000"/>
                  </a:schemeClr>
                </a:solidFill>
                <a:latin typeface="Arial"/>
                <a:cs typeface="Arial" charset="0"/>
              </a:rPr>
              <a:t>&lt;0.05. </a:t>
            </a:r>
          </a:p>
          <a:p>
            <a:r>
              <a:rPr lang="en-GB" sz="1000" dirty="0">
                <a:solidFill>
                  <a:schemeClr val="tx1">
                    <a:lumMod val="65000"/>
                    <a:lumOff val="35000"/>
                  </a:schemeClr>
                </a:solidFill>
                <a:latin typeface="Arial"/>
                <a:cs typeface="Arial" charset="0"/>
              </a:rPr>
              <a:t>** All-cause death (CV &amp; non-CV death p = 0.207 &amp; 0.069) </a:t>
            </a:r>
            <a:endParaRPr lang="fr-FR" sz="1000" dirty="0">
              <a:solidFill>
                <a:schemeClr val="tx1">
                  <a:lumMod val="65000"/>
                  <a:lumOff val="35000"/>
                </a:schemeClr>
              </a:solidFill>
            </a:endParaRPr>
          </a:p>
          <a:p>
            <a:r>
              <a:rPr lang="fr-FR" sz="1000" dirty="0">
                <a:solidFill>
                  <a:schemeClr val="tx1">
                    <a:lumMod val="65000"/>
                    <a:lumOff val="35000"/>
                  </a:schemeClr>
                </a:solidFill>
              </a:rPr>
              <a:t>Dewilde WJ </a:t>
            </a:r>
            <a:r>
              <a:rPr lang="fr-FR" sz="1000" i="1" dirty="0">
                <a:solidFill>
                  <a:schemeClr val="tx1">
                    <a:lumMod val="65000"/>
                    <a:lumOff val="35000"/>
                  </a:schemeClr>
                </a:solidFill>
              </a:rPr>
              <a:t>et al</a:t>
            </a:r>
            <a:r>
              <a:rPr lang="fr-FR" sz="1000" dirty="0">
                <a:solidFill>
                  <a:schemeClr val="tx1">
                    <a:lumMod val="65000"/>
                    <a:lumOff val="35000"/>
                  </a:schemeClr>
                </a:solidFill>
              </a:rPr>
              <a:t>, </a:t>
            </a:r>
            <a:r>
              <a:rPr lang="fr-FR" sz="1000" i="1" dirty="0">
                <a:solidFill>
                  <a:schemeClr val="tx1">
                    <a:lumMod val="65000"/>
                    <a:lumOff val="35000"/>
                  </a:schemeClr>
                </a:solidFill>
              </a:rPr>
              <a:t>Lancet</a:t>
            </a:r>
            <a:r>
              <a:rPr lang="fr-FR" sz="1000" dirty="0">
                <a:solidFill>
                  <a:schemeClr val="tx1">
                    <a:lumMod val="65000"/>
                    <a:lumOff val="35000"/>
                  </a:schemeClr>
                </a:solidFill>
              </a:rPr>
              <a:t> 2013;381:1107–1115</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1555815037"/>
      </p:ext>
    </p:extLst>
  </p:cSld>
  <p:clrMapOvr>
    <a:masterClrMapping/>
  </p:clrMapOvr>
  <p:transition advClick="0"/>
</p:sld>
</file>

<file path=ppt/theme/theme1.xml><?xml version="1.0" encoding="utf-8"?>
<a:theme xmlns:a="http://schemas.openxmlformats.org/drawingml/2006/main" name="2_dcri_slides_template">
  <a:themeElements>
    <a:clrScheme name="">
      <a:dk1>
        <a:srgbClr val="000000"/>
      </a:dk1>
      <a:lt1>
        <a:srgbClr val="FFFFFF"/>
      </a:lt1>
      <a:dk2>
        <a:srgbClr val="00009C"/>
      </a:dk2>
      <a:lt2>
        <a:srgbClr val="FFBA3E"/>
      </a:lt2>
      <a:accent1>
        <a:srgbClr val="3365FB"/>
      </a:accent1>
      <a:accent2>
        <a:srgbClr val="6B6BCE"/>
      </a:accent2>
      <a:accent3>
        <a:srgbClr val="AAAACB"/>
      </a:accent3>
      <a:accent4>
        <a:srgbClr val="DADADA"/>
      </a:accent4>
      <a:accent5>
        <a:srgbClr val="ADB8FD"/>
      </a:accent5>
      <a:accent6>
        <a:srgbClr val="6060BA"/>
      </a:accent6>
      <a:hlink>
        <a:srgbClr val="00B7A5"/>
      </a:hlink>
      <a:folHlink>
        <a:srgbClr val="F8E6C6"/>
      </a:folHlink>
    </a:clrScheme>
    <a:fontScheme name="2_dcri_slides_template">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2_dcri_slide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cri_slide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cri_slides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cri_slides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cri_slides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cri_slides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cri_slides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DCO_CSM_Template">
  <a:themeElements>
    <a:clrScheme name="Custom 1">
      <a:dk1>
        <a:srgbClr val="5672A4"/>
      </a:dk1>
      <a:lt1>
        <a:sysClr val="window" lastClr="FFFFFF"/>
      </a:lt1>
      <a:dk2>
        <a:srgbClr val="455A9D"/>
      </a:dk2>
      <a:lt2>
        <a:srgbClr val="FFF7C5"/>
      </a:lt2>
      <a:accent1>
        <a:srgbClr val="688BE2"/>
      </a:accent1>
      <a:accent2>
        <a:srgbClr val="FBD90D"/>
      </a:accent2>
      <a:accent3>
        <a:srgbClr val="8BAB65"/>
      </a:accent3>
      <a:accent4>
        <a:srgbClr val="B4C5EE"/>
      </a:accent4>
      <a:accent5>
        <a:srgbClr val="C4221E"/>
      </a:accent5>
      <a:accent6>
        <a:srgbClr val="F79646"/>
      </a:accent6>
      <a:hlink>
        <a:srgbClr val="3F9AFF"/>
      </a:hlink>
      <a:folHlink>
        <a:srgbClr val="0000FF"/>
      </a:folHlink>
    </a:clrScheme>
    <a:fontScheme name="1_Corp PPT template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Corp PPT template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orp PPT templat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orp PPT template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rp PPT template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orp PPT template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orp PPT template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orp PPT template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orp PPT template3 8">
        <a:dk1>
          <a:srgbClr val="000000"/>
        </a:dk1>
        <a:lt1>
          <a:srgbClr val="FFFFFF"/>
        </a:lt1>
        <a:dk2>
          <a:srgbClr val="A9B0C1"/>
        </a:dk2>
        <a:lt2>
          <a:srgbClr val="74798C"/>
        </a:lt2>
        <a:accent1>
          <a:srgbClr val="958FA9"/>
        </a:accent1>
        <a:accent2>
          <a:srgbClr val="3F60B1"/>
        </a:accent2>
        <a:accent3>
          <a:srgbClr val="FFFFFF"/>
        </a:accent3>
        <a:accent4>
          <a:srgbClr val="000000"/>
        </a:accent4>
        <a:accent5>
          <a:srgbClr val="C8C6D1"/>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9">
        <a:dk1>
          <a:srgbClr val="000000"/>
        </a:dk1>
        <a:lt1>
          <a:srgbClr val="FFFFFF"/>
        </a:lt1>
        <a:dk2>
          <a:srgbClr val="A9B0C1"/>
        </a:dk2>
        <a:lt2>
          <a:srgbClr val="74798C"/>
        </a:lt2>
        <a:accent1>
          <a:srgbClr val="3E395F"/>
        </a:accent1>
        <a:accent2>
          <a:srgbClr val="3F60B1"/>
        </a:accent2>
        <a:accent3>
          <a:srgbClr val="FFFFFF"/>
        </a:accent3>
        <a:accent4>
          <a:srgbClr val="000000"/>
        </a:accent4>
        <a:accent5>
          <a:srgbClr val="AFAEB6"/>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0">
        <a:dk1>
          <a:srgbClr val="000000"/>
        </a:dk1>
        <a:lt1>
          <a:srgbClr val="FFFFFF"/>
        </a:lt1>
        <a:dk2>
          <a:srgbClr val="A9B0C1"/>
        </a:dk2>
        <a:lt2>
          <a:srgbClr val="74798C"/>
        </a:lt2>
        <a:accent1>
          <a:srgbClr val="382F57"/>
        </a:accent1>
        <a:accent2>
          <a:srgbClr val="3F60B1"/>
        </a:accent2>
        <a:accent3>
          <a:srgbClr val="FFFFFF"/>
        </a:accent3>
        <a:accent4>
          <a:srgbClr val="000000"/>
        </a:accent4>
        <a:accent5>
          <a:srgbClr val="AEADB4"/>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1">
        <a:dk1>
          <a:srgbClr val="000000"/>
        </a:dk1>
        <a:lt1>
          <a:srgbClr val="FFFFFF"/>
        </a:lt1>
        <a:dk2>
          <a:srgbClr val="A9B0C1"/>
        </a:dk2>
        <a:lt2>
          <a:srgbClr val="74798C"/>
        </a:lt2>
        <a:accent1>
          <a:srgbClr val="2F284A"/>
        </a:accent1>
        <a:accent2>
          <a:srgbClr val="3F60B1"/>
        </a:accent2>
        <a:accent3>
          <a:srgbClr val="FFFFFF"/>
        </a:accent3>
        <a:accent4>
          <a:srgbClr val="000000"/>
        </a:accent4>
        <a:accent5>
          <a:srgbClr val="ADACB1"/>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2">
        <a:dk1>
          <a:srgbClr val="000000"/>
        </a:dk1>
        <a:lt1>
          <a:srgbClr val="FFFFFF"/>
        </a:lt1>
        <a:dk2>
          <a:srgbClr val="A9B0C1"/>
        </a:dk2>
        <a:lt2>
          <a:srgbClr val="74798C"/>
        </a:lt2>
        <a:accent1>
          <a:srgbClr val="251F53"/>
        </a:accent1>
        <a:accent2>
          <a:srgbClr val="3F60B1"/>
        </a:accent2>
        <a:accent3>
          <a:srgbClr val="FFFFFF"/>
        </a:accent3>
        <a:accent4>
          <a:srgbClr val="000000"/>
        </a:accent4>
        <a:accent5>
          <a:srgbClr val="ACABB3"/>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3">
        <a:dk1>
          <a:srgbClr val="000000"/>
        </a:dk1>
        <a:lt1>
          <a:srgbClr val="FFFFFF"/>
        </a:lt1>
        <a:dk2>
          <a:srgbClr val="A9B0C1"/>
        </a:dk2>
        <a:lt2>
          <a:srgbClr val="74798C"/>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4">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5">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456B60"/>
        </a:folHlink>
      </a:clrScheme>
      <a:clrMap bg1="lt1" tx1="dk1" bg2="lt2" tx2="dk2" accent1="accent1" accent2="accent2" accent3="accent3" accent4="accent4" accent5="accent5" accent6="accent6" hlink="hlink" folHlink="folHlink"/>
    </a:extraClrScheme>
    <a:extraClrScheme>
      <a:clrScheme name="1_Corp PPT template3 16">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4D64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DCO_CSM_Template">
  <a:themeElements>
    <a:clrScheme name="Custom 1">
      <a:dk1>
        <a:srgbClr val="5672A4"/>
      </a:dk1>
      <a:lt1>
        <a:sysClr val="window" lastClr="FFFFFF"/>
      </a:lt1>
      <a:dk2>
        <a:srgbClr val="455A9D"/>
      </a:dk2>
      <a:lt2>
        <a:srgbClr val="FFF7C5"/>
      </a:lt2>
      <a:accent1>
        <a:srgbClr val="688BE2"/>
      </a:accent1>
      <a:accent2>
        <a:srgbClr val="FBD90D"/>
      </a:accent2>
      <a:accent3>
        <a:srgbClr val="8BAB65"/>
      </a:accent3>
      <a:accent4>
        <a:srgbClr val="B4C5EE"/>
      </a:accent4>
      <a:accent5>
        <a:srgbClr val="C4221E"/>
      </a:accent5>
      <a:accent6>
        <a:srgbClr val="F79646"/>
      </a:accent6>
      <a:hlink>
        <a:srgbClr val="3F9AFF"/>
      </a:hlink>
      <a:folHlink>
        <a:srgbClr val="0000FF"/>
      </a:folHlink>
    </a:clrScheme>
    <a:fontScheme name="1_Corp PPT template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Corp PPT template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orp PPT templat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orp PPT template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rp PPT template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orp PPT template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orp PPT template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orp PPT template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orp PPT template3 8">
        <a:dk1>
          <a:srgbClr val="000000"/>
        </a:dk1>
        <a:lt1>
          <a:srgbClr val="FFFFFF"/>
        </a:lt1>
        <a:dk2>
          <a:srgbClr val="A9B0C1"/>
        </a:dk2>
        <a:lt2>
          <a:srgbClr val="74798C"/>
        </a:lt2>
        <a:accent1>
          <a:srgbClr val="958FA9"/>
        </a:accent1>
        <a:accent2>
          <a:srgbClr val="3F60B1"/>
        </a:accent2>
        <a:accent3>
          <a:srgbClr val="FFFFFF"/>
        </a:accent3>
        <a:accent4>
          <a:srgbClr val="000000"/>
        </a:accent4>
        <a:accent5>
          <a:srgbClr val="C8C6D1"/>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9">
        <a:dk1>
          <a:srgbClr val="000000"/>
        </a:dk1>
        <a:lt1>
          <a:srgbClr val="FFFFFF"/>
        </a:lt1>
        <a:dk2>
          <a:srgbClr val="A9B0C1"/>
        </a:dk2>
        <a:lt2>
          <a:srgbClr val="74798C"/>
        </a:lt2>
        <a:accent1>
          <a:srgbClr val="3E395F"/>
        </a:accent1>
        <a:accent2>
          <a:srgbClr val="3F60B1"/>
        </a:accent2>
        <a:accent3>
          <a:srgbClr val="FFFFFF"/>
        </a:accent3>
        <a:accent4>
          <a:srgbClr val="000000"/>
        </a:accent4>
        <a:accent5>
          <a:srgbClr val="AFAEB6"/>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0">
        <a:dk1>
          <a:srgbClr val="000000"/>
        </a:dk1>
        <a:lt1>
          <a:srgbClr val="FFFFFF"/>
        </a:lt1>
        <a:dk2>
          <a:srgbClr val="A9B0C1"/>
        </a:dk2>
        <a:lt2>
          <a:srgbClr val="74798C"/>
        </a:lt2>
        <a:accent1>
          <a:srgbClr val="382F57"/>
        </a:accent1>
        <a:accent2>
          <a:srgbClr val="3F60B1"/>
        </a:accent2>
        <a:accent3>
          <a:srgbClr val="FFFFFF"/>
        </a:accent3>
        <a:accent4>
          <a:srgbClr val="000000"/>
        </a:accent4>
        <a:accent5>
          <a:srgbClr val="AEADB4"/>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1">
        <a:dk1>
          <a:srgbClr val="000000"/>
        </a:dk1>
        <a:lt1>
          <a:srgbClr val="FFFFFF"/>
        </a:lt1>
        <a:dk2>
          <a:srgbClr val="A9B0C1"/>
        </a:dk2>
        <a:lt2>
          <a:srgbClr val="74798C"/>
        </a:lt2>
        <a:accent1>
          <a:srgbClr val="2F284A"/>
        </a:accent1>
        <a:accent2>
          <a:srgbClr val="3F60B1"/>
        </a:accent2>
        <a:accent3>
          <a:srgbClr val="FFFFFF"/>
        </a:accent3>
        <a:accent4>
          <a:srgbClr val="000000"/>
        </a:accent4>
        <a:accent5>
          <a:srgbClr val="ADACB1"/>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2">
        <a:dk1>
          <a:srgbClr val="000000"/>
        </a:dk1>
        <a:lt1>
          <a:srgbClr val="FFFFFF"/>
        </a:lt1>
        <a:dk2>
          <a:srgbClr val="A9B0C1"/>
        </a:dk2>
        <a:lt2>
          <a:srgbClr val="74798C"/>
        </a:lt2>
        <a:accent1>
          <a:srgbClr val="251F53"/>
        </a:accent1>
        <a:accent2>
          <a:srgbClr val="3F60B1"/>
        </a:accent2>
        <a:accent3>
          <a:srgbClr val="FFFFFF"/>
        </a:accent3>
        <a:accent4>
          <a:srgbClr val="000000"/>
        </a:accent4>
        <a:accent5>
          <a:srgbClr val="ACABB3"/>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3">
        <a:dk1>
          <a:srgbClr val="000000"/>
        </a:dk1>
        <a:lt1>
          <a:srgbClr val="FFFFFF"/>
        </a:lt1>
        <a:dk2>
          <a:srgbClr val="A9B0C1"/>
        </a:dk2>
        <a:lt2>
          <a:srgbClr val="74798C"/>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4">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003399"/>
        </a:folHlink>
      </a:clrScheme>
      <a:clrMap bg1="lt1" tx1="dk1" bg2="lt2" tx2="dk2" accent1="accent1" accent2="accent2" accent3="accent3" accent4="accent4" accent5="accent5" accent6="accent6" hlink="hlink" folHlink="folHlink"/>
    </a:extraClrScheme>
    <a:extraClrScheme>
      <a:clrScheme name="1_Corp PPT template3 15">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456B60"/>
        </a:folHlink>
      </a:clrScheme>
      <a:clrMap bg1="lt1" tx1="dk1" bg2="lt2" tx2="dk2" accent1="accent1" accent2="accent2" accent3="accent3" accent4="accent4" accent5="accent5" accent6="accent6" hlink="hlink" folHlink="folHlink"/>
    </a:extraClrScheme>
    <a:extraClrScheme>
      <a:clrScheme name="1_Corp PPT template3 16">
        <a:dk1>
          <a:srgbClr val="000000"/>
        </a:dk1>
        <a:lt1>
          <a:srgbClr val="FFFFFF"/>
        </a:lt1>
        <a:dk2>
          <a:srgbClr val="A9B0C1"/>
        </a:dk2>
        <a:lt2>
          <a:srgbClr val="71697F"/>
        </a:lt2>
        <a:accent1>
          <a:srgbClr val="2B264C"/>
        </a:accent1>
        <a:accent2>
          <a:srgbClr val="3F60B1"/>
        </a:accent2>
        <a:accent3>
          <a:srgbClr val="FFFFFF"/>
        </a:accent3>
        <a:accent4>
          <a:srgbClr val="000000"/>
        </a:accent4>
        <a:accent5>
          <a:srgbClr val="ACACB2"/>
        </a:accent5>
        <a:accent6>
          <a:srgbClr val="3856A0"/>
        </a:accent6>
        <a:hlink>
          <a:srgbClr val="FF0000"/>
        </a:hlink>
        <a:folHlink>
          <a:srgbClr val="4D644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60947</TotalTime>
  <Words>4632</Words>
  <Application>Microsoft Office PowerPoint</Application>
  <PresentationFormat>On-screen Show (4:3)</PresentationFormat>
  <Paragraphs>1332</Paragraphs>
  <Slides>42</Slides>
  <Notes>10</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61" baseType="lpstr">
      <vt:lpstr>ＭＳ Ｐゴシック</vt:lpstr>
      <vt:lpstr>ＭＳ Ｐゴシック</vt:lpstr>
      <vt:lpstr>Arial</vt:lpstr>
      <vt:lpstr>Arial Black</vt:lpstr>
      <vt:lpstr>Arial Unicode MS</vt:lpstr>
      <vt:lpstr>Calibri</vt:lpstr>
      <vt:lpstr>HGPｺﾞｼｯｸE</vt:lpstr>
      <vt:lpstr>HGP創英角ｺﾞｼｯｸUB</vt:lpstr>
      <vt:lpstr>Monotype Sorts</vt:lpstr>
      <vt:lpstr>ＭＳ Ｐ明朝</vt:lpstr>
      <vt:lpstr>Times New Roman</vt:lpstr>
      <vt:lpstr>TimesNewRoman</vt:lpstr>
      <vt:lpstr>Verdana</vt:lpstr>
      <vt:lpstr>Wingdings</vt:lpstr>
      <vt:lpstr>Wingdings 3</vt:lpstr>
      <vt:lpstr>2_dcri_slides_template</vt:lpstr>
      <vt:lpstr>MDCO_CSM_Template</vt:lpstr>
      <vt:lpstr>1_MDCO_CSM_Template</vt:lpstr>
      <vt:lpstr>Image</vt:lpstr>
      <vt:lpstr>C. Michael Gibson, MS, MD on behalf of the PIONEER Investigators</vt:lpstr>
      <vt:lpstr>Disclosure</vt:lpstr>
      <vt:lpstr>Conflict of Interest Statement</vt:lpstr>
      <vt:lpstr>Epidemiology and AF and PCI</vt:lpstr>
      <vt:lpstr>PowerPoint Presentation</vt:lpstr>
      <vt:lpstr>PowerPoint Presentation</vt:lpstr>
      <vt:lpstr>PowerPoint Presentation</vt:lpstr>
      <vt:lpstr>Ｊ-ＲＯＣＫＥＴ ＡＦ:  Primary Efficacy Endpoint</vt:lpstr>
      <vt:lpstr>PowerPoint Presentation</vt:lpstr>
      <vt:lpstr>Patients With Atrial Fibrillation Undergoing Coronary Stent Placement: PIONEER AF-PCI</vt:lpstr>
      <vt:lpstr>Trial Organization</vt:lpstr>
      <vt:lpstr>PowerPoint Presentation</vt:lpstr>
      <vt:lpstr>CONSORT Diagram</vt:lpstr>
      <vt:lpstr>Pre-Randomization Choice of Duration of DAPT &amp; Thienopyridine: PIONEER AF-PCI</vt:lpstr>
      <vt:lpstr>PowerPoint Presentation</vt:lpstr>
      <vt:lpstr>Proportion of Time in Therapeutic Range  (TTR) by Region for the VKA Subjects</vt:lpstr>
      <vt:lpstr>PowerPoint Presentation</vt:lpstr>
      <vt:lpstr>Bleeding Endpoints Using TIMI Criteria (Primary Analysis) </vt:lpstr>
      <vt:lpstr>Bleeding Events Using ISTH Scales (Pre-Specified Secondary Analysis)</vt:lpstr>
      <vt:lpstr>Bleeding Events Using GUSTO &amp;  BARC Scales (Pre-Specified Secondary Analyses)</vt:lpstr>
      <vt:lpstr>PowerPoint Presentation</vt:lpstr>
      <vt:lpstr>PowerPoint Presentation</vt:lpstr>
      <vt:lpstr>PowerPoint Presentation</vt:lpstr>
      <vt:lpstr>Major Adverse Cardiac Events All Strata </vt:lpstr>
      <vt:lpstr>PowerPoint Presentation</vt:lpstr>
      <vt:lpstr>PowerPoint Presentation</vt:lpstr>
      <vt:lpstr>PowerPoint Presentation</vt:lpstr>
      <vt:lpstr>PowerPoint Presentation</vt:lpstr>
      <vt:lpstr>PowerPoint Presentation</vt:lpstr>
      <vt:lpstr>PowerPoint Presentation</vt:lpstr>
      <vt:lpstr>Summary</vt:lpstr>
      <vt:lpstr>CONCLUSION</vt:lpstr>
      <vt:lpstr>PowerPoint Presentation</vt:lpstr>
      <vt:lpstr>PowerPoint Presentation</vt:lpstr>
      <vt:lpstr>PowerPoint Presentation</vt:lpstr>
      <vt:lpstr>Back up slides</vt:lpstr>
      <vt:lpstr>PowerPoint Presentation</vt:lpstr>
      <vt:lpstr>2.5 mg BID Rivaroxaban + DAPT: Reductions in Stent Thrombosis &amp; Death</vt:lpstr>
      <vt:lpstr>PowerPoint Presentation</vt:lpstr>
      <vt:lpstr>Danish Registry: Event Rates for Reduced Dose NOAC treatment &amp; Warfarin N=55,644</vt:lpstr>
      <vt:lpstr>PowerPoint Presentation</vt:lpstr>
      <vt:lpstr>PowerPoint Presentation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Michael Gibson, MS, MD on behalf of the ATLAS ACS 2 TIMI 51 Investigators</dc:title>
  <dc:creator>perfuse</dc:creator>
  <cp:lastModifiedBy>Mike Gibson</cp:lastModifiedBy>
  <cp:revision>1361</cp:revision>
  <dcterms:created xsi:type="dcterms:W3CDTF">2006-03-02T15:19:40Z</dcterms:created>
  <dcterms:modified xsi:type="dcterms:W3CDTF">2016-11-14T03:36:32Z</dcterms:modified>
</cp:coreProperties>
</file>