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0.xml" ContentType="application/vnd.openxmlformats-officedocument.drawingml.chart+xml"/>
  <Override PartName="/ppt/notesSlides/notesSlide3.xml" ContentType="application/vnd.openxmlformats-officedocument.presentationml.notesSlide+xml"/>
  <Override PartName="/ppt/charts/chart11.xml" ContentType="application/vnd.openxmlformats-officedocument.drawingml.chart+xml"/>
  <Override PartName="/ppt/charts/style1.xml" ContentType="application/vnd.ms-office.chartstyle+xml"/>
  <Override PartName="/ppt/charts/colors1.xml" ContentType="application/vnd.ms-office.chartcolorstyle+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13.xml" ContentType="application/vnd.openxmlformats-officedocument.drawingml.chart+xml"/>
  <Override PartName="/ppt/drawings/drawing1.xml" ContentType="application/vnd.openxmlformats-officedocument.drawingml.chartshapes+xml"/>
  <Override PartName="/ppt/notesSlides/notesSlide5.xml" ContentType="application/vnd.openxmlformats-officedocument.presentationml.notesSlide+xml"/>
  <Override PartName="/ppt/charts/chart14.xml" ContentType="application/vnd.openxmlformats-officedocument.drawingml.chart+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charts/chart16.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17.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9.xml" ContentType="application/vnd.openxmlformats-officedocument.presentationml.notesSlid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3.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22.xml" ContentType="application/vnd.openxmlformats-officedocument.presentationml.notesSlide+xml"/>
  <Override PartName="/ppt/comments/comment1.xml" ContentType="application/vnd.openxmlformats-officedocument.presentationml.comments+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9"/>
  </p:notesMasterIdLst>
  <p:sldIdLst>
    <p:sldId id="303" r:id="rId5"/>
    <p:sldId id="259" r:id="rId6"/>
    <p:sldId id="263" r:id="rId7"/>
    <p:sldId id="264" r:id="rId8"/>
    <p:sldId id="302" r:id="rId9"/>
    <p:sldId id="301" r:id="rId10"/>
    <p:sldId id="298" r:id="rId11"/>
    <p:sldId id="299" r:id="rId12"/>
    <p:sldId id="283" r:id="rId13"/>
    <p:sldId id="295" r:id="rId14"/>
    <p:sldId id="306" r:id="rId15"/>
    <p:sldId id="310" r:id="rId16"/>
    <p:sldId id="316" r:id="rId17"/>
    <p:sldId id="331" r:id="rId18"/>
    <p:sldId id="332" r:id="rId19"/>
    <p:sldId id="336" r:id="rId20"/>
    <p:sldId id="337" r:id="rId21"/>
    <p:sldId id="584" r:id="rId22"/>
    <p:sldId id="764" r:id="rId23"/>
    <p:sldId id="767" r:id="rId24"/>
    <p:sldId id="769" r:id="rId25"/>
    <p:sldId id="776" r:id="rId26"/>
    <p:sldId id="775" r:id="rId27"/>
    <p:sldId id="768" r:id="rId28"/>
    <p:sldId id="752" r:id="rId29"/>
    <p:sldId id="759" r:id="rId30"/>
    <p:sldId id="777" r:id="rId31"/>
    <p:sldId id="260" r:id="rId32"/>
    <p:sldId id="262" r:id="rId33"/>
    <p:sldId id="266" r:id="rId34"/>
    <p:sldId id="268" r:id="rId35"/>
    <p:sldId id="276" r:id="rId36"/>
    <p:sldId id="273" r:id="rId37"/>
    <p:sldId id="277" r:id="rId38"/>
    <p:sldId id="297" r:id="rId39"/>
    <p:sldId id="300" r:id="rId40"/>
    <p:sldId id="313" r:id="rId41"/>
    <p:sldId id="314" r:id="rId42"/>
    <p:sldId id="328" r:id="rId43"/>
    <p:sldId id="315" r:id="rId44"/>
    <p:sldId id="778" r:id="rId45"/>
    <p:sldId id="317" r:id="rId46"/>
    <p:sldId id="318" r:id="rId47"/>
    <p:sldId id="779" r:id="rId48"/>
    <p:sldId id="780" r:id="rId49"/>
    <p:sldId id="781" r:id="rId50"/>
    <p:sldId id="782" r:id="rId51"/>
    <p:sldId id="783" r:id="rId52"/>
    <p:sldId id="784" r:id="rId53"/>
    <p:sldId id="785" r:id="rId54"/>
    <p:sldId id="786" r:id="rId55"/>
    <p:sldId id="787" r:id="rId56"/>
    <p:sldId id="256" r:id="rId57"/>
    <p:sldId id="257" r:id="rId58"/>
    <p:sldId id="788" r:id="rId59"/>
    <p:sldId id="269" r:id="rId60"/>
    <p:sldId id="270" r:id="rId61"/>
    <p:sldId id="280" r:id="rId62"/>
    <p:sldId id="275" r:id="rId63"/>
    <p:sldId id="279" r:id="rId64"/>
    <p:sldId id="789" r:id="rId65"/>
    <p:sldId id="305" r:id="rId66"/>
    <p:sldId id="289" r:id="rId67"/>
    <p:sldId id="790" r:id="rId68"/>
    <p:sldId id="791" r:id="rId69"/>
    <p:sldId id="792" r:id="rId70"/>
    <p:sldId id="304" r:id="rId71"/>
    <p:sldId id="793" r:id="rId72"/>
    <p:sldId id="794" r:id="rId73"/>
    <p:sldId id="261" r:id="rId74"/>
    <p:sldId id="307" r:id="rId75"/>
    <p:sldId id="334" r:id="rId76"/>
    <p:sldId id="335" r:id="rId77"/>
    <p:sldId id="281" r:id="rId78"/>
    <p:sldId id="795" r:id="rId79"/>
    <p:sldId id="796" r:id="rId80"/>
    <p:sldId id="797" r:id="rId81"/>
    <p:sldId id="798" r:id="rId82"/>
    <p:sldId id="799" r:id="rId83"/>
    <p:sldId id="267" r:id="rId84"/>
    <p:sldId id="800" r:id="rId85"/>
    <p:sldId id="801" r:id="rId86"/>
    <p:sldId id="274" r:id="rId87"/>
    <p:sldId id="802" r:id="rId8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partment of Veterans Affairs" initials="DoV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9753"/>
    <p:restoredTop sz="94599"/>
  </p:normalViewPr>
  <p:slideViewPr>
    <p:cSldViewPr snapToGrid="0" snapToObjects="1">
      <p:cViewPr varScale="1">
        <p:scale>
          <a:sx n="54" d="100"/>
          <a:sy n="54" d="100"/>
        </p:scale>
        <p:origin x="64" y="356"/>
      </p:cViewPr>
      <p:guideLst>
        <p:guide orient="horz" pos="2160"/>
        <p:guide pos="3840"/>
      </p:guideLst>
    </p:cSldViewPr>
  </p:slideViewPr>
  <p:notesTextViewPr>
    <p:cViewPr>
      <p:scale>
        <a:sx n="1" d="1"/>
        <a:sy n="1" d="1"/>
      </p:scale>
      <p:origin x="0" y="0"/>
    </p:cViewPr>
  </p:notesTextViewPr>
  <p:sorterViewPr>
    <p:cViewPr>
      <p:scale>
        <a:sx n="87" d="100"/>
        <a:sy n="8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notesMaster" Target="notesMasters/notes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commentAuthors" Target="commen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file:///C:\Users\khera\AppData\Local\Temp\Excel%20forest%20plot.xlsx" TargetMode="Externa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xml"/><Relationship Id="rId1" Type="http://schemas.microsoft.com/office/2011/relationships/chartStyle" Target="style1.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Macintosh%20HD:Users:AndrewH:Documents:FileCloud:FileCloud:My%20Files:Inari:Clinical:FLARE%20SCAI%20Presentation%20April%202018:FLARE%20data%20tables%20for%20SCAI.xlsx" TargetMode="External"/></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Macintosh%20HD:Users:AndrewH:Documents:FileCloud:FileCloud:My%20Files:Inari:Clinical:FLARE%20SCAI%20Presentation%20April%202018:FLARE%20data%20tables%20for%20SCAI.xlsx" TargetMode="External"/></Relationships>
</file>

<file path=ppt/charts/_rels/chart15.xml.rels><?xml version="1.0" encoding="UTF-8" standalone="yes"?>
<Relationships xmlns="http://schemas.openxmlformats.org/package/2006/relationships"><Relationship Id="rId3" Type="http://schemas.openxmlformats.org/officeDocument/2006/relationships/oleObject" Target="file:///\\mhif-fs1\UserShares\PTajti\Desktop\DIVA.xlsx" TargetMode="External"/><Relationship Id="rId2" Type="http://schemas.microsoft.com/office/2011/relationships/chartColorStyle" Target="colors3.xml"/><Relationship Id="rId1" Type="http://schemas.microsoft.com/office/2011/relationships/chartStyle" Target="style3.xml"/></Relationships>
</file>

<file path=ppt/charts/_rels/chart16.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Analysis%202\General%20PROGRESS%20TCT%20Results%2011-08-2017.xlsx" TargetMode="External"/><Relationship Id="rId2" Type="http://schemas.microsoft.com/office/2011/relationships/chartColorStyle" Target="colors4.xml"/><Relationship Id="rId1" Type="http://schemas.microsoft.com/office/2011/relationships/chartStyle" Target="style4.xml"/></Relationships>
</file>

<file path=ppt/charts/_rels/chart17.xml.rels><?xml version="1.0" encoding="UTF-8" standalone="yes"?>
<Relationships xmlns="http://schemas.openxmlformats.org/package/2006/relationships"><Relationship Id="rId3" Type="http://schemas.openxmlformats.org/officeDocument/2006/relationships/oleObject" Target="file:///\\mhif-fs1\UserShares\PTajti\Desktop\Peter%20Tajti\CTO\Papers%20PT\General_PROGRESS_paper_06_17\Analysis%202\General%20PROGRESS%20TCT%20Results%2011-08-2017.xlsx" TargetMode="External"/><Relationship Id="rId2" Type="http://schemas.microsoft.com/office/2011/relationships/chartColorStyle" Target="colors5.xml"/><Relationship Id="rId1" Type="http://schemas.microsoft.com/office/2011/relationships/chartStyle" Target="style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6559-40A5-BBA8-0C4A44331A20}"/>
              </c:ext>
            </c:extLst>
          </c:dPt>
          <c:dLbls>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Sheet1!$A$2:$A$4</c:f>
              <c:strCache>
                <c:ptCount val="3"/>
                <c:pt idx="0">
                  <c:v>Triple Therapy</c:v>
                </c:pt>
                <c:pt idx="1">
                  <c:v>Dual Therapy</c:v>
                </c:pt>
                <c:pt idx="2">
                  <c:v>DAPT</c:v>
                </c:pt>
              </c:strCache>
            </c:strRef>
          </c:cat>
          <c:val>
            <c:numRef>
              <c:f>Sheet1!$B$2:$B$4</c:f>
              <c:numCache>
                <c:formatCode>General</c:formatCode>
                <c:ptCount val="3"/>
                <c:pt idx="0">
                  <c:v>0.65600000000000003</c:v>
                </c:pt>
                <c:pt idx="1">
                  <c:v>0.2</c:v>
                </c:pt>
                <c:pt idx="2">
                  <c:v>0.13400000000000001</c:v>
                </c:pt>
              </c:numCache>
            </c:numRef>
          </c:val>
          <c:extLst>
            <c:ext xmlns:c16="http://schemas.microsoft.com/office/drawing/2014/chart" uri="{C3380CC4-5D6E-409C-BE32-E72D297353CC}">
              <c16:uniqueId val="{00000002-6559-40A5-BBA8-0C4A44331A20}"/>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stacked"/>
        <c:varyColors val="0"/>
        <c:ser>
          <c:idx val="0"/>
          <c:order val="0"/>
          <c:tx>
            <c:strRef>
              <c:f>'[Excel forest plot.xlsx]Sheet1'!$E$2</c:f>
              <c:strCache>
                <c:ptCount val="1"/>
                <c:pt idx="0">
                  <c:v>Factors </c:v>
                </c:pt>
              </c:strCache>
            </c:strRef>
          </c:tx>
          <c:spPr>
            <a:noFill/>
            <a:ln>
              <a:noFill/>
            </a:ln>
          </c:spPr>
          <c:invertIfNegative val="0"/>
          <c:cat>
            <c:strRef>
              <c:f>'[Excel forest plot.xlsx]Sheet1'!$E$3:$E$15</c:f>
              <c:strCache>
                <c:ptCount val="12"/>
                <c:pt idx="1">
                  <c:v>Anemia</c:v>
                </c:pt>
                <c:pt idx="2">
                  <c:v>Chronic Kidney Disease</c:v>
                </c:pt>
                <c:pt idx="3">
                  <c:v>Chronic Lung Disease</c:v>
                </c:pt>
                <c:pt idx="4">
                  <c:v>Chronic Liver Disease</c:v>
                </c:pt>
                <c:pt idx="5">
                  <c:v>Atrial Fibrillation </c:v>
                </c:pt>
                <c:pt idx="6">
                  <c:v>ESRD on Dialysis</c:v>
                </c:pt>
                <c:pt idx="7">
                  <c:v>Acute Kidney Injury </c:v>
                </c:pt>
                <c:pt idx="8">
                  <c:v>Length of Stay ≥5 days </c:v>
                </c:pt>
                <c:pt idx="9">
                  <c:v>Home Health Care</c:v>
                </c:pt>
                <c:pt idx="10">
                  <c:v>Skilled Nursing Facility</c:v>
                </c:pt>
                <c:pt idx="11">
                  <c:v>Short-term Hospital </c:v>
                </c:pt>
              </c:strCache>
            </c:strRef>
          </c:cat>
          <c:val>
            <c:numRef>
              <c:f>'[Excel forest plot.xlsx]Sheet1'!$F$3:$F$15</c:f>
              <c:numCache>
                <c:formatCode>General</c:formatCode>
                <c:ptCount val="13"/>
                <c:pt idx="1">
                  <c:v>11</c:v>
                </c:pt>
                <c:pt idx="2">
                  <c:v>10</c:v>
                </c:pt>
                <c:pt idx="3">
                  <c:v>9</c:v>
                </c:pt>
                <c:pt idx="4">
                  <c:v>8</c:v>
                </c:pt>
                <c:pt idx="5">
                  <c:v>7</c:v>
                </c:pt>
                <c:pt idx="6">
                  <c:v>6</c:v>
                </c:pt>
                <c:pt idx="7">
                  <c:v>5</c:v>
                </c:pt>
                <c:pt idx="8">
                  <c:v>4</c:v>
                </c:pt>
                <c:pt idx="9">
                  <c:v>3</c:v>
                </c:pt>
                <c:pt idx="10">
                  <c:v>2</c:v>
                </c:pt>
                <c:pt idx="11">
                  <c:v>1</c:v>
                </c:pt>
              </c:numCache>
            </c:numRef>
          </c:val>
          <c:extLst>
            <c:ext xmlns:c16="http://schemas.microsoft.com/office/drawing/2014/chart" uri="{C3380CC4-5D6E-409C-BE32-E72D297353CC}">
              <c16:uniqueId val="{00000000-E842-4BF9-BE58-107167BC50FE}"/>
            </c:ext>
          </c:extLst>
        </c:ser>
        <c:dLbls>
          <c:showLegendKey val="0"/>
          <c:showVal val="0"/>
          <c:showCatName val="0"/>
          <c:showSerName val="0"/>
          <c:showPercent val="0"/>
          <c:showBubbleSize val="0"/>
        </c:dLbls>
        <c:gapWidth val="150"/>
        <c:overlap val="100"/>
        <c:axId val="180213632"/>
        <c:axId val="180215168"/>
      </c:barChart>
      <c:scatterChart>
        <c:scatterStyle val="lineMarker"/>
        <c:varyColors val="0"/>
        <c:ser>
          <c:idx val="1"/>
          <c:order val="1"/>
          <c:tx>
            <c:strRef>
              <c:f>'[Excel forest plot.xlsx]Sheet1'!$D$3</c:f>
              <c:strCache>
                <c:ptCount val="1"/>
                <c:pt idx="0">
                  <c:v>Odds</c:v>
                </c:pt>
              </c:strCache>
            </c:strRef>
          </c:tx>
          <c:spPr>
            <a:ln w="19050">
              <a:noFill/>
            </a:ln>
          </c:spPr>
          <c:marker>
            <c:symbol val="square"/>
            <c:size val="5"/>
            <c:spPr>
              <a:solidFill>
                <a:srgbClr val="FF0000"/>
              </a:solidFill>
              <a:ln>
                <a:noFill/>
              </a:ln>
            </c:spPr>
          </c:marker>
          <c:errBars>
            <c:errDir val="x"/>
            <c:errBarType val="both"/>
            <c:errValType val="cust"/>
            <c:noEndCap val="0"/>
            <c:plus>
              <c:numRef>
                <c:f>'[Excel forest plot.xlsx]Sheet1'!$C$17:$C$27</c:f>
                <c:numCache>
                  <c:formatCode>General</c:formatCode>
                  <c:ptCount val="11"/>
                  <c:pt idx="0">
                    <c:v>0.1100000000000001</c:v>
                  </c:pt>
                  <c:pt idx="1">
                    <c:v>0.1100000000000001</c:v>
                  </c:pt>
                  <c:pt idx="2">
                    <c:v>0.10000000000000009</c:v>
                  </c:pt>
                  <c:pt idx="3">
                    <c:v>0.30000000000000004</c:v>
                  </c:pt>
                  <c:pt idx="4">
                    <c:v>0.1100000000000001</c:v>
                  </c:pt>
                  <c:pt idx="5">
                    <c:v>0.52</c:v>
                  </c:pt>
                  <c:pt idx="6">
                    <c:v>0.16999999999999993</c:v>
                  </c:pt>
                  <c:pt idx="7">
                    <c:v>0.15000000000000013</c:v>
                  </c:pt>
                  <c:pt idx="8">
                    <c:v>0.12000000000000011</c:v>
                  </c:pt>
                  <c:pt idx="9">
                    <c:v>0.17999999999999994</c:v>
                  </c:pt>
                  <c:pt idx="10">
                    <c:v>0.89000000000000012</c:v>
                  </c:pt>
                </c:numCache>
              </c:numRef>
            </c:plus>
            <c:minus>
              <c:numRef>
                <c:f>'[Excel forest plot.xlsx]Sheet1'!$B$17:$B$27</c:f>
                <c:numCache>
                  <c:formatCode>General</c:formatCode>
                  <c:ptCount val="11"/>
                  <c:pt idx="0">
                    <c:v>8.9999999999999858E-2</c:v>
                  </c:pt>
                  <c:pt idx="1">
                    <c:v>9.000000000000008E-2</c:v>
                  </c:pt>
                  <c:pt idx="2">
                    <c:v>0.10000000000000009</c:v>
                  </c:pt>
                  <c:pt idx="3">
                    <c:v>0.25</c:v>
                  </c:pt>
                  <c:pt idx="4">
                    <c:v>0.10000000000000009</c:v>
                  </c:pt>
                  <c:pt idx="5">
                    <c:v>0.40999999999999992</c:v>
                  </c:pt>
                  <c:pt idx="6">
                    <c:v>0.15000000000000013</c:v>
                  </c:pt>
                  <c:pt idx="7">
                    <c:v>0.1399999999999999</c:v>
                  </c:pt>
                  <c:pt idx="8">
                    <c:v>0.10999999999999988</c:v>
                  </c:pt>
                  <c:pt idx="9">
                    <c:v>0.16000000000000014</c:v>
                  </c:pt>
                  <c:pt idx="10">
                    <c:v>0.6100000000000001</c:v>
                  </c:pt>
                </c:numCache>
              </c:numRef>
            </c:minus>
            <c:spPr>
              <a:ln>
                <a:solidFill>
                  <a:schemeClr val="tx2"/>
                </a:solidFill>
              </a:ln>
            </c:spPr>
          </c:errBars>
          <c:xVal>
            <c:numRef>
              <c:f>'[Excel forest plot.xlsx]Sheet1'!$D$4:$D$14</c:f>
              <c:numCache>
                <c:formatCode>General</c:formatCode>
                <c:ptCount val="11"/>
                <c:pt idx="0">
                  <c:v>1.1499999999999999</c:v>
                </c:pt>
                <c:pt idx="1">
                  <c:v>1.22</c:v>
                </c:pt>
                <c:pt idx="2">
                  <c:v>1.24</c:v>
                </c:pt>
                <c:pt idx="3">
                  <c:v>1.24</c:v>
                </c:pt>
                <c:pt idx="4">
                  <c:v>1.24</c:v>
                </c:pt>
                <c:pt idx="5">
                  <c:v>2.11</c:v>
                </c:pt>
                <c:pt idx="6">
                  <c:v>1.29</c:v>
                </c:pt>
                <c:pt idx="7">
                  <c:v>1.64</c:v>
                </c:pt>
                <c:pt idx="8">
                  <c:v>1.21</c:v>
                </c:pt>
                <c:pt idx="9">
                  <c:v>1.57</c:v>
                </c:pt>
                <c:pt idx="10">
                  <c:v>1.81</c:v>
                </c:pt>
              </c:numCache>
            </c:numRef>
          </c:xVal>
          <c:yVal>
            <c:numRef>
              <c:f>'[Excel forest plot.xlsx]Sheet1'!$F$4:$F$14</c:f>
              <c:numCache>
                <c:formatCode>General</c:formatCode>
                <c:ptCount val="11"/>
                <c:pt idx="0">
                  <c:v>11</c:v>
                </c:pt>
                <c:pt idx="1">
                  <c:v>10</c:v>
                </c:pt>
                <c:pt idx="2">
                  <c:v>9</c:v>
                </c:pt>
                <c:pt idx="3">
                  <c:v>8</c:v>
                </c:pt>
                <c:pt idx="4">
                  <c:v>7</c:v>
                </c:pt>
                <c:pt idx="5">
                  <c:v>6</c:v>
                </c:pt>
                <c:pt idx="6">
                  <c:v>5</c:v>
                </c:pt>
                <c:pt idx="7">
                  <c:v>4</c:v>
                </c:pt>
                <c:pt idx="8">
                  <c:v>3</c:v>
                </c:pt>
                <c:pt idx="9">
                  <c:v>2</c:v>
                </c:pt>
                <c:pt idx="10">
                  <c:v>1</c:v>
                </c:pt>
              </c:numCache>
            </c:numRef>
          </c:yVal>
          <c:smooth val="0"/>
          <c:extLst>
            <c:ext xmlns:c16="http://schemas.microsoft.com/office/drawing/2014/chart" uri="{C3380CC4-5D6E-409C-BE32-E72D297353CC}">
              <c16:uniqueId val="{00000001-E842-4BF9-BE58-107167BC50FE}"/>
            </c:ext>
          </c:extLst>
        </c:ser>
        <c:dLbls>
          <c:showLegendKey val="0"/>
          <c:showVal val="0"/>
          <c:showCatName val="0"/>
          <c:showSerName val="0"/>
          <c:showPercent val="0"/>
          <c:showBubbleSize val="0"/>
        </c:dLbls>
        <c:axId val="81435264"/>
        <c:axId val="81433728"/>
      </c:scatterChart>
      <c:catAx>
        <c:axId val="180213632"/>
        <c:scaling>
          <c:orientation val="maxMin"/>
        </c:scaling>
        <c:delete val="0"/>
        <c:axPos val="l"/>
        <c:numFmt formatCode="General" sourceLinked="0"/>
        <c:majorTickMark val="out"/>
        <c:minorTickMark val="none"/>
        <c:tickLblPos val="nextTo"/>
        <c:txPr>
          <a:bodyPr/>
          <a:lstStyle/>
          <a:p>
            <a:pPr>
              <a:defRPr sz="1200" b="1" cap="all" baseline="0">
                <a:solidFill>
                  <a:schemeClr val="tx1"/>
                </a:solidFill>
                <a:latin typeface="+mn-lt"/>
              </a:defRPr>
            </a:pPr>
            <a:endParaRPr lang="en-US"/>
          </a:p>
        </c:txPr>
        <c:crossAx val="180215168"/>
        <c:crosses val="autoZero"/>
        <c:auto val="1"/>
        <c:lblAlgn val="ctr"/>
        <c:lblOffset val="100"/>
        <c:noMultiLvlLbl val="0"/>
      </c:catAx>
      <c:valAx>
        <c:axId val="180215168"/>
        <c:scaling>
          <c:orientation val="minMax"/>
          <c:max val="4"/>
          <c:min val="0"/>
        </c:scaling>
        <c:delete val="0"/>
        <c:axPos val="b"/>
        <c:majorGridlines/>
        <c:numFmt formatCode="General" sourceLinked="1"/>
        <c:majorTickMark val="out"/>
        <c:minorTickMark val="none"/>
        <c:tickLblPos val="nextTo"/>
        <c:txPr>
          <a:bodyPr/>
          <a:lstStyle/>
          <a:p>
            <a:pPr>
              <a:defRPr>
                <a:solidFill>
                  <a:schemeClr val="tx2"/>
                </a:solidFill>
              </a:defRPr>
            </a:pPr>
            <a:endParaRPr lang="en-US"/>
          </a:p>
        </c:txPr>
        <c:crossAx val="180213632"/>
        <c:crosses val="max"/>
        <c:crossBetween val="midCat"/>
        <c:majorUnit val="1"/>
        <c:minorUnit val="1"/>
      </c:valAx>
      <c:valAx>
        <c:axId val="81433728"/>
        <c:scaling>
          <c:orientation val="minMax"/>
        </c:scaling>
        <c:delete val="1"/>
        <c:axPos val="r"/>
        <c:numFmt formatCode="General" sourceLinked="1"/>
        <c:majorTickMark val="out"/>
        <c:minorTickMark val="none"/>
        <c:tickLblPos val="nextTo"/>
        <c:crossAx val="81435264"/>
        <c:crosses val="max"/>
        <c:crossBetween val="midCat"/>
      </c:valAx>
      <c:valAx>
        <c:axId val="81435264"/>
        <c:scaling>
          <c:orientation val="minMax"/>
        </c:scaling>
        <c:delete val="1"/>
        <c:axPos val="b"/>
        <c:numFmt formatCode="General" sourceLinked="1"/>
        <c:majorTickMark val="out"/>
        <c:minorTickMark val="none"/>
        <c:tickLblPos val="nextTo"/>
        <c:crossAx val="81433728"/>
        <c:crosses val="autoZero"/>
        <c:crossBetween val="midCat"/>
      </c:valAx>
      <c:spPr>
        <a:solidFill>
          <a:schemeClr val="accent5">
            <a:lumMod val="40000"/>
            <a:lumOff val="60000"/>
          </a:schemeClr>
        </a:solidFill>
        <a:ln>
          <a:noFill/>
        </a:ln>
      </c:spPr>
    </c:plotArea>
    <c:plotVisOnly val="1"/>
    <c:dispBlanksAs val="gap"/>
    <c:showDLblsOverMax val="0"/>
  </c:chart>
  <c:spPr>
    <a:noFill/>
    <a:ln>
      <a:noFill/>
    </a:ln>
  </c:spPr>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574951129641583E-2"/>
          <c:y val="5.3203036334901942E-2"/>
          <c:w val="0.84016010337020297"/>
          <c:h val="0.74480174581561798"/>
        </c:manualLayout>
      </c:layout>
      <c:barChart>
        <c:barDir val="col"/>
        <c:grouping val="clustered"/>
        <c:varyColors val="0"/>
        <c:ser>
          <c:idx val="0"/>
          <c:order val="0"/>
          <c:tx>
            <c:strRef>
              <c:f>Sheet1!$B$1</c:f>
              <c:strCache>
                <c:ptCount val="1"/>
                <c:pt idx="0">
                  <c:v>Baseline (n=176)</c:v>
                </c:pt>
              </c:strCache>
            </c:strRef>
          </c:tx>
          <c:spPr>
            <a:solidFill>
              <a:schemeClr val="accent1"/>
            </a:solidFill>
            <a:ln>
              <a:noFill/>
            </a:ln>
            <a:effectLst/>
          </c:spPr>
          <c:invertIfNegative val="0"/>
          <c:errBars>
            <c:errBarType val="both"/>
            <c:errValType val="cust"/>
            <c:noEndCap val="0"/>
            <c:plus>
              <c:numRef>
                <c:f>Sheet1!$E$2:$E$5</c:f>
                <c:numCache>
                  <c:formatCode>General</c:formatCode>
                  <c:ptCount val="4"/>
                  <c:pt idx="0">
                    <c:v>24.8</c:v>
                  </c:pt>
                  <c:pt idx="1">
                    <c:v>26.3</c:v>
                  </c:pt>
                  <c:pt idx="2">
                    <c:v>26.1</c:v>
                  </c:pt>
                  <c:pt idx="3">
                    <c:v>25.733333333333249</c:v>
                  </c:pt>
                </c:numCache>
              </c:numRef>
            </c:plus>
            <c:minus>
              <c:numRef>
                <c:f>Sheet1!$E$2:$E$5</c:f>
                <c:numCache>
                  <c:formatCode>General</c:formatCode>
                  <c:ptCount val="4"/>
                  <c:pt idx="0">
                    <c:v>24.8</c:v>
                  </c:pt>
                  <c:pt idx="1">
                    <c:v>26.3</c:v>
                  </c:pt>
                  <c:pt idx="2">
                    <c:v>26.1</c:v>
                  </c:pt>
                  <c:pt idx="3">
                    <c:v>25.733333333333249</c:v>
                  </c:pt>
                </c:numCache>
              </c:numRef>
            </c:minus>
            <c:spPr>
              <a:noFill/>
              <a:ln w="9525" cap="flat" cmpd="sng" algn="ctr">
                <a:solidFill>
                  <a:schemeClr val="bg1">
                    <a:lumMod val="75000"/>
                  </a:schemeClr>
                </a:solidFill>
                <a:round/>
              </a:ln>
              <a:effectLst/>
            </c:spPr>
          </c:errBars>
          <c:cat>
            <c:strRef>
              <c:f>Sheet1!$A$2:$A$5</c:f>
              <c:strCache>
                <c:ptCount val="4"/>
                <c:pt idx="0">
                  <c:v>Physical Limitation</c:v>
                </c:pt>
                <c:pt idx="1">
                  <c:v>Angina Frequency</c:v>
                </c:pt>
                <c:pt idx="2">
                  <c:v>Quality of Life</c:v>
                </c:pt>
                <c:pt idx="3">
                  <c:v>Summary Score</c:v>
                </c:pt>
              </c:strCache>
            </c:strRef>
          </c:cat>
          <c:val>
            <c:numRef>
              <c:f>Sheet1!$B$2:$B$5</c:f>
              <c:numCache>
                <c:formatCode>General</c:formatCode>
                <c:ptCount val="4"/>
                <c:pt idx="0">
                  <c:v>67.400000000000006</c:v>
                </c:pt>
                <c:pt idx="1">
                  <c:v>72.3</c:v>
                </c:pt>
                <c:pt idx="2">
                  <c:v>50.9</c:v>
                </c:pt>
                <c:pt idx="3">
                  <c:v>63.533333333333331</c:v>
                </c:pt>
              </c:numCache>
            </c:numRef>
          </c:val>
          <c:extLst>
            <c:ext xmlns:c16="http://schemas.microsoft.com/office/drawing/2014/chart" uri="{C3380CC4-5D6E-409C-BE32-E72D297353CC}">
              <c16:uniqueId val="{00000000-6889-4497-9EBC-1FE68FFB4103}"/>
            </c:ext>
          </c:extLst>
        </c:ser>
        <c:ser>
          <c:idx val="1"/>
          <c:order val="1"/>
          <c:tx>
            <c:strRef>
              <c:f>Sheet1!$C$1</c:f>
              <c:strCache>
                <c:ptCount val="1"/>
                <c:pt idx="0">
                  <c:v>1 Year (n=164)</c:v>
                </c:pt>
              </c:strCache>
            </c:strRef>
          </c:tx>
          <c:spPr>
            <a:solidFill>
              <a:schemeClr val="accent2"/>
            </a:solidFill>
            <a:ln>
              <a:noFill/>
            </a:ln>
            <a:effectLst/>
          </c:spPr>
          <c:invertIfNegative val="0"/>
          <c:errBars>
            <c:errBarType val="both"/>
            <c:errValType val="cust"/>
            <c:noEndCap val="0"/>
            <c:plus>
              <c:numRef>
                <c:f>Sheet1!$F$2:$F$5</c:f>
                <c:numCache>
                  <c:formatCode>General</c:formatCode>
                  <c:ptCount val="4"/>
                  <c:pt idx="0">
                    <c:v>15.1</c:v>
                  </c:pt>
                  <c:pt idx="1">
                    <c:v>10.199999999999999</c:v>
                  </c:pt>
                  <c:pt idx="2">
                    <c:v>18</c:v>
                  </c:pt>
                  <c:pt idx="3">
                    <c:v>14.43333333333333</c:v>
                  </c:pt>
                </c:numCache>
              </c:numRef>
            </c:plus>
            <c:minus>
              <c:numRef>
                <c:f>Sheet1!$F$2:$F$5</c:f>
                <c:numCache>
                  <c:formatCode>General</c:formatCode>
                  <c:ptCount val="4"/>
                  <c:pt idx="0">
                    <c:v>15.1</c:v>
                  </c:pt>
                  <c:pt idx="1">
                    <c:v>10.199999999999999</c:v>
                  </c:pt>
                  <c:pt idx="2">
                    <c:v>18</c:v>
                  </c:pt>
                  <c:pt idx="3">
                    <c:v>14.43333333333333</c:v>
                  </c:pt>
                </c:numCache>
              </c:numRef>
            </c:minus>
            <c:spPr>
              <a:noFill/>
              <a:ln w="9525" cap="flat" cmpd="sng" algn="ctr">
                <a:solidFill>
                  <a:schemeClr val="bg1">
                    <a:lumMod val="65000"/>
                  </a:schemeClr>
                </a:solidFill>
                <a:round/>
              </a:ln>
              <a:effectLst/>
            </c:spPr>
          </c:errBars>
          <c:cat>
            <c:strRef>
              <c:f>Sheet1!$A$2:$A$5</c:f>
              <c:strCache>
                <c:ptCount val="4"/>
                <c:pt idx="0">
                  <c:v>Physical Limitation</c:v>
                </c:pt>
                <c:pt idx="1">
                  <c:v>Angina Frequency</c:v>
                </c:pt>
                <c:pt idx="2">
                  <c:v>Quality of Life</c:v>
                </c:pt>
                <c:pt idx="3">
                  <c:v>Summary Score</c:v>
                </c:pt>
              </c:strCache>
            </c:strRef>
          </c:cat>
          <c:val>
            <c:numRef>
              <c:f>Sheet1!$C$2:$C$5</c:f>
              <c:numCache>
                <c:formatCode>General</c:formatCode>
                <c:ptCount val="4"/>
                <c:pt idx="0">
                  <c:v>90.3</c:v>
                </c:pt>
                <c:pt idx="1">
                  <c:v>96.3</c:v>
                </c:pt>
                <c:pt idx="2">
                  <c:v>83.4</c:v>
                </c:pt>
                <c:pt idx="3">
                  <c:v>90</c:v>
                </c:pt>
              </c:numCache>
            </c:numRef>
          </c:val>
          <c:extLst>
            <c:ext xmlns:c16="http://schemas.microsoft.com/office/drawing/2014/chart" uri="{C3380CC4-5D6E-409C-BE32-E72D297353CC}">
              <c16:uniqueId val="{00000001-6889-4497-9EBC-1FE68FFB4103}"/>
            </c:ext>
          </c:extLst>
        </c:ser>
        <c:dLbls>
          <c:showLegendKey val="0"/>
          <c:showVal val="0"/>
          <c:showCatName val="0"/>
          <c:showSerName val="0"/>
          <c:showPercent val="0"/>
          <c:showBubbleSize val="0"/>
        </c:dLbls>
        <c:gapWidth val="141"/>
        <c:axId val="-1212685840"/>
        <c:axId val="-1212233408"/>
      </c:barChart>
      <c:catAx>
        <c:axId val="-1212685840"/>
        <c:scaling>
          <c:orientation val="minMax"/>
        </c:scaling>
        <c:delete val="0"/>
        <c:axPos val="b"/>
        <c:numFmt formatCode="General" sourceLinked="1"/>
        <c:majorTickMark val="none"/>
        <c:minorTickMark val="none"/>
        <c:tickLblPos val="nextTo"/>
        <c:spPr>
          <a:noFill/>
          <a:ln w="19050" cap="flat" cmpd="sng" algn="ctr">
            <a:solidFill>
              <a:schemeClr val="tx1">
                <a:lumMod val="65000"/>
                <a:lumOff val="3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212233408"/>
        <c:crosses val="autoZero"/>
        <c:auto val="1"/>
        <c:lblAlgn val="ctr"/>
        <c:lblOffset val="100"/>
        <c:noMultiLvlLbl val="0"/>
      </c:catAx>
      <c:valAx>
        <c:axId val="-1212233408"/>
        <c:scaling>
          <c:orientation val="minMax"/>
          <c:max val="11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212685840"/>
        <c:crosses val="autoZero"/>
        <c:crossBetween val="between"/>
        <c:majorUnit val="25"/>
      </c:valAx>
      <c:spPr>
        <a:noFill/>
        <a:ln>
          <a:noFill/>
        </a:ln>
        <a:effectLst/>
      </c:spPr>
    </c:plotArea>
    <c:legend>
      <c:legendPos val="tr"/>
      <c:layout>
        <c:manualLayout>
          <c:xMode val="edge"/>
          <c:yMode val="edge"/>
          <c:x val="0.88645111273481414"/>
          <c:y val="7.3955498173261761E-2"/>
          <c:w val="0.113548887265186"/>
          <c:h val="0.2005458481454039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819127135777293E-2"/>
          <c:y val="5.3066068258952E-2"/>
          <c:w val="0.74114993609855495"/>
          <c:h val="0.800250247266732"/>
        </c:manualLayout>
      </c:layout>
      <c:barChart>
        <c:barDir val="col"/>
        <c:grouping val="percentStacked"/>
        <c:varyColors val="0"/>
        <c:ser>
          <c:idx val="0"/>
          <c:order val="0"/>
          <c:tx>
            <c:strRef>
              <c:f>Sheet1!$B$1</c:f>
              <c:strCache>
                <c:ptCount val="1"/>
                <c:pt idx="0">
                  <c:v>None</c:v>
                </c:pt>
              </c:strCache>
            </c:strRef>
          </c:tx>
          <c:spPr>
            <a:solidFill>
              <a:schemeClr val="accent1">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c:v>
                </c:pt>
                <c:pt idx="1">
                  <c:v>1 Year</c:v>
                </c:pt>
              </c:strCache>
            </c:strRef>
          </c:cat>
          <c:val>
            <c:numRef>
              <c:f>Sheet1!$B$2:$B$3</c:f>
              <c:numCache>
                <c:formatCode>0.0</c:formatCode>
                <c:ptCount val="2"/>
                <c:pt idx="0">
                  <c:v>34.1</c:v>
                </c:pt>
                <c:pt idx="1">
                  <c:v>84.1</c:v>
                </c:pt>
              </c:numCache>
            </c:numRef>
          </c:val>
          <c:extLst>
            <c:ext xmlns:c16="http://schemas.microsoft.com/office/drawing/2014/chart" uri="{C3380CC4-5D6E-409C-BE32-E72D297353CC}">
              <c16:uniqueId val="{00000000-A1D8-4B52-8472-86630EC595BD}"/>
            </c:ext>
          </c:extLst>
        </c:ser>
        <c:ser>
          <c:idx val="1"/>
          <c:order val="1"/>
          <c:tx>
            <c:strRef>
              <c:f>Sheet1!$C$1</c:f>
              <c:strCache>
                <c:ptCount val="1"/>
                <c:pt idx="0">
                  <c:v>Monthly</c:v>
                </c:pt>
              </c:strCache>
            </c:strRef>
          </c:tx>
          <c:spPr>
            <a:solidFill>
              <a:schemeClr val="accent6">
                <a:lumMod val="60000"/>
                <a:lumOff val="40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c:v>
                </c:pt>
                <c:pt idx="1">
                  <c:v>1 Year</c:v>
                </c:pt>
              </c:strCache>
            </c:strRef>
          </c:cat>
          <c:val>
            <c:numRef>
              <c:f>Sheet1!$C$2:$C$3</c:f>
              <c:numCache>
                <c:formatCode>0.0</c:formatCode>
                <c:ptCount val="2"/>
                <c:pt idx="0">
                  <c:v>26.1</c:v>
                </c:pt>
                <c:pt idx="1">
                  <c:v>13.4</c:v>
                </c:pt>
              </c:numCache>
            </c:numRef>
          </c:val>
          <c:extLst>
            <c:ext xmlns:c16="http://schemas.microsoft.com/office/drawing/2014/chart" uri="{C3380CC4-5D6E-409C-BE32-E72D297353CC}">
              <c16:uniqueId val="{00000001-A1D8-4B52-8472-86630EC595BD}"/>
            </c:ext>
          </c:extLst>
        </c:ser>
        <c:ser>
          <c:idx val="2"/>
          <c:order val="2"/>
          <c:tx>
            <c:strRef>
              <c:f>Sheet1!$D$1</c:f>
              <c:strCache>
                <c:ptCount val="1"/>
                <c:pt idx="0">
                  <c:v>Daily/Weekly</c:v>
                </c:pt>
              </c:strCache>
            </c:strRef>
          </c:tx>
          <c:spPr>
            <a:solidFill>
              <a:srgbClr val="C00000"/>
            </a:solidFill>
            <a:ln>
              <a:noFill/>
            </a:ln>
            <a:effectLst/>
          </c:spPr>
          <c:invertIfNegative val="0"/>
          <c:dLbls>
            <c:dLbl>
              <c:idx val="1"/>
              <c:numFmt formatCode="#,##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0-632E-47BB-8F03-119CB10782E9}"/>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Baseline</c:v>
                </c:pt>
                <c:pt idx="1">
                  <c:v>1 Year</c:v>
                </c:pt>
              </c:strCache>
            </c:strRef>
          </c:cat>
          <c:val>
            <c:numRef>
              <c:f>Sheet1!$D$2:$D$3</c:f>
              <c:numCache>
                <c:formatCode>0.0</c:formatCode>
                <c:ptCount val="2"/>
                <c:pt idx="0">
                  <c:v>39.799999999999997</c:v>
                </c:pt>
                <c:pt idx="1">
                  <c:v>2.4</c:v>
                </c:pt>
              </c:numCache>
            </c:numRef>
          </c:val>
          <c:extLst>
            <c:ext xmlns:c16="http://schemas.microsoft.com/office/drawing/2014/chart" uri="{C3380CC4-5D6E-409C-BE32-E72D297353CC}">
              <c16:uniqueId val="{00000002-A1D8-4B52-8472-86630EC595BD}"/>
            </c:ext>
          </c:extLst>
        </c:ser>
        <c:dLbls>
          <c:showLegendKey val="0"/>
          <c:showVal val="0"/>
          <c:showCatName val="0"/>
          <c:showSerName val="0"/>
          <c:showPercent val="0"/>
          <c:showBubbleSize val="0"/>
        </c:dLbls>
        <c:gapWidth val="150"/>
        <c:overlap val="100"/>
        <c:axId val="-1574228048"/>
        <c:axId val="-1574225216"/>
      </c:barChart>
      <c:catAx>
        <c:axId val="-1574228048"/>
        <c:scaling>
          <c:orientation val="minMax"/>
        </c:scaling>
        <c:delete val="0"/>
        <c:axPos val="b"/>
        <c:numFmt formatCode="General" sourceLinked="1"/>
        <c:majorTickMark val="none"/>
        <c:minorTickMark val="none"/>
        <c:tickLblPos val="nextTo"/>
        <c:spPr>
          <a:noFill/>
          <a:ln w="19050" cap="flat" cmpd="sng" algn="ctr">
            <a:solidFill>
              <a:sysClr val="windowText" lastClr="000000">
                <a:lumMod val="65000"/>
                <a:lumOff val="35000"/>
              </a:sys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574225216"/>
        <c:crosses val="autoZero"/>
        <c:auto val="1"/>
        <c:lblAlgn val="ctr"/>
        <c:lblOffset val="100"/>
        <c:noMultiLvlLbl val="0"/>
      </c:catAx>
      <c:valAx>
        <c:axId val="-15742252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574228048"/>
        <c:crosses val="autoZero"/>
        <c:crossBetween val="between"/>
        <c:majorUnit val="0.25"/>
      </c:valAx>
      <c:spPr>
        <a:noFill/>
        <a:ln>
          <a:noFill/>
        </a:ln>
        <a:effectLst/>
      </c:spPr>
    </c:plotArea>
    <c:legend>
      <c:legendPos val="tr"/>
      <c:layout>
        <c:manualLayout>
          <c:xMode val="edge"/>
          <c:yMode val="edge"/>
          <c:x val="0.83228113465487297"/>
          <c:y val="3.2374097898017103E-2"/>
          <c:w val="0.146991390557838"/>
          <c:h val="0.19029239676156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RV/LV Ratio</a:t>
            </a:r>
          </a:p>
          <a:p>
            <a:pPr>
              <a:defRPr/>
            </a:pPr>
            <a:r>
              <a:rPr lang="en-US"/>
              <a:t>All Patients (N=106)</a:t>
            </a:r>
          </a:p>
        </c:rich>
      </c:tx>
      <c:layout>
        <c:manualLayout>
          <c:xMode val="edge"/>
          <c:yMode val="edge"/>
          <c:x val="0.45216552955816702"/>
          <c:y val="5.1558912824163097E-2"/>
        </c:manualLayout>
      </c:layout>
      <c:overlay val="0"/>
    </c:title>
    <c:autoTitleDeleted val="0"/>
    <c:plotArea>
      <c:layout>
        <c:manualLayout>
          <c:layoutTarget val="inner"/>
          <c:xMode val="edge"/>
          <c:yMode val="edge"/>
          <c:x val="0.13578503599067299"/>
          <c:y val="0.308260274624512"/>
          <c:w val="0.83202612280761001"/>
          <c:h val="0.58143612998710104"/>
        </c:manualLayout>
      </c:layout>
      <c:barChart>
        <c:barDir val="col"/>
        <c:grouping val="clustered"/>
        <c:varyColors val="0"/>
        <c:ser>
          <c:idx val="0"/>
          <c:order val="0"/>
          <c:spPr>
            <a:solidFill>
              <a:schemeClr val="bg1">
                <a:lumMod val="50000"/>
              </a:schemeClr>
            </a:solidFill>
          </c:spPr>
          <c:invertIfNegative val="0"/>
          <c:dPt>
            <c:idx val="1"/>
            <c:invertIfNegative val="0"/>
            <c:bubble3D val="0"/>
            <c:spPr>
              <a:solidFill>
                <a:schemeClr val="bg1">
                  <a:lumMod val="85000"/>
                </a:schemeClr>
              </a:solidFill>
            </c:spPr>
            <c:extLst>
              <c:ext xmlns:c16="http://schemas.microsoft.com/office/drawing/2014/chart" uri="{C3380CC4-5D6E-409C-BE32-E72D297353CC}">
                <c16:uniqueId val="{00000001-EE43-4800-BBA6-F79D07661A98}"/>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'[FLARE data tables for SCAI.xlsx]RVLV_MMS'!$B$134:$C$134</c:f>
              <c:strCache>
                <c:ptCount val="2"/>
                <c:pt idx="0">
                  <c:v>Baseline</c:v>
                </c:pt>
                <c:pt idx="1">
                  <c:v>48-Hour</c:v>
                </c:pt>
              </c:strCache>
            </c:strRef>
          </c:cat>
          <c:val>
            <c:numRef>
              <c:f>'[FLARE data tables for SCAI.xlsx]RVLV_MMS'!$B$135:$C$135</c:f>
              <c:numCache>
                <c:formatCode>0.00</c:formatCode>
                <c:ptCount val="2"/>
                <c:pt idx="0">
                  <c:v>1.530566037735849</c:v>
                </c:pt>
                <c:pt idx="1">
                  <c:v>1.150485436893204</c:v>
                </c:pt>
              </c:numCache>
            </c:numRef>
          </c:val>
          <c:extLst>
            <c:ext xmlns:c16="http://schemas.microsoft.com/office/drawing/2014/chart" uri="{C3380CC4-5D6E-409C-BE32-E72D297353CC}">
              <c16:uniqueId val="{00000002-EE43-4800-BBA6-F79D07661A98}"/>
            </c:ext>
          </c:extLst>
        </c:ser>
        <c:dLbls>
          <c:showLegendKey val="0"/>
          <c:showVal val="0"/>
          <c:showCatName val="0"/>
          <c:showSerName val="0"/>
          <c:showPercent val="0"/>
          <c:showBubbleSize val="0"/>
        </c:dLbls>
        <c:gapWidth val="150"/>
        <c:axId val="1787632136"/>
        <c:axId val="1787247608"/>
      </c:barChart>
      <c:catAx>
        <c:axId val="1787632136"/>
        <c:scaling>
          <c:orientation val="minMax"/>
        </c:scaling>
        <c:delete val="0"/>
        <c:axPos val="b"/>
        <c:numFmt formatCode="General" sourceLinked="0"/>
        <c:majorTickMark val="out"/>
        <c:minorTickMark val="none"/>
        <c:tickLblPos val="nextTo"/>
        <c:crossAx val="1787247608"/>
        <c:crosses val="autoZero"/>
        <c:auto val="1"/>
        <c:lblAlgn val="ctr"/>
        <c:lblOffset val="100"/>
        <c:noMultiLvlLbl val="0"/>
      </c:catAx>
      <c:valAx>
        <c:axId val="1787247608"/>
        <c:scaling>
          <c:orientation val="minMax"/>
        </c:scaling>
        <c:delete val="0"/>
        <c:axPos val="l"/>
        <c:majorGridlines/>
        <c:title>
          <c:tx>
            <c:rich>
              <a:bodyPr rot="-5400000" vert="horz"/>
              <a:lstStyle/>
              <a:p>
                <a:pPr>
                  <a:defRPr/>
                </a:pPr>
                <a:r>
                  <a:rPr lang="en-US"/>
                  <a:t>RV/LV Ratio</a:t>
                </a:r>
              </a:p>
            </c:rich>
          </c:tx>
          <c:layout>
            <c:manualLayout>
              <c:xMode val="edge"/>
              <c:yMode val="edge"/>
              <c:x val="7.0786011606697799E-3"/>
              <c:y val="0.39422269525908299"/>
            </c:manualLayout>
          </c:layout>
          <c:overlay val="0"/>
        </c:title>
        <c:numFmt formatCode="0.00" sourceLinked="1"/>
        <c:majorTickMark val="out"/>
        <c:minorTickMark val="none"/>
        <c:tickLblPos val="nextTo"/>
        <c:crossAx val="178763213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a:t>RV/LV Ratio</a:t>
            </a:r>
          </a:p>
          <a:p>
            <a:pPr>
              <a:defRPr/>
            </a:pPr>
            <a:r>
              <a:rPr lang="en-US"/>
              <a:t>All Patients (N=106)</a:t>
            </a:r>
          </a:p>
        </c:rich>
      </c:tx>
      <c:layout>
        <c:manualLayout>
          <c:xMode val="edge"/>
          <c:yMode val="edge"/>
          <c:x val="0.45216552955816702"/>
          <c:y val="5.1558912824163097E-2"/>
        </c:manualLayout>
      </c:layout>
      <c:overlay val="0"/>
    </c:title>
    <c:autoTitleDeleted val="0"/>
    <c:plotArea>
      <c:layout>
        <c:manualLayout>
          <c:layoutTarget val="inner"/>
          <c:xMode val="edge"/>
          <c:yMode val="edge"/>
          <c:x val="0.13578503599067299"/>
          <c:y val="0.308260274624512"/>
          <c:w val="0.83202612280761001"/>
          <c:h val="0.58143612998710104"/>
        </c:manualLayout>
      </c:layout>
      <c:barChart>
        <c:barDir val="col"/>
        <c:grouping val="clustered"/>
        <c:varyColors val="0"/>
        <c:ser>
          <c:idx val="0"/>
          <c:order val="0"/>
          <c:spPr>
            <a:solidFill>
              <a:schemeClr val="bg1">
                <a:lumMod val="50000"/>
              </a:schemeClr>
            </a:solidFill>
          </c:spPr>
          <c:invertIfNegative val="0"/>
          <c:dPt>
            <c:idx val="1"/>
            <c:invertIfNegative val="0"/>
            <c:bubble3D val="0"/>
            <c:spPr>
              <a:solidFill>
                <a:schemeClr val="bg1">
                  <a:lumMod val="85000"/>
                </a:schemeClr>
              </a:solidFill>
            </c:spPr>
            <c:extLst>
              <c:ext xmlns:c16="http://schemas.microsoft.com/office/drawing/2014/chart" uri="{C3380CC4-5D6E-409C-BE32-E72D297353CC}">
                <c16:uniqueId val="{00000001-EE43-4800-BBA6-F79D07661A98}"/>
              </c:ext>
            </c:extLst>
          </c:dPt>
          <c:dLbls>
            <c:spPr>
              <a:noFill/>
              <a:ln>
                <a:noFill/>
              </a:ln>
              <a:effectLst/>
            </c:sp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'[FLARE data tables for SCAI.xlsx]RVLV_MMS'!$B$134:$C$134</c:f>
              <c:strCache>
                <c:ptCount val="2"/>
                <c:pt idx="0">
                  <c:v>Baseline</c:v>
                </c:pt>
                <c:pt idx="1">
                  <c:v>48-Hour</c:v>
                </c:pt>
              </c:strCache>
            </c:strRef>
          </c:cat>
          <c:val>
            <c:numRef>
              <c:f>'[FLARE data tables for SCAI.xlsx]RVLV_MMS'!$B$135:$C$135</c:f>
              <c:numCache>
                <c:formatCode>0.00</c:formatCode>
                <c:ptCount val="2"/>
                <c:pt idx="0">
                  <c:v>1.530566037735849</c:v>
                </c:pt>
                <c:pt idx="1">
                  <c:v>1.150485436893204</c:v>
                </c:pt>
              </c:numCache>
            </c:numRef>
          </c:val>
          <c:extLst>
            <c:ext xmlns:c16="http://schemas.microsoft.com/office/drawing/2014/chart" uri="{C3380CC4-5D6E-409C-BE32-E72D297353CC}">
              <c16:uniqueId val="{00000002-EE43-4800-BBA6-F79D07661A98}"/>
            </c:ext>
          </c:extLst>
        </c:ser>
        <c:dLbls>
          <c:showLegendKey val="0"/>
          <c:showVal val="0"/>
          <c:showCatName val="0"/>
          <c:showSerName val="0"/>
          <c:showPercent val="0"/>
          <c:showBubbleSize val="0"/>
        </c:dLbls>
        <c:gapWidth val="150"/>
        <c:axId val="1787632136"/>
        <c:axId val="1787247608"/>
      </c:barChart>
      <c:catAx>
        <c:axId val="1787632136"/>
        <c:scaling>
          <c:orientation val="minMax"/>
        </c:scaling>
        <c:delete val="0"/>
        <c:axPos val="b"/>
        <c:numFmt formatCode="General" sourceLinked="0"/>
        <c:majorTickMark val="out"/>
        <c:minorTickMark val="none"/>
        <c:tickLblPos val="nextTo"/>
        <c:crossAx val="1787247608"/>
        <c:crosses val="autoZero"/>
        <c:auto val="1"/>
        <c:lblAlgn val="ctr"/>
        <c:lblOffset val="100"/>
        <c:noMultiLvlLbl val="0"/>
      </c:catAx>
      <c:valAx>
        <c:axId val="1787247608"/>
        <c:scaling>
          <c:orientation val="minMax"/>
        </c:scaling>
        <c:delete val="0"/>
        <c:axPos val="l"/>
        <c:majorGridlines/>
        <c:title>
          <c:tx>
            <c:rich>
              <a:bodyPr rot="-5400000" vert="horz"/>
              <a:lstStyle/>
              <a:p>
                <a:pPr>
                  <a:defRPr/>
                </a:pPr>
                <a:r>
                  <a:rPr lang="en-US"/>
                  <a:t>RV/LV Ratio</a:t>
                </a:r>
              </a:p>
            </c:rich>
          </c:tx>
          <c:layout>
            <c:manualLayout>
              <c:xMode val="edge"/>
              <c:yMode val="edge"/>
              <c:x val="7.0786011606697799E-3"/>
              <c:y val="0.39422269525908299"/>
            </c:manualLayout>
          </c:layout>
          <c:overlay val="0"/>
        </c:title>
        <c:numFmt formatCode="0.00" sourceLinked="1"/>
        <c:majorTickMark val="out"/>
        <c:minorTickMark val="none"/>
        <c:tickLblPos val="nextTo"/>
        <c:crossAx val="1787632136"/>
        <c:crosses val="autoZero"/>
        <c:crossBetween val="between"/>
      </c:valAx>
    </c:plotArea>
    <c:plotVisOnly val="1"/>
    <c:dispBlanksAs val="gap"/>
    <c:showDLblsOverMax val="0"/>
  </c:chart>
  <c:txPr>
    <a:bodyPr/>
    <a:lstStyle/>
    <a:p>
      <a:pPr>
        <a:defRPr sz="1800"/>
      </a:pPr>
      <a:endParaRPr lang="en-US"/>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3611111111111099E-2"/>
          <c:y val="3.4762985383038597E-2"/>
          <c:w val="0.85555555555555596"/>
          <c:h val="0.81481481481481499"/>
        </c:manualLayout>
      </c:layout>
      <c:pie3DChart>
        <c:varyColors val="1"/>
        <c:ser>
          <c:idx val="0"/>
          <c:order val="0"/>
          <c:dPt>
            <c:idx val="0"/>
            <c:bubble3D val="0"/>
            <c:spPr>
              <a:solidFill>
                <a:srgbClr val="0070C0"/>
              </a:solidFill>
              <a:ln>
                <a:noFill/>
              </a:ln>
              <a:effectLst/>
              <a:sp3d/>
            </c:spPr>
            <c:extLst>
              <c:ext xmlns:c16="http://schemas.microsoft.com/office/drawing/2014/chart" uri="{C3380CC4-5D6E-409C-BE32-E72D297353CC}">
                <c16:uniqueId val="{00000001-CC57-42EB-8467-B83474AFF18F}"/>
              </c:ext>
            </c:extLst>
          </c:dPt>
          <c:dPt>
            <c:idx val="1"/>
            <c:bubble3D val="0"/>
            <c:spPr>
              <a:solidFill>
                <a:schemeClr val="accent4">
                  <a:lumMod val="60000"/>
                  <a:lumOff val="40000"/>
                </a:schemeClr>
              </a:solidFill>
              <a:ln>
                <a:noFill/>
              </a:ln>
              <a:effectLst/>
              <a:sp3d/>
            </c:spPr>
            <c:extLst>
              <c:ext xmlns:c16="http://schemas.microsoft.com/office/drawing/2014/chart" uri="{C3380CC4-5D6E-409C-BE32-E72D297353CC}">
                <c16:uniqueId val="{00000003-CC57-42EB-8467-B83474AFF18F}"/>
              </c:ext>
            </c:extLst>
          </c:dPt>
          <c:dLbls>
            <c:dLbl>
              <c:idx val="0"/>
              <c:tx>
                <c:rich>
                  <a:bodyPr rot="0" spcFirstLastPara="1" vertOverflow="ellipsis" vert="horz" wrap="square" lIns="38100" tIns="19050" rIns="38100" bIns="19050" anchor="ctr" anchorCtr="1">
                    <a:spAutoFit/>
                  </a:bodyPr>
                  <a:lstStyle/>
                  <a:p>
                    <a:pPr>
                      <a:defRPr sz="2000" b="1" i="0" u="none" strike="noStrike" kern="1200" baseline="0">
                        <a:solidFill>
                          <a:srgbClr val="FFC000"/>
                        </a:solidFill>
                        <a:latin typeface="Arial" panose="020B0604020202020204" pitchFamily="34" charset="0"/>
                        <a:ea typeface="+mn-ea"/>
                        <a:cs typeface="Arial" panose="020B0604020202020204" pitchFamily="34" charset="0"/>
                      </a:defRPr>
                    </a:pPr>
                    <a:fld id="{A29AAEDD-7316-4C07-A90A-647E1F74E0DA}" type="VALUE">
                      <a:rPr lang="en-US" baseline="0" smtClean="0">
                        <a:solidFill>
                          <a:srgbClr val="FFC000"/>
                        </a:solidFill>
                      </a:rPr>
                      <a:pPr>
                        <a:defRPr sz="2000" b="1">
                          <a:solidFill>
                            <a:srgbClr val="FFC000"/>
                          </a:solidFill>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FFC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C57-42EB-8467-B83474AFF18F}"/>
                </c:ext>
              </c:extLst>
            </c:dLbl>
            <c:dLbl>
              <c:idx val="1"/>
              <c:tx>
                <c:rich>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Arial" panose="020B0604020202020204" pitchFamily="34" charset="0"/>
                        <a:ea typeface="+mn-ea"/>
                        <a:cs typeface="Arial" panose="020B0604020202020204" pitchFamily="34" charset="0"/>
                      </a:defRPr>
                    </a:pPr>
                    <a:fld id="{7CADB994-C2DC-41C1-85E9-A14FFD414448}" type="VALUE">
                      <a:rPr lang="en-US" baseline="0" smtClean="0">
                        <a:solidFill>
                          <a:srgbClr val="0070C0"/>
                        </a:solidFill>
                      </a:rPr>
                      <a:pPr>
                        <a:defRPr sz="2000" b="1">
                          <a:solidFill>
                            <a:srgbClr val="0070C0"/>
                          </a:solidFill>
                          <a:latin typeface="Arial" panose="020B0604020202020204" pitchFamily="34" charset="0"/>
                          <a:cs typeface="Arial"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dLblPos val="ct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C57-42EB-8467-B83474AFF18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1"/>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Sheet1!$C$20:$C$21</c:f>
              <c:strCache>
                <c:ptCount val="2"/>
                <c:pt idx="0">
                  <c:v>Technical success</c:v>
                </c:pt>
                <c:pt idx="1">
                  <c:v>Technical failure</c:v>
                </c:pt>
              </c:strCache>
            </c:strRef>
          </c:cat>
          <c:val>
            <c:numRef>
              <c:f>Sheet1!$D$20:$D$21</c:f>
              <c:numCache>
                <c:formatCode>0%</c:formatCode>
                <c:ptCount val="2"/>
                <c:pt idx="0">
                  <c:v>0.87</c:v>
                </c:pt>
                <c:pt idx="1">
                  <c:v>0.13</c:v>
                </c:pt>
              </c:numCache>
            </c:numRef>
          </c:val>
          <c:extLst>
            <c:ext xmlns:c16="http://schemas.microsoft.com/office/drawing/2014/chart" uri="{C3380CC4-5D6E-409C-BE32-E72D297353CC}">
              <c16:uniqueId val="{00000004-CC57-42EB-8467-B83474AFF18F}"/>
            </c:ext>
          </c:extLst>
        </c:ser>
        <c:dLbls>
          <c:dLblPos val="outEnd"/>
          <c:showLegendKey val="0"/>
          <c:showVal val="0"/>
          <c:showCatName val="1"/>
          <c:showSerName val="0"/>
          <c:showPercent val="0"/>
          <c:showBubbleSize val="0"/>
          <c:showLeaderLines val="1"/>
        </c:dLbls>
      </c:pie3DChart>
      <c:spPr>
        <a:noFill/>
        <a:ln>
          <a:noFill/>
        </a:ln>
        <a:effectLst/>
      </c:spPr>
    </c:plotArea>
    <c:legend>
      <c:legendPos val="b"/>
      <c:layout>
        <c:manualLayout>
          <c:xMode val="edge"/>
          <c:yMode val="edge"/>
          <c:x val="9.3354768153980805E-2"/>
          <c:y val="0.87981782124121999"/>
          <c:w val="0.81482545931758499"/>
          <c:h val="8.8312872047290603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bg1">
          <a:lumMod val="75000"/>
        </a:schemeClr>
      </a:solid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449948116950496E-2"/>
          <c:y val="0.232484821857879"/>
          <c:w val="0.90123222242568501"/>
          <c:h val="0.67676080839479102"/>
        </c:manualLayout>
      </c:layout>
      <c:barChart>
        <c:barDir val="col"/>
        <c:grouping val="stacked"/>
        <c:varyColors val="0"/>
        <c:ser>
          <c:idx val="0"/>
          <c:order val="0"/>
          <c:tx>
            <c:strRef>
              <c:f>Sheet1!$A$114</c:f>
              <c:strCache>
                <c:ptCount val="1"/>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dLbls>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Sheet1!$B$114:$G$114</c:f>
              <c:numCache>
                <c:formatCode>General</c:formatCode>
                <c:ptCount val="6"/>
              </c:numCache>
            </c:numRef>
          </c:val>
          <c:extLst>
            <c:ext xmlns:c16="http://schemas.microsoft.com/office/drawing/2014/chart" uri="{C3380CC4-5D6E-409C-BE32-E72D297353CC}">
              <c16:uniqueId val="{00000000-F85C-4079-949D-B17BDADEA9A6}"/>
            </c:ext>
          </c:extLst>
        </c:ser>
        <c:ser>
          <c:idx val="1"/>
          <c:order val="1"/>
          <c:tx>
            <c:strRef>
              <c:f>Sheet1!$A$115</c:f>
              <c:strCache>
                <c:ptCount val="1"/>
                <c:pt idx="0">
                  <c:v>AWE</c:v>
                </c:pt>
              </c:strCache>
            </c:strRef>
          </c:tx>
          <c:spPr>
            <a:solidFill>
              <a:srgbClr val="0070C0"/>
            </a:soli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Sheet1!$B$115:$G$115</c:f>
              <c:numCache>
                <c:formatCode>0.0%</c:formatCode>
                <c:ptCount val="6"/>
                <c:pt idx="0">
                  <c:v>0.88339999999999996</c:v>
                </c:pt>
                <c:pt idx="1">
                  <c:v>0.7157</c:v>
                </c:pt>
                <c:pt idx="2">
                  <c:v>0.50570000000000004</c:v>
                </c:pt>
                <c:pt idx="3">
                  <c:v>0.31890000000000002</c:v>
                </c:pt>
                <c:pt idx="4">
                  <c:v>0.1726</c:v>
                </c:pt>
                <c:pt idx="5">
                  <c:v>0.1694</c:v>
                </c:pt>
              </c:numCache>
            </c:numRef>
          </c:val>
          <c:extLst>
            <c:ext xmlns:c16="http://schemas.microsoft.com/office/drawing/2014/chart" uri="{C3380CC4-5D6E-409C-BE32-E72D297353CC}">
              <c16:uniqueId val="{00000001-F85C-4079-949D-B17BDADEA9A6}"/>
            </c:ext>
          </c:extLst>
        </c:ser>
        <c:ser>
          <c:idx val="2"/>
          <c:order val="2"/>
          <c:tx>
            <c:strRef>
              <c:f>Sheet1!$A$116</c:f>
              <c:strCache>
                <c:ptCount val="1"/>
                <c:pt idx="0">
                  <c:v>ADR</c:v>
                </c:pt>
              </c:strCache>
            </c:strRef>
          </c:tx>
          <c:spPr>
            <a:gradFill flip="none" rotWithShape="1">
              <a:gsLst>
                <a:gs pos="0">
                  <a:schemeClr val="accent1">
                    <a:lumMod val="60000"/>
                    <a:lumOff val="40000"/>
                  </a:schemeClr>
                </a:gs>
                <a:gs pos="100000">
                  <a:schemeClr val="accent1">
                    <a:lumMod val="40000"/>
                    <a:lumOff val="60000"/>
                  </a:schemeClr>
                </a:gs>
              </a:gsLst>
              <a:lin ang="16200000" scaled="1"/>
              <a:tileRect/>
            </a:gradFill>
            <a:ln>
              <a:noFill/>
            </a:ln>
            <a:effectLst/>
          </c:spPr>
          <c:invertIfNegative val="0"/>
          <c:dLbls>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Sheet1!$B$116:$G$116</c:f>
              <c:numCache>
                <c:formatCode>0.0%</c:formatCode>
                <c:ptCount val="6"/>
                <c:pt idx="0">
                  <c:v>5.8299999999999998E-2</c:v>
                </c:pt>
                <c:pt idx="1">
                  <c:v>0.14710000000000001</c:v>
                </c:pt>
                <c:pt idx="2">
                  <c:v>0.20449999999999999</c:v>
                </c:pt>
                <c:pt idx="3">
                  <c:v>0.2407</c:v>
                </c:pt>
                <c:pt idx="4">
                  <c:v>0.21629999999999999</c:v>
                </c:pt>
                <c:pt idx="5">
                  <c:v>0.2016</c:v>
                </c:pt>
              </c:numCache>
            </c:numRef>
          </c:val>
          <c:extLst>
            <c:ext xmlns:c16="http://schemas.microsoft.com/office/drawing/2014/chart" uri="{C3380CC4-5D6E-409C-BE32-E72D297353CC}">
              <c16:uniqueId val="{00000002-F85C-4079-949D-B17BDADEA9A6}"/>
            </c:ext>
          </c:extLst>
        </c:ser>
        <c:ser>
          <c:idx val="3"/>
          <c:order val="3"/>
          <c:tx>
            <c:strRef>
              <c:f>Sheet1!$A$117</c:f>
              <c:strCache>
                <c:ptCount val="1"/>
                <c:pt idx="0">
                  <c:v>Retrograde</c:v>
                </c:pt>
              </c:strCache>
            </c:strRef>
          </c:tx>
          <c:spPr>
            <a:solidFill>
              <a:schemeClr val="accent4">
                <a:lumMod val="60000"/>
                <a:lumOff val="40000"/>
              </a:schemeClr>
            </a:solidFill>
            <a:ln>
              <a:noFill/>
            </a:ln>
            <a:effectLst/>
          </c:spPr>
          <c:invertIfNegative val="0"/>
          <c:dLbls>
            <c:dLbl>
              <c:idx val="0"/>
              <c:layout>
                <c:manualLayout>
                  <c:x val="-2.2715362037349601E-17"/>
                  <c:y val="-2.9564786033061799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85C-4079-949D-B17BDADEA9A6}"/>
                </c:ext>
              </c:extLst>
            </c:dLbl>
            <c:spPr>
              <a:noFill/>
              <a:ln>
                <a:noFill/>
              </a:ln>
              <a:effectLst/>
            </c:spPr>
            <c:txPr>
              <a:bodyPr rot="0" spcFirstLastPara="1" vertOverflow="ellipsis" vert="horz" wrap="square" anchor="ctr" anchorCtr="1"/>
              <a:lstStyle/>
              <a:p>
                <a:pPr>
                  <a:defRPr sz="12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Sheet1!$B$113:$G$113</c:f>
              <c:strCache>
                <c:ptCount val="6"/>
                <c:pt idx="0">
                  <c:v>J-CTO Score 0</c:v>
                </c:pt>
                <c:pt idx="1">
                  <c:v>J-CTO Score 1</c:v>
                </c:pt>
                <c:pt idx="2">
                  <c:v>J-CTO Score 2</c:v>
                </c:pt>
                <c:pt idx="3">
                  <c:v> J-CTO Score 3</c:v>
                </c:pt>
                <c:pt idx="4">
                  <c:v> J-CTO Score 4</c:v>
                </c:pt>
                <c:pt idx="5">
                  <c:v> J-CTO Score 5</c:v>
                </c:pt>
              </c:strCache>
            </c:strRef>
          </c:cat>
          <c:val>
            <c:numRef>
              <c:f>Sheet1!$B$117:$G$117</c:f>
              <c:numCache>
                <c:formatCode>0.0%</c:formatCode>
                <c:ptCount val="6"/>
                <c:pt idx="0">
                  <c:v>3.1399999999999997E-2</c:v>
                </c:pt>
                <c:pt idx="1">
                  <c:v>8.9499999999999996E-2</c:v>
                </c:pt>
                <c:pt idx="2">
                  <c:v>0.19739999999999999</c:v>
                </c:pt>
                <c:pt idx="3">
                  <c:v>0.3533</c:v>
                </c:pt>
                <c:pt idx="4">
                  <c:v>0.41470000000000001</c:v>
                </c:pt>
                <c:pt idx="5">
                  <c:v>0.4355</c:v>
                </c:pt>
              </c:numCache>
            </c:numRef>
          </c:val>
          <c:extLst>
            <c:ext xmlns:c16="http://schemas.microsoft.com/office/drawing/2014/chart" uri="{C3380CC4-5D6E-409C-BE32-E72D297353CC}">
              <c16:uniqueId val="{00000003-F85C-4079-949D-B17BDADEA9A6}"/>
            </c:ext>
          </c:extLst>
        </c:ser>
        <c:dLbls>
          <c:dLblPos val="ctr"/>
          <c:showLegendKey val="0"/>
          <c:showVal val="1"/>
          <c:showCatName val="0"/>
          <c:showSerName val="0"/>
          <c:showPercent val="0"/>
          <c:showBubbleSize val="0"/>
        </c:dLbls>
        <c:gapWidth val="150"/>
        <c:overlap val="100"/>
        <c:axId val="-2125847344"/>
        <c:axId val="-2125844048"/>
      </c:barChart>
      <c:catAx>
        <c:axId val="-212584734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5844048"/>
        <c:crosses val="autoZero"/>
        <c:auto val="1"/>
        <c:lblAlgn val="ctr"/>
        <c:lblOffset val="100"/>
        <c:noMultiLvlLbl val="0"/>
      </c:catAx>
      <c:valAx>
        <c:axId val="-2125844048"/>
        <c:scaling>
          <c:orientation val="minMax"/>
          <c:max val="1"/>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125847344"/>
        <c:crosses val="autoZero"/>
        <c:crossBetween val="between"/>
        <c:minorUnit val="0.2"/>
      </c:valAx>
      <c:spPr>
        <a:noFill/>
        <a:ln>
          <a:noFill/>
        </a:ln>
        <a:effectLst/>
      </c:spPr>
    </c:plotArea>
    <c:legend>
      <c:legendPos val="r"/>
      <c:legendEntry>
        <c:idx val="3"/>
        <c:delete val="1"/>
      </c:legendEntry>
      <c:layout>
        <c:manualLayout>
          <c:xMode val="edge"/>
          <c:yMode val="edge"/>
          <c:x val="0.80726242347892097"/>
          <c:y val="2.8136920511322199E-2"/>
          <c:w val="0.176873008718298"/>
          <c:h val="0.182202656078681"/>
        </c:manualLayout>
      </c:layout>
      <c:overlay val="0"/>
      <c:spPr>
        <a:noFill/>
        <a:ln>
          <a:solidFill>
            <a:schemeClr val="bg1">
              <a:lumMod val="75000"/>
            </a:schemeClr>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bg1">
          <a:lumMod val="75000"/>
        </a:schemeClr>
      </a:solidFill>
    </a:ln>
    <a:effectLst>
      <a:outerShdw blurRad="50800" dist="38100" dir="2700000" algn="tl" rotWithShape="0">
        <a:prstClr val="black">
          <a:alpha val="40000"/>
        </a:prstClr>
      </a:outerShdw>
    </a:effectLst>
  </c:spPr>
  <c:txPr>
    <a:bodyPr/>
    <a:lstStyle/>
    <a:p>
      <a:pPr>
        <a:defRPr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958400977232498E-2"/>
          <c:y val="0.123342572048087"/>
          <c:w val="0.89704432516064503"/>
          <c:h val="0.62546571532961703"/>
        </c:manualLayout>
      </c:layout>
      <c:barChart>
        <c:barDir val="col"/>
        <c:grouping val="clustered"/>
        <c:varyColors val="0"/>
        <c:ser>
          <c:idx val="0"/>
          <c:order val="0"/>
          <c:tx>
            <c:strRef>
              <c:f>Sheet1!$K$95</c:f>
              <c:strCache>
                <c:ptCount val="1"/>
                <c:pt idx="0">
                  <c:v>AWE</c:v>
                </c:pt>
              </c:strCache>
            </c:strRef>
          </c:tx>
          <c:spPr>
            <a:solidFill>
              <a:srgbClr val="0070C0"/>
            </a:solidFill>
            <a:ln>
              <a:noFill/>
            </a:ln>
            <a:effectLst/>
          </c:spPr>
          <c:invertIfNegative val="0"/>
          <c:cat>
            <c:strRef>
              <c:f>Sheet1!$J$96:$J$103</c:f>
              <c:strCache>
                <c:ptCount val="8"/>
                <c:pt idx="0">
                  <c:v>MACE overall</c:v>
                </c:pt>
                <c:pt idx="1">
                  <c:v>Death</c:v>
                </c:pt>
                <c:pt idx="2">
                  <c:v>Acute MI</c:v>
                </c:pt>
                <c:pt idx="3">
                  <c:v>Stroke</c:v>
                </c:pt>
                <c:pt idx="4">
                  <c:v>Re-PCI</c:v>
                </c:pt>
                <c:pt idx="5">
                  <c:v>Emergency CABG</c:v>
                </c:pt>
                <c:pt idx="6">
                  <c:v>Pericardial tamponade</c:v>
                </c:pt>
                <c:pt idx="7">
                  <c:v>Perforation</c:v>
                </c:pt>
              </c:strCache>
            </c:strRef>
          </c:cat>
          <c:val>
            <c:numRef>
              <c:f>Sheet1!$K$96:$K$103</c:f>
              <c:numCache>
                <c:formatCode>0.00%</c:formatCode>
                <c:ptCount val="8"/>
                <c:pt idx="0">
                  <c:v>1.09E-2</c:v>
                </c:pt>
                <c:pt idx="1">
                  <c:v>3.5999999999999999E-3</c:v>
                </c:pt>
                <c:pt idx="2">
                  <c:v>0</c:v>
                </c:pt>
                <c:pt idx="3">
                  <c:v>1.4E-3</c:v>
                </c:pt>
                <c:pt idx="4">
                  <c:v>1.4E-3</c:v>
                </c:pt>
                <c:pt idx="5">
                  <c:v>1.4E-3</c:v>
                </c:pt>
                <c:pt idx="6">
                  <c:v>4.3E-3</c:v>
                </c:pt>
                <c:pt idx="7">
                  <c:v>1.1599999999999999E-2</c:v>
                </c:pt>
              </c:numCache>
            </c:numRef>
          </c:val>
          <c:extLst>
            <c:ext xmlns:c16="http://schemas.microsoft.com/office/drawing/2014/chart" uri="{C3380CC4-5D6E-409C-BE32-E72D297353CC}">
              <c16:uniqueId val="{00000000-C8C3-40A4-9808-AAFF692396FB}"/>
            </c:ext>
          </c:extLst>
        </c:ser>
        <c:ser>
          <c:idx val="1"/>
          <c:order val="1"/>
          <c:tx>
            <c:strRef>
              <c:f>Sheet1!$L$95</c:f>
              <c:strCache>
                <c:ptCount val="1"/>
                <c:pt idx="0">
                  <c:v>ADR</c:v>
                </c:pt>
              </c:strCache>
            </c:strRef>
          </c:tx>
          <c:spPr>
            <a:gradFill rotWithShape="1">
              <a:gsLst>
                <a:gs pos="34000">
                  <a:schemeClr val="accent1">
                    <a:lumMod val="60000"/>
                    <a:lumOff val="40000"/>
                  </a:schemeClr>
                </a:gs>
                <a:gs pos="100000">
                  <a:schemeClr val="accent1">
                    <a:lumMod val="40000"/>
                    <a:lumOff val="60000"/>
                  </a:schemeClr>
                </a:gs>
              </a:gsLst>
              <a:lin ang="16200000" scaled="1"/>
            </a:gradFill>
            <a:ln>
              <a:noFill/>
            </a:ln>
            <a:effectLst/>
          </c:spPr>
          <c:invertIfNegative val="0"/>
          <c:cat>
            <c:strRef>
              <c:f>Sheet1!$J$96:$J$103</c:f>
              <c:strCache>
                <c:ptCount val="8"/>
                <c:pt idx="0">
                  <c:v>MACE overall</c:v>
                </c:pt>
                <c:pt idx="1">
                  <c:v>Death</c:v>
                </c:pt>
                <c:pt idx="2">
                  <c:v>Acute MI</c:v>
                </c:pt>
                <c:pt idx="3">
                  <c:v>Stroke</c:v>
                </c:pt>
                <c:pt idx="4">
                  <c:v>Re-PCI</c:v>
                </c:pt>
                <c:pt idx="5">
                  <c:v>Emergency CABG</c:v>
                </c:pt>
                <c:pt idx="6">
                  <c:v>Pericardial tamponade</c:v>
                </c:pt>
                <c:pt idx="7">
                  <c:v>Perforation</c:v>
                </c:pt>
              </c:strCache>
            </c:strRef>
          </c:cat>
          <c:val>
            <c:numRef>
              <c:f>Sheet1!$L$96:$L$103</c:f>
              <c:numCache>
                <c:formatCode>0.00%</c:formatCode>
                <c:ptCount val="8"/>
                <c:pt idx="0">
                  <c:v>2.9600000000000001E-2</c:v>
                </c:pt>
                <c:pt idx="1">
                  <c:v>8.6999999999999994E-3</c:v>
                </c:pt>
                <c:pt idx="2">
                  <c:v>1.2200000000000001E-2</c:v>
                </c:pt>
                <c:pt idx="3">
                  <c:v>3.5000000000000001E-3</c:v>
                </c:pt>
                <c:pt idx="4">
                  <c:v>5.1999999999999998E-3</c:v>
                </c:pt>
                <c:pt idx="5">
                  <c:v>0</c:v>
                </c:pt>
                <c:pt idx="6">
                  <c:v>8.6999999999999994E-3</c:v>
                </c:pt>
                <c:pt idx="7">
                  <c:v>5.2200000000000003E-2</c:v>
                </c:pt>
              </c:numCache>
            </c:numRef>
          </c:val>
          <c:extLst>
            <c:ext xmlns:c16="http://schemas.microsoft.com/office/drawing/2014/chart" uri="{C3380CC4-5D6E-409C-BE32-E72D297353CC}">
              <c16:uniqueId val="{00000001-C8C3-40A4-9808-AAFF692396FB}"/>
            </c:ext>
          </c:extLst>
        </c:ser>
        <c:ser>
          <c:idx val="2"/>
          <c:order val="2"/>
          <c:tx>
            <c:strRef>
              <c:f>Sheet1!$M$95</c:f>
              <c:strCache>
                <c:ptCount val="1"/>
                <c:pt idx="0">
                  <c:v>Retrograde</c:v>
                </c:pt>
              </c:strCache>
            </c:strRef>
          </c:tx>
          <c:spPr>
            <a:solidFill>
              <a:schemeClr val="accent4">
                <a:lumMod val="60000"/>
                <a:lumOff val="40000"/>
              </a:schemeClr>
            </a:solidFill>
            <a:ln>
              <a:noFill/>
            </a:ln>
            <a:effectLst/>
          </c:spPr>
          <c:invertIfNegative val="0"/>
          <c:cat>
            <c:strRef>
              <c:f>Sheet1!$J$96:$J$103</c:f>
              <c:strCache>
                <c:ptCount val="8"/>
                <c:pt idx="0">
                  <c:v>MACE overall</c:v>
                </c:pt>
                <c:pt idx="1">
                  <c:v>Death</c:v>
                </c:pt>
                <c:pt idx="2">
                  <c:v>Acute MI</c:v>
                </c:pt>
                <c:pt idx="3">
                  <c:v>Stroke</c:v>
                </c:pt>
                <c:pt idx="4">
                  <c:v>Re-PCI</c:v>
                </c:pt>
                <c:pt idx="5">
                  <c:v>Emergency CABG</c:v>
                </c:pt>
                <c:pt idx="6">
                  <c:v>Pericardial tamponade</c:v>
                </c:pt>
                <c:pt idx="7">
                  <c:v>Perforation</c:v>
                </c:pt>
              </c:strCache>
            </c:strRef>
          </c:cat>
          <c:val>
            <c:numRef>
              <c:f>Sheet1!$M$96:$M$103</c:f>
              <c:numCache>
                <c:formatCode>0.00%</c:formatCode>
                <c:ptCount val="8"/>
                <c:pt idx="0">
                  <c:v>5.6099999999999997E-2</c:v>
                </c:pt>
                <c:pt idx="1">
                  <c:v>1.4999999999999999E-2</c:v>
                </c:pt>
                <c:pt idx="2">
                  <c:v>2.46E-2</c:v>
                </c:pt>
                <c:pt idx="3">
                  <c:v>5.4999999999999997E-3</c:v>
                </c:pt>
                <c:pt idx="4">
                  <c:v>6.7999999999999996E-3</c:v>
                </c:pt>
                <c:pt idx="5">
                  <c:v>1.4E-3</c:v>
                </c:pt>
                <c:pt idx="6">
                  <c:v>9.5999999999999992E-3</c:v>
                </c:pt>
                <c:pt idx="7">
                  <c:v>7.5200000000000003E-2</c:v>
                </c:pt>
              </c:numCache>
            </c:numRef>
          </c:val>
          <c:extLst>
            <c:ext xmlns:c16="http://schemas.microsoft.com/office/drawing/2014/chart" uri="{C3380CC4-5D6E-409C-BE32-E72D297353CC}">
              <c16:uniqueId val="{00000002-C8C3-40A4-9808-AAFF692396FB}"/>
            </c:ext>
          </c:extLst>
        </c:ser>
        <c:dLbls>
          <c:showLegendKey val="0"/>
          <c:showVal val="0"/>
          <c:showCatName val="0"/>
          <c:showSerName val="0"/>
          <c:showPercent val="0"/>
          <c:showBubbleSize val="0"/>
        </c:dLbls>
        <c:gapWidth val="100"/>
        <c:overlap val="-24"/>
        <c:axId val="-2133399408"/>
        <c:axId val="-2133413184"/>
      </c:barChart>
      <c:catAx>
        <c:axId val="-213339940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33413184"/>
        <c:crosses val="autoZero"/>
        <c:auto val="1"/>
        <c:lblAlgn val="ctr"/>
        <c:lblOffset val="100"/>
        <c:noMultiLvlLbl val="0"/>
      </c:catAx>
      <c:valAx>
        <c:axId val="-2133413184"/>
        <c:scaling>
          <c:orientation val="minMax"/>
          <c:max val="0.08"/>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33399408"/>
        <c:crosses val="autoZero"/>
        <c:crossBetween val="between"/>
        <c:majorUnit val="0.02"/>
      </c:valAx>
      <c:dTable>
        <c:showHorzBorder val="1"/>
        <c:showVertBorder val="1"/>
        <c:showOutline val="1"/>
        <c:showKeys val="1"/>
        <c:spPr>
          <a:noFill/>
          <a:ln w="9525">
            <a:solidFill>
              <a:schemeClr val="tx2">
                <a:lumMod val="15000"/>
                <a:lumOff val="85000"/>
              </a:schemeClr>
            </a:solidFill>
          </a:ln>
          <a:effectLst/>
        </c:spPr>
        <c:txPr>
          <a:bodyPr rot="0" spcFirstLastPara="1" vertOverflow="ellipsis" vert="horz" wrap="square" anchor="ctr" anchorCtr="1"/>
          <a:lstStyle/>
          <a:p>
            <a:pPr rtl="0">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Table>
      <c:spPr>
        <a:noFill/>
        <a:ln w="25400">
          <a:noFill/>
        </a:ln>
        <a:effectLst/>
      </c:spPr>
    </c:plotArea>
    <c:legend>
      <c:legendPos val="b"/>
      <c:layout>
        <c:manualLayout>
          <c:xMode val="edge"/>
          <c:yMode val="edge"/>
          <c:x val="0.32636522437069498"/>
          <c:y val="5.6079182196447801E-2"/>
          <c:w val="0.334699894678191"/>
          <c:h val="6.9716696571930206E-2"/>
        </c:manualLayout>
      </c:layout>
      <c:overlay val="0"/>
      <c:spPr>
        <a:noFill/>
        <a:ln>
          <a:solidFill>
            <a:schemeClr val="bg1">
              <a:lumMod val="85000"/>
            </a:schemeClr>
          </a:solidFill>
        </a:ln>
        <a:effectLst>
          <a:outerShdw blurRad="50800" dist="38100" dir="2700000" algn="tl" rotWithShape="0">
            <a:prstClr val="black">
              <a:alpha val="40000"/>
            </a:prstClr>
          </a:outerShdw>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noFill/>
    <a:ln>
      <a:solidFill>
        <a:schemeClr val="bg1">
          <a:lumMod val="85000"/>
        </a:schemeClr>
      </a:solidFill>
    </a:ln>
    <a:effectLst>
      <a:outerShdw blurRad="50800" dist="38100" dir="2700000" algn="tl" rotWithShape="0">
        <a:prstClr val="black">
          <a:alpha val="40000"/>
        </a:prstClr>
      </a:outerShdw>
    </a:effectLst>
  </c:spPr>
  <c:txPr>
    <a:bodyPr/>
    <a:lstStyle/>
    <a:p>
      <a:pPr>
        <a:defRPr sz="1200" b="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13368714473822"/>
          <c:y val="5.3574085437971597E-2"/>
          <c:w val="0.74159341476367502"/>
          <c:h val="0.89285182912405681"/>
        </c:manualLayout>
      </c:layout>
      <c:barChart>
        <c:barDir val="col"/>
        <c:grouping val="percentStacked"/>
        <c:varyColors val="0"/>
        <c:ser>
          <c:idx val="0"/>
          <c:order val="0"/>
          <c:tx>
            <c:strRef>
              <c:f>Sheet1!$B$1</c:f>
              <c:strCache>
                <c:ptCount val="1"/>
                <c:pt idx="0">
                  <c:v>0 Clip</c:v>
                </c:pt>
              </c:strCache>
            </c:strRef>
          </c:tx>
          <c:spPr>
            <a:solidFill>
              <a:srgbClr val="135597"/>
            </a:solidFill>
            <a:ln>
              <a:noFill/>
            </a:ln>
            <a:effectLst/>
          </c:spPr>
          <c:invertIfNegative val="0"/>
          <c:dLbls>
            <c:dLbl>
              <c:idx val="0"/>
              <c:layout>
                <c:manualLayout>
                  <c:x val="0"/>
                  <c:y val="-1.64018351458006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D98-4CE3-948D-16494E11BC48}"/>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PAS-1
(N=1,998)</c:v>
                </c:pt>
              </c:strCache>
            </c:strRef>
          </c:cat>
          <c:val>
            <c:numRef>
              <c:f>Sheet1!$B$2</c:f>
              <c:numCache>
                <c:formatCode>General</c:formatCode>
                <c:ptCount val="1"/>
                <c:pt idx="0">
                  <c:v>2.8528528528528527E-2</c:v>
                </c:pt>
              </c:numCache>
            </c:numRef>
          </c:val>
          <c:extLst>
            <c:ext xmlns:c16="http://schemas.microsoft.com/office/drawing/2014/chart" uri="{C3380CC4-5D6E-409C-BE32-E72D297353CC}">
              <c16:uniqueId val="{00000000-C4F0-42A9-B39E-871B2989B9BD}"/>
            </c:ext>
          </c:extLst>
        </c:ser>
        <c:ser>
          <c:idx val="1"/>
          <c:order val="1"/>
          <c:tx>
            <c:strRef>
              <c:f>Sheet1!$C$1</c:f>
              <c:strCache>
                <c:ptCount val="1"/>
                <c:pt idx="0">
                  <c:v>1 Clip</c:v>
                </c:pt>
              </c:strCache>
            </c:strRef>
          </c:tx>
          <c:spPr>
            <a:solidFill>
              <a:srgbClr val="12AABE"/>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PAS-1
(N=1,998)</c:v>
                </c:pt>
              </c:strCache>
            </c:strRef>
          </c:cat>
          <c:val>
            <c:numRef>
              <c:f>Sheet1!$C$2</c:f>
              <c:numCache>
                <c:formatCode>General</c:formatCode>
                <c:ptCount val="1"/>
                <c:pt idx="0">
                  <c:v>0.52402402402402404</c:v>
                </c:pt>
              </c:numCache>
            </c:numRef>
          </c:val>
          <c:extLst>
            <c:ext xmlns:c16="http://schemas.microsoft.com/office/drawing/2014/chart" uri="{C3380CC4-5D6E-409C-BE32-E72D297353CC}">
              <c16:uniqueId val="{00000001-C4F0-42A9-B39E-871B2989B9BD}"/>
            </c:ext>
          </c:extLst>
        </c:ser>
        <c:ser>
          <c:idx val="2"/>
          <c:order val="2"/>
          <c:tx>
            <c:strRef>
              <c:f>Sheet1!$D$1</c:f>
              <c:strCache>
                <c:ptCount val="1"/>
                <c:pt idx="0">
                  <c:v>2 Clips</c:v>
                </c:pt>
              </c:strCache>
            </c:strRef>
          </c:tx>
          <c:spPr>
            <a:solidFill>
              <a:srgbClr val="FFAA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PAS-1
(N=1,998)</c:v>
                </c:pt>
              </c:strCache>
            </c:strRef>
          </c:cat>
          <c:val>
            <c:numRef>
              <c:f>Sheet1!$D$2</c:f>
              <c:numCache>
                <c:formatCode>General</c:formatCode>
                <c:ptCount val="1"/>
                <c:pt idx="0">
                  <c:v>0.39239239239239238</c:v>
                </c:pt>
              </c:numCache>
            </c:numRef>
          </c:val>
          <c:extLst>
            <c:ext xmlns:c16="http://schemas.microsoft.com/office/drawing/2014/chart" uri="{C3380CC4-5D6E-409C-BE32-E72D297353CC}">
              <c16:uniqueId val="{00000002-C4F0-42A9-B39E-871B2989B9BD}"/>
            </c:ext>
          </c:extLst>
        </c:ser>
        <c:ser>
          <c:idx val="3"/>
          <c:order val="3"/>
          <c:tx>
            <c:strRef>
              <c:f>Sheet1!$E$1</c:f>
              <c:strCache>
                <c:ptCount val="1"/>
                <c:pt idx="0">
                  <c:v>≥3 Clips</c:v>
                </c:pt>
              </c:strCache>
            </c:strRef>
          </c:tx>
          <c:spPr>
            <a:solidFill>
              <a:schemeClr val="accent2">
                <a:lumMod val="75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809-4C73-B9E8-DCDCC23EA322}"/>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PAS-1
(N=1,998)</c:v>
                </c:pt>
              </c:strCache>
            </c:strRef>
          </c:cat>
          <c:val>
            <c:numRef>
              <c:f>Sheet1!$E$2</c:f>
              <c:numCache>
                <c:formatCode>General</c:formatCode>
                <c:ptCount val="1"/>
                <c:pt idx="0">
                  <c:v>5.5055055055055056E-2</c:v>
                </c:pt>
              </c:numCache>
            </c:numRef>
          </c:val>
          <c:extLst>
            <c:ext xmlns:c16="http://schemas.microsoft.com/office/drawing/2014/chart" uri="{C3380CC4-5D6E-409C-BE32-E72D297353CC}">
              <c16:uniqueId val="{00000003-C4F0-42A9-B39E-871B2989B9BD}"/>
            </c:ext>
          </c:extLst>
        </c:ser>
        <c:dLbls>
          <c:showLegendKey val="0"/>
          <c:showVal val="0"/>
          <c:showCatName val="0"/>
          <c:showSerName val="0"/>
          <c:showPercent val="0"/>
          <c:showBubbleSize val="0"/>
        </c:dLbls>
        <c:gapWidth val="150"/>
        <c:overlap val="100"/>
        <c:axId val="345873960"/>
        <c:axId val="345880232"/>
      </c:barChart>
      <c:catAx>
        <c:axId val="3458739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80232"/>
        <c:crosses val="autoZero"/>
        <c:auto val="1"/>
        <c:lblAlgn val="ctr"/>
        <c:lblOffset val="100"/>
        <c:noMultiLvlLbl val="0"/>
      </c:catAx>
      <c:valAx>
        <c:axId val="345880232"/>
        <c:scaling>
          <c:orientation val="minMax"/>
        </c:scaling>
        <c:delete val="0"/>
        <c:axPos val="l"/>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73960"/>
        <c:crosses val="autoZero"/>
        <c:crossBetween val="between"/>
        <c:majorUnit val="0.2"/>
      </c:valAx>
      <c:spPr>
        <a:noFill/>
        <a:ln>
          <a:noFill/>
        </a:ln>
        <a:effectLst/>
      </c:spPr>
    </c:plotArea>
    <c:legend>
      <c:legendPos val="r"/>
      <c:layout>
        <c:manualLayout>
          <c:xMode val="edge"/>
          <c:yMode val="edge"/>
          <c:x val="0.70246967604885824"/>
          <c:y val="5.3896171992484601E-2"/>
          <c:w val="0.29430334572490707"/>
          <c:h val="0.30073061780934507"/>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66966043307087"/>
          <c:y val="4.4636405159249562E-2"/>
          <c:w val="0.86314283956692917"/>
          <c:h val="0.74637126645215246"/>
        </c:manualLayout>
      </c:layout>
      <c:barChart>
        <c:barDir val="col"/>
        <c:grouping val="percentStacked"/>
        <c:varyColors val="0"/>
        <c:ser>
          <c:idx val="0"/>
          <c:order val="0"/>
          <c:tx>
            <c:strRef>
              <c:f>Sheet1!$B$1</c:f>
              <c:strCache>
                <c:ptCount val="1"/>
                <c:pt idx="0">
                  <c:v>4+</c:v>
                </c:pt>
              </c:strCache>
            </c:strRef>
          </c:tx>
          <c:spPr>
            <a:solidFill>
              <a:srgbClr val="A5002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(N=1,130)</c:v>
                </c:pt>
                <c:pt idx="1">
                  <c:v>30 Days
(N=1,130)</c:v>
                </c:pt>
                <c:pt idx="3">
                  <c:v>Baseline
(N=710)</c:v>
                </c:pt>
                <c:pt idx="4">
                  <c:v>1 Year
(N=710)</c:v>
                </c:pt>
              </c:strCache>
            </c:strRef>
          </c:cat>
          <c:val>
            <c:numRef>
              <c:f>Sheet1!$B$2:$B$6</c:f>
              <c:numCache>
                <c:formatCode>General</c:formatCode>
                <c:ptCount val="5"/>
                <c:pt idx="0">
                  <c:v>0.76991150442477874</c:v>
                </c:pt>
                <c:pt idx="1">
                  <c:v>5.7522123893805309E-2</c:v>
                </c:pt>
                <c:pt idx="3">
                  <c:v>0.76901408450704223</c:v>
                </c:pt>
                <c:pt idx="4">
                  <c:v>6.0563380281690143E-2</c:v>
                </c:pt>
              </c:numCache>
            </c:numRef>
          </c:val>
          <c:extLst>
            <c:ext xmlns:c16="http://schemas.microsoft.com/office/drawing/2014/chart" uri="{C3380CC4-5D6E-409C-BE32-E72D297353CC}">
              <c16:uniqueId val="{00000000-1326-4801-B90E-16198F782E55}"/>
            </c:ext>
          </c:extLst>
        </c:ser>
        <c:ser>
          <c:idx val="1"/>
          <c:order val="1"/>
          <c:tx>
            <c:strRef>
              <c:f>Sheet1!$C$1</c:f>
              <c:strCache>
                <c:ptCount val="1"/>
                <c:pt idx="0">
                  <c:v>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(N=1,130)</c:v>
                </c:pt>
                <c:pt idx="1">
                  <c:v>30 Days
(N=1,130)</c:v>
                </c:pt>
                <c:pt idx="3">
                  <c:v>Baseline
(N=710)</c:v>
                </c:pt>
                <c:pt idx="4">
                  <c:v>1 Year
(N=710)</c:v>
                </c:pt>
              </c:strCache>
            </c:strRef>
          </c:cat>
          <c:val>
            <c:numRef>
              <c:f>Sheet1!$C$2:$C$6</c:f>
              <c:numCache>
                <c:formatCode>General</c:formatCode>
                <c:ptCount val="5"/>
                <c:pt idx="0">
                  <c:v>0.17876106194690267</c:v>
                </c:pt>
                <c:pt idx="1">
                  <c:v>6.637168141592921E-2</c:v>
                </c:pt>
                <c:pt idx="3">
                  <c:v>0.18028169014084508</c:v>
                </c:pt>
                <c:pt idx="4">
                  <c:v>7.3239436619718309E-2</c:v>
                </c:pt>
              </c:numCache>
            </c:numRef>
          </c:val>
          <c:extLst>
            <c:ext xmlns:c16="http://schemas.microsoft.com/office/drawing/2014/chart" uri="{C3380CC4-5D6E-409C-BE32-E72D297353CC}">
              <c16:uniqueId val="{00000001-1326-4801-B90E-16198F782E55}"/>
            </c:ext>
          </c:extLst>
        </c:ser>
        <c:ser>
          <c:idx val="2"/>
          <c:order val="2"/>
          <c:tx>
            <c:strRef>
              <c:f>Sheet1!$D$1</c:f>
              <c:strCache>
                <c:ptCount val="1"/>
                <c:pt idx="0">
                  <c:v>2+</c:v>
                </c:pt>
              </c:strCache>
            </c:strRef>
          </c:tx>
          <c:spPr>
            <a:solidFill>
              <a:srgbClr val="CCFFC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(N=1,130)</c:v>
                </c:pt>
                <c:pt idx="1">
                  <c:v>30 Days
(N=1,130)</c:v>
                </c:pt>
                <c:pt idx="3">
                  <c:v>Baseline
(N=710)</c:v>
                </c:pt>
                <c:pt idx="4">
                  <c:v>1 Year
(N=710)</c:v>
                </c:pt>
              </c:strCache>
            </c:strRef>
          </c:cat>
          <c:val>
            <c:numRef>
              <c:f>Sheet1!$D$2:$D$6</c:f>
              <c:numCache>
                <c:formatCode>General</c:formatCode>
                <c:ptCount val="5"/>
                <c:pt idx="0">
                  <c:v>4.6902654867256637E-2</c:v>
                </c:pt>
                <c:pt idx="1">
                  <c:v>0.38938053097345132</c:v>
                </c:pt>
                <c:pt idx="3">
                  <c:v>4.507042253521127E-2</c:v>
                </c:pt>
                <c:pt idx="4">
                  <c:v>0.45633802816901409</c:v>
                </c:pt>
              </c:numCache>
            </c:numRef>
          </c:val>
          <c:extLst>
            <c:ext xmlns:c16="http://schemas.microsoft.com/office/drawing/2014/chart" uri="{C3380CC4-5D6E-409C-BE32-E72D297353CC}">
              <c16:uniqueId val="{00000002-1326-4801-B90E-16198F782E55}"/>
            </c:ext>
          </c:extLst>
        </c:ser>
        <c:ser>
          <c:idx val="3"/>
          <c:order val="3"/>
          <c:tx>
            <c:strRef>
              <c:f>Sheet1!$E$1</c:f>
              <c:strCache>
                <c:ptCount val="1"/>
                <c:pt idx="0">
                  <c:v>1+</c:v>
                </c:pt>
              </c:strCache>
            </c:strRef>
          </c:tx>
          <c:spPr>
            <a:solidFill>
              <a:srgbClr val="008000"/>
            </a:solidFill>
            <a:ln>
              <a:noFill/>
            </a:ln>
            <a:effectLst/>
          </c:spPr>
          <c:invertIfNegative val="0"/>
          <c:dLbls>
            <c:dLbl>
              <c:idx val="0"/>
              <c:layout>
                <c:manualLayout>
                  <c:x val="0"/>
                  <c:y val="-1.895277253005152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05CF-46CB-9C5D-4FFA8B5F8954}"/>
                </c:ext>
              </c:extLst>
            </c:dLbl>
            <c:dLbl>
              <c:idx val="3"/>
              <c:layout>
                <c:manualLayout>
                  <c:x val="0"/>
                  <c:y val="-2.2962569204120969E-2"/>
                </c:manualLayout>
              </c:layout>
              <c:spPr>
                <a:noFill/>
                <a:ln>
                  <a:noFill/>
                </a:ln>
                <a:effectLst/>
              </c:spPr>
              <c:txPr>
                <a:bodyPr rot="0" spcFirstLastPara="1" vertOverflow="ellipsis" vert="horz" wrap="square" lIns="38100" tIns="19050" rIns="38100" bIns="19050" anchor="t"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0-9B88-4C7F-8556-6FC6387C930C}"/>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(N=1,130)</c:v>
                </c:pt>
                <c:pt idx="1">
                  <c:v>30 Days
(N=1,130)</c:v>
                </c:pt>
                <c:pt idx="3">
                  <c:v>Baseline
(N=710)</c:v>
                </c:pt>
                <c:pt idx="4">
                  <c:v>1 Year
(N=710)</c:v>
                </c:pt>
              </c:strCache>
            </c:strRef>
          </c:cat>
          <c:val>
            <c:numRef>
              <c:f>Sheet1!$E$2:$E$6</c:f>
              <c:numCache>
                <c:formatCode>General</c:formatCode>
                <c:ptCount val="5"/>
                <c:pt idx="0">
                  <c:v>4.4247787610619468E-3</c:v>
                </c:pt>
                <c:pt idx="1">
                  <c:v>0.48672566371681414</c:v>
                </c:pt>
                <c:pt idx="3">
                  <c:v>5.6338028169014088E-3</c:v>
                </c:pt>
                <c:pt idx="4">
                  <c:v>0.40985915492957747</c:v>
                </c:pt>
              </c:numCache>
            </c:numRef>
          </c:val>
          <c:extLst>
            <c:ext xmlns:c16="http://schemas.microsoft.com/office/drawing/2014/chart" uri="{C3380CC4-5D6E-409C-BE32-E72D297353CC}">
              <c16:uniqueId val="{00000003-1326-4801-B90E-16198F782E55}"/>
            </c:ext>
          </c:extLst>
        </c:ser>
        <c:dLbls>
          <c:showLegendKey val="0"/>
          <c:showVal val="0"/>
          <c:showCatName val="0"/>
          <c:showSerName val="0"/>
          <c:showPercent val="0"/>
          <c:showBubbleSize val="0"/>
        </c:dLbls>
        <c:gapWidth val="100"/>
        <c:overlap val="100"/>
        <c:axId val="345881016"/>
        <c:axId val="345875136"/>
      </c:barChart>
      <c:catAx>
        <c:axId val="34588101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75136"/>
        <c:crosses val="autoZero"/>
        <c:auto val="1"/>
        <c:lblAlgn val="ctr"/>
        <c:lblOffset val="100"/>
        <c:noMultiLvlLbl val="0"/>
      </c:catAx>
      <c:valAx>
        <c:axId val="34587513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Patients</a:t>
                </a:r>
                <a:r>
                  <a:rPr lang="en-US" sz="1600" b="1" baseline="0" dirty="0">
                    <a:solidFill>
                      <a:schemeClr val="tx1"/>
                    </a:solidFill>
                  </a:rPr>
                  <a:t> (%)</a:t>
                </a:r>
                <a:endParaRPr lang="en-US" sz="1600" b="1" dirty="0">
                  <a:solidFill>
                    <a:schemeClr val="tx1"/>
                  </a:solidFill>
                </a:endParaRPr>
              </a:p>
            </c:rich>
          </c:tx>
          <c:layout>
            <c:manualLayout>
              <c:xMode val="edge"/>
              <c:yMode val="edge"/>
              <c:x val="0"/>
              <c:y val="0.3300332451643396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3458810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175D-4735-BD4B-E54EF3357141}"/>
              </c:ext>
            </c:extLst>
          </c:dPt>
          <c:dLbls>
            <c:dLbl>
              <c:idx val="0"/>
              <c:layout>
                <c:manualLayout>
                  <c:x val="-0.17171076142945452"/>
                  <c:y val="3.3393821974270717E-2"/>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175D-4735-BD4B-E54EF3357141}"/>
                </c:ext>
              </c:extLst>
            </c:dLbl>
            <c:dLbl>
              <c:idx val="1"/>
              <c:layout>
                <c:manualLayout>
                  <c:x val="0.15595673077948394"/>
                  <c:y val="-0.12239700917172959"/>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175D-4735-BD4B-E54EF3357141}"/>
                </c:ext>
              </c:extLst>
            </c:dLbl>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Sheet1!$A$2:$A$3</c:f>
              <c:strCache>
                <c:ptCount val="2"/>
                <c:pt idx="0">
                  <c:v>VKA</c:v>
                </c:pt>
                <c:pt idx="1">
                  <c:v>NOAC</c:v>
                </c:pt>
              </c:strCache>
            </c:strRef>
          </c:cat>
          <c:val>
            <c:numRef>
              <c:f>Sheet1!$B$2:$B$3</c:f>
              <c:numCache>
                <c:formatCode>General</c:formatCode>
                <c:ptCount val="2"/>
                <c:pt idx="0">
                  <c:v>0.42199999999999999</c:v>
                </c:pt>
                <c:pt idx="1">
                  <c:v>0.57799999999999996</c:v>
                </c:pt>
              </c:numCache>
            </c:numRef>
          </c:val>
          <c:extLst>
            <c:ext xmlns:c16="http://schemas.microsoft.com/office/drawing/2014/chart" uri="{C3380CC4-5D6E-409C-BE32-E72D297353CC}">
              <c16:uniqueId val="{00000003-175D-4735-BD4B-E54EF3357141}"/>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8683252961223"/>
          <c:y val="4.3618382701032743E-2"/>
          <c:w val="0.7928154086838296"/>
          <c:h val="0.77422204574147646"/>
        </c:manualLayout>
      </c:layout>
      <c:barChart>
        <c:barDir val="col"/>
        <c:grouping val="clustered"/>
        <c:varyColors val="0"/>
        <c:ser>
          <c:idx val="0"/>
          <c:order val="0"/>
          <c:tx>
            <c:strRef>
              <c:f>Sheet1!$B$1</c:f>
              <c:strCache>
                <c:ptCount val="1"/>
                <c:pt idx="0">
                  <c:v>LVEDV</c:v>
                </c:pt>
              </c:strCache>
            </c:strRef>
          </c:tx>
          <c:spPr>
            <a:solidFill>
              <a:srgbClr val="135597"/>
            </a:solidFill>
            <a:ln>
              <a:noFill/>
            </a:ln>
            <a:effectLst/>
          </c:spPr>
          <c:invertIfNegative val="0"/>
          <c:dPt>
            <c:idx val="1"/>
            <c:invertIfNegative val="0"/>
            <c:bubble3D val="0"/>
            <c:spPr>
              <a:solidFill>
                <a:srgbClr val="12AABE"/>
              </a:solidFill>
              <a:ln>
                <a:noFill/>
              </a:ln>
              <a:effectLst/>
            </c:spPr>
            <c:extLst>
              <c:ext xmlns:c16="http://schemas.microsoft.com/office/drawing/2014/chart" uri="{C3380CC4-5D6E-409C-BE32-E72D297353CC}">
                <c16:uniqueId val="{00000000-6D5F-4971-A128-F09453B3F1DF}"/>
              </c:ext>
            </c:extLst>
          </c:dPt>
          <c:dPt>
            <c:idx val="4"/>
            <c:invertIfNegative val="0"/>
            <c:bubble3D val="0"/>
            <c:spPr>
              <a:solidFill>
                <a:srgbClr val="12AABE"/>
              </a:solidFill>
              <a:ln>
                <a:noFill/>
              </a:ln>
              <a:effectLst/>
            </c:spPr>
            <c:extLst>
              <c:ext xmlns:c16="http://schemas.microsoft.com/office/drawing/2014/chart" uri="{C3380CC4-5D6E-409C-BE32-E72D297353CC}">
                <c16:uniqueId val="{00000001-6D5F-4971-A128-F09453B3F1D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(N=322)</c:v>
                </c:pt>
                <c:pt idx="1">
                  <c:v>30 Days
(N=322)</c:v>
                </c:pt>
                <c:pt idx="3">
                  <c:v>Baseline
(N=214)</c:v>
                </c:pt>
                <c:pt idx="4">
                  <c:v>1 Year
(N=214)</c:v>
                </c:pt>
              </c:strCache>
            </c:strRef>
          </c:cat>
          <c:val>
            <c:numRef>
              <c:f>Sheet1!$B$2:$B$6</c:f>
              <c:numCache>
                <c:formatCode>General</c:formatCode>
                <c:ptCount val="5"/>
                <c:pt idx="0">
                  <c:v>124.82</c:v>
                </c:pt>
                <c:pt idx="1">
                  <c:v>118.14</c:v>
                </c:pt>
                <c:pt idx="3">
                  <c:v>119.63</c:v>
                </c:pt>
                <c:pt idx="4">
                  <c:v>111.14</c:v>
                </c:pt>
              </c:numCache>
            </c:numRef>
          </c:val>
          <c:extLst>
            <c:ext xmlns:c16="http://schemas.microsoft.com/office/drawing/2014/chart" uri="{C3380CC4-5D6E-409C-BE32-E72D297353CC}">
              <c16:uniqueId val="{00000000-4398-403C-852E-926FAE49DBD9}"/>
            </c:ext>
          </c:extLst>
        </c:ser>
        <c:dLbls>
          <c:showLegendKey val="0"/>
          <c:showVal val="0"/>
          <c:showCatName val="0"/>
          <c:showSerName val="0"/>
          <c:showPercent val="0"/>
          <c:showBubbleSize val="0"/>
        </c:dLbls>
        <c:gapWidth val="50"/>
        <c:overlap val="-27"/>
        <c:axId val="345881408"/>
        <c:axId val="345875528"/>
      </c:barChart>
      <c:catAx>
        <c:axId val="345881408"/>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75528"/>
        <c:crosses val="autoZero"/>
        <c:auto val="1"/>
        <c:lblAlgn val="ctr"/>
        <c:lblOffset val="100"/>
        <c:noMultiLvlLbl val="0"/>
      </c:catAx>
      <c:valAx>
        <c:axId val="345875528"/>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LVEDV (ml)</a:t>
                </a:r>
              </a:p>
            </c:rich>
          </c:tx>
          <c:layout>
            <c:manualLayout>
              <c:xMode val="edge"/>
              <c:yMode val="edge"/>
              <c:x val="2.4088871624143803E-3"/>
              <c:y val="0.3304018765785961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814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8683252961223"/>
          <c:y val="4.3618382701032743E-2"/>
          <c:w val="0.7928154086838296"/>
          <c:h val="0.77422204574147646"/>
        </c:manualLayout>
      </c:layout>
      <c:barChart>
        <c:barDir val="col"/>
        <c:grouping val="clustered"/>
        <c:varyColors val="0"/>
        <c:ser>
          <c:idx val="0"/>
          <c:order val="0"/>
          <c:tx>
            <c:strRef>
              <c:f>Sheet1!$B$1</c:f>
              <c:strCache>
                <c:ptCount val="1"/>
                <c:pt idx="0">
                  <c:v>LVIDd</c:v>
                </c:pt>
              </c:strCache>
            </c:strRef>
          </c:tx>
          <c:spPr>
            <a:solidFill>
              <a:srgbClr val="135597"/>
            </a:solidFill>
            <a:ln>
              <a:noFill/>
            </a:ln>
            <a:effectLst/>
          </c:spPr>
          <c:invertIfNegative val="0"/>
          <c:dPt>
            <c:idx val="1"/>
            <c:invertIfNegative val="0"/>
            <c:bubble3D val="0"/>
            <c:spPr>
              <a:solidFill>
                <a:srgbClr val="12AABE"/>
              </a:solidFill>
              <a:ln>
                <a:noFill/>
              </a:ln>
              <a:effectLst/>
            </c:spPr>
            <c:extLst>
              <c:ext xmlns:c16="http://schemas.microsoft.com/office/drawing/2014/chart" uri="{C3380CC4-5D6E-409C-BE32-E72D297353CC}">
                <c16:uniqueId val="{00000000-E43E-42BC-A550-6303D5E5958B}"/>
              </c:ext>
            </c:extLst>
          </c:dPt>
          <c:dPt>
            <c:idx val="4"/>
            <c:invertIfNegative val="0"/>
            <c:bubble3D val="0"/>
            <c:spPr>
              <a:solidFill>
                <a:srgbClr val="12AABE"/>
              </a:solidFill>
              <a:ln>
                <a:noFill/>
              </a:ln>
              <a:effectLst/>
            </c:spPr>
            <c:extLst>
              <c:ext xmlns:c16="http://schemas.microsoft.com/office/drawing/2014/chart" uri="{C3380CC4-5D6E-409C-BE32-E72D297353CC}">
                <c16:uniqueId val="{00000001-E43E-42BC-A550-6303D5E5958B}"/>
              </c:ext>
            </c:extLst>
          </c:dPt>
          <c:dLbls>
            <c:numFmt formatCode="#,##0.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(N=931)</c:v>
                </c:pt>
                <c:pt idx="1">
                  <c:v>30 Days
(N=931)</c:v>
                </c:pt>
                <c:pt idx="3">
                  <c:v>Baseline
(N=567)</c:v>
                </c:pt>
                <c:pt idx="4">
                  <c:v>1 Year
(N=567)</c:v>
                </c:pt>
              </c:strCache>
            </c:strRef>
          </c:cat>
          <c:val>
            <c:numRef>
              <c:f>Sheet1!$B$2:$B$6</c:f>
              <c:numCache>
                <c:formatCode>General</c:formatCode>
                <c:ptCount val="5"/>
                <c:pt idx="0">
                  <c:v>5.23</c:v>
                </c:pt>
                <c:pt idx="1">
                  <c:v>5.08</c:v>
                </c:pt>
                <c:pt idx="3">
                  <c:v>5.23</c:v>
                </c:pt>
                <c:pt idx="4">
                  <c:v>5.03</c:v>
                </c:pt>
              </c:numCache>
            </c:numRef>
          </c:val>
          <c:extLst>
            <c:ext xmlns:c16="http://schemas.microsoft.com/office/drawing/2014/chart" uri="{C3380CC4-5D6E-409C-BE32-E72D297353CC}">
              <c16:uniqueId val="{00000000-DB0C-469F-A9D3-99F484EE1670}"/>
            </c:ext>
          </c:extLst>
        </c:ser>
        <c:dLbls>
          <c:showLegendKey val="0"/>
          <c:showVal val="0"/>
          <c:showCatName val="0"/>
          <c:showSerName val="0"/>
          <c:showPercent val="0"/>
          <c:showBubbleSize val="0"/>
        </c:dLbls>
        <c:gapWidth val="50"/>
        <c:overlap val="-27"/>
        <c:axId val="345877096"/>
        <c:axId val="345877488"/>
      </c:barChart>
      <c:catAx>
        <c:axId val="34587709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77488"/>
        <c:crosses val="autoZero"/>
        <c:auto val="1"/>
        <c:lblAlgn val="ctr"/>
        <c:lblOffset val="100"/>
        <c:noMultiLvlLbl val="0"/>
      </c:catAx>
      <c:valAx>
        <c:axId val="345877488"/>
        <c:scaling>
          <c:orientation val="minMax"/>
          <c:max val="7"/>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i="0" baseline="0" dirty="0" err="1">
                    <a:effectLst/>
                  </a:rPr>
                  <a:t>LVIDd</a:t>
                </a:r>
                <a:r>
                  <a:rPr lang="en-US" sz="1600" b="1" i="0" baseline="0" dirty="0">
                    <a:effectLst/>
                  </a:rPr>
                  <a:t> (cm)</a:t>
                </a:r>
                <a:endParaRPr lang="en-US" sz="1600" b="1" dirty="0">
                  <a:effectLst/>
                </a:endParaRPr>
              </a:p>
            </c:rich>
          </c:tx>
          <c:layout>
            <c:manualLayout>
              <c:xMode val="edge"/>
              <c:yMode val="edge"/>
              <c:x val="0"/>
              <c:y val="0.35616400842543428"/>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0.0" sourceLinked="0"/>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5877096"/>
        <c:crosses val="autoZero"/>
        <c:crossBetween val="between"/>
        <c:majorUnit val="1"/>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8683252961223"/>
          <c:y val="4.3618382701032743E-2"/>
          <c:w val="0.7928154086838296"/>
          <c:h val="0.77100177926062174"/>
        </c:manualLayout>
      </c:layout>
      <c:barChart>
        <c:barDir val="col"/>
        <c:grouping val="clustered"/>
        <c:varyColors val="0"/>
        <c:ser>
          <c:idx val="0"/>
          <c:order val="0"/>
          <c:tx>
            <c:strRef>
              <c:f>Sheet1!$B$1</c:f>
              <c:strCache>
                <c:ptCount val="1"/>
                <c:pt idx="0">
                  <c:v>6MWD</c:v>
                </c:pt>
              </c:strCache>
            </c:strRef>
          </c:tx>
          <c:spPr>
            <a:solidFill>
              <a:srgbClr val="135597"/>
            </a:solidFill>
            <a:ln>
              <a:noFill/>
            </a:ln>
            <a:effectLst/>
          </c:spPr>
          <c:invertIfNegative val="0"/>
          <c:dPt>
            <c:idx val="1"/>
            <c:invertIfNegative val="0"/>
            <c:bubble3D val="0"/>
            <c:spPr>
              <a:solidFill>
                <a:srgbClr val="12AABE"/>
              </a:solidFill>
              <a:ln>
                <a:noFill/>
              </a:ln>
              <a:effectLst/>
            </c:spPr>
            <c:extLst>
              <c:ext xmlns:c16="http://schemas.microsoft.com/office/drawing/2014/chart" uri="{C3380CC4-5D6E-409C-BE32-E72D297353CC}">
                <c16:uniqueId val="{00000000-21AB-431D-8AC8-B6342ED8B36F}"/>
              </c:ext>
            </c:extLst>
          </c:dPt>
          <c:dPt>
            <c:idx val="4"/>
            <c:invertIfNegative val="0"/>
            <c:bubble3D val="0"/>
            <c:spPr>
              <a:solidFill>
                <a:srgbClr val="12AABE"/>
              </a:solidFill>
              <a:ln>
                <a:noFill/>
              </a:ln>
              <a:effectLst/>
            </c:spPr>
            <c:extLst>
              <c:ext xmlns:c16="http://schemas.microsoft.com/office/drawing/2014/chart" uri="{C3380CC4-5D6E-409C-BE32-E72D297353CC}">
                <c16:uniqueId val="{00000001-21AB-431D-8AC8-B6342ED8B36F}"/>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(N=494)</c:v>
                </c:pt>
                <c:pt idx="1">
                  <c:v>30 Days
(N=494)</c:v>
                </c:pt>
                <c:pt idx="3">
                  <c:v>Baseline
(N=319)</c:v>
                </c:pt>
                <c:pt idx="4">
                  <c:v>1 Year
(N=319)</c:v>
                </c:pt>
              </c:strCache>
            </c:strRef>
          </c:cat>
          <c:val>
            <c:numRef>
              <c:f>Sheet1!$B$2:$B$6</c:f>
              <c:numCache>
                <c:formatCode>General</c:formatCode>
                <c:ptCount val="5"/>
                <c:pt idx="0">
                  <c:v>198.75</c:v>
                </c:pt>
                <c:pt idx="1">
                  <c:v>233.18</c:v>
                </c:pt>
                <c:pt idx="3">
                  <c:v>207.73</c:v>
                </c:pt>
                <c:pt idx="4">
                  <c:v>245.65</c:v>
                </c:pt>
              </c:numCache>
            </c:numRef>
          </c:val>
          <c:extLst>
            <c:ext xmlns:c16="http://schemas.microsoft.com/office/drawing/2014/chart" uri="{C3380CC4-5D6E-409C-BE32-E72D297353CC}">
              <c16:uniqueId val="{00000000-4398-403C-852E-926FAE49DBD9}"/>
            </c:ext>
          </c:extLst>
        </c:ser>
        <c:dLbls>
          <c:showLegendKey val="0"/>
          <c:showVal val="0"/>
          <c:showCatName val="0"/>
          <c:showSerName val="0"/>
          <c:showPercent val="0"/>
          <c:showBubbleSize val="0"/>
        </c:dLbls>
        <c:gapWidth val="50"/>
        <c:overlap val="-27"/>
        <c:axId val="438312672"/>
        <c:axId val="438309536"/>
      </c:barChart>
      <c:catAx>
        <c:axId val="438312672"/>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38309536"/>
        <c:crosses val="autoZero"/>
        <c:auto val="1"/>
        <c:lblAlgn val="ctr"/>
        <c:lblOffset val="100"/>
        <c:noMultiLvlLbl val="0"/>
      </c:catAx>
      <c:valAx>
        <c:axId val="438309536"/>
        <c:scaling>
          <c:orientation val="minMax"/>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dirty="0">
                    <a:solidFill>
                      <a:schemeClr val="tx1"/>
                    </a:solidFill>
                  </a:rPr>
                  <a:t>6MWT Distance</a:t>
                </a:r>
                <a:r>
                  <a:rPr lang="en-US" sz="1600" b="1" baseline="0" dirty="0">
                    <a:solidFill>
                      <a:schemeClr val="tx1"/>
                    </a:solidFill>
                  </a:rPr>
                  <a:t> (m)</a:t>
                </a:r>
                <a:endParaRPr lang="en-US" sz="1600" b="1" dirty="0">
                  <a:solidFill>
                    <a:schemeClr val="tx1"/>
                  </a:solidFill>
                </a:endParaRPr>
              </a:p>
            </c:rich>
          </c:tx>
          <c:layout>
            <c:manualLayout>
              <c:xMode val="edge"/>
              <c:yMode val="edge"/>
              <c:x val="7.2266614872431405E-3"/>
              <c:y val="0.20481148382526074"/>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38312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068683252961223"/>
          <c:y val="4.3618382701032743E-2"/>
          <c:w val="0.7928154086838296"/>
          <c:h val="0.77100177926062174"/>
        </c:manualLayout>
      </c:layout>
      <c:barChart>
        <c:barDir val="col"/>
        <c:grouping val="clustered"/>
        <c:varyColors val="0"/>
        <c:ser>
          <c:idx val="0"/>
          <c:order val="0"/>
          <c:tx>
            <c:strRef>
              <c:f>Sheet1!$B$1</c:f>
              <c:strCache>
                <c:ptCount val="1"/>
                <c:pt idx="0">
                  <c:v>KCCQ</c:v>
                </c:pt>
              </c:strCache>
            </c:strRef>
          </c:tx>
          <c:spPr>
            <a:solidFill>
              <a:srgbClr val="135597"/>
            </a:solidFill>
            <a:ln>
              <a:noFill/>
            </a:ln>
            <a:effectLst/>
          </c:spPr>
          <c:invertIfNegative val="0"/>
          <c:dPt>
            <c:idx val="1"/>
            <c:invertIfNegative val="0"/>
            <c:bubble3D val="0"/>
            <c:spPr>
              <a:solidFill>
                <a:srgbClr val="12AABE"/>
              </a:solidFill>
              <a:ln>
                <a:noFill/>
              </a:ln>
              <a:effectLst/>
            </c:spPr>
            <c:extLst>
              <c:ext xmlns:c16="http://schemas.microsoft.com/office/drawing/2014/chart" uri="{C3380CC4-5D6E-409C-BE32-E72D297353CC}">
                <c16:uniqueId val="{00000000-5928-4575-ABE8-22B232EE18B2}"/>
              </c:ext>
            </c:extLst>
          </c:dPt>
          <c:dPt>
            <c:idx val="4"/>
            <c:invertIfNegative val="0"/>
            <c:bubble3D val="0"/>
            <c:spPr>
              <a:solidFill>
                <a:srgbClr val="12AABE"/>
              </a:solidFill>
              <a:ln>
                <a:noFill/>
              </a:ln>
              <a:effectLst/>
            </c:spPr>
            <c:extLst>
              <c:ext xmlns:c16="http://schemas.microsoft.com/office/drawing/2014/chart" uri="{C3380CC4-5D6E-409C-BE32-E72D297353CC}">
                <c16:uniqueId val="{00000001-5928-4575-ABE8-22B232EE18B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Baseline
(N=931)</c:v>
                </c:pt>
                <c:pt idx="1">
                  <c:v>30 Days
(N=931)</c:v>
                </c:pt>
                <c:pt idx="3">
                  <c:v>Baseline
(N=567)</c:v>
                </c:pt>
                <c:pt idx="4">
                  <c:v>1 Year
(N=567)</c:v>
                </c:pt>
              </c:strCache>
            </c:strRef>
          </c:cat>
          <c:val>
            <c:numRef>
              <c:f>Sheet1!$B$2:$B$6</c:f>
              <c:numCache>
                <c:formatCode>General</c:formatCode>
                <c:ptCount val="5"/>
                <c:pt idx="0">
                  <c:v>39.229999999999997</c:v>
                </c:pt>
                <c:pt idx="1">
                  <c:v>65.5</c:v>
                </c:pt>
                <c:pt idx="3">
                  <c:v>41.85</c:v>
                </c:pt>
                <c:pt idx="4">
                  <c:v>71.819999999999993</c:v>
                </c:pt>
              </c:numCache>
            </c:numRef>
          </c:val>
          <c:extLst>
            <c:ext xmlns:c16="http://schemas.microsoft.com/office/drawing/2014/chart" uri="{C3380CC4-5D6E-409C-BE32-E72D297353CC}">
              <c16:uniqueId val="{00000000-DB0C-469F-A9D3-99F484EE1670}"/>
            </c:ext>
          </c:extLst>
        </c:ser>
        <c:dLbls>
          <c:showLegendKey val="0"/>
          <c:showVal val="0"/>
          <c:showCatName val="0"/>
          <c:showSerName val="0"/>
          <c:showPercent val="0"/>
          <c:showBubbleSize val="0"/>
        </c:dLbls>
        <c:gapWidth val="50"/>
        <c:overlap val="-27"/>
        <c:axId val="438309144"/>
        <c:axId val="344392808"/>
      </c:barChart>
      <c:catAx>
        <c:axId val="43830914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44392808"/>
        <c:crosses val="autoZero"/>
        <c:auto val="1"/>
        <c:lblAlgn val="ctr"/>
        <c:lblOffset val="100"/>
        <c:noMultiLvlLbl val="0"/>
      </c:catAx>
      <c:valAx>
        <c:axId val="344392808"/>
        <c:scaling>
          <c:orientation val="minMax"/>
          <c:max val="100"/>
        </c:scaling>
        <c:delete val="0"/>
        <c:axPos val="l"/>
        <c:title>
          <c:tx>
            <c:rich>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r>
                  <a:rPr lang="en-US" sz="1600" b="1" i="0" baseline="0" dirty="0">
                    <a:effectLst/>
                  </a:rPr>
                  <a:t>KCCQ Overall Summary Score</a:t>
                </a:r>
                <a:endParaRPr lang="en-US" sz="1600" b="1" dirty="0">
                  <a:effectLst/>
                </a:endParaRPr>
              </a:p>
            </c:rich>
          </c:tx>
          <c:layout>
            <c:manualLayout>
              <c:xMode val="edge"/>
              <c:yMode val="edge"/>
              <c:x val="0"/>
              <c:y val="0.12430482180389185"/>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38309144"/>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Bicarbonate</c:v>
                </c:pt>
              </c:strCache>
            </c:strRef>
          </c:tx>
          <c:spPr>
            <a:solidFill>
              <a:schemeClr val="accent1"/>
            </a:solidFill>
            <a:ln>
              <a:noFill/>
            </a:ln>
            <a:effectLst/>
          </c:spPr>
          <c:invertIfNegative val="0"/>
          <c:cat>
            <c:strRef>
              <c:f>Sheet1!$A$2:$A$3</c:f>
              <c:strCache>
                <c:ptCount val="2"/>
                <c:pt idx="0">
                  <c:v>Primary End-Point (death, dialysis, persistent decline in kidney function)</c:v>
                </c:pt>
                <c:pt idx="1">
                  <c:v>CAAKI</c:v>
                </c:pt>
              </c:strCache>
            </c:strRef>
          </c:cat>
          <c:val>
            <c:numRef>
              <c:f>Sheet1!$B$2:$B$3</c:f>
              <c:numCache>
                <c:formatCode>0.00%</c:formatCode>
                <c:ptCount val="2"/>
                <c:pt idx="0">
                  <c:v>2.64E-2</c:v>
                </c:pt>
                <c:pt idx="1">
                  <c:v>0.11260000000000001</c:v>
                </c:pt>
              </c:numCache>
            </c:numRef>
          </c:val>
          <c:extLst>
            <c:ext xmlns:c16="http://schemas.microsoft.com/office/drawing/2014/chart" uri="{C3380CC4-5D6E-409C-BE32-E72D297353CC}">
              <c16:uniqueId val="{00000000-108D-A541-9C22-C97D6F463F55}"/>
            </c:ext>
          </c:extLst>
        </c:ser>
        <c:ser>
          <c:idx val="1"/>
          <c:order val="1"/>
          <c:tx>
            <c:strRef>
              <c:f>Sheet1!$C$1</c:f>
              <c:strCache>
                <c:ptCount val="1"/>
                <c:pt idx="0">
                  <c:v>Saline</c:v>
                </c:pt>
              </c:strCache>
            </c:strRef>
          </c:tx>
          <c:spPr>
            <a:solidFill>
              <a:schemeClr val="accent2"/>
            </a:solidFill>
            <a:ln>
              <a:noFill/>
            </a:ln>
            <a:effectLst/>
          </c:spPr>
          <c:invertIfNegative val="0"/>
          <c:cat>
            <c:strRef>
              <c:f>Sheet1!$A$2:$A$3</c:f>
              <c:strCache>
                <c:ptCount val="2"/>
                <c:pt idx="0">
                  <c:v>Primary End-Point (death, dialysis, persistent decline in kidney function)</c:v>
                </c:pt>
                <c:pt idx="1">
                  <c:v>CAAKI</c:v>
                </c:pt>
              </c:strCache>
            </c:strRef>
          </c:cat>
          <c:val>
            <c:numRef>
              <c:f>Sheet1!$C$2:$C$3</c:f>
              <c:numCache>
                <c:formatCode>0.00%</c:formatCode>
                <c:ptCount val="2"/>
                <c:pt idx="0">
                  <c:v>4.0399999999999998E-2</c:v>
                </c:pt>
                <c:pt idx="1">
                  <c:v>0.1197</c:v>
                </c:pt>
              </c:numCache>
            </c:numRef>
          </c:val>
          <c:extLst>
            <c:ext xmlns:c16="http://schemas.microsoft.com/office/drawing/2014/chart" uri="{C3380CC4-5D6E-409C-BE32-E72D297353CC}">
              <c16:uniqueId val="{00000001-108D-A541-9C22-C97D6F463F55}"/>
            </c:ext>
          </c:extLst>
        </c:ser>
        <c:ser>
          <c:idx val="2"/>
          <c:order val="2"/>
          <c:tx>
            <c:strRef>
              <c:f>Sheet1!$D$1</c:f>
              <c:strCache>
                <c:ptCount val="1"/>
                <c:pt idx="0">
                  <c:v>NAC</c:v>
                </c:pt>
              </c:strCache>
            </c:strRef>
          </c:tx>
          <c:spPr>
            <a:solidFill>
              <a:schemeClr val="accent3"/>
            </a:solidFill>
            <a:ln>
              <a:noFill/>
            </a:ln>
            <a:effectLst/>
          </c:spPr>
          <c:invertIfNegative val="0"/>
          <c:cat>
            <c:strRef>
              <c:f>Sheet1!$A$2:$A$3</c:f>
              <c:strCache>
                <c:ptCount val="2"/>
                <c:pt idx="0">
                  <c:v>Primary End-Point (death, dialysis, persistent decline in kidney function)</c:v>
                </c:pt>
                <c:pt idx="1">
                  <c:v>CAAKI</c:v>
                </c:pt>
              </c:strCache>
            </c:strRef>
          </c:cat>
          <c:val>
            <c:numRef>
              <c:f>Sheet1!$D$2:$D$3</c:f>
              <c:numCache>
                <c:formatCode>0.00%</c:formatCode>
                <c:ptCount val="2"/>
                <c:pt idx="0">
                  <c:v>3.8399999999999997E-2</c:v>
                </c:pt>
                <c:pt idx="1">
                  <c:v>0.1153</c:v>
                </c:pt>
              </c:numCache>
            </c:numRef>
          </c:val>
          <c:extLst>
            <c:ext xmlns:c16="http://schemas.microsoft.com/office/drawing/2014/chart" uri="{C3380CC4-5D6E-409C-BE32-E72D297353CC}">
              <c16:uniqueId val="{00000002-108D-A541-9C22-C97D6F463F55}"/>
            </c:ext>
          </c:extLst>
        </c:ser>
        <c:ser>
          <c:idx val="3"/>
          <c:order val="3"/>
          <c:tx>
            <c:strRef>
              <c:f>Sheet1!$E$1</c:f>
              <c:strCache>
                <c:ptCount val="1"/>
                <c:pt idx="0">
                  <c:v>Placebo</c:v>
                </c:pt>
              </c:strCache>
            </c:strRef>
          </c:tx>
          <c:spPr>
            <a:solidFill>
              <a:schemeClr val="accent4"/>
            </a:solidFill>
            <a:ln>
              <a:noFill/>
            </a:ln>
            <a:effectLst/>
          </c:spPr>
          <c:invertIfNegative val="0"/>
          <c:cat>
            <c:strRef>
              <c:f>Sheet1!$A$2:$A$3</c:f>
              <c:strCache>
                <c:ptCount val="2"/>
                <c:pt idx="0">
                  <c:v>Primary End-Point (death, dialysis, persistent decline in kidney function)</c:v>
                </c:pt>
                <c:pt idx="1">
                  <c:v>CAAKI</c:v>
                </c:pt>
              </c:strCache>
            </c:strRef>
          </c:cat>
          <c:val>
            <c:numRef>
              <c:f>Sheet1!$E$2:$E$3</c:f>
              <c:numCache>
                <c:formatCode>0.00%</c:formatCode>
                <c:ptCount val="2"/>
                <c:pt idx="0">
                  <c:v>2.8400000000000002E-2</c:v>
                </c:pt>
                <c:pt idx="1">
                  <c:v>0.11700000000000001</c:v>
                </c:pt>
              </c:numCache>
            </c:numRef>
          </c:val>
          <c:extLst>
            <c:ext xmlns:c16="http://schemas.microsoft.com/office/drawing/2014/chart" uri="{C3380CC4-5D6E-409C-BE32-E72D297353CC}">
              <c16:uniqueId val="{00000003-108D-A541-9C22-C97D6F463F55}"/>
            </c:ext>
          </c:extLst>
        </c:ser>
        <c:dLbls>
          <c:showLegendKey val="0"/>
          <c:showVal val="0"/>
          <c:showCatName val="0"/>
          <c:showSerName val="0"/>
          <c:showPercent val="0"/>
          <c:showBubbleSize val="0"/>
        </c:dLbls>
        <c:gapWidth val="219"/>
        <c:overlap val="-27"/>
        <c:axId val="39166336"/>
        <c:axId val="39167872"/>
      </c:barChart>
      <c:catAx>
        <c:axId val="39166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39167872"/>
        <c:crosses val="autoZero"/>
        <c:auto val="1"/>
        <c:lblAlgn val="ctr"/>
        <c:lblOffset val="100"/>
        <c:noMultiLvlLbl val="0"/>
      </c:catAx>
      <c:valAx>
        <c:axId val="3916787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91663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85CF-4132-83F9-5F9D4F87677A}"/>
              </c:ext>
            </c:extLst>
          </c:dPt>
          <c:dLbls>
            <c:dLbl>
              <c:idx val="0"/>
              <c:layout>
                <c:manualLayout>
                  <c:x val="-7.7272493234138276E-2"/>
                  <c:y val="-0.27248118912022901"/>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5CF-4132-83F9-5F9D4F87677A}"/>
                </c:ext>
              </c:extLst>
            </c:dLbl>
            <c:dLbl>
              <c:idx val="2"/>
              <c:layout>
                <c:manualLayout>
                  <c:x val="7.4920626989656902E-2"/>
                  <c:y val="8.7788253074593469E-4"/>
                </c:manualLayout>
              </c:layou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85CF-4132-83F9-5F9D4F87677A}"/>
                </c:ext>
              </c:extLst>
            </c:dLbl>
            <c:spPr>
              <a:noFill/>
              <a:ln>
                <a:noFill/>
              </a:ln>
              <a:effectLst/>
            </c:spPr>
            <c:txPr>
              <a:bodyPr/>
              <a:lstStyle/>
              <a:p>
                <a:pPr>
                  <a:defRPr sz="1400" b="1"/>
                </a:pPr>
                <a:endParaRPr lang="en-US"/>
              </a:p>
            </c:txPr>
            <c:showLegendKey val="0"/>
            <c:showVal val="0"/>
            <c:showCatName val="1"/>
            <c:showSerName val="0"/>
            <c:showPercent val="1"/>
            <c:showBubbleSize val="0"/>
            <c:showLeaderLines val="1"/>
            <c:extLst>
              <c:ext xmlns:c15="http://schemas.microsoft.com/office/drawing/2012/chart" uri="{CE6537A1-D6FC-4f65-9D91-7224C49458BB}"/>
            </c:extLst>
          </c:dLbls>
          <c:cat>
            <c:strRef>
              <c:f>Sheet1!$A$2:$A$4</c:f>
              <c:strCache>
                <c:ptCount val="3"/>
                <c:pt idx="0">
                  <c:v>Clopidogrel</c:v>
                </c:pt>
                <c:pt idx="1">
                  <c:v>Ticagrelor</c:v>
                </c:pt>
                <c:pt idx="2">
                  <c:v>Prasugrel</c:v>
                </c:pt>
              </c:strCache>
            </c:strRef>
          </c:cat>
          <c:val>
            <c:numRef>
              <c:f>Sheet1!$B$2:$B$4</c:f>
              <c:numCache>
                <c:formatCode>General</c:formatCode>
                <c:ptCount val="3"/>
                <c:pt idx="0">
                  <c:v>0.91600000000000004</c:v>
                </c:pt>
                <c:pt idx="1">
                  <c:v>5.0999999999999997E-2</c:v>
                </c:pt>
                <c:pt idx="2">
                  <c:v>2.3E-2</c:v>
                </c:pt>
              </c:numCache>
            </c:numRef>
          </c:val>
          <c:extLst>
            <c:ext xmlns:c16="http://schemas.microsoft.com/office/drawing/2014/chart" uri="{C3380CC4-5D6E-409C-BE32-E72D297353CC}">
              <c16:uniqueId val="{00000003-85CF-4132-83F9-5F9D4F87677A}"/>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Safety</c:v>
                </c:pt>
                <c:pt idx="1">
                  <c:v>Efficacy</c:v>
                </c:pt>
                <c:pt idx="2">
                  <c:v>Familiarity</c:v>
                </c:pt>
                <c:pt idx="3">
                  <c:v>Availability</c:v>
                </c:pt>
                <c:pt idx="4">
                  <c:v>Frequency</c:v>
                </c:pt>
                <c:pt idx="5">
                  <c:v>Cost</c:v>
                </c:pt>
              </c:strCache>
            </c:strRef>
          </c:cat>
          <c:val>
            <c:numRef>
              <c:f>Sheet1!$B$2:$B$7</c:f>
              <c:numCache>
                <c:formatCode>General</c:formatCode>
                <c:ptCount val="6"/>
                <c:pt idx="0">
                  <c:v>0.93799999999999994</c:v>
                </c:pt>
                <c:pt idx="1">
                  <c:v>0.89900000000000002</c:v>
                </c:pt>
                <c:pt idx="2">
                  <c:v>6.2E-2</c:v>
                </c:pt>
                <c:pt idx="3">
                  <c:v>3.9E-2</c:v>
                </c:pt>
                <c:pt idx="4">
                  <c:v>2.5000000000000001E-2</c:v>
                </c:pt>
                <c:pt idx="5">
                  <c:v>2.5000000000000001E-2</c:v>
                </c:pt>
              </c:numCache>
            </c:numRef>
          </c:val>
          <c:extLst>
            <c:ext xmlns:c16="http://schemas.microsoft.com/office/drawing/2014/chart" uri="{C3380CC4-5D6E-409C-BE32-E72D297353CC}">
              <c16:uniqueId val="{00000000-66B1-4438-8A43-871F89FB7131}"/>
            </c:ext>
          </c:extLst>
        </c:ser>
        <c:dLbls>
          <c:showLegendKey val="0"/>
          <c:showVal val="0"/>
          <c:showCatName val="0"/>
          <c:showSerName val="0"/>
          <c:showPercent val="0"/>
          <c:showBubbleSize val="0"/>
        </c:dLbls>
        <c:gapWidth val="150"/>
        <c:axId val="76672000"/>
        <c:axId val="76677888"/>
      </c:barChart>
      <c:catAx>
        <c:axId val="76672000"/>
        <c:scaling>
          <c:orientation val="minMax"/>
        </c:scaling>
        <c:delete val="0"/>
        <c:axPos val="b"/>
        <c:numFmt formatCode="General" sourceLinked="0"/>
        <c:majorTickMark val="out"/>
        <c:minorTickMark val="none"/>
        <c:tickLblPos val="nextTo"/>
        <c:txPr>
          <a:bodyPr/>
          <a:lstStyle/>
          <a:p>
            <a:pPr>
              <a:defRPr sz="1200"/>
            </a:pPr>
            <a:endParaRPr lang="en-US"/>
          </a:p>
        </c:txPr>
        <c:crossAx val="76677888"/>
        <c:crosses val="autoZero"/>
        <c:auto val="1"/>
        <c:lblAlgn val="ctr"/>
        <c:lblOffset val="100"/>
        <c:noMultiLvlLbl val="0"/>
      </c:catAx>
      <c:valAx>
        <c:axId val="76677888"/>
        <c:scaling>
          <c:orientation val="minMax"/>
        </c:scaling>
        <c:delete val="0"/>
        <c:axPos val="l"/>
        <c:numFmt formatCode="0.0%" sourceLinked="0"/>
        <c:majorTickMark val="out"/>
        <c:minorTickMark val="none"/>
        <c:tickLblPos val="nextTo"/>
        <c:txPr>
          <a:bodyPr/>
          <a:lstStyle/>
          <a:p>
            <a:pPr>
              <a:defRPr sz="1050"/>
            </a:pPr>
            <a:endParaRPr lang="en-US"/>
          </a:p>
        </c:txPr>
        <c:crossAx val="76672000"/>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Heart attack</c:v>
                </c:pt>
                <c:pt idx="1">
                  <c:v>Stroke</c:v>
                </c:pt>
                <c:pt idx="2">
                  <c:v>Death</c:v>
                </c:pt>
                <c:pt idx="3">
                  <c:v>Major bleeding</c:v>
                </c:pt>
                <c:pt idx="4">
                  <c:v>Frequent blood testing</c:v>
                </c:pt>
              </c:strCache>
            </c:strRef>
          </c:cat>
          <c:val>
            <c:numRef>
              <c:f>Sheet1!$B$2:$B$6</c:f>
              <c:numCache>
                <c:formatCode>General</c:formatCode>
                <c:ptCount val="5"/>
                <c:pt idx="0">
                  <c:v>0.63400000000000001</c:v>
                </c:pt>
                <c:pt idx="1">
                  <c:v>0.50600000000000001</c:v>
                </c:pt>
                <c:pt idx="2">
                  <c:v>0.47499999999999998</c:v>
                </c:pt>
                <c:pt idx="3">
                  <c:v>0.14799999999999999</c:v>
                </c:pt>
                <c:pt idx="4">
                  <c:v>5.8000000000000003E-2</c:v>
                </c:pt>
              </c:numCache>
            </c:numRef>
          </c:val>
          <c:extLst>
            <c:ext xmlns:c16="http://schemas.microsoft.com/office/drawing/2014/chart" uri="{C3380CC4-5D6E-409C-BE32-E72D297353CC}">
              <c16:uniqueId val="{00000000-2D41-4104-80A3-1A2AF4A73261}"/>
            </c:ext>
          </c:extLst>
        </c:ser>
        <c:dLbls>
          <c:showLegendKey val="0"/>
          <c:showVal val="0"/>
          <c:showCatName val="0"/>
          <c:showSerName val="0"/>
          <c:showPercent val="0"/>
          <c:showBubbleSize val="0"/>
        </c:dLbls>
        <c:gapWidth val="150"/>
        <c:axId val="76898688"/>
        <c:axId val="76900224"/>
      </c:barChart>
      <c:catAx>
        <c:axId val="76898688"/>
        <c:scaling>
          <c:orientation val="minMax"/>
        </c:scaling>
        <c:delete val="0"/>
        <c:axPos val="b"/>
        <c:numFmt formatCode="General" sourceLinked="0"/>
        <c:majorTickMark val="out"/>
        <c:minorTickMark val="none"/>
        <c:tickLblPos val="nextTo"/>
        <c:txPr>
          <a:bodyPr/>
          <a:lstStyle/>
          <a:p>
            <a:pPr>
              <a:defRPr sz="1200"/>
            </a:pPr>
            <a:endParaRPr lang="en-US"/>
          </a:p>
        </c:txPr>
        <c:crossAx val="76900224"/>
        <c:crosses val="autoZero"/>
        <c:auto val="1"/>
        <c:lblAlgn val="ctr"/>
        <c:lblOffset val="100"/>
        <c:noMultiLvlLbl val="0"/>
      </c:catAx>
      <c:valAx>
        <c:axId val="76900224"/>
        <c:scaling>
          <c:orientation val="minMax"/>
        </c:scaling>
        <c:delete val="0"/>
        <c:axPos val="l"/>
        <c:numFmt formatCode="0.0%" sourceLinked="0"/>
        <c:majorTickMark val="out"/>
        <c:minorTickMark val="none"/>
        <c:tickLblPos val="nextTo"/>
        <c:txPr>
          <a:bodyPr/>
          <a:lstStyle/>
          <a:p>
            <a:pPr>
              <a:defRPr sz="1050"/>
            </a:pPr>
            <a:endParaRPr lang="en-US"/>
          </a:p>
        </c:txPr>
        <c:crossAx val="76898688"/>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14131361722784"/>
          <c:y val="3.7412960613999173E-2"/>
          <c:w val="0.87296497219127422"/>
          <c:h val="0.84119720830494693"/>
        </c:manualLayout>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Very Low</c:v>
                </c:pt>
                <c:pt idx="1">
                  <c:v>Low</c:v>
                </c:pt>
                <c:pt idx="2">
                  <c:v>Interemdiate</c:v>
                </c:pt>
                <c:pt idx="3">
                  <c:v>High </c:v>
                </c:pt>
                <c:pt idx="4">
                  <c:v>Very High</c:v>
                </c:pt>
              </c:strCache>
            </c:strRef>
          </c:cat>
          <c:val>
            <c:numRef>
              <c:f>Sheet1!$B$2:$B$6</c:f>
              <c:numCache>
                <c:formatCode>General</c:formatCode>
                <c:ptCount val="5"/>
                <c:pt idx="0">
                  <c:v>1.3599999999999999E-2</c:v>
                </c:pt>
                <c:pt idx="1">
                  <c:v>0.1128</c:v>
                </c:pt>
                <c:pt idx="2">
                  <c:v>0.45910000000000001</c:v>
                </c:pt>
                <c:pt idx="3">
                  <c:v>0.36770000000000003</c:v>
                </c:pt>
                <c:pt idx="4">
                  <c:v>4.6699999999999998E-2</c:v>
                </c:pt>
              </c:numCache>
            </c:numRef>
          </c:val>
          <c:extLst>
            <c:ext xmlns:c16="http://schemas.microsoft.com/office/drawing/2014/chart" uri="{C3380CC4-5D6E-409C-BE32-E72D297353CC}">
              <c16:uniqueId val="{00000000-61FE-41A0-B7F7-313121C42A36}"/>
            </c:ext>
          </c:extLst>
        </c:ser>
        <c:dLbls>
          <c:showLegendKey val="0"/>
          <c:showVal val="0"/>
          <c:showCatName val="0"/>
          <c:showSerName val="0"/>
          <c:showPercent val="0"/>
          <c:showBubbleSize val="0"/>
        </c:dLbls>
        <c:gapWidth val="150"/>
        <c:axId val="80414208"/>
        <c:axId val="66606592"/>
      </c:barChart>
      <c:catAx>
        <c:axId val="80414208"/>
        <c:scaling>
          <c:orientation val="minMax"/>
        </c:scaling>
        <c:delete val="0"/>
        <c:axPos val="b"/>
        <c:numFmt formatCode="General" sourceLinked="1"/>
        <c:majorTickMark val="out"/>
        <c:minorTickMark val="none"/>
        <c:tickLblPos val="nextTo"/>
        <c:txPr>
          <a:bodyPr/>
          <a:lstStyle/>
          <a:p>
            <a:pPr>
              <a:defRPr sz="1200"/>
            </a:pPr>
            <a:endParaRPr lang="en-US"/>
          </a:p>
        </c:txPr>
        <c:crossAx val="66606592"/>
        <c:crosses val="autoZero"/>
        <c:auto val="1"/>
        <c:lblAlgn val="ctr"/>
        <c:lblOffset val="100"/>
        <c:noMultiLvlLbl val="0"/>
      </c:catAx>
      <c:valAx>
        <c:axId val="66606592"/>
        <c:scaling>
          <c:orientation val="minMax"/>
        </c:scaling>
        <c:delete val="0"/>
        <c:axPos val="l"/>
        <c:numFmt formatCode="0.0%" sourceLinked="0"/>
        <c:majorTickMark val="out"/>
        <c:minorTickMark val="none"/>
        <c:tickLblPos val="nextTo"/>
        <c:txPr>
          <a:bodyPr/>
          <a:lstStyle/>
          <a:p>
            <a:pPr>
              <a:defRPr sz="1200"/>
            </a:pPr>
            <a:endParaRPr lang="en-US"/>
          </a:p>
        </c:txPr>
        <c:crossAx val="80414208"/>
        <c:crosses val="autoZero"/>
        <c:crossBetween val="between"/>
        <c:majorUnit val="0.1"/>
      </c:valAx>
    </c:plotArea>
    <c:plotVisOnly val="1"/>
    <c:dispBlanksAs val="gap"/>
    <c:showDLblsOverMax val="0"/>
  </c:chart>
  <c:spPr>
    <a:ln w="12700"/>
  </c:spPr>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rgbClr val="C00000"/>
            </a:solidFill>
          </c:spPr>
          <c:invertIfNegative val="0"/>
          <c:dLbls>
            <c:numFmt formatCode="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5"/>
                <c:pt idx="0">
                  <c:v>Very Low</c:v>
                </c:pt>
                <c:pt idx="1">
                  <c:v>Low</c:v>
                </c:pt>
                <c:pt idx="2">
                  <c:v>Intermediate</c:v>
                </c:pt>
                <c:pt idx="3">
                  <c:v>High</c:v>
                </c:pt>
                <c:pt idx="4">
                  <c:v>Very High</c:v>
                </c:pt>
              </c:strCache>
            </c:strRef>
          </c:cat>
          <c:val>
            <c:numRef>
              <c:f>Sheet1!$B$2:$B$9</c:f>
              <c:numCache>
                <c:formatCode>General</c:formatCode>
                <c:ptCount val="5"/>
                <c:pt idx="0">
                  <c:v>9.4E-2</c:v>
                </c:pt>
                <c:pt idx="1">
                  <c:v>0.193</c:v>
                </c:pt>
                <c:pt idx="2">
                  <c:v>0.32700000000000001</c:v>
                </c:pt>
                <c:pt idx="3">
                  <c:v>0.22800000000000001</c:v>
                </c:pt>
                <c:pt idx="4">
                  <c:v>0.14899999999999999</c:v>
                </c:pt>
              </c:numCache>
            </c:numRef>
          </c:val>
          <c:extLst>
            <c:ext xmlns:c16="http://schemas.microsoft.com/office/drawing/2014/chart" uri="{C3380CC4-5D6E-409C-BE32-E72D297353CC}">
              <c16:uniqueId val="{00000000-6A7C-4DBE-A53E-9999B7C23621}"/>
            </c:ext>
          </c:extLst>
        </c:ser>
        <c:dLbls>
          <c:showLegendKey val="0"/>
          <c:showVal val="0"/>
          <c:showCatName val="0"/>
          <c:showSerName val="0"/>
          <c:showPercent val="0"/>
          <c:showBubbleSize val="0"/>
        </c:dLbls>
        <c:gapWidth val="150"/>
        <c:axId val="69610496"/>
        <c:axId val="76616448"/>
      </c:barChart>
      <c:catAx>
        <c:axId val="69610496"/>
        <c:scaling>
          <c:orientation val="minMax"/>
        </c:scaling>
        <c:delete val="0"/>
        <c:axPos val="b"/>
        <c:numFmt formatCode="General" sourceLinked="1"/>
        <c:majorTickMark val="out"/>
        <c:minorTickMark val="none"/>
        <c:tickLblPos val="nextTo"/>
        <c:txPr>
          <a:bodyPr/>
          <a:lstStyle/>
          <a:p>
            <a:pPr>
              <a:defRPr sz="1200"/>
            </a:pPr>
            <a:endParaRPr lang="en-US"/>
          </a:p>
        </c:txPr>
        <c:crossAx val="76616448"/>
        <c:crosses val="autoZero"/>
        <c:auto val="1"/>
        <c:lblAlgn val="ctr"/>
        <c:lblOffset val="100"/>
        <c:noMultiLvlLbl val="0"/>
      </c:catAx>
      <c:valAx>
        <c:axId val="76616448"/>
        <c:scaling>
          <c:orientation val="minMax"/>
          <c:max val="0.5"/>
        </c:scaling>
        <c:delete val="0"/>
        <c:axPos val="l"/>
        <c:numFmt formatCode="0.0%" sourceLinked="0"/>
        <c:majorTickMark val="out"/>
        <c:minorTickMark val="none"/>
        <c:tickLblPos val="nextTo"/>
        <c:txPr>
          <a:bodyPr/>
          <a:lstStyle/>
          <a:p>
            <a:pPr>
              <a:defRPr sz="1200"/>
            </a:pPr>
            <a:endParaRPr lang="en-US"/>
          </a:p>
        </c:txPr>
        <c:crossAx val="69610496"/>
        <c:crosses val="autoZero"/>
        <c:crossBetween val="between"/>
        <c:majorUnit val="0.1"/>
      </c:valAx>
    </c:plotArea>
    <c:plotVisOnly val="1"/>
    <c:dispBlanksAs val="gap"/>
    <c:showDLblsOverMax val="0"/>
  </c:chart>
  <c:txPr>
    <a:bodyPr/>
    <a:lstStyle/>
    <a:p>
      <a:pPr>
        <a:defRPr sz="1800"/>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Very Low</c:v>
                </c:pt>
                <c:pt idx="1">
                  <c:v>Low</c:v>
                </c:pt>
                <c:pt idx="2">
                  <c:v>Intermediate</c:v>
                </c:pt>
                <c:pt idx="3">
                  <c:v>High</c:v>
                </c:pt>
                <c:pt idx="4">
                  <c:v>Very High</c:v>
                </c:pt>
              </c:strCache>
            </c:strRef>
          </c:cat>
          <c:val>
            <c:numRef>
              <c:f>Sheet1!$B$2:$B$6</c:f>
              <c:numCache>
                <c:formatCode>General</c:formatCode>
                <c:ptCount val="5"/>
                <c:pt idx="0">
                  <c:v>0.60419999999999996</c:v>
                </c:pt>
                <c:pt idx="1">
                  <c:v>0.78790000000000004</c:v>
                </c:pt>
                <c:pt idx="2">
                  <c:v>0.7964</c:v>
                </c:pt>
                <c:pt idx="3">
                  <c:v>0.84619999999999995</c:v>
                </c:pt>
                <c:pt idx="4">
                  <c:v>0.69510000000000005</c:v>
                </c:pt>
              </c:numCache>
            </c:numRef>
          </c:val>
          <c:extLst>
            <c:ext xmlns:c16="http://schemas.microsoft.com/office/drawing/2014/chart" uri="{C3380CC4-5D6E-409C-BE32-E72D297353CC}">
              <c16:uniqueId val="{00000000-BCA8-4223-A39D-A5BB46FAD4D1}"/>
            </c:ext>
          </c:extLst>
        </c:ser>
        <c:dLbls>
          <c:showLegendKey val="0"/>
          <c:showVal val="0"/>
          <c:showCatName val="0"/>
          <c:showSerName val="0"/>
          <c:showPercent val="0"/>
          <c:showBubbleSize val="0"/>
        </c:dLbls>
        <c:gapWidth val="150"/>
        <c:axId val="80907648"/>
        <c:axId val="81052800"/>
      </c:barChart>
      <c:catAx>
        <c:axId val="80907648"/>
        <c:scaling>
          <c:orientation val="minMax"/>
        </c:scaling>
        <c:delete val="0"/>
        <c:axPos val="b"/>
        <c:numFmt formatCode="General" sourceLinked="0"/>
        <c:majorTickMark val="out"/>
        <c:minorTickMark val="none"/>
        <c:tickLblPos val="nextTo"/>
        <c:txPr>
          <a:bodyPr/>
          <a:lstStyle/>
          <a:p>
            <a:pPr>
              <a:defRPr sz="1200"/>
            </a:pPr>
            <a:endParaRPr lang="en-US"/>
          </a:p>
        </c:txPr>
        <c:crossAx val="81052800"/>
        <c:crosses val="autoZero"/>
        <c:auto val="1"/>
        <c:lblAlgn val="ctr"/>
        <c:lblOffset val="100"/>
        <c:noMultiLvlLbl val="0"/>
      </c:catAx>
      <c:valAx>
        <c:axId val="81052800"/>
        <c:scaling>
          <c:orientation val="minMax"/>
        </c:scaling>
        <c:delete val="0"/>
        <c:axPos val="l"/>
        <c:numFmt formatCode="0.0%" sourceLinked="0"/>
        <c:majorTickMark val="out"/>
        <c:minorTickMark val="none"/>
        <c:tickLblPos val="nextTo"/>
        <c:txPr>
          <a:bodyPr/>
          <a:lstStyle/>
          <a:p>
            <a:pPr>
              <a:defRPr sz="1050"/>
            </a:pPr>
            <a:endParaRPr lang="en-US"/>
          </a:p>
        </c:txPr>
        <c:crossAx val="80907648"/>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numFmt formatCode="0.0%" sourceLinked="0"/>
            <c:spPr>
              <a:noFill/>
              <a:ln>
                <a:noFill/>
              </a:ln>
              <a:effectLst/>
            </c:spPr>
            <c:txPr>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Very Low</c:v>
                </c:pt>
                <c:pt idx="1">
                  <c:v>Low</c:v>
                </c:pt>
                <c:pt idx="2">
                  <c:v>Intermediate</c:v>
                </c:pt>
                <c:pt idx="3">
                  <c:v>High</c:v>
                </c:pt>
                <c:pt idx="4">
                  <c:v>Very High</c:v>
                </c:pt>
              </c:strCache>
            </c:strRef>
          </c:cat>
          <c:val>
            <c:numRef>
              <c:f>Sheet1!$B$2:$B$6</c:f>
              <c:numCache>
                <c:formatCode>General</c:formatCode>
                <c:ptCount val="5"/>
                <c:pt idx="0">
                  <c:v>0.85709999999999997</c:v>
                </c:pt>
                <c:pt idx="1">
                  <c:v>0.79310000000000003</c:v>
                </c:pt>
                <c:pt idx="2">
                  <c:v>0.80510000000000004</c:v>
                </c:pt>
                <c:pt idx="3">
                  <c:v>0.74470000000000003</c:v>
                </c:pt>
                <c:pt idx="4">
                  <c:v>0.58330000000000004</c:v>
                </c:pt>
              </c:numCache>
            </c:numRef>
          </c:val>
          <c:extLst>
            <c:ext xmlns:c16="http://schemas.microsoft.com/office/drawing/2014/chart" uri="{C3380CC4-5D6E-409C-BE32-E72D297353CC}">
              <c16:uniqueId val="{00000000-EE94-4F40-A595-BD766A705EE3}"/>
            </c:ext>
          </c:extLst>
        </c:ser>
        <c:dLbls>
          <c:showLegendKey val="0"/>
          <c:showVal val="0"/>
          <c:showCatName val="0"/>
          <c:showSerName val="0"/>
          <c:showPercent val="0"/>
          <c:showBubbleSize val="0"/>
        </c:dLbls>
        <c:gapWidth val="150"/>
        <c:axId val="81277696"/>
        <c:axId val="81279232"/>
      </c:barChart>
      <c:catAx>
        <c:axId val="81277696"/>
        <c:scaling>
          <c:orientation val="minMax"/>
        </c:scaling>
        <c:delete val="0"/>
        <c:axPos val="b"/>
        <c:numFmt formatCode="General" sourceLinked="0"/>
        <c:majorTickMark val="out"/>
        <c:minorTickMark val="none"/>
        <c:tickLblPos val="nextTo"/>
        <c:txPr>
          <a:bodyPr/>
          <a:lstStyle/>
          <a:p>
            <a:pPr>
              <a:defRPr sz="1200"/>
            </a:pPr>
            <a:endParaRPr lang="en-US"/>
          </a:p>
        </c:txPr>
        <c:crossAx val="81279232"/>
        <c:crosses val="autoZero"/>
        <c:auto val="1"/>
        <c:lblAlgn val="ctr"/>
        <c:lblOffset val="100"/>
        <c:noMultiLvlLbl val="0"/>
      </c:catAx>
      <c:valAx>
        <c:axId val="81279232"/>
        <c:scaling>
          <c:orientation val="minMax"/>
        </c:scaling>
        <c:delete val="0"/>
        <c:axPos val="l"/>
        <c:numFmt formatCode="0.0%" sourceLinked="0"/>
        <c:majorTickMark val="out"/>
        <c:minorTickMark val="none"/>
        <c:tickLblPos val="nextTo"/>
        <c:txPr>
          <a:bodyPr/>
          <a:lstStyle/>
          <a:p>
            <a:pPr>
              <a:defRPr sz="1050"/>
            </a:pPr>
            <a:endParaRPr lang="en-US"/>
          </a:p>
        </c:txPr>
        <c:crossAx val="81277696"/>
        <c:crosses val="autoZero"/>
        <c:crossBetween val="between"/>
        <c:majorUnit val="0.2"/>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30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8-04-13T11:30:50.681" idx="1">
    <p:pos x="6589" y="3002"/>
    <p:text>added clarification</p:text>
  </p:cm>
</p:cmLst>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0627FF-AEA3-429F-AEA2-2C7E21B416E3}" type="doc">
      <dgm:prSet loTypeId="urn:microsoft.com/office/officeart/2005/8/layout/StepDownProcess" loCatId="process" qsTypeId="urn:microsoft.com/office/officeart/2005/8/quickstyle/simple1" qsCatId="simple" csTypeId="urn:microsoft.com/office/officeart/2005/8/colors/accent0_2" csCatId="mainScheme" phldr="1"/>
      <dgm:spPr/>
      <dgm:t>
        <a:bodyPr/>
        <a:lstStyle/>
        <a:p>
          <a:endParaRPr lang="en-US"/>
        </a:p>
      </dgm:t>
    </dgm:pt>
    <dgm:pt modelId="{ABF4E40A-E4F8-4333-BFFD-90F9B5161B79}">
      <dgm:prSet phldrT="[Text]"/>
      <dgm:spPr>
        <a:solidFill>
          <a:schemeClr val="bg2"/>
        </a:solidFill>
      </dgm:spPr>
      <dgm:t>
        <a:bodyPr/>
        <a:lstStyle/>
        <a:p>
          <a:r>
            <a:rPr lang="en-US" b="1" dirty="0">
              <a:solidFill>
                <a:schemeClr val="tx1"/>
              </a:solidFill>
            </a:rPr>
            <a:t>14,325,172 (2013)</a:t>
          </a:r>
        </a:p>
        <a:p>
          <a:r>
            <a:rPr lang="en-US" b="1" dirty="0">
              <a:solidFill>
                <a:schemeClr val="tx1"/>
              </a:solidFill>
            </a:rPr>
            <a:t>14,894,613 (2014)</a:t>
          </a:r>
        </a:p>
        <a:p>
          <a:r>
            <a:rPr lang="en-US" b="1" dirty="0">
              <a:solidFill>
                <a:schemeClr val="tx1"/>
              </a:solidFill>
            </a:rPr>
            <a:t>12,927,179 (2015)</a:t>
          </a:r>
        </a:p>
        <a:p>
          <a:endParaRPr lang="en-US" dirty="0"/>
        </a:p>
      </dgm:t>
    </dgm:pt>
    <dgm:pt modelId="{FCECD923-C166-4EFF-9D1B-7EEE7584DC81}" type="parTrans" cxnId="{BA6F8AF6-3EE7-413B-AE9C-63976A1C11D5}">
      <dgm:prSet/>
      <dgm:spPr/>
      <dgm:t>
        <a:bodyPr/>
        <a:lstStyle/>
        <a:p>
          <a:endParaRPr lang="en-US"/>
        </a:p>
      </dgm:t>
    </dgm:pt>
    <dgm:pt modelId="{A1D04F3A-7712-4EE7-A462-4F3FFBFCC78A}" type="sibTrans" cxnId="{BA6F8AF6-3EE7-413B-AE9C-63976A1C11D5}">
      <dgm:prSet/>
      <dgm:spPr/>
      <dgm:t>
        <a:bodyPr/>
        <a:lstStyle/>
        <a:p>
          <a:endParaRPr lang="en-US"/>
        </a:p>
      </dgm:t>
    </dgm:pt>
    <dgm:pt modelId="{80B590FF-4D42-4414-8B3E-E1B26820DA1F}">
      <dgm:prSet phldrT="[Text]" custT="1"/>
      <dgm:spPr/>
      <dgm:t>
        <a:bodyPr/>
        <a:lstStyle/>
        <a:p>
          <a:pPr>
            <a:buNone/>
          </a:pPr>
          <a:r>
            <a:rPr lang="en-US" sz="1600" dirty="0">
              <a:solidFill>
                <a:schemeClr val="tx1"/>
              </a:solidFill>
            </a:rPr>
            <a:t>Total admissions / Year</a:t>
          </a:r>
        </a:p>
      </dgm:t>
    </dgm:pt>
    <dgm:pt modelId="{839C28A2-A04B-44DF-B213-8D8F53D19B49}" type="parTrans" cxnId="{891678CE-3F90-4C65-8132-8ADAA155AF83}">
      <dgm:prSet/>
      <dgm:spPr/>
      <dgm:t>
        <a:bodyPr/>
        <a:lstStyle/>
        <a:p>
          <a:endParaRPr lang="en-US"/>
        </a:p>
      </dgm:t>
    </dgm:pt>
    <dgm:pt modelId="{696085AA-F87A-43C8-8C46-68310A3D9AD2}" type="sibTrans" cxnId="{891678CE-3F90-4C65-8132-8ADAA155AF83}">
      <dgm:prSet/>
      <dgm:spPr/>
      <dgm:t>
        <a:bodyPr/>
        <a:lstStyle/>
        <a:p>
          <a:endParaRPr lang="en-US"/>
        </a:p>
      </dgm:t>
    </dgm:pt>
    <dgm:pt modelId="{3ECCABFA-80EB-41C9-AE5C-3AE7FFFD18E1}">
      <dgm:prSet phldrT="[Text]"/>
      <dgm:spPr>
        <a:solidFill>
          <a:schemeClr val="bg2"/>
        </a:solidFill>
      </dgm:spPr>
      <dgm:t>
        <a:bodyPr/>
        <a:lstStyle/>
        <a:p>
          <a:r>
            <a:rPr lang="en-US" b="1" dirty="0">
              <a:solidFill>
                <a:schemeClr val="tx1"/>
              </a:solidFill>
            </a:rPr>
            <a:t>4,444 (2013)</a:t>
          </a:r>
        </a:p>
        <a:p>
          <a:r>
            <a:rPr lang="en-US" b="1" dirty="0">
              <a:solidFill>
                <a:schemeClr val="tx1"/>
              </a:solidFill>
            </a:rPr>
            <a:t>7,928 (2014)</a:t>
          </a:r>
        </a:p>
        <a:p>
          <a:r>
            <a:rPr lang="en-US" b="1" dirty="0">
              <a:solidFill>
                <a:schemeClr val="tx1"/>
              </a:solidFill>
            </a:rPr>
            <a:t>10,335 (2015)</a:t>
          </a:r>
        </a:p>
      </dgm:t>
    </dgm:pt>
    <dgm:pt modelId="{95A868B8-08F3-4BEA-8EFC-BDDB0563F2B1}" type="parTrans" cxnId="{956D7A66-064F-49F1-944D-91A8C09B5ED3}">
      <dgm:prSet/>
      <dgm:spPr/>
      <dgm:t>
        <a:bodyPr/>
        <a:lstStyle/>
        <a:p>
          <a:endParaRPr lang="en-US"/>
        </a:p>
      </dgm:t>
    </dgm:pt>
    <dgm:pt modelId="{E3109103-B86F-4F58-BCCB-B8781D77EE67}" type="sibTrans" cxnId="{956D7A66-064F-49F1-944D-91A8C09B5ED3}">
      <dgm:prSet/>
      <dgm:spPr/>
      <dgm:t>
        <a:bodyPr/>
        <a:lstStyle/>
        <a:p>
          <a:endParaRPr lang="en-US"/>
        </a:p>
      </dgm:t>
    </dgm:pt>
    <dgm:pt modelId="{B51FB84C-C10A-4D8C-A2F7-1E1061442F87}">
      <dgm:prSet phldrT="[Text]" custT="1"/>
      <dgm:spPr/>
      <dgm:t>
        <a:bodyPr/>
        <a:lstStyle/>
        <a:p>
          <a:pPr>
            <a:buNone/>
          </a:pPr>
          <a:r>
            <a:rPr lang="en-US" sz="1600" dirty="0">
              <a:solidFill>
                <a:srgbClr val="FFFF00"/>
              </a:solidFill>
            </a:rPr>
            <a:t>   </a:t>
          </a:r>
          <a:r>
            <a:rPr lang="en-US" sz="1600" dirty="0">
              <a:solidFill>
                <a:schemeClr val="tx1"/>
              </a:solidFill>
            </a:rPr>
            <a:t>Total endovascular TAVR procedures between Jan 2013- Aug 2015 </a:t>
          </a:r>
        </a:p>
      </dgm:t>
    </dgm:pt>
    <dgm:pt modelId="{08D83672-2F3A-4E9B-8E87-0EE0849F2162}" type="parTrans" cxnId="{9C8F040D-9D2A-4F6B-8082-4E6EA0B633A6}">
      <dgm:prSet/>
      <dgm:spPr/>
      <dgm:t>
        <a:bodyPr/>
        <a:lstStyle/>
        <a:p>
          <a:endParaRPr lang="en-US"/>
        </a:p>
      </dgm:t>
    </dgm:pt>
    <dgm:pt modelId="{4041FCED-DCC0-40FD-A1B0-FDD164A98C59}" type="sibTrans" cxnId="{9C8F040D-9D2A-4F6B-8082-4E6EA0B633A6}">
      <dgm:prSet/>
      <dgm:spPr/>
      <dgm:t>
        <a:bodyPr/>
        <a:lstStyle/>
        <a:p>
          <a:endParaRPr lang="en-US"/>
        </a:p>
      </dgm:t>
    </dgm:pt>
    <dgm:pt modelId="{DE203CAD-36AA-4F7E-93F7-91497DFFECFA}">
      <dgm:prSet phldrT="[Text]"/>
      <dgm:spPr>
        <a:solidFill>
          <a:schemeClr val="bg2"/>
        </a:solidFill>
      </dgm:spPr>
      <dgm:t>
        <a:bodyPr/>
        <a:lstStyle/>
        <a:p>
          <a:r>
            <a:rPr lang="en-US" b="1" dirty="0">
              <a:solidFill>
                <a:schemeClr val="tx1"/>
              </a:solidFill>
            </a:rPr>
            <a:t>3,868 (2013)</a:t>
          </a:r>
        </a:p>
        <a:p>
          <a:r>
            <a:rPr lang="en-US" b="1" dirty="0">
              <a:solidFill>
                <a:schemeClr val="tx1"/>
              </a:solidFill>
            </a:rPr>
            <a:t>6,889 (2014)</a:t>
          </a:r>
        </a:p>
        <a:p>
          <a:r>
            <a:rPr lang="en-US" b="1" dirty="0">
              <a:solidFill>
                <a:schemeClr val="tx1"/>
              </a:solidFill>
            </a:rPr>
            <a:t>8,968 (2015)</a:t>
          </a:r>
        </a:p>
        <a:p>
          <a:r>
            <a:rPr lang="en-US" b="1" dirty="0">
              <a:solidFill>
                <a:schemeClr val="tx1"/>
              </a:solidFill>
            </a:rPr>
            <a:t>N= 19,725</a:t>
          </a:r>
        </a:p>
      </dgm:t>
    </dgm:pt>
    <dgm:pt modelId="{319E3DC4-CB13-47AA-B0C9-12D10CC69016}" type="parTrans" cxnId="{1443E707-F9FE-4C43-B8CF-D0EC1F8CA55A}">
      <dgm:prSet/>
      <dgm:spPr/>
      <dgm:t>
        <a:bodyPr/>
        <a:lstStyle/>
        <a:p>
          <a:endParaRPr lang="en-US"/>
        </a:p>
      </dgm:t>
    </dgm:pt>
    <dgm:pt modelId="{D874B9C7-22AE-49C7-BF5F-3FBBC6899F68}" type="sibTrans" cxnId="{1443E707-F9FE-4C43-B8CF-D0EC1F8CA55A}">
      <dgm:prSet/>
      <dgm:spPr/>
      <dgm:t>
        <a:bodyPr/>
        <a:lstStyle/>
        <a:p>
          <a:endParaRPr lang="en-US"/>
        </a:p>
      </dgm:t>
    </dgm:pt>
    <dgm:pt modelId="{47F79CD0-26B9-40B6-9774-DDF0A2D8A8B3}">
      <dgm:prSet phldrT="[Text]" custT="1"/>
      <dgm:spPr/>
      <dgm:t>
        <a:bodyPr/>
        <a:lstStyle/>
        <a:p>
          <a:pPr>
            <a:buNone/>
          </a:pPr>
          <a:r>
            <a:rPr lang="en-US" sz="1600" dirty="0">
              <a:solidFill>
                <a:schemeClr val="tx1"/>
              </a:solidFill>
            </a:rPr>
            <a:t>Included if</a:t>
          </a:r>
        </a:p>
      </dgm:t>
    </dgm:pt>
    <dgm:pt modelId="{24BCEEDB-8D92-45CB-9578-B64C60C6DF01}" type="parTrans" cxnId="{FA79D367-0F7E-4AA2-9561-B5D020817A08}">
      <dgm:prSet/>
      <dgm:spPr/>
      <dgm:t>
        <a:bodyPr/>
        <a:lstStyle/>
        <a:p>
          <a:endParaRPr lang="en-US"/>
        </a:p>
      </dgm:t>
    </dgm:pt>
    <dgm:pt modelId="{A4B322BC-ADCC-4EDB-BD3C-667110D74589}" type="sibTrans" cxnId="{FA79D367-0F7E-4AA2-9561-B5D020817A08}">
      <dgm:prSet/>
      <dgm:spPr/>
      <dgm:t>
        <a:bodyPr/>
        <a:lstStyle/>
        <a:p>
          <a:endParaRPr lang="en-US"/>
        </a:p>
      </dgm:t>
    </dgm:pt>
    <dgm:pt modelId="{D0EF3D65-7759-4CEA-AEA8-2D1B707F0A5A}">
      <dgm:prSet/>
      <dgm:spPr/>
      <dgm:t>
        <a:bodyPr/>
        <a:lstStyle/>
        <a:p>
          <a:endParaRPr lang="en-US" sz="1200" dirty="0"/>
        </a:p>
      </dgm:t>
    </dgm:pt>
    <dgm:pt modelId="{3B16591A-900C-4FD7-8A73-55E00C1667C1}" type="parTrans" cxnId="{837E69FB-5A19-413E-A95C-E395852A59D8}">
      <dgm:prSet/>
      <dgm:spPr/>
      <dgm:t>
        <a:bodyPr/>
        <a:lstStyle/>
        <a:p>
          <a:endParaRPr lang="en-US"/>
        </a:p>
      </dgm:t>
    </dgm:pt>
    <dgm:pt modelId="{D0FB35F2-40E4-48C5-986E-1DA3ED038711}" type="sibTrans" cxnId="{837E69FB-5A19-413E-A95C-E395852A59D8}">
      <dgm:prSet/>
      <dgm:spPr/>
      <dgm:t>
        <a:bodyPr/>
        <a:lstStyle/>
        <a:p>
          <a:endParaRPr lang="en-US"/>
        </a:p>
      </dgm:t>
    </dgm:pt>
    <dgm:pt modelId="{39F2B7AB-B81E-4386-BFC0-A315E8EC0FDC}">
      <dgm:prSet custT="1"/>
      <dgm:spPr/>
      <dgm:t>
        <a:bodyPr/>
        <a:lstStyle/>
        <a:p>
          <a:pPr>
            <a:buFont typeface="Arial" panose="020B0604020202020204" pitchFamily="34" charset="0"/>
            <a:buChar char="•"/>
          </a:pPr>
          <a:r>
            <a:rPr lang="en-US" sz="1600" dirty="0">
              <a:solidFill>
                <a:schemeClr val="tx1"/>
              </a:solidFill>
            </a:rPr>
            <a:t>LOS &gt; 0 days</a:t>
          </a:r>
        </a:p>
      </dgm:t>
    </dgm:pt>
    <dgm:pt modelId="{0AA2D730-78B2-4DBE-8A5D-593E1199F9DB}" type="parTrans" cxnId="{3DDDFCBF-7849-4696-9FFB-5BEA8CF4D620}">
      <dgm:prSet/>
      <dgm:spPr/>
      <dgm:t>
        <a:bodyPr/>
        <a:lstStyle/>
        <a:p>
          <a:endParaRPr lang="en-US"/>
        </a:p>
      </dgm:t>
    </dgm:pt>
    <dgm:pt modelId="{614321DA-A2F4-4E37-A4D9-0FCBA6C7C55A}" type="sibTrans" cxnId="{3DDDFCBF-7849-4696-9FFB-5BEA8CF4D620}">
      <dgm:prSet/>
      <dgm:spPr/>
      <dgm:t>
        <a:bodyPr/>
        <a:lstStyle/>
        <a:p>
          <a:endParaRPr lang="en-US"/>
        </a:p>
      </dgm:t>
    </dgm:pt>
    <dgm:pt modelId="{01E00445-DA10-4E85-B866-43C363A47A66}">
      <dgm:prSet custT="1"/>
      <dgm:spPr/>
      <dgm:t>
        <a:bodyPr/>
        <a:lstStyle/>
        <a:p>
          <a:pPr>
            <a:buFont typeface="Arial" panose="020B0604020202020204" pitchFamily="34" charset="0"/>
            <a:buChar char="•"/>
          </a:pPr>
          <a:r>
            <a:rPr lang="en-US" sz="1600" dirty="0">
              <a:solidFill>
                <a:schemeClr val="tx1"/>
              </a:solidFill>
            </a:rPr>
            <a:t>Readmit </a:t>
          </a:r>
          <a:r>
            <a:rPr lang="en-US" sz="1600" u="sng" dirty="0">
              <a:solidFill>
                <a:schemeClr val="tx1"/>
              </a:solidFill>
            </a:rPr>
            <a:t>&lt;</a:t>
          </a:r>
          <a:r>
            <a:rPr lang="en-US" sz="1600" dirty="0">
              <a:solidFill>
                <a:schemeClr val="tx1"/>
              </a:solidFill>
            </a:rPr>
            <a:t> 30 days</a:t>
          </a:r>
        </a:p>
      </dgm:t>
    </dgm:pt>
    <dgm:pt modelId="{021FC2E9-FF0A-4C66-A9AA-9B836023EF71}" type="parTrans" cxnId="{882C1A16-D15E-461B-96F9-93F6B3995FF6}">
      <dgm:prSet/>
      <dgm:spPr/>
      <dgm:t>
        <a:bodyPr/>
        <a:lstStyle/>
        <a:p>
          <a:endParaRPr lang="en-US"/>
        </a:p>
      </dgm:t>
    </dgm:pt>
    <dgm:pt modelId="{C69E2E84-811C-43DE-A48B-6BAEFBB8BC63}" type="sibTrans" cxnId="{882C1A16-D15E-461B-96F9-93F6B3995FF6}">
      <dgm:prSet/>
      <dgm:spPr/>
      <dgm:t>
        <a:bodyPr/>
        <a:lstStyle/>
        <a:p>
          <a:endParaRPr lang="en-US"/>
        </a:p>
      </dgm:t>
    </dgm:pt>
    <dgm:pt modelId="{F94E3573-08D6-491B-B4EE-A331EE8C4B27}">
      <dgm:prSet custT="1"/>
      <dgm:spPr/>
      <dgm:t>
        <a:bodyPr/>
        <a:lstStyle/>
        <a:p>
          <a:pPr>
            <a:buNone/>
          </a:pPr>
          <a:r>
            <a:rPr lang="en-US" sz="1200" dirty="0">
              <a:solidFill>
                <a:schemeClr val="tx1"/>
              </a:solidFill>
            </a:rPr>
            <a:t>(Duplicate readmissions excluded) </a:t>
          </a:r>
        </a:p>
      </dgm:t>
    </dgm:pt>
    <dgm:pt modelId="{022F0BE3-4327-4E99-BC80-FF95C686F55C}" type="parTrans" cxnId="{C2F1E66B-3986-4838-ACFD-8D5E8535C449}">
      <dgm:prSet/>
      <dgm:spPr/>
      <dgm:t>
        <a:bodyPr/>
        <a:lstStyle/>
        <a:p>
          <a:endParaRPr lang="en-US"/>
        </a:p>
      </dgm:t>
    </dgm:pt>
    <dgm:pt modelId="{522F9385-F54A-46ED-B22E-27E13D5240EF}" type="sibTrans" cxnId="{C2F1E66B-3986-4838-ACFD-8D5E8535C449}">
      <dgm:prSet/>
      <dgm:spPr/>
      <dgm:t>
        <a:bodyPr/>
        <a:lstStyle/>
        <a:p>
          <a:endParaRPr lang="en-US"/>
        </a:p>
      </dgm:t>
    </dgm:pt>
    <dgm:pt modelId="{737E3E1D-A7BB-4639-9E78-199E93885FA0}">
      <dgm:prSet phldrT="[Text]" custT="1"/>
      <dgm:spPr/>
      <dgm:t>
        <a:bodyPr/>
        <a:lstStyle/>
        <a:p>
          <a:pPr>
            <a:buFont typeface="Arial" panose="020B0604020202020204" pitchFamily="34" charset="0"/>
            <a:buChar char="•"/>
          </a:pPr>
          <a:r>
            <a:rPr lang="en-US" sz="1600" dirty="0">
              <a:solidFill>
                <a:schemeClr val="tx1"/>
              </a:solidFill>
            </a:rPr>
            <a:t>Alive till discharge</a:t>
          </a:r>
        </a:p>
      </dgm:t>
    </dgm:pt>
    <dgm:pt modelId="{D47D4FE4-318A-4338-B234-78D63534BF68}" type="parTrans" cxnId="{9D176814-A6C7-4CB3-8510-1E34242F0DB3}">
      <dgm:prSet/>
      <dgm:spPr/>
      <dgm:t>
        <a:bodyPr/>
        <a:lstStyle/>
        <a:p>
          <a:endParaRPr lang="en-US"/>
        </a:p>
      </dgm:t>
    </dgm:pt>
    <dgm:pt modelId="{F6A745F8-2A0D-46CD-A814-6539281510A8}" type="sibTrans" cxnId="{9D176814-A6C7-4CB3-8510-1E34242F0DB3}">
      <dgm:prSet/>
      <dgm:spPr/>
      <dgm:t>
        <a:bodyPr/>
        <a:lstStyle/>
        <a:p>
          <a:endParaRPr lang="en-US"/>
        </a:p>
      </dgm:t>
    </dgm:pt>
    <dgm:pt modelId="{B79CA096-7B9A-41EB-A9C1-29E865A7BC4B}" type="pres">
      <dgm:prSet presAssocID="{510627FF-AEA3-429F-AEA2-2C7E21B416E3}" presName="rootnode" presStyleCnt="0">
        <dgm:presLayoutVars>
          <dgm:chMax/>
          <dgm:chPref/>
          <dgm:dir/>
          <dgm:animLvl val="lvl"/>
        </dgm:presLayoutVars>
      </dgm:prSet>
      <dgm:spPr/>
    </dgm:pt>
    <dgm:pt modelId="{0C0D40D5-5EEA-4242-9C57-10EA802BB99E}" type="pres">
      <dgm:prSet presAssocID="{ABF4E40A-E4F8-4333-BFFD-90F9B5161B79}" presName="composite" presStyleCnt="0"/>
      <dgm:spPr/>
    </dgm:pt>
    <dgm:pt modelId="{B4CAC5CC-8E83-4F2F-8B25-428313153AC3}" type="pres">
      <dgm:prSet presAssocID="{ABF4E40A-E4F8-4333-BFFD-90F9B5161B79}" presName="bentUpArrow1" presStyleLbl="alignImgPlace1" presStyleIdx="0" presStyleCnt="2"/>
      <dgm:spPr>
        <a:solidFill>
          <a:schemeClr val="accent5"/>
        </a:solidFill>
      </dgm:spPr>
    </dgm:pt>
    <dgm:pt modelId="{80EB34DF-ACA1-404B-A66F-927DFFCAA5A4}" type="pres">
      <dgm:prSet presAssocID="{ABF4E40A-E4F8-4333-BFFD-90F9B5161B79}" presName="ParentText" presStyleLbl="node1" presStyleIdx="0" presStyleCnt="3">
        <dgm:presLayoutVars>
          <dgm:chMax val="1"/>
          <dgm:chPref val="1"/>
          <dgm:bulletEnabled val="1"/>
        </dgm:presLayoutVars>
      </dgm:prSet>
      <dgm:spPr/>
    </dgm:pt>
    <dgm:pt modelId="{93AAF784-8C02-42BD-A0E4-AD50822FADB1}" type="pres">
      <dgm:prSet presAssocID="{ABF4E40A-E4F8-4333-BFFD-90F9B5161B79}" presName="ChildText" presStyleLbl="revTx" presStyleIdx="0" presStyleCnt="3" custScaleX="179226" custLinFactNeighborX="43102" custLinFactNeighborY="-972">
        <dgm:presLayoutVars>
          <dgm:chMax val="0"/>
          <dgm:chPref val="0"/>
          <dgm:bulletEnabled val="1"/>
        </dgm:presLayoutVars>
      </dgm:prSet>
      <dgm:spPr/>
    </dgm:pt>
    <dgm:pt modelId="{F2A3C030-3085-4F7A-A218-7CE8BD505E68}" type="pres">
      <dgm:prSet presAssocID="{A1D04F3A-7712-4EE7-A462-4F3FFBFCC78A}" presName="sibTrans" presStyleCnt="0"/>
      <dgm:spPr/>
    </dgm:pt>
    <dgm:pt modelId="{2144CAEF-89EE-4F5C-893C-49C631710E66}" type="pres">
      <dgm:prSet presAssocID="{3ECCABFA-80EB-41C9-AE5C-3AE7FFFD18E1}" presName="composite" presStyleCnt="0"/>
      <dgm:spPr/>
    </dgm:pt>
    <dgm:pt modelId="{4AA5FC36-B797-4A69-BECB-B9C7BD83D27F}" type="pres">
      <dgm:prSet presAssocID="{3ECCABFA-80EB-41C9-AE5C-3AE7FFFD18E1}" presName="bentUpArrow1" presStyleLbl="alignImgPlace1" presStyleIdx="1" presStyleCnt="2"/>
      <dgm:spPr>
        <a:solidFill>
          <a:schemeClr val="accent5"/>
        </a:solidFill>
      </dgm:spPr>
    </dgm:pt>
    <dgm:pt modelId="{A831FCCF-8C2A-4C99-AEFB-1DFC2A0A41FC}" type="pres">
      <dgm:prSet presAssocID="{3ECCABFA-80EB-41C9-AE5C-3AE7FFFD18E1}" presName="ParentText" presStyleLbl="node1" presStyleIdx="1" presStyleCnt="3">
        <dgm:presLayoutVars>
          <dgm:chMax val="1"/>
          <dgm:chPref val="1"/>
          <dgm:bulletEnabled val="1"/>
        </dgm:presLayoutVars>
      </dgm:prSet>
      <dgm:spPr/>
    </dgm:pt>
    <dgm:pt modelId="{60A6C30A-2B3F-4242-A80B-714646110FDF}" type="pres">
      <dgm:prSet presAssocID="{3ECCABFA-80EB-41C9-AE5C-3AE7FFFD18E1}" presName="ChildText" presStyleLbl="revTx" presStyleIdx="1" presStyleCnt="3" custScaleX="201781" custLinFactNeighborX="56209" custLinFactNeighborY="-1944">
        <dgm:presLayoutVars>
          <dgm:chMax val="0"/>
          <dgm:chPref val="0"/>
          <dgm:bulletEnabled val="1"/>
        </dgm:presLayoutVars>
      </dgm:prSet>
      <dgm:spPr/>
    </dgm:pt>
    <dgm:pt modelId="{4BFB9420-F391-4A81-8800-5A8FBF3B5281}" type="pres">
      <dgm:prSet presAssocID="{E3109103-B86F-4F58-BCCB-B8781D77EE67}" presName="sibTrans" presStyleCnt="0"/>
      <dgm:spPr/>
    </dgm:pt>
    <dgm:pt modelId="{46312026-AC25-4334-BBDF-EE062DBC42FC}" type="pres">
      <dgm:prSet presAssocID="{DE203CAD-36AA-4F7E-93F7-91497DFFECFA}" presName="composite" presStyleCnt="0"/>
      <dgm:spPr/>
    </dgm:pt>
    <dgm:pt modelId="{4978621A-3751-4CA7-A7C1-744A821E8D7C}" type="pres">
      <dgm:prSet presAssocID="{DE203CAD-36AA-4F7E-93F7-91497DFFECFA}" presName="ParentText" presStyleLbl="node1" presStyleIdx="2" presStyleCnt="3">
        <dgm:presLayoutVars>
          <dgm:chMax val="1"/>
          <dgm:chPref val="1"/>
          <dgm:bulletEnabled val="1"/>
        </dgm:presLayoutVars>
      </dgm:prSet>
      <dgm:spPr/>
    </dgm:pt>
    <dgm:pt modelId="{71A87D45-949E-4563-AC09-E5B39CD4494D}" type="pres">
      <dgm:prSet presAssocID="{DE203CAD-36AA-4F7E-93F7-91497DFFECFA}" presName="FinalChildText" presStyleLbl="revTx" presStyleIdx="2" presStyleCnt="3" custScaleX="228081" custLinFactNeighborX="69185" custLinFactNeighborY="-2055">
        <dgm:presLayoutVars>
          <dgm:chMax val="0"/>
          <dgm:chPref val="0"/>
          <dgm:bulletEnabled val="1"/>
        </dgm:presLayoutVars>
      </dgm:prSet>
      <dgm:spPr/>
    </dgm:pt>
  </dgm:ptLst>
  <dgm:cxnLst>
    <dgm:cxn modelId="{829F9305-C7B3-4102-926A-230279220108}" type="presOf" srcId="{80B590FF-4D42-4414-8B3E-E1B26820DA1F}" destId="{93AAF784-8C02-42BD-A0E4-AD50822FADB1}" srcOrd="0" destOrd="0" presId="urn:microsoft.com/office/officeart/2005/8/layout/StepDownProcess"/>
    <dgm:cxn modelId="{1443E707-F9FE-4C43-B8CF-D0EC1F8CA55A}" srcId="{510627FF-AEA3-429F-AEA2-2C7E21B416E3}" destId="{DE203CAD-36AA-4F7E-93F7-91497DFFECFA}" srcOrd="2" destOrd="0" parTransId="{319E3DC4-CB13-47AA-B0C9-12D10CC69016}" sibTransId="{D874B9C7-22AE-49C7-BF5F-3FBBC6899F68}"/>
    <dgm:cxn modelId="{9C8F040D-9D2A-4F6B-8082-4E6EA0B633A6}" srcId="{3ECCABFA-80EB-41C9-AE5C-3AE7FFFD18E1}" destId="{B51FB84C-C10A-4D8C-A2F7-1E1061442F87}" srcOrd="0" destOrd="0" parTransId="{08D83672-2F3A-4E9B-8E87-0EE0849F2162}" sibTransId="{4041FCED-DCC0-40FD-A1B0-FDD164A98C59}"/>
    <dgm:cxn modelId="{DF99360E-4938-4E51-90D5-9B09806E4476}" type="presOf" srcId="{F94E3573-08D6-491B-B4EE-A331EE8C4B27}" destId="{71A87D45-949E-4563-AC09-E5B39CD4494D}" srcOrd="0" destOrd="4" presId="urn:microsoft.com/office/officeart/2005/8/layout/StepDownProcess"/>
    <dgm:cxn modelId="{9D176814-A6C7-4CB3-8510-1E34242F0DB3}" srcId="{47F79CD0-26B9-40B6-9774-DDF0A2D8A8B3}" destId="{737E3E1D-A7BB-4639-9E78-199E93885FA0}" srcOrd="0" destOrd="0" parTransId="{D47D4FE4-318A-4338-B234-78D63534BF68}" sibTransId="{F6A745F8-2A0D-46CD-A814-6539281510A8}"/>
    <dgm:cxn modelId="{882C1A16-D15E-461B-96F9-93F6B3995FF6}" srcId="{47F79CD0-26B9-40B6-9774-DDF0A2D8A8B3}" destId="{01E00445-DA10-4E85-B866-43C363A47A66}" srcOrd="2" destOrd="0" parTransId="{021FC2E9-FF0A-4C66-A9AA-9B836023EF71}" sibTransId="{C69E2E84-811C-43DE-A48B-6BAEFBB8BC63}"/>
    <dgm:cxn modelId="{A8951D37-BCB1-498D-B9CD-B53ABC7B1CFE}" type="presOf" srcId="{01E00445-DA10-4E85-B866-43C363A47A66}" destId="{71A87D45-949E-4563-AC09-E5B39CD4494D}" srcOrd="0" destOrd="3" presId="urn:microsoft.com/office/officeart/2005/8/layout/StepDownProcess"/>
    <dgm:cxn modelId="{8F693364-3F6E-4623-A746-6A14D85DBD8E}" type="presOf" srcId="{D0EF3D65-7759-4CEA-AEA8-2D1B707F0A5A}" destId="{93AAF784-8C02-42BD-A0E4-AD50822FADB1}" srcOrd="0" destOrd="1" presId="urn:microsoft.com/office/officeart/2005/8/layout/StepDownProcess"/>
    <dgm:cxn modelId="{956D7A66-064F-49F1-944D-91A8C09B5ED3}" srcId="{510627FF-AEA3-429F-AEA2-2C7E21B416E3}" destId="{3ECCABFA-80EB-41C9-AE5C-3AE7FFFD18E1}" srcOrd="1" destOrd="0" parTransId="{95A868B8-08F3-4BEA-8EFC-BDDB0563F2B1}" sibTransId="{E3109103-B86F-4F58-BCCB-B8781D77EE67}"/>
    <dgm:cxn modelId="{FA79D367-0F7E-4AA2-9561-B5D020817A08}" srcId="{DE203CAD-36AA-4F7E-93F7-91497DFFECFA}" destId="{47F79CD0-26B9-40B6-9774-DDF0A2D8A8B3}" srcOrd="0" destOrd="0" parTransId="{24BCEEDB-8D92-45CB-9578-B64C60C6DF01}" sibTransId="{A4B322BC-ADCC-4EDB-BD3C-667110D74589}"/>
    <dgm:cxn modelId="{C2F1E66B-3986-4838-ACFD-8D5E8535C449}" srcId="{47F79CD0-26B9-40B6-9774-DDF0A2D8A8B3}" destId="{F94E3573-08D6-491B-B4EE-A331EE8C4B27}" srcOrd="3" destOrd="0" parTransId="{022F0BE3-4327-4E99-BC80-FF95C686F55C}" sibTransId="{522F9385-F54A-46ED-B22E-27E13D5240EF}"/>
    <dgm:cxn modelId="{91E8838D-CED5-4761-8870-0850E9BFC584}" type="presOf" srcId="{39F2B7AB-B81E-4386-BFC0-A315E8EC0FDC}" destId="{71A87D45-949E-4563-AC09-E5B39CD4494D}" srcOrd="0" destOrd="2" presId="urn:microsoft.com/office/officeart/2005/8/layout/StepDownProcess"/>
    <dgm:cxn modelId="{78A26095-9BEC-4DD7-B203-ACD3218C631F}" type="presOf" srcId="{ABF4E40A-E4F8-4333-BFFD-90F9B5161B79}" destId="{80EB34DF-ACA1-404B-A66F-927DFFCAA5A4}" srcOrd="0" destOrd="0" presId="urn:microsoft.com/office/officeart/2005/8/layout/StepDownProcess"/>
    <dgm:cxn modelId="{D8939BA2-849C-4500-85D2-9B8268117183}" type="presOf" srcId="{510627FF-AEA3-429F-AEA2-2C7E21B416E3}" destId="{B79CA096-7B9A-41EB-A9C1-29E865A7BC4B}" srcOrd="0" destOrd="0" presId="urn:microsoft.com/office/officeart/2005/8/layout/StepDownProcess"/>
    <dgm:cxn modelId="{00B9ABA3-567C-4454-80D6-47F62F0BB5EE}" type="presOf" srcId="{737E3E1D-A7BB-4639-9E78-199E93885FA0}" destId="{71A87D45-949E-4563-AC09-E5B39CD4494D}" srcOrd="0" destOrd="1" presId="urn:microsoft.com/office/officeart/2005/8/layout/StepDownProcess"/>
    <dgm:cxn modelId="{3DDDFCBF-7849-4696-9FFB-5BEA8CF4D620}" srcId="{47F79CD0-26B9-40B6-9774-DDF0A2D8A8B3}" destId="{39F2B7AB-B81E-4386-BFC0-A315E8EC0FDC}" srcOrd="1" destOrd="0" parTransId="{0AA2D730-78B2-4DBE-8A5D-593E1199F9DB}" sibTransId="{614321DA-A2F4-4E37-A4D9-0FCBA6C7C55A}"/>
    <dgm:cxn modelId="{F35468C3-5C88-40E4-BD4F-82536ADF92EF}" type="presOf" srcId="{DE203CAD-36AA-4F7E-93F7-91497DFFECFA}" destId="{4978621A-3751-4CA7-A7C1-744A821E8D7C}" srcOrd="0" destOrd="0" presId="urn:microsoft.com/office/officeart/2005/8/layout/StepDownProcess"/>
    <dgm:cxn modelId="{891678CE-3F90-4C65-8132-8ADAA155AF83}" srcId="{ABF4E40A-E4F8-4333-BFFD-90F9B5161B79}" destId="{80B590FF-4D42-4414-8B3E-E1B26820DA1F}" srcOrd="0" destOrd="0" parTransId="{839C28A2-A04B-44DF-B213-8D8F53D19B49}" sibTransId="{696085AA-F87A-43C8-8C46-68310A3D9AD2}"/>
    <dgm:cxn modelId="{A97F50CF-6972-46AA-8762-FA40D065DF44}" type="presOf" srcId="{3ECCABFA-80EB-41C9-AE5C-3AE7FFFD18E1}" destId="{A831FCCF-8C2A-4C99-AEFB-1DFC2A0A41FC}" srcOrd="0" destOrd="0" presId="urn:microsoft.com/office/officeart/2005/8/layout/StepDownProcess"/>
    <dgm:cxn modelId="{0F7F01D2-E476-4408-A085-D0F5887377F6}" type="presOf" srcId="{47F79CD0-26B9-40B6-9774-DDF0A2D8A8B3}" destId="{71A87D45-949E-4563-AC09-E5B39CD4494D}" srcOrd="0" destOrd="0" presId="urn:microsoft.com/office/officeart/2005/8/layout/StepDownProcess"/>
    <dgm:cxn modelId="{3DDAEAE5-56ED-4B0F-A49C-05A3BB199DFE}" type="presOf" srcId="{B51FB84C-C10A-4D8C-A2F7-1E1061442F87}" destId="{60A6C30A-2B3F-4242-A80B-714646110FDF}" srcOrd="0" destOrd="0" presId="urn:microsoft.com/office/officeart/2005/8/layout/StepDownProcess"/>
    <dgm:cxn modelId="{BA6F8AF6-3EE7-413B-AE9C-63976A1C11D5}" srcId="{510627FF-AEA3-429F-AEA2-2C7E21B416E3}" destId="{ABF4E40A-E4F8-4333-BFFD-90F9B5161B79}" srcOrd="0" destOrd="0" parTransId="{FCECD923-C166-4EFF-9D1B-7EEE7584DC81}" sibTransId="{A1D04F3A-7712-4EE7-A462-4F3FFBFCC78A}"/>
    <dgm:cxn modelId="{837E69FB-5A19-413E-A95C-E395852A59D8}" srcId="{ABF4E40A-E4F8-4333-BFFD-90F9B5161B79}" destId="{D0EF3D65-7759-4CEA-AEA8-2D1B707F0A5A}" srcOrd="1" destOrd="0" parTransId="{3B16591A-900C-4FD7-8A73-55E00C1667C1}" sibTransId="{D0FB35F2-40E4-48C5-986E-1DA3ED038711}"/>
    <dgm:cxn modelId="{7F3A6485-6793-47E9-8F62-7F9FDE4A0511}" type="presParOf" srcId="{B79CA096-7B9A-41EB-A9C1-29E865A7BC4B}" destId="{0C0D40D5-5EEA-4242-9C57-10EA802BB99E}" srcOrd="0" destOrd="0" presId="urn:microsoft.com/office/officeart/2005/8/layout/StepDownProcess"/>
    <dgm:cxn modelId="{589CFC20-2187-493F-B06A-F6C6845E36F8}" type="presParOf" srcId="{0C0D40D5-5EEA-4242-9C57-10EA802BB99E}" destId="{B4CAC5CC-8E83-4F2F-8B25-428313153AC3}" srcOrd="0" destOrd="0" presId="urn:microsoft.com/office/officeart/2005/8/layout/StepDownProcess"/>
    <dgm:cxn modelId="{FB5F5155-65A9-4126-A5BA-14B988DDF8FD}" type="presParOf" srcId="{0C0D40D5-5EEA-4242-9C57-10EA802BB99E}" destId="{80EB34DF-ACA1-404B-A66F-927DFFCAA5A4}" srcOrd="1" destOrd="0" presId="urn:microsoft.com/office/officeart/2005/8/layout/StepDownProcess"/>
    <dgm:cxn modelId="{CF4B197A-D4EE-482A-9FBF-0A2B3AB10732}" type="presParOf" srcId="{0C0D40D5-5EEA-4242-9C57-10EA802BB99E}" destId="{93AAF784-8C02-42BD-A0E4-AD50822FADB1}" srcOrd="2" destOrd="0" presId="urn:microsoft.com/office/officeart/2005/8/layout/StepDownProcess"/>
    <dgm:cxn modelId="{72A278C4-E575-4BCA-9637-B2E70E541636}" type="presParOf" srcId="{B79CA096-7B9A-41EB-A9C1-29E865A7BC4B}" destId="{F2A3C030-3085-4F7A-A218-7CE8BD505E68}" srcOrd="1" destOrd="0" presId="urn:microsoft.com/office/officeart/2005/8/layout/StepDownProcess"/>
    <dgm:cxn modelId="{89F5DA91-A48C-41E3-B9BA-6463FE8077B6}" type="presParOf" srcId="{B79CA096-7B9A-41EB-A9C1-29E865A7BC4B}" destId="{2144CAEF-89EE-4F5C-893C-49C631710E66}" srcOrd="2" destOrd="0" presId="urn:microsoft.com/office/officeart/2005/8/layout/StepDownProcess"/>
    <dgm:cxn modelId="{B9AB7A8B-FF0C-4540-BD9B-71BD1B2A67AC}" type="presParOf" srcId="{2144CAEF-89EE-4F5C-893C-49C631710E66}" destId="{4AA5FC36-B797-4A69-BECB-B9C7BD83D27F}" srcOrd="0" destOrd="0" presId="urn:microsoft.com/office/officeart/2005/8/layout/StepDownProcess"/>
    <dgm:cxn modelId="{4B0D2309-30F7-4EC6-B263-88ADE0392A43}" type="presParOf" srcId="{2144CAEF-89EE-4F5C-893C-49C631710E66}" destId="{A831FCCF-8C2A-4C99-AEFB-1DFC2A0A41FC}" srcOrd="1" destOrd="0" presId="urn:microsoft.com/office/officeart/2005/8/layout/StepDownProcess"/>
    <dgm:cxn modelId="{D4CCDE8E-DD3D-40FF-A472-85B19D72143A}" type="presParOf" srcId="{2144CAEF-89EE-4F5C-893C-49C631710E66}" destId="{60A6C30A-2B3F-4242-A80B-714646110FDF}" srcOrd="2" destOrd="0" presId="urn:microsoft.com/office/officeart/2005/8/layout/StepDownProcess"/>
    <dgm:cxn modelId="{C68A9C46-A6BD-4D8A-82FA-BC46EF0606C4}" type="presParOf" srcId="{B79CA096-7B9A-41EB-A9C1-29E865A7BC4B}" destId="{4BFB9420-F391-4A81-8800-5A8FBF3B5281}" srcOrd="3" destOrd="0" presId="urn:microsoft.com/office/officeart/2005/8/layout/StepDownProcess"/>
    <dgm:cxn modelId="{5EF51ABC-4C4D-4248-BAAE-AB9951B03F13}" type="presParOf" srcId="{B79CA096-7B9A-41EB-A9C1-29E865A7BC4B}" destId="{46312026-AC25-4334-BBDF-EE062DBC42FC}" srcOrd="4" destOrd="0" presId="urn:microsoft.com/office/officeart/2005/8/layout/StepDownProcess"/>
    <dgm:cxn modelId="{91222A7A-9A10-4C1D-9B26-4AAA92324528}" type="presParOf" srcId="{46312026-AC25-4334-BBDF-EE062DBC42FC}" destId="{4978621A-3751-4CA7-A7C1-744A821E8D7C}" srcOrd="0" destOrd="0" presId="urn:microsoft.com/office/officeart/2005/8/layout/StepDownProcess"/>
    <dgm:cxn modelId="{E35541C9-80CB-405E-9837-22696E923E27}" type="presParOf" srcId="{46312026-AC25-4334-BBDF-EE062DBC42FC}" destId="{71A87D45-949E-4563-AC09-E5B39CD4494D}"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CAC5CC-8E83-4F2F-8B25-428313153AC3}">
      <dsp:nvSpPr>
        <dsp:cNvPr id="0" name=""/>
        <dsp:cNvSpPr/>
      </dsp:nvSpPr>
      <dsp:spPr>
        <a:xfrm rot="5400000">
          <a:off x="1137598" y="1269007"/>
          <a:ext cx="1122327" cy="1277730"/>
        </a:xfrm>
        <a:prstGeom prst="bentUpArrow">
          <a:avLst>
            <a:gd name="adj1" fmla="val 32840"/>
            <a:gd name="adj2" fmla="val 25000"/>
            <a:gd name="adj3" fmla="val 3578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0EB34DF-ACA1-404B-A66F-927DFFCAA5A4}">
      <dsp:nvSpPr>
        <dsp:cNvPr id="0" name=""/>
        <dsp:cNvSpPr/>
      </dsp:nvSpPr>
      <dsp:spPr>
        <a:xfrm>
          <a:off x="840250" y="24884"/>
          <a:ext cx="1889339" cy="1322476"/>
        </a:xfrm>
        <a:prstGeom prst="roundRect">
          <a:avLst>
            <a:gd name="adj" fmla="val 1667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14,325,172 (2013)</a:t>
          </a:r>
        </a:p>
        <a:p>
          <a:pPr marL="0" lvl="0" indent="0" algn="ctr" defTabSz="622300">
            <a:lnSpc>
              <a:spcPct val="90000"/>
            </a:lnSpc>
            <a:spcBef>
              <a:spcPct val="0"/>
            </a:spcBef>
            <a:spcAft>
              <a:spcPct val="35000"/>
            </a:spcAft>
            <a:buNone/>
          </a:pPr>
          <a:r>
            <a:rPr lang="en-US" sz="1400" b="1" kern="1200" dirty="0">
              <a:solidFill>
                <a:schemeClr val="tx1"/>
              </a:solidFill>
            </a:rPr>
            <a:t>14,894,613 (2014)</a:t>
          </a:r>
        </a:p>
        <a:p>
          <a:pPr marL="0" lvl="0" indent="0" algn="ctr" defTabSz="622300">
            <a:lnSpc>
              <a:spcPct val="90000"/>
            </a:lnSpc>
            <a:spcBef>
              <a:spcPct val="0"/>
            </a:spcBef>
            <a:spcAft>
              <a:spcPct val="35000"/>
            </a:spcAft>
            <a:buNone/>
          </a:pPr>
          <a:r>
            <a:rPr lang="en-US" sz="1400" b="1" kern="1200" dirty="0">
              <a:solidFill>
                <a:schemeClr val="tx1"/>
              </a:solidFill>
            </a:rPr>
            <a:t>12,927,179 (2015)</a:t>
          </a:r>
        </a:p>
        <a:p>
          <a:pPr marL="0" lvl="0" indent="0" algn="ctr" defTabSz="622300">
            <a:lnSpc>
              <a:spcPct val="90000"/>
            </a:lnSpc>
            <a:spcBef>
              <a:spcPct val="0"/>
            </a:spcBef>
            <a:spcAft>
              <a:spcPct val="35000"/>
            </a:spcAft>
            <a:buNone/>
          </a:pPr>
          <a:endParaRPr lang="en-US" sz="1400" kern="1200" dirty="0"/>
        </a:p>
      </dsp:txBody>
      <dsp:txXfrm>
        <a:off x="904820" y="89454"/>
        <a:ext cx="1760199" cy="1193336"/>
      </dsp:txXfrm>
    </dsp:sp>
    <dsp:sp modelId="{93AAF784-8C02-42BD-A0E4-AD50822FADB1}">
      <dsp:nvSpPr>
        <dsp:cNvPr id="0" name=""/>
        <dsp:cNvSpPr/>
      </dsp:nvSpPr>
      <dsp:spPr>
        <a:xfrm>
          <a:off x="2777532" y="140623"/>
          <a:ext cx="2462789" cy="106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None/>
          </a:pPr>
          <a:r>
            <a:rPr lang="en-US" sz="1600" kern="1200" dirty="0">
              <a:solidFill>
                <a:schemeClr val="tx1"/>
              </a:solidFill>
            </a:rPr>
            <a:t>Total admissions / Year</a:t>
          </a:r>
        </a:p>
        <a:p>
          <a:pPr marL="114300" lvl="1" indent="-114300" algn="l" defTabSz="533400">
            <a:lnSpc>
              <a:spcPct val="90000"/>
            </a:lnSpc>
            <a:spcBef>
              <a:spcPct val="0"/>
            </a:spcBef>
            <a:spcAft>
              <a:spcPct val="15000"/>
            </a:spcAft>
            <a:buChar char="•"/>
          </a:pPr>
          <a:endParaRPr lang="en-US" sz="1200" kern="1200" dirty="0"/>
        </a:p>
      </dsp:txBody>
      <dsp:txXfrm>
        <a:off x="2777532" y="140623"/>
        <a:ext cx="2462789" cy="1068883"/>
      </dsp:txXfrm>
    </dsp:sp>
    <dsp:sp modelId="{4AA5FC36-B797-4A69-BECB-B9C7BD83D27F}">
      <dsp:nvSpPr>
        <dsp:cNvPr id="0" name=""/>
        <dsp:cNvSpPr/>
      </dsp:nvSpPr>
      <dsp:spPr>
        <a:xfrm rot="5400000">
          <a:off x="2965341" y="2754584"/>
          <a:ext cx="1122327" cy="1277730"/>
        </a:xfrm>
        <a:prstGeom prst="bentUpArrow">
          <a:avLst>
            <a:gd name="adj1" fmla="val 32840"/>
            <a:gd name="adj2" fmla="val 25000"/>
            <a:gd name="adj3" fmla="val 35780"/>
          </a:avLst>
        </a:prstGeom>
        <a:solidFill>
          <a:schemeClr val="accent5"/>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31FCCF-8C2A-4C99-AEFB-1DFC2A0A41FC}">
      <dsp:nvSpPr>
        <dsp:cNvPr id="0" name=""/>
        <dsp:cNvSpPr/>
      </dsp:nvSpPr>
      <dsp:spPr>
        <a:xfrm>
          <a:off x="2667992" y="1510461"/>
          <a:ext cx="1889339" cy="1322476"/>
        </a:xfrm>
        <a:prstGeom prst="roundRect">
          <a:avLst>
            <a:gd name="adj" fmla="val 1667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4,444 (2013)</a:t>
          </a:r>
        </a:p>
        <a:p>
          <a:pPr marL="0" lvl="0" indent="0" algn="ctr" defTabSz="622300">
            <a:lnSpc>
              <a:spcPct val="90000"/>
            </a:lnSpc>
            <a:spcBef>
              <a:spcPct val="0"/>
            </a:spcBef>
            <a:spcAft>
              <a:spcPct val="35000"/>
            </a:spcAft>
            <a:buNone/>
          </a:pPr>
          <a:r>
            <a:rPr lang="en-US" sz="1400" b="1" kern="1200" dirty="0">
              <a:solidFill>
                <a:schemeClr val="tx1"/>
              </a:solidFill>
            </a:rPr>
            <a:t>7,928 (2014)</a:t>
          </a:r>
        </a:p>
        <a:p>
          <a:pPr marL="0" lvl="0" indent="0" algn="ctr" defTabSz="622300">
            <a:lnSpc>
              <a:spcPct val="90000"/>
            </a:lnSpc>
            <a:spcBef>
              <a:spcPct val="0"/>
            </a:spcBef>
            <a:spcAft>
              <a:spcPct val="35000"/>
            </a:spcAft>
            <a:buNone/>
          </a:pPr>
          <a:r>
            <a:rPr lang="en-US" sz="1400" b="1" kern="1200" dirty="0">
              <a:solidFill>
                <a:schemeClr val="tx1"/>
              </a:solidFill>
            </a:rPr>
            <a:t>10,335 (2015)</a:t>
          </a:r>
        </a:p>
      </dsp:txBody>
      <dsp:txXfrm>
        <a:off x="2732562" y="1575031"/>
        <a:ext cx="1760199" cy="1193336"/>
      </dsp:txXfrm>
    </dsp:sp>
    <dsp:sp modelId="{60A6C30A-2B3F-4242-A80B-714646110FDF}">
      <dsp:nvSpPr>
        <dsp:cNvPr id="0" name=""/>
        <dsp:cNvSpPr/>
      </dsp:nvSpPr>
      <dsp:spPr>
        <a:xfrm>
          <a:off x="4630414" y="1615811"/>
          <a:ext cx="2772723" cy="106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None/>
          </a:pPr>
          <a:r>
            <a:rPr lang="en-US" sz="1600" kern="1200" dirty="0">
              <a:solidFill>
                <a:srgbClr val="FFFF00"/>
              </a:solidFill>
            </a:rPr>
            <a:t>   </a:t>
          </a:r>
          <a:r>
            <a:rPr lang="en-US" sz="1600" kern="1200" dirty="0">
              <a:solidFill>
                <a:schemeClr val="tx1"/>
              </a:solidFill>
            </a:rPr>
            <a:t>Total endovascular TAVR procedures between Jan 2013- Aug 2015 </a:t>
          </a:r>
        </a:p>
      </dsp:txBody>
      <dsp:txXfrm>
        <a:off x="4630414" y="1615811"/>
        <a:ext cx="2772723" cy="1068883"/>
      </dsp:txXfrm>
    </dsp:sp>
    <dsp:sp modelId="{4978621A-3751-4CA7-A7C1-744A821E8D7C}">
      <dsp:nvSpPr>
        <dsp:cNvPr id="0" name=""/>
        <dsp:cNvSpPr/>
      </dsp:nvSpPr>
      <dsp:spPr>
        <a:xfrm>
          <a:off x="4495735" y="2996039"/>
          <a:ext cx="1889339" cy="1322476"/>
        </a:xfrm>
        <a:prstGeom prst="roundRect">
          <a:avLst>
            <a:gd name="adj" fmla="val 16670"/>
          </a:avLst>
        </a:prstGeom>
        <a:solidFill>
          <a:schemeClr val="bg2"/>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rPr>
            <a:t>3,868 (2013)</a:t>
          </a:r>
        </a:p>
        <a:p>
          <a:pPr marL="0" lvl="0" indent="0" algn="ctr" defTabSz="622300">
            <a:lnSpc>
              <a:spcPct val="90000"/>
            </a:lnSpc>
            <a:spcBef>
              <a:spcPct val="0"/>
            </a:spcBef>
            <a:spcAft>
              <a:spcPct val="35000"/>
            </a:spcAft>
            <a:buNone/>
          </a:pPr>
          <a:r>
            <a:rPr lang="en-US" sz="1400" b="1" kern="1200" dirty="0">
              <a:solidFill>
                <a:schemeClr val="tx1"/>
              </a:solidFill>
            </a:rPr>
            <a:t>6,889 (2014)</a:t>
          </a:r>
        </a:p>
        <a:p>
          <a:pPr marL="0" lvl="0" indent="0" algn="ctr" defTabSz="622300">
            <a:lnSpc>
              <a:spcPct val="90000"/>
            </a:lnSpc>
            <a:spcBef>
              <a:spcPct val="0"/>
            </a:spcBef>
            <a:spcAft>
              <a:spcPct val="35000"/>
            </a:spcAft>
            <a:buNone/>
          </a:pPr>
          <a:r>
            <a:rPr lang="en-US" sz="1400" b="1" kern="1200" dirty="0">
              <a:solidFill>
                <a:schemeClr val="tx1"/>
              </a:solidFill>
            </a:rPr>
            <a:t>8,968 (2015)</a:t>
          </a:r>
        </a:p>
        <a:p>
          <a:pPr marL="0" lvl="0" indent="0" algn="ctr" defTabSz="622300">
            <a:lnSpc>
              <a:spcPct val="90000"/>
            </a:lnSpc>
            <a:spcBef>
              <a:spcPct val="0"/>
            </a:spcBef>
            <a:spcAft>
              <a:spcPct val="35000"/>
            </a:spcAft>
            <a:buNone/>
          </a:pPr>
          <a:r>
            <a:rPr lang="en-US" sz="1400" b="1" kern="1200" dirty="0">
              <a:solidFill>
                <a:schemeClr val="tx1"/>
              </a:solidFill>
            </a:rPr>
            <a:t>N= 19,725</a:t>
          </a:r>
        </a:p>
      </dsp:txBody>
      <dsp:txXfrm>
        <a:off x="4560305" y="3060609"/>
        <a:ext cx="1760199" cy="1193336"/>
      </dsp:txXfrm>
    </dsp:sp>
    <dsp:sp modelId="{71A87D45-949E-4563-AC09-E5B39CD4494D}">
      <dsp:nvSpPr>
        <dsp:cNvPr id="0" name=""/>
        <dsp:cNvSpPr/>
      </dsp:nvSpPr>
      <dsp:spPr>
        <a:xfrm>
          <a:off x="6345328" y="3100201"/>
          <a:ext cx="3134118" cy="10688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None/>
          </a:pPr>
          <a:r>
            <a:rPr lang="en-US" sz="1600" kern="1200" dirty="0">
              <a:solidFill>
                <a:schemeClr val="tx1"/>
              </a:solidFill>
            </a:rPr>
            <a:t>Included if</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rPr>
            <a:t>Alive till discharge</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rPr>
            <a:t>LOS &gt; 0 days</a:t>
          </a:r>
        </a:p>
        <a:p>
          <a:pPr marL="342900" lvl="2" indent="-171450" algn="l" defTabSz="711200">
            <a:lnSpc>
              <a:spcPct val="90000"/>
            </a:lnSpc>
            <a:spcBef>
              <a:spcPct val="0"/>
            </a:spcBef>
            <a:spcAft>
              <a:spcPct val="15000"/>
            </a:spcAft>
            <a:buFont typeface="Arial" panose="020B0604020202020204" pitchFamily="34" charset="0"/>
            <a:buChar char="•"/>
          </a:pPr>
          <a:r>
            <a:rPr lang="en-US" sz="1600" kern="1200" dirty="0">
              <a:solidFill>
                <a:schemeClr val="tx1"/>
              </a:solidFill>
            </a:rPr>
            <a:t>Readmit </a:t>
          </a:r>
          <a:r>
            <a:rPr lang="en-US" sz="1600" u="sng" kern="1200" dirty="0">
              <a:solidFill>
                <a:schemeClr val="tx1"/>
              </a:solidFill>
            </a:rPr>
            <a:t>&lt;</a:t>
          </a:r>
          <a:r>
            <a:rPr lang="en-US" sz="1600" kern="1200" dirty="0">
              <a:solidFill>
                <a:schemeClr val="tx1"/>
              </a:solidFill>
            </a:rPr>
            <a:t> 30 days</a:t>
          </a:r>
        </a:p>
        <a:p>
          <a:pPr marL="228600" lvl="2" indent="-114300" algn="l" defTabSz="533400">
            <a:lnSpc>
              <a:spcPct val="90000"/>
            </a:lnSpc>
            <a:spcBef>
              <a:spcPct val="0"/>
            </a:spcBef>
            <a:spcAft>
              <a:spcPct val="15000"/>
            </a:spcAft>
            <a:buNone/>
          </a:pPr>
          <a:r>
            <a:rPr lang="en-US" sz="1200" kern="1200" dirty="0">
              <a:solidFill>
                <a:schemeClr val="tx1"/>
              </a:solidFill>
            </a:rPr>
            <a:t>(Duplicate readmissions excluded) </a:t>
          </a:r>
        </a:p>
      </dsp:txBody>
      <dsp:txXfrm>
        <a:off x="6345328" y="3100201"/>
        <a:ext cx="3134118" cy="106888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0.34601</cdr:x>
      <cdr:y>0.28352</cdr:y>
    </cdr:from>
    <cdr:to>
      <cdr:x>0.34601</cdr:x>
      <cdr:y>0.35483</cdr:y>
    </cdr:to>
    <cdr:cxnSp macro="">
      <cdr:nvCxnSpPr>
        <cdr:cNvPr id="5" name="Straight Connector 4">
          <a:extLst xmlns:a="http://schemas.openxmlformats.org/drawingml/2006/main">
            <a:ext uri="{FF2B5EF4-FFF2-40B4-BE49-F238E27FC236}">
              <a16:creationId xmlns:a16="http://schemas.microsoft.com/office/drawing/2014/main" id="{CE5921D4-E8CB-43B4-95E6-D7A4EBC8C5EF}"/>
            </a:ext>
          </a:extLst>
        </cdr:cNvPr>
        <cdr:cNvCxnSpPr/>
      </cdr:nvCxnSpPr>
      <cdr:spPr>
        <a:xfrm xmlns:a="http://schemas.openxmlformats.org/drawingml/2006/main" flipV="1">
          <a:off x="3691966" y="1257079"/>
          <a:ext cx="0" cy="316168"/>
        </a:xfrm>
        <a:prstGeom xmlns:a="http://schemas.openxmlformats.org/drawingml/2006/main" prst="line">
          <a:avLst/>
        </a:prstGeom>
        <a:ln xmlns:a="http://schemas.openxmlformats.org/drawingml/2006/main" w="38100" cmpd="sng">
          <a:solidFill>
            <a:schemeClr val="accent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0.34479</cdr:x>
      <cdr:y>0.27804</cdr:y>
    </cdr:from>
    <cdr:to>
      <cdr:x>0.75706</cdr:x>
      <cdr:y>0.28078</cdr:y>
    </cdr:to>
    <cdr:cxnSp macro="">
      <cdr:nvCxnSpPr>
        <cdr:cNvPr id="7" name="Straight Connector 6">
          <a:extLst xmlns:a="http://schemas.openxmlformats.org/drawingml/2006/main">
            <a:ext uri="{FF2B5EF4-FFF2-40B4-BE49-F238E27FC236}">
              <a16:creationId xmlns:a16="http://schemas.microsoft.com/office/drawing/2014/main" id="{4FF1DE57-3CFF-4D60-AF6D-1A75107F7CC3}"/>
            </a:ext>
          </a:extLst>
        </cdr:cNvPr>
        <cdr:cNvCxnSpPr/>
      </cdr:nvCxnSpPr>
      <cdr:spPr>
        <a:xfrm xmlns:a="http://schemas.openxmlformats.org/drawingml/2006/main">
          <a:off x="3678874" y="1232758"/>
          <a:ext cx="4398939" cy="12160"/>
        </a:xfrm>
        <a:prstGeom xmlns:a="http://schemas.openxmlformats.org/drawingml/2006/main" prst="line">
          <a:avLst/>
        </a:prstGeom>
        <a:ln xmlns:a="http://schemas.openxmlformats.org/drawingml/2006/main" w="38100" cmpd="sng">
          <a:solidFill>
            <a:schemeClr val="accent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0.75706</cdr:x>
      <cdr:y>0.28078</cdr:y>
    </cdr:from>
    <cdr:to>
      <cdr:x>0.75706</cdr:x>
      <cdr:y>0.47551</cdr:y>
    </cdr:to>
    <cdr:cxnSp macro="">
      <cdr:nvCxnSpPr>
        <cdr:cNvPr id="9" name="Straight Connector 8">
          <a:extLst xmlns:a="http://schemas.openxmlformats.org/drawingml/2006/main">
            <a:ext uri="{FF2B5EF4-FFF2-40B4-BE49-F238E27FC236}">
              <a16:creationId xmlns:a16="http://schemas.microsoft.com/office/drawing/2014/main" id="{F6A61855-F0B7-4ECD-943E-062DB3D93DA5}"/>
            </a:ext>
          </a:extLst>
        </cdr:cNvPr>
        <cdr:cNvCxnSpPr/>
      </cdr:nvCxnSpPr>
      <cdr:spPr>
        <a:xfrm xmlns:a="http://schemas.openxmlformats.org/drawingml/2006/main">
          <a:off x="8077813" y="1244918"/>
          <a:ext cx="0" cy="863383"/>
        </a:xfrm>
        <a:prstGeom xmlns:a="http://schemas.openxmlformats.org/drawingml/2006/main" prst="line">
          <a:avLst/>
        </a:prstGeom>
        <a:ln xmlns:a="http://schemas.openxmlformats.org/drawingml/2006/main" w="38100" cmpd="sng">
          <a:solidFill>
            <a:schemeClr val="accent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0.34601</cdr:x>
      <cdr:y>0.28352</cdr:y>
    </cdr:from>
    <cdr:to>
      <cdr:x>0.34601</cdr:x>
      <cdr:y>0.35483</cdr:y>
    </cdr:to>
    <cdr:cxnSp macro="">
      <cdr:nvCxnSpPr>
        <cdr:cNvPr id="5" name="Straight Connector 4">
          <a:extLst xmlns:a="http://schemas.openxmlformats.org/drawingml/2006/main">
            <a:ext uri="{FF2B5EF4-FFF2-40B4-BE49-F238E27FC236}">
              <a16:creationId xmlns:a16="http://schemas.microsoft.com/office/drawing/2014/main" id="{CE5921D4-E8CB-43B4-95E6-D7A4EBC8C5EF}"/>
            </a:ext>
          </a:extLst>
        </cdr:cNvPr>
        <cdr:cNvCxnSpPr/>
      </cdr:nvCxnSpPr>
      <cdr:spPr>
        <a:xfrm xmlns:a="http://schemas.openxmlformats.org/drawingml/2006/main" flipV="1">
          <a:off x="3691966" y="1257079"/>
          <a:ext cx="0" cy="316168"/>
        </a:xfrm>
        <a:prstGeom xmlns:a="http://schemas.openxmlformats.org/drawingml/2006/main" prst="line">
          <a:avLst/>
        </a:prstGeom>
        <a:ln xmlns:a="http://schemas.openxmlformats.org/drawingml/2006/main" w="38100" cmpd="sng">
          <a:solidFill>
            <a:schemeClr val="accent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0.34479</cdr:x>
      <cdr:y>0.27804</cdr:y>
    </cdr:from>
    <cdr:to>
      <cdr:x>0.75706</cdr:x>
      <cdr:y>0.28078</cdr:y>
    </cdr:to>
    <cdr:cxnSp macro="">
      <cdr:nvCxnSpPr>
        <cdr:cNvPr id="7" name="Straight Connector 6">
          <a:extLst xmlns:a="http://schemas.openxmlformats.org/drawingml/2006/main">
            <a:ext uri="{FF2B5EF4-FFF2-40B4-BE49-F238E27FC236}">
              <a16:creationId xmlns:a16="http://schemas.microsoft.com/office/drawing/2014/main" id="{4FF1DE57-3CFF-4D60-AF6D-1A75107F7CC3}"/>
            </a:ext>
          </a:extLst>
        </cdr:cNvPr>
        <cdr:cNvCxnSpPr/>
      </cdr:nvCxnSpPr>
      <cdr:spPr>
        <a:xfrm xmlns:a="http://schemas.openxmlformats.org/drawingml/2006/main">
          <a:off x="3678874" y="1232758"/>
          <a:ext cx="4398939" cy="12160"/>
        </a:xfrm>
        <a:prstGeom xmlns:a="http://schemas.openxmlformats.org/drawingml/2006/main" prst="line">
          <a:avLst/>
        </a:prstGeom>
        <a:ln xmlns:a="http://schemas.openxmlformats.org/drawingml/2006/main" w="38100" cmpd="sng">
          <a:solidFill>
            <a:schemeClr val="accent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dr:relSizeAnchor xmlns:cdr="http://schemas.openxmlformats.org/drawingml/2006/chartDrawing">
    <cdr:from>
      <cdr:x>0.75706</cdr:x>
      <cdr:y>0.28078</cdr:y>
    </cdr:from>
    <cdr:to>
      <cdr:x>0.75706</cdr:x>
      <cdr:y>0.47551</cdr:y>
    </cdr:to>
    <cdr:cxnSp macro="">
      <cdr:nvCxnSpPr>
        <cdr:cNvPr id="9" name="Straight Connector 8">
          <a:extLst xmlns:a="http://schemas.openxmlformats.org/drawingml/2006/main">
            <a:ext uri="{FF2B5EF4-FFF2-40B4-BE49-F238E27FC236}">
              <a16:creationId xmlns:a16="http://schemas.microsoft.com/office/drawing/2014/main" id="{F6A61855-F0B7-4ECD-943E-062DB3D93DA5}"/>
            </a:ext>
          </a:extLst>
        </cdr:cNvPr>
        <cdr:cNvCxnSpPr/>
      </cdr:nvCxnSpPr>
      <cdr:spPr>
        <a:xfrm xmlns:a="http://schemas.openxmlformats.org/drawingml/2006/main">
          <a:off x="8077813" y="1244918"/>
          <a:ext cx="0" cy="863383"/>
        </a:xfrm>
        <a:prstGeom xmlns:a="http://schemas.openxmlformats.org/drawingml/2006/main" prst="line">
          <a:avLst/>
        </a:prstGeom>
        <a:ln xmlns:a="http://schemas.openxmlformats.org/drawingml/2006/main" w="38100" cmpd="sng">
          <a:solidFill>
            <a:schemeClr val="accent2"/>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0.2458</cdr:x>
      <cdr:y>0.19951</cdr:y>
    </cdr:from>
    <cdr:to>
      <cdr:x>0.33275</cdr:x>
      <cdr:y>0.37794</cdr:y>
    </cdr:to>
    <cdr:sp macro="" textlink="">
      <cdr:nvSpPr>
        <cdr:cNvPr id="2" name="TextBox 1">
          <a:extLst xmlns:a="http://schemas.openxmlformats.org/drawingml/2006/main">
            <a:ext uri="{FF2B5EF4-FFF2-40B4-BE49-F238E27FC236}">
              <a16:creationId xmlns:a16="http://schemas.microsoft.com/office/drawing/2014/main" id="{7B2D3BC5-6F7B-F940-818A-70E0E214D509}"/>
            </a:ext>
          </a:extLst>
        </cdr:cNvPr>
        <cdr:cNvSpPr txBox="1"/>
      </cdr:nvSpPr>
      <cdr:spPr>
        <a:xfrm xmlns:a="http://schemas.openxmlformats.org/drawingml/2006/main">
          <a:off x="2584704" y="879333"/>
          <a:ext cx="914400" cy="7863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000" dirty="0"/>
            <a:t>P=NS</a:t>
          </a:r>
        </a:p>
      </cdr:txBody>
    </cdr:sp>
  </cdr:relSizeAnchor>
  <cdr:relSizeAnchor xmlns:cdr="http://schemas.openxmlformats.org/drawingml/2006/chartDrawing">
    <cdr:from>
      <cdr:x>0.75498</cdr:x>
      <cdr:y>0.01745</cdr:y>
    </cdr:from>
    <cdr:to>
      <cdr:x>0.84193</cdr:x>
      <cdr:y>0.19587</cdr:y>
    </cdr:to>
    <cdr:sp macro="" textlink="">
      <cdr:nvSpPr>
        <cdr:cNvPr id="3" name="TextBox 1">
          <a:extLst xmlns:a="http://schemas.openxmlformats.org/drawingml/2006/main">
            <a:ext uri="{FF2B5EF4-FFF2-40B4-BE49-F238E27FC236}">
              <a16:creationId xmlns:a16="http://schemas.microsoft.com/office/drawing/2014/main" id="{54548DE5-760D-1244-98D2-11EA48364615}"/>
            </a:ext>
          </a:extLst>
        </cdr:cNvPr>
        <cdr:cNvSpPr txBox="1"/>
      </cdr:nvSpPr>
      <cdr:spPr>
        <a:xfrm xmlns:a="http://schemas.openxmlformats.org/drawingml/2006/main">
          <a:off x="7939024" y="76898"/>
          <a:ext cx="914400" cy="786384"/>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dirty="0"/>
            <a:t>P=NS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0FF81F-F13E-46B2-B908-1AFD22FA53D6}" type="datetimeFigureOut">
              <a:rPr lang="en-US" smtClean="0"/>
              <a:t>4/26/2018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FD1F5D-32F9-43DA-980E-DF26EEE3A706}" type="slidenum">
              <a:rPr lang="en-US" smtClean="0"/>
              <a:t>‹#›</a:t>
            </a:fld>
            <a:endParaRPr lang="en-US"/>
          </a:p>
        </p:txBody>
      </p:sp>
    </p:spTree>
    <p:extLst>
      <p:ext uri="{BB962C8B-B14F-4D97-AF65-F5344CB8AC3E}">
        <p14:creationId xmlns:p14="http://schemas.microsoft.com/office/powerpoint/2010/main" val="234654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B3466A-3A1B-4822-9C9F-59EA6C5C26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35" name="Rectangle 2"/>
          <p:cNvSpPr>
            <a:spLocks noGrp="1" noRot="1" noChangeAspect="1" noChangeArrowheads="1" noTextEdit="1"/>
          </p:cNvSpPr>
          <p:nvPr>
            <p:ph type="sldImg"/>
          </p:nvPr>
        </p:nvSpPr>
        <p:spPr>
          <a:solidFill>
            <a:srgbClr val="FFFFFF"/>
          </a:solidFill>
          <a:ln/>
        </p:spPr>
      </p:sp>
      <p:sp>
        <p:nvSpPr>
          <p:cNvPr id="184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Lucida Grande" pitchFamily="-84" charset="0"/>
            </a:endParaRPr>
          </a:p>
        </p:txBody>
      </p:sp>
    </p:spTree>
    <p:extLst>
      <p:ext uri="{BB962C8B-B14F-4D97-AF65-F5344CB8AC3E}">
        <p14:creationId xmlns:p14="http://schemas.microsoft.com/office/powerpoint/2010/main" val="33433454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64</a:t>
            </a:fld>
            <a:endParaRPr lang="en-US"/>
          </a:p>
        </p:txBody>
      </p:sp>
    </p:spTree>
    <p:extLst>
      <p:ext uri="{BB962C8B-B14F-4D97-AF65-F5344CB8AC3E}">
        <p14:creationId xmlns:p14="http://schemas.microsoft.com/office/powerpoint/2010/main" val="74996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65</a:t>
            </a:fld>
            <a:endParaRPr lang="en-US"/>
          </a:p>
        </p:txBody>
      </p:sp>
    </p:spTree>
    <p:extLst>
      <p:ext uri="{BB962C8B-B14F-4D97-AF65-F5344CB8AC3E}">
        <p14:creationId xmlns:p14="http://schemas.microsoft.com/office/powerpoint/2010/main" val="24168319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66</a:t>
            </a:fld>
            <a:endParaRPr lang="en-US"/>
          </a:p>
        </p:txBody>
      </p:sp>
    </p:spTree>
    <p:extLst>
      <p:ext uri="{BB962C8B-B14F-4D97-AF65-F5344CB8AC3E}">
        <p14:creationId xmlns:p14="http://schemas.microsoft.com/office/powerpoint/2010/main" val="41975890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67</a:t>
            </a:fld>
            <a:endParaRPr lang="en-US"/>
          </a:p>
        </p:txBody>
      </p:sp>
    </p:spTree>
    <p:extLst>
      <p:ext uri="{BB962C8B-B14F-4D97-AF65-F5344CB8AC3E}">
        <p14:creationId xmlns:p14="http://schemas.microsoft.com/office/powerpoint/2010/main" val="925115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68</a:t>
            </a:fld>
            <a:endParaRPr lang="en-US"/>
          </a:p>
        </p:txBody>
      </p:sp>
    </p:spTree>
    <p:extLst>
      <p:ext uri="{BB962C8B-B14F-4D97-AF65-F5344CB8AC3E}">
        <p14:creationId xmlns:p14="http://schemas.microsoft.com/office/powerpoint/2010/main" val="1608876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708244-A962-480B-94E8-5B4460C7AB15}" type="slidenum">
              <a:rPr lang="en-US" smtClean="0"/>
              <a:t>70</a:t>
            </a:fld>
            <a:endParaRPr lang="en-US"/>
          </a:p>
        </p:txBody>
      </p:sp>
    </p:spTree>
    <p:extLst>
      <p:ext uri="{BB962C8B-B14F-4D97-AF65-F5344CB8AC3E}">
        <p14:creationId xmlns:p14="http://schemas.microsoft.com/office/powerpoint/2010/main" val="17207453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Device Time =</a:t>
            </a:r>
            <a:r>
              <a:rPr lang="en-US" baseline="0" dirty="0"/>
              <a:t> Stop Time (Delivery System Retracted or SGC device removal) – Start Time (SGC in intra-atrial septum)</a:t>
            </a:r>
          </a:p>
          <a:p>
            <a:r>
              <a:rPr lang="en-US" baseline="0" dirty="0"/>
              <a:t>Procedure Time = Stop Time (Last Cath/TEE Removed) – Start Time (Vascular or TEE access)</a:t>
            </a:r>
            <a:endParaRPr lang="en-US" dirty="0"/>
          </a:p>
        </p:txBody>
      </p:sp>
      <p:sp>
        <p:nvSpPr>
          <p:cNvPr id="4" name="Slide Number Placeholder 3"/>
          <p:cNvSpPr>
            <a:spLocks noGrp="1"/>
          </p:cNvSpPr>
          <p:nvPr>
            <p:ph type="sldNum" sz="quarter" idx="10"/>
          </p:nvPr>
        </p:nvSpPr>
        <p:spPr/>
        <p:txBody>
          <a:bodyPr/>
          <a:lstStyle/>
          <a:p>
            <a:fld id="{4E708244-A962-480B-94E8-5B4460C7AB15}" type="slidenum">
              <a:rPr lang="en-US" smtClean="0"/>
              <a:t>72</a:t>
            </a:fld>
            <a:endParaRPr lang="en-US"/>
          </a:p>
        </p:txBody>
      </p:sp>
    </p:spTree>
    <p:extLst>
      <p:ext uri="{BB962C8B-B14F-4D97-AF65-F5344CB8AC3E}">
        <p14:creationId xmlns:p14="http://schemas.microsoft.com/office/powerpoint/2010/main" val="3115955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Kaplan-Meier freedom</a:t>
            </a:r>
            <a:r>
              <a:rPr lang="en-US" sz="1200" kern="1200" baseline="0" dirty="0">
                <a:solidFill>
                  <a:schemeClr val="tx1"/>
                </a:solidFill>
                <a:effectLst/>
                <a:latin typeface="+mn-lt"/>
                <a:ea typeface="+mn-ea"/>
                <a:cs typeface="+mn-cs"/>
              </a:rPr>
              <a:t> from A</a:t>
            </a:r>
            <a:r>
              <a:rPr lang="en-US" sz="1200" kern="1200" dirty="0">
                <a:solidFill>
                  <a:schemeClr val="tx1"/>
                </a:solidFill>
                <a:effectLst/>
                <a:latin typeface="+mn-lt"/>
                <a:ea typeface="+mn-ea"/>
                <a:cs typeface="+mn-cs"/>
              </a:rPr>
              <a:t>ll-Cause mortality results are consistent with PR DMR (N=127).  Graph comparing all-cause mortality PAS-1 vs PR DMR can be found in backup slide #48.</a:t>
            </a:r>
          </a:p>
          <a:p>
            <a:endParaRPr lang="en-US" sz="1200" kern="1200" baseline="30000" dirty="0">
              <a:solidFill>
                <a:schemeClr val="tx1"/>
              </a:solidFill>
              <a:effectLst/>
              <a:latin typeface="+mn-lt"/>
              <a:ea typeface="+mn-ea"/>
              <a:cs typeface="+mn-cs"/>
            </a:endParaRPr>
          </a:p>
          <a:p>
            <a:endParaRPr lang="en-US" sz="1200" kern="1200" baseline="30000" dirty="0">
              <a:solidFill>
                <a:schemeClr val="tx1"/>
              </a:solidFill>
              <a:effectLst/>
              <a:latin typeface="+mn-lt"/>
              <a:ea typeface="+mn-ea"/>
              <a:cs typeface="+mn-cs"/>
            </a:endParaRPr>
          </a:p>
          <a:p>
            <a:r>
              <a:rPr lang="en-US" sz="1200" kern="1200" baseline="30000" dirty="0">
                <a:solidFill>
                  <a:schemeClr val="tx1"/>
                </a:solidFill>
                <a:effectLst/>
                <a:latin typeface="+mn-lt"/>
                <a:ea typeface="+mn-ea"/>
                <a:cs typeface="+mn-cs"/>
              </a:rPr>
              <a:t>1</a:t>
            </a:r>
            <a:r>
              <a:rPr lang="en-US" sz="1200" kern="1200" dirty="0">
                <a:solidFill>
                  <a:schemeClr val="tx1"/>
                </a:solidFill>
                <a:effectLst/>
                <a:latin typeface="+mn-lt"/>
                <a:ea typeface="+mn-ea"/>
                <a:cs typeface="+mn-cs"/>
              </a:rPr>
              <a:t> Patients who withdrew or lost to follow up before their 30 days/12 months visit (early window, e.g. 23 days for 30 days visit and 305 days for 12 months visit) will be excluded from the summary unless they are known to have died within 30 days/12 months.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4E708244-A962-480B-94E8-5B4460C7AB15}" type="slidenum">
              <a:rPr lang="en-US" smtClean="0"/>
              <a:t>73</a:t>
            </a:fld>
            <a:endParaRPr lang="en-US"/>
          </a:p>
        </p:txBody>
      </p:sp>
    </p:spTree>
    <p:extLst>
      <p:ext uri="{BB962C8B-B14F-4D97-AF65-F5344CB8AC3E}">
        <p14:creationId xmlns:p14="http://schemas.microsoft.com/office/powerpoint/2010/main" val="8800272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p-values calculated using the </a:t>
            </a:r>
            <a:r>
              <a:rPr lang="en-US" sz="1200" kern="1200" dirty="0" err="1">
                <a:solidFill>
                  <a:schemeClr val="tx1"/>
                </a:solidFill>
                <a:latin typeface="+mn-lt"/>
                <a:ea typeface="+mn-ea"/>
                <a:cs typeface="+mn-cs"/>
              </a:rPr>
              <a:t>McNemar’s</a:t>
            </a:r>
            <a:r>
              <a:rPr lang="en-US" sz="1200" kern="1200" dirty="0">
                <a:solidFill>
                  <a:schemeClr val="tx1"/>
                </a:solidFill>
                <a:latin typeface="+mn-lt"/>
                <a:ea typeface="+mn-ea"/>
                <a:cs typeface="+mn-cs"/>
              </a:rPr>
              <a:t> Test, comparing MR ≤2+ vs MR &gt;2+.</a:t>
            </a:r>
          </a:p>
        </p:txBody>
      </p:sp>
    </p:spTree>
    <p:extLst>
      <p:ext uri="{BB962C8B-B14F-4D97-AF65-F5344CB8AC3E}">
        <p14:creationId xmlns:p14="http://schemas.microsoft.com/office/powerpoint/2010/main" val="702103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708244-A962-480B-94E8-5B4460C7AB15}" type="slidenum">
              <a:rPr lang="en-US" smtClean="0"/>
              <a:t>75</a:t>
            </a:fld>
            <a:endParaRPr lang="en-US"/>
          </a:p>
        </p:txBody>
      </p:sp>
    </p:spTree>
    <p:extLst>
      <p:ext uri="{BB962C8B-B14F-4D97-AF65-F5344CB8AC3E}">
        <p14:creationId xmlns:p14="http://schemas.microsoft.com/office/powerpoint/2010/main" val="25445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5513" rtl="0" eaLnBrk="0" fontAlgn="base" latinLnBrk="0" hangingPunct="0">
              <a:lnSpc>
                <a:spcPct val="100000"/>
              </a:lnSpc>
              <a:spcBef>
                <a:spcPct val="0"/>
              </a:spcBef>
              <a:spcAft>
                <a:spcPct val="0"/>
              </a:spcAft>
              <a:buClrTx/>
              <a:buSzTx/>
              <a:buFontTx/>
              <a:buNone/>
              <a:tabLst/>
              <a:defRPr/>
            </a:pPr>
            <a:fld id="{04A0A91A-3E7B-4790-944A-70B3523ED008}" type="slidenum">
              <a:rPr kumimoji="0" lang="en-US" sz="1200" b="0" i="0" u="none" strike="noStrike" kern="1200" cap="none" spc="0" normalizeH="0" baseline="0" noProof="0" smtClean="0">
                <a:ln>
                  <a:noFill/>
                </a:ln>
                <a:solidFill>
                  <a:srgbClr val="000000"/>
                </a:solidFill>
                <a:effectLst/>
                <a:uLnTx/>
                <a:uFillTx/>
                <a:latin typeface="Lucida Grande" pitchFamily="-84" charset="0"/>
                <a:ea typeface="MS PGothic" pitchFamily="34" charset="-128"/>
                <a:cs typeface="+mn-cs"/>
              </a:rPr>
              <a:pPr marL="0" marR="0" lvl="0" indent="0" algn="r" defTabSz="925513"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Lucida Grande" pitchFamily="-84" charset="0"/>
              <a:ea typeface="MS PGothic" pitchFamily="34" charset="-128"/>
              <a:cs typeface="+mn-cs"/>
            </a:endParaRPr>
          </a:p>
        </p:txBody>
      </p:sp>
    </p:spTree>
    <p:extLst>
      <p:ext uri="{BB962C8B-B14F-4D97-AF65-F5344CB8AC3E}">
        <p14:creationId xmlns:p14="http://schemas.microsoft.com/office/powerpoint/2010/main" val="25140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Number of Hospitalizations = 159</a:t>
            </a:r>
          </a:p>
          <a:p>
            <a:r>
              <a:rPr lang="en-US" sz="1200" kern="1200" dirty="0">
                <a:solidFill>
                  <a:schemeClr val="tx1"/>
                </a:solidFill>
                <a:effectLst/>
                <a:latin typeface="+mn-lt"/>
                <a:ea typeface="+mn-ea"/>
                <a:cs typeface="+mn-cs"/>
              </a:rPr>
              <a:t>Total Patient Year = 1736.6 </a:t>
            </a:r>
          </a:p>
          <a:p>
            <a:r>
              <a:rPr lang="en-US" sz="1200" b="1" kern="1200" dirty="0">
                <a:solidFill>
                  <a:schemeClr val="tx1"/>
                </a:solidFill>
                <a:effectLst/>
                <a:latin typeface="+mn-lt"/>
                <a:ea typeface="+mn-ea"/>
                <a:cs typeface="+mn-cs"/>
              </a:rPr>
              <a:t>Linearized Rate per Patient Year = 0.09 (159/1736.6) </a:t>
            </a:r>
            <a:endParaRPr lang="en-US" b="1" dirty="0"/>
          </a:p>
        </p:txBody>
      </p:sp>
      <p:sp>
        <p:nvSpPr>
          <p:cNvPr id="4" name="Slide Number Placeholder 3"/>
          <p:cNvSpPr>
            <a:spLocks noGrp="1"/>
          </p:cNvSpPr>
          <p:nvPr>
            <p:ph type="sldNum" sz="quarter" idx="10"/>
          </p:nvPr>
        </p:nvSpPr>
        <p:spPr/>
        <p:txBody>
          <a:bodyPr/>
          <a:lstStyle/>
          <a:p>
            <a:fld id="{4E708244-A962-480B-94E8-5B4460C7AB15}" type="slidenum">
              <a:rPr lang="en-US" smtClean="0"/>
              <a:t>76</a:t>
            </a:fld>
            <a:endParaRPr lang="en-US"/>
          </a:p>
        </p:txBody>
      </p:sp>
    </p:spTree>
    <p:extLst>
      <p:ext uri="{BB962C8B-B14F-4D97-AF65-F5344CB8AC3E}">
        <p14:creationId xmlns:p14="http://schemas.microsoft.com/office/powerpoint/2010/main" val="1126939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708244-A962-480B-94E8-5B4460C7AB15}" type="slidenum">
              <a:rPr lang="en-US" smtClean="0"/>
              <a:t>77</a:t>
            </a:fld>
            <a:endParaRPr lang="en-US"/>
          </a:p>
        </p:txBody>
      </p:sp>
    </p:spTree>
    <p:extLst>
      <p:ext uri="{BB962C8B-B14F-4D97-AF65-F5344CB8AC3E}">
        <p14:creationId xmlns:p14="http://schemas.microsoft.com/office/powerpoint/2010/main" val="1872827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device in prohibitive risk DMR </a:t>
            </a:r>
            <a:endParaRPr lang="en-US" dirty="0"/>
          </a:p>
        </p:txBody>
      </p:sp>
      <p:sp>
        <p:nvSpPr>
          <p:cNvPr id="4" name="Slide Number Placeholder 3"/>
          <p:cNvSpPr>
            <a:spLocks noGrp="1"/>
          </p:cNvSpPr>
          <p:nvPr>
            <p:ph type="sldNum" sz="quarter" idx="10"/>
          </p:nvPr>
        </p:nvSpPr>
        <p:spPr/>
        <p:txBody>
          <a:bodyPr/>
          <a:lstStyle/>
          <a:p>
            <a:fld id="{4E708244-A962-480B-94E8-5B4460C7AB15}" type="slidenum">
              <a:rPr lang="en-US" smtClean="0"/>
              <a:t>78</a:t>
            </a:fld>
            <a:endParaRPr lang="en-US"/>
          </a:p>
        </p:txBody>
      </p:sp>
    </p:spTree>
    <p:extLst>
      <p:ext uri="{BB962C8B-B14F-4D97-AF65-F5344CB8AC3E}">
        <p14:creationId xmlns:p14="http://schemas.microsoft.com/office/powerpoint/2010/main" val="1679687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C8F58D-A377-0A4F-AFA5-51BDE5B1A9EE}" type="slidenum">
              <a:rPr lang="en-US" smtClean="0"/>
              <a:pPr/>
              <a:t>23</a:t>
            </a:fld>
            <a:endParaRPr lang="en-US"/>
          </a:p>
        </p:txBody>
      </p:sp>
    </p:spTree>
    <p:extLst>
      <p:ext uri="{BB962C8B-B14F-4D97-AF65-F5344CB8AC3E}">
        <p14:creationId xmlns:p14="http://schemas.microsoft.com/office/powerpoint/2010/main" val="1876753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1486F-CCE9-4879-9E0D-6020E61AF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549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31486F-CCE9-4879-9E0D-6020E61AFEA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645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that cardiogenic shock (acidotic, hypoxic setting) is associated with a systemic inflammatory response and a prothrombotic state, one may hypothesize that non-culprit PCI may result in an exaggerated acute myocardial injury in the non-infarcted myocardium. Thus, the greater the subtended myocardial territory, the greater is the risk associated with non-culprit PCI. The early separation of the Kaplan-Meier curves in our study and in CULPRIT-SHOCK trial would suggest that the negative impact associated with immediate MVI is acute and transient, and occurs early during the period of shock physiology.</a:t>
            </a:r>
          </a:p>
        </p:txBody>
      </p:sp>
      <p:sp>
        <p:nvSpPr>
          <p:cNvPr id="4" name="Slide Number Placeholder 3"/>
          <p:cNvSpPr>
            <a:spLocks noGrp="1"/>
          </p:cNvSpPr>
          <p:nvPr>
            <p:ph type="sldNum" sz="quarter" idx="10"/>
          </p:nvPr>
        </p:nvSpPr>
        <p:spPr/>
        <p:txBody>
          <a:bodyPr/>
          <a:lstStyle/>
          <a:p>
            <a:fld id="{F3517F7F-F22C-40FA-BD14-A77B100F0357}" type="slidenum">
              <a:rPr lang="en-GB" smtClean="0"/>
              <a:t>59</a:t>
            </a:fld>
            <a:endParaRPr lang="en-GB"/>
          </a:p>
        </p:txBody>
      </p:sp>
    </p:spTree>
    <p:extLst>
      <p:ext uri="{BB962C8B-B14F-4D97-AF65-F5344CB8AC3E}">
        <p14:creationId xmlns:p14="http://schemas.microsoft.com/office/powerpoint/2010/main" val="3170321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3517F7F-F22C-40FA-BD14-A77B100F0357}" type="slidenum">
              <a:rPr lang="en-GB" smtClean="0"/>
              <a:t>60</a:t>
            </a:fld>
            <a:endParaRPr lang="en-GB"/>
          </a:p>
        </p:txBody>
      </p:sp>
    </p:spTree>
    <p:extLst>
      <p:ext uri="{BB962C8B-B14F-4D97-AF65-F5344CB8AC3E}">
        <p14:creationId xmlns:p14="http://schemas.microsoft.com/office/powerpoint/2010/main" val="2926395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62</a:t>
            </a:fld>
            <a:endParaRPr lang="en-US"/>
          </a:p>
        </p:txBody>
      </p:sp>
    </p:spTree>
    <p:extLst>
      <p:ext uri="{BB962C8B-B14F-4D97-AF65-F5344CB8AC3E}">
        <p14:creationId xmlns:p14="http://schemas.microsoft.com/office/powerpoint/2010/main" val="3211981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1E5A6F-2448-405E-B34A-23B2346C7293}" type="slidenum">
              <a:rPr lang="en-US" smtClean="0"/>
              <a:t>63</a:t>
            </a:fld>
            <a:endParaRPr lang="en-US"/>
          </a:p>
        </p:txBody>
      </p:sp>
    </p:spTree>
    <p:extLst>
      <p:ext uri="{BB962C8B-B14F-4D97-AF65-F5344CB8AC3E}">
        <p14:creationId xmlns:p14="http://schemas.microsoft.com/office/powerpoint/2010/main" val="13454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2807"/>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2800526"/>
            <a:ext cx="9144000" cy="2482674"/>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9470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34237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659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Inari_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1016" y="1040158"/>
            <a:ext cx="10981384" cy="5085477"/>
          </a:xfrm>
          <a:prstGeom prst="rect">
            <a:avLst/>
          </a:prstGeom>
        </p:spPr>
        <p:txBody>
          <a:bodyPr/>
          <a:lstStyle>
            <a:lvl1pPr>
              <a:defRPr sz="3200">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bwMode="auto">
          <a:xfrm>
            <a:off x="477449" y="107589"/>
            <a:ext cx="10623907" cy="4561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baseline="0">
                <a:solidFill>
                  <a:schemeClr val="tx1"/>
                </a:solidFill>
                <a:latin typeface="Calibri" panose="020F0502020204030204" pitchFamily="34" charset="0"/>
              </a:defRPr>
            </a:lvl1pPr>
          </a:lstStyle>
          <a:p>
            <a:pPr lvl="0"/>
            <a:r>
              <a:rPr lang="en-US" altLang="en-US" dirty="0"/>
              <a:t>Click to edit Master title style</a:t>
            </a:r>
          </a:p>
        </p:txBody>
      </p:sp>
    </p:spTree>
    <p:extLst>
      <p:ext uri="{BB962C8B-B14F-4D97-AF65-F5344CB8AC3E}">
        <p14:creationId xmlns:p14="http://schemas.microsoft.com/office/powerpoint/2010/main" val="1650269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14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816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27604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3325107"/>
            <a:ext cx="10515600" cy="1980671"/>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139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43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43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246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7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7668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760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43196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363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205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399"/>
            <a:ext cx="3932237" cy="31354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760696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23933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169356"/>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50298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3468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 y="5471263"/>
            <a:ext cx="12203289" cy="1386737"/>
          </a:xfrm>
          <a:prstGeom prst="rect">
            <a:avLst/>
          </a:prstGeom>
        </p:spPr>
      </p:pic>
    </p:spTree>
    <p:extLst>
      <p:ext uri="{BB962C8B-B14F-4D97-AF65-F5344CB8AC3E}">
        <p14:creationId xmlns:p14="http://schemas.microsoft.com/office/powerpoint/2010/main" val="13094845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image" Target="../media/image12.t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5.png"/><Relationship Id="rId4" Type="http://schemas.openxmlformats.org/officeDocument/2006/relationships/image" Target="../media/image24.png"/></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tif"/><Relationship Id="rId4" Type="http://schemas.openxmlformats.org/officeDocument/2006/relationships/image" Target="../media/image31.jp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tif"/></Relationships>
</file>

<file path=ppt/slides/_rels/slide65.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66.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67.xml.rels><?xml version="1.0" encoding="UTF-8" standalone="yes"?>
<Relationships xmlns="http://schemas.openxmlformats.org/package/2006/relationships"><Relationship Id="rId3" Type="http://schemas.openxmlformats.org/officeDocument/2006/relationships/image" Target="../media/image34.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emf"/><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chart" Target="../charts/chart21.xml"/></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chart" Target="../charts/chart2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3722-0851-4DD0-A91A-8BC54F9E8E1D}"/>
              </a:ext>
            </a:extLst>
          </p:cNvPr>
          <p:cNvSpPr>
            <a:spLocks noGrp="1"/>
          </p:cNvSpPr>
          <p:nvPr>
            <p:ph type="ctrTitle"/>
          </p:nvPr>
        </p:nvSpPr>
        <p:spPr>
          <a:xfrm>
            <a:off x="1524000" y="1172209"/>
            <a:ext cx="9144000" cy="2387600"/>
          </a:xfrm>
        </p:spPr>
        <p:txBody>
          <a:bodyPr>
            <a:normAutofit fontScale="90000"/>
          </a:bodyPr>
          <a:lstStyle/>
          <a:p>
            <a:r>
              <a:rPr lang="en-US" b="1" dirty="0"/>
              <a:t>SCAI 2018 Late-Breaking Clinical Science Press Conference</a:t>
            </a:r>
          </a:p>
        </p:txBody>
      </p:sp>
      <p:sp>
        <p:nvSpPr>
          <p:cNvPr id="3" name="Subtitle 2">
            <a:extLst>
              <a:ext uri="{FF2B5EF4-FFF2-40B4-BE49-F238E27FC236}">
                <a16:creationId xmlns:a16="http://schemas.microsoft.com/office/drawing/2014/main" id="{F1A16F56-EFD8-4F34-8616-17CA5AED9FE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6207063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p:cNvSpPr>
            <a:spLocks noGrp="1" noChangeArrowheads="1"/>
          </p:cNvSpPr>
          <p:nvPr>
            <p:ph type="ctrTitle"/>
          </p:nvPr>
        </p:nvSpPr>
        <p:spPr>
          <a:xfrm>
            <a:off x="1773382" y="707093"/>
            <a:ext cx="8568708" cy="2754895"/>
          </a:xfrm>
        </p:spPr>
        <p:txBody>
          <a:bodyPr>
            <a:normAutofit/>
          </a:bodyPr>
          <a:lstStyle/>
          <a:p>
            <a:pPr algn="ctr" eaLnBrk="1" hangingPunct="1">
              <a:lnSpc>
                <a:spcPct val="110000"/>
              </a:lnSpc>
            </a:pPr>
            <a:r>
              <a:rPr lang="en-US" sz="3600" b="1" dirty="0">
                <a:latin typeface="+mn-lt"/>
                <a:ea typeface="Calibri" charset="0"/>
                <a:cs typeface="Calibri" charset="0"/>
              </a:rPr>
              <a:t>Derivation of a Simple Risk Tool to Predict </a:t>
            </a:r>
            <a:br>
              <a:rPr lang="en-US" sz="3600" b="1" dirty="0">
                <a:latin typeface="+mn-lt"/>
                <a:ea typeface="Calibri" charset="0"/>
                <a:cs typeface="Calibri" charset="0"/>
              </a:rPr>
            </a:br>
            <a:r>
              <a:rPr lang="en-US" sz="3600" b="1" dirty="0">
                <a:latin typeface="+mn-lt"/>
                <a:ea typeface="Calibri" charset="0"/>
                <a:cs typeface="Calibri" charset="0"/>
              </a:rPr>
              <a:t>30-day Readmissions after</a:t>
            </a:r>
            <a:br>
              <a:rPr lang="en-US" sz="3600" b="1" dirty="0">
                <a:latin typeface="+mn-lt"/>
                <a:ea typeface="Calibri" charset="0"/>
                <a:cs typeface="Calibri" charset="0"/>
              </a:rPr>
            </a:br>
            <a:r>
              <a:rPr lang="en-US" sz="3600" b="1" dirty="0">
                <a:latin typeface="+mn-lt"/>
                <a:ea typeface="Calibri" charset="0"/>
                <a:cs typeface="Calibri" charset="0"/>
              </a:rPr>
              <a:t>Transcatheter Aortic Valve Replacement</a:t>
            </a:r>
          </a:p>
        </p:txBody>
      </p:sp>
      <p:sp>
        <p:nvSpPr>
          <p:cNvPr id="7171" name="Rectangle 11"/>
          <p:cNvSpPr>
            <a:spLocks noGrp="1" noChangeArrowheads="1"/>
          </p:cNvSpPr>
          <p:nvPr>
            <p:ph type="subTitle" idx="1"/>
          </p:nvPr>
        </p:nvSpPr>
        <p:spPr>
          <a:xfrm>
            <a:off x="2950153" y="3678382"/>
            <a:ext cx="6457950" cy="1573040"/>
          </a:xfrm>
        </p:spPr>
        <p:txBody>
          <a:bodyPr>
            <a:normAutofit lnSpcReduction="10000"/>
          </a:bodyPr>
          <a:lstStyle/>
          <a:p>
            <a:pPr eaLnBrk="1" hangingPunct="1">
              <a:buFont typeface="Times" pitchFamily="-84" charset="0"/>
              <a:buNone/>
            </a:pPr>
            <a:endParaRPr lang="en-US" sz="1950" dirty="0">
              <a:latin typeface="+mj-lt"/>
              <a:ea typeface="Calibri" charset="0"/>
              <a:cs typeface="Calibri" charset="0"/>
            </a:endParaRPr>
          </a:p>
          <a:p>
            <a:pPr>
              <a:lnSpc>
                <a:spcPct val="100000"/>
              </a:lnSpc>
              <a:spcBef>
                <a:spcPts val="0"/>
              </a:spcBef>
            </a:pPr>
            <a:r>
              <a:rPr lang="en-US" sz="2200" dirty="0">
                <a:ea typeface="Calibri" charset="0"/>
                <a:cs typeface="Calibri" charset="0"/>
              </a:rPr>
              <a:t>Sahil Khera MD, MPH</a:t>
            </a:r>
          </a:p>
          <a:p>
            <a:pPr>
              <a:lnSpc>
                <a:spcPct val="100000"/>
              </a:lnSpc>
              <a:spcBef>
                <a:spcPts val="0"/>
              </a:spcBef>
            </a:pPr>
            <a:r>
              <a:rPr lang="en-US" sz="2200" dirty="0">
                <a:ea typeface="Calibri" charset="0"/>
                <a:cs typeface="Calibri" charset="0"/>
              </a:rPr>
              <a:t>Interventional Cardiology</a:t>
            </a:r>
          </a:p>
          <a:p>
            <a:pPr>
              <a:lnSpc>
                <a:spcPct val="100000"/>
              </a:lnSpc>
              <a:spcBef>
                <a:spcPts val="0"/>
              </a:spcBef>
            </a:pPr>
            <a:r>
              <a:rPr lang="en-US" sz="2200" dirty="0">
                <a:ea typeface="Calibri" charset="0"/>
                <a:cs typeface="Calibri" charset="0"/>
              </a:rPr>
              <a:t>Massachusetts General Hospital</a:t>
            </a:r>
          </a:p>
          <a:p>
            <a:pPr>
              <a:lnSpc>
                <a:spcPct val="100000"/>
              </a:lnSpc>
              <a:spcBef>
                <a:spcPts val="0"/>
              </a:spcBef>
            </a:pPr>
            <a:r>
              <a:rPr lang="en-US" sz="2200" dirty="0">
                <a:ea typeface="Calibri" charset="0"/>
                <a:cs typeface="Calibri" charset="0"/>
              </a:rPr>
              <a:t>Harvard Medical School  </a:t>
            </a:r>
          </a:p>
          <a:p>
            <a:pPr algn="ctr" eaLnBrk="1" hangingPunct="1">
              <a:buFont typeface="Times" pitchFamily="-84" charset="0"/>
              <a:buNone/>
            </a:pPr>
            <a:endParaRPr lang="en-US" sz="1950" b="1" dirty="0">
              <a:latin typeface="Calibri" charset="0"/>
              <a:ea typeface="Calibri" charset="0"/>
              <a:cs typeface="Calibri" charset="0"/>
            </a:endParaRPr>
          </a:p>
          <a:p>
            <a:pPr eaLnBrk="1" hangingPunct="1">
              <a:buFont typeface="Times" pitchFamily="-84" charset="0"/>
              <a:buNone/>
            </a:pPr>
            <a:endParaRPr lang="en-US" sz="1950" dirty="0">
              <a:latin typeface="Calibri" charset="0"/>
              <a:ea typeface="Calibri" charset="0"/>
              <a:cs typeface="Calibri" charset="0"/>
            </a:endParaRPr>
          </a:p>
          <a:p>
            <a:pPr eaLnBrk="1" hangingPunct="1">
              <a:buFont typeface="Times" pitchFamily="-84" charset="0"/>
              <a:buNone/>
            </a:pPr>
            <a:endParaRPr lang="en-US" sz="600" dirty="0">
              <a:latin typeface="Calibri" charset="0"/>
              <a:ea typeface="Calibri" charset="0"/>
              <a:cs typeface="Calibri" charset="0"/>
            </a:endParaRPr>
          </a:p>
        </p:txBody>
      </p:sp>
      <p:pic>
        <p:nvPicPr>
          <p:cNvPr id="2" name="Picture 1">
            <a:extLst>
              <a:ext uri="{FF2B5EF4-FFF2-40B4-BE49-F238E27FC236}">
                <a16:creationId xmlns:a16="http://schemas.microsoft.com/office/drawing/2014/main" id="{849B8509-7D0F-4439-A2BE-DF4718E8019A}"/>
              </a:ext>
            </a:extLst>
          </p:cNvPr>
          <p:cNvPicPr>
            <a:picLocks noChangeAspect="1"/>
          </p:cNvPicPr>
          <p:nvPr/>
        </p:nvPicPr>
        <p:blipFill>
          <a:blip r:embed="rId3"/>
          <a:stretch>
            <a:fillRect/>
          </a:stretch>
        </p:blipFill>
        <p:spPr>
          <a:xfrm>
            <a:off x="7661236" y="140019"/>
            <a:ext cx="2780708" cy="1095195"/>
          </a:xfrm>
          <a:prstGeom prst="rect">
            <a:avLst/>
          </a:prstGeom>
        </p:spPr>
      </p:pic>
      <p:pic>
        <p:nvPicPr>
          <p:cNvPr id="5" name="Picture 4">
            <a:extLst>
              <a:ext uri="{FF2B5EF4-FFF2-40B4-BE49-F238E27FC236}">
                <a16:creationId xmlns:a16="http://schemas.microsoft.com/office/drawing/2014/main" id="{BAC54ACA-7CA2-44E2-8AEC-0BD70E2EFAE8}"/>
              </a:ext>
            </a:extLst>
          </p:cNvPr>
          <p:cNvPicPr>
            <a:picLocks noChangeAspect="1"/>
          </p:cNvPicPr>
          <p:nvPr/>
        </p:nvPicPr>
        <p:blipFill>
          <a:blip r:embed="rId4"/>
          <a:stretch>
            <a:fillRect/>
          </a:stretch>
        </p:blipFill>
        <p:spPr>
          <a:xfrm>
            <a:off x="1981201" y="140019"/>
            <a:ext cx="2058966" cy="1095195"/>
          </a:xfrm>
          <a:prstGeom prst="rect">
            <a:avLst/>
          </a:prstGeom>
        </p:spPr>
      </p:pic>
    </p:spTree>
    <p:extLst>
      <p:ext uri="{BB962C8B-B14F-4D97-AF65-F5344CB8AC3E}">
        <p14:creationId xmlns:p14="http://schemas.microsoft.com/office/powerpoint/2010/main" val="3707619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95BDE-4691-4388-A37D-8BC76177B958}"/>
              </a:ext>
            </a:extLst>
          </p:cNvPr>
          <p:cNvSpPr>
            <a:spLocks noGrp="1"/>
          </p:cNvSpPr>
          <p:nvPr>
            <p:ph type="title"/>
          </p:nvPr>
        </p:nvSpPr>
        <p:spPr>
          <a:xfrm>
            <a:off x="2152650" y="100136"/>
            <a:ext cx="7886700" cy="1325563"/>
          </a:xfrm>
        </p:spPr>
        <p:txBody>
          <a:bodyPr/>
          <a:lstStyle/>
          <a:p>
            <a:r>
              <a:rPr lang="en-US" b="1" u="sng" dirty="0">
                <a:latin typeface="+mn-lt"/>
                <a:cs typeface="Calibri" panose="020F0502020204030204" pitchFamily="34" charset="0"/>
              </a:rPr>
              <a:t>Burden of 30-day Readmissions after TAVR </a:t>
            </a:r>
          </a:p>
        </p:txBody>
      </p:sp>
      <p:pic>
        <p:nvPicPr>
          <p:cNvPr id="4" name="Picture 3">
            <a:extLst>
              <a:ext uri="{FF2B5EF4-FFF2-40B4-BE49-F238E27FC236}">
                <a16:creationId xmlns:a16="http://schemas.microsoft.com/office/drawing/2014/main" id="{0A302BCE-EF91-47D6-AB15-4915ED2B1016}"/>
              </a:ext>
            </a:extLst>
          </p:cNvPr>
          <p:cNvPicPr>
            <a:picLocks noChangeAspect="1"/>
          </p:cNvPicPr>
          <p:nvPr/>
        </p:nvPicPr>
        <p:blipFill>
          <a:blip r:embed="rId2"/>
          <a:stretch>
            <a:fillRect/>
          </a:stretch>
        </p:blipFill>
        <p:spPr>
          <a:xfrm>
            <a:off x="1905000" y="1300713"/>
            <a:ext cx="8134350" cy="1104900"/>
          </a:xfrm>
          <a:prstGeom prst="rect">
            <a:avLst/>
          </a:prstGeom>
        </p:spPr>
      </p:pic>
      <p:pic>
        <p:nvPicPr>
          <p:cNvPr id="5" name="Picture 4">
            <a:extLst>
              <a:ext uri="{FF2B5EF4-FFF2-40B4-BE49-F238E27FC236}">
                <a16:creationId xmlns:a16="http://schemas.microsoft.com/office/drawing/2014/main" id="{BAB85502-0B31-4089-AE84-02A182E8DF16}"/>
              </a:ext>
            </a:extLst>
          </p:cNvPr>
          <p:cNvPicPr>
            <a:picLocks noChangeAspect="1"/>
          </p:cNvPicPr>
          <p:nvPr/>
        </p:nvPicPr>
        <p:blipFill>
          <a:blip r:embed="rId3"/>
          <a:stretch>
            <a:fillRect/>
          </a:stretch>
        </p:blipFill>
        <p:spPr>
          <a:xfrm>
            <a:off x="6190384" y="2626276"/>
            <a:ext cx="3848967" cy="1198804"/>
          </a:xfrm>
          <a:prstGeom prst="rect">
            <a:avLst/>
          </a:prstGeom>
        </p:spPr>
      </p:pic>
      <p:pic>
        <p:nvPicPr>
          <p:cNvPr id="6" name="Picture 5">
            <a:extLst>
              <a:ext uri="{FF2B5EF4-FFF2-40B4-BE49-F238E27FC236}">
                <a16:creationId xmlns:a16="http://schemas.microsoft.com/office/drawing/2014/main" id="{80937031-14A9-4232-93B2-FF0267448BFE}"/>
              </a:ext>
            </a:extLst>
          </p:cNvPr>
          <p:cNvPicPr>
            <a:picLocks noChangeAspect="1"/>
          </p:cNvPicPr>
          <p:nvPr/>
        </p:nvPicPr>
        <p:blipFill>
          <a:blip r:embed="rId4"/>
          <a:stretch>
            <a:fillRect/>
          </a:stretch>
        </p:blipFill>
        <p:spPr>
          <a:xfrm>
            <a:off x="1654753" y="2626277"/>
            <a:ext cx="4201116" cy="1198803"/>
          </a:xfrm>
          <a:prstGeom prst="rect">
            <a:avLst/>
          </a:prstGeom>
        </p:spPr>
      </p:pic>
      <p:pic>
        <p:nvPicPr>
          <p:cNvPr id="7" name="Picture 6">
            <a:extLst>
              <a:ext uri="{FF2B5EF4-FFF2-40B4-BE49-F238E27FC236}">
                <a16:creationId xmlns:a16="http://schemas.microsoft.com/office/drawing/2014/main" id="{79C21D81-B8E3-4AB6-B438-27C1D1DE1674}"/>
              </a:ext>
            </a:extLst>
          </p:cNvPr>
          <p:cNvPicPr>
            <a:picLocks noChangeAspect="1"/>
          </p:cNvPicPr>
          <p:nvPr/>
        </p:nvPicPr>
        <p:blipFill>
          <a:blip r:embed="rId5"/>
          <a:stretch>
            <a:fillRect/>
          </a:stretch>
        </p:blipFill>
        <p:spPr>
          <a:xfrm>
            <a:off x="3336243" y="3825079"/>
            <a:ext cx="5373766" cy="1532174"/>
          </a:xfrm>
          <a:prstGeom prst="rect">
            <a:avLst/>
          </a:prstGeom>
        </p:spPr>
      </p:pic>
      <p:sp>
        <p:nvSpPr>
          <p:cNvPr id="8" name="TextBox 7">
            <a:extLst>
              <a:ext uri="{FF2B5EF4-FFF2-40B4-BE49-F238E27FC236}">
                <a16:creationId xmlns:a16="http://schemas.microsoft.com/office/drawing/2014/main" id="{68DD5F73-9219-442B-B676-DE0D51B41A04}"/>
              </a:ext>
            </a:extLst>
          </p:cNvPr>
          <p:cNvSpPr txBox="1"/>
          <p:nvPr/>
        </p:nvSpPr>
        <p:spPr>
          <a:xfrm>
            <a:off x="4393012" y="2615077"/>
            <a:ext cx="3217212" cy="1107996"/>
          </a:xfrm>
          <a:prstGeom prst="rect">
            <a:avLst/>
          </a:prstGeom>
          <a:solidFill>
            <a:srgbClr val="F7F7F7"/>
          </a:solidFill>
        </p:spPr>
        <p:txBody>
          <a:bodyPr wrap="square" rtlCol="0">
            <a:spAutoFit/>
          </a:bodyPr>
          <a:lstStyle/>
          <a:p>
            <a:pPr eaLnBrk="0" fontAlgn="base" hangingPunct="0">
              <a:spcBef>
                <a:spcPct val="0"/>
              </a:spcBef>
              <a:spcAft>
                <a:spcPct val="0"/>
              </a:spcAft>
            </a:pPr>
            <a:r>
              <a:rPr lang="en-US" sz="6600" b="1" dirty="0">
                <a:solidFill>
                  <a:prstClr val="black"/>
                </a:solidFill>
                <a:latin typeface="Calibri" panose="020F0502020204030204"/>
                <a:ea typeface="MS PGothic" pitchFamily="34" charset="-128"/>
              </a:rPr>
              <a:t>15-20</a:t>
            </a:r>
            <a:r>
              <a:rPr lang="en-US" sz="6600" b="1" dirty="0">
                <a:solidFill>
                  <a:prstClr val="black"/>
                </a:solidFill>
                <a:latin typeface="Lucida Grande" pitchFamily="-84" charset="0"/>
                <a:ea typeface="MS PGothic" pitchFamily="34" charset="-128"/>
              </a:rPr>
              <a:t>% </a:t>
            </a:r>
          </a:p>
        </p:txBody>
      </p:sp>
    </p:spTree>
    <p:extLst>
      <p:ext uri="{BB962C8B-B14F-4D97-AF65-F5344CB8AC3E}">
        <p14:creationId xmlns:p14="http://schemas.microsoft.com/office/powerpoint/2010/main" val="268272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78F0-25D8-4F20-B77E-8FE3D7391F53}"/>
              </a:ext>
            </a:extLst>
          </p:cNvPr>
          <p:cNvSpPr>
            <a:spLocks noGrp="1"/>
          </p:cNvSpPr>
          <p:nvPr>
            <p:ph type="title"/>
          </p:nvPr>
        </p:nvSpPr>
        <p:spPr/>
        <p:txBody>
          <a:bodyPr/>
          <a:lstStyle/>
          <a:p>
            <a:r>
              <a:rPr lang="en-US" b="1" u="sng" dirty="0">
                <a:latin typeface="+mn-lt"/>
              </a:rPr>
              <a:t>Objective</a:t>
            </a:r>
          </a:p>
        </p:txBody>
      </p:sp>
      <p:sp>
        <p:nvSpPr>
          <p:cNvPr id="3" name="Content Placeholder 2">
            <a:extLst>
              <a:ext uri="{FF2B5EF4-FFF2-40B4-BE49-F238E27FC236}">
                <a16:creationId xmlns:a16="http://schemas.microsoft.com/office/drawing/2014/main" id="{013DF508-0B25-4F1D-BEE0-6A878ED6E9FE}"/>
              </a:ext>
            </a:extLst>
          </p:cNvPr>
          <p:cNvSpPr>
            <a:spLocks noGrp="1"/>
          </p:cNvSpPr>
          <p:nvPr>
            <p:ph idx="1"/>
          </p:nvPr>
        </p:nvSpPr>
        <p:spPr>
          <a:xfrm>
            <a:off x="2152650" y="1493116"/>
            <a:ext cx="7886700" cy="3491442"/>
          </a:xfrm>
        </p:spPr>
        <p:txBody>
          <a:bodyPr/>
          <a:lstStyle/>
          <a:p>
            <a:pPr marL="0" indent="0" algn="ctr">
              <a:buNone/>
            </a:pPr>
            <a:endParaRPr lang="en-US" dirty="0"/>
          </a:p>
          <a:p>
            <a:pPr marL="0" indent="0" algn="ctr">
              <a:buNone/>
            </a:pPr>
            <a:endParaRPr lang="en-US" dirty="0"/>
          </a:p>
          <a:p>
            <a:pPr marL="0" indent="0" algn="ctr">
              <a:lnSpc>
                <a:spcPct val="150000"/>
              </a:lnSpc>
              <a:buNone/>
            </a:pPr>
            <a:r>
              <a:rPr lang="en-US" sz="2400" b="1" dirty="0"/>
              <a:t>Devise a simple, easy to use, risk prediction tool for 30-day readmission in patients undergoing transcatheter aortic valve replacement (TAVR)</a:t>
            </a:r>
          </a:p>
        </p:txBody>
      </p:sp>
    </p:spTree>
    <p:extLst>
      <p:ext uri="{BB962C8B-B14F-4D97-AF65-F5344CB8AC3E}">
        <p14:creationId xmlns:p14="http://schemas.microsoft.com/office/powerpoint/2010/main" val="1995145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CC468-D9A7-433B-89EC-281773771C86}"/>
              </a:ext>
            </a:extLst>
          </p:cNvPr>
          <p:cNvSpPr>
            <a:spLocks noGrp="1"/>
          </p:cNvSpPr>
          <p:nvPr>
            <p:ph type="title"/>
          </p:nvPr>
        </p:nvSpPr>
        <p:spPr>
          <a:xfrm>
            <a:off x="1892328" y="-30164"/>
            <a:ext cx="7886700" cy="1325563"/>
          </a:xfrm>
        </p:spPr>
        <p:txBody>
          <a:bodyPr/>
          <a:lstStyle/>
          <a:p>
            <a:r>
              <a:rPr lang="en-US" b="1" u="sng" dirty="0">
                <a:latin typeface="+mn-lt"/>
              </a:rPr>
              <a:t>Patient Selection Grid</a:t>
            </a:r>
          </a:p>
        </p:txBody>
      </p:sp>
      <p:graphicFrame>
        <p:nvGraphicFramePr>
          <p:cNvPr id="4" name="Content Placeholder 3">
            <a:extLst>
              <a:ext uri="{FF2B5EF4-FFF2-40B4-BE49-F238E27FC236}">
                <a16:creationId xmlns:a16="http://schemas.microsoft.com/office/drawing/2014/main" id="{764D0A4A-66D8-4923-8BEB-943FBBE9611D}"/>
              </a:ext>
            </a:extLst>
          </p:cNvPr>
          <p:cNvGraphicFramePr>
            <a:graphicFrameLocks noGrp="1"/>
          </p:cNvGraphicFramePr>
          <p:nvPr>
            <p:ph idx="1"/>
            <p:extLst/>
          </p:nvPr>
        </p:nvGraphicFramePr>
        <p:xfrm>
          <a:off x="1095955" y="924928"/>
          <a:ext cx="9479447"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28861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2262-86FF-4EFC-8FBF-293C67F1072E}"/>
              </a:ext>
            </a:extLst>
          </p:cNvPr>
          <p:cNvSpPr>
            <a:spLocks noGrp="1"/>
          </p:cNvSpPr>
          <p:nvPr>
            <p:ph type="title"/>
          </p:nvPr>
        </p:nvSpPr>
        <p:spPr>
          <a:xfrm>
            <a:off x="1882487" y="62921"/>
            <a:ext cx="7580169" cy="758680"/>
          </a:xfrm>
        </p:spPr>
        <p:txBody>
          <a:bodyPr>
            <a:normAutofit/>
          </a:bodyPr>
          <a:lstStyle/>
          <a:p>
            <a:r>
              <a:rPr lang="en-US" sz="2800" b="1" u="sng" dirty="0">
                <a:latin typeface="+mn-lt"/>
              </a:rPr>
              <a:t>Multivariable Logistic Regression*</a:t>
            </a:r>
          </a:p>
        </p:txBody>
      </p:sp>
      <p:sp>
        <p:nvSpPr>
          <p:cNvPr id="5" name="Rectangle 4">
            <a:extLst>
              <a:ext uri="{FF2B5EF4-FFF2-40B4-BE49-F238E27FC236}">
                <a16:creationId xmlns:a16="http://schemas.microsoft.com/office/drawing/2014/main" id="{D0ABE0A2-682A-4031-92F7-2F8DE545C56F}"/>
              </a:ext>
            </a:extLst>
          </p:cNvPr>
          <p:cNvSpPr/>
          <p:nvPr/>
        </p:nvSpPr>
        <p:spPr>
          <a:xfrm>
            <a:off x="8695376" y="5167139"/>
            <a:ext cx="1868453" cy="307777"/>
          </a:xfrm>
          <a:prstGeom prst="rect">
            <a:avLst/>
          </a:prstGeom>
        </p:spPr>
        <p:txBody>
          <a:bodyPr wrap="square">
            <a:spAutoFit/>
          </a:bodyPr>
          <a:lstStyle/>
          <a:p>
            <a:pPr eaLnBrk="0" fontAlgn="base" hangingPunct="0">
              <a:spcBef>
                <a:spcPct val="0"/>
              </a:spcBef>
              <a:spcAft>
                <a:spcPct val="0"/>
              </a:spcAft>
            </a:pPr>
            <a:r>
              <a:rPr lang="en-US" sz="1400" kern="0" dirty="0">
                <a:solidFill>
                  <a:prstClr val="black"/>
                </a:solidFill>
                <a:latin typeface="Calibri" panose="020F0502020204030204"/>
                <a:ea typeface="MS PGothic" pitchFamily="34" charset="-128"/>
              </a:rPr>
              <a:t>*unweighted data </a:t>
            </a:r>
            <a:endParaRPr lang="en-US" sz="1400" dirty="0">
              <a:solidFill>
                <a:prstClr val="black"/>
              </a:solidFill>
              <a:latin typeface="Calibri" panose="020F0502020204030204"/>
              <a:ea typeface="MS PGothic" pitchFamily="34" charset="-128"/>
            </a:endParaRPr>
          </a:p>
        </p:txBody>
      </p:sp>
      <p:graphicFrame>
        <p:nvGraphicFramePr>
          <p:cNvPr id="9" name="Chart 8">
            <a:extLst>
              <a:ext uri="{FF2B5EF4-FFF2-40B4-BE49-F238E27FC236}">
                <a16:creationId xmlns:a16="http://schemas.microsoft.com/office/drawing/2014/main" id="{00000000-0008-0000-0000-000002000000}"/>
              </a:ext>
            </a:extLst>
          </p:cNvPr>
          <p:cNvGraphicFramePr>
            <a:graphicFrameLocks/>
          </p:cNvGraphicFramePr>
          <p:nvPr>
            <p:extLst/>
          </p:nvPr>
        </p:nvGraphicFramePr>
        <p:xfrm>
          <a:off x="1628173" y="690922"/>
          <a:ext cx="6371863" cy="5011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Table 9">
            <a:extLst>
              <a:ext uri="{FF2B5EF4-FFF2-40B4-BE49-F238E27FC236}">
                <a16:creationId xmlns:a16="http://schemas.microsoft.com/office/drawing/2014/main" id="{29FBB8C9-391C-43A2-ABA3-15604E7AEDCD}"/>
              </a:ext>
            </a:extLst>
          </p:cNvPr>
          <p:cNvGraphicFramePr>
            <a:graphicFrameLocks noGrp="1"/>
          </p:cNvGraphicFramePr>
          <p:nvPr>
            <p:extLst/>
          </p:nvPr>
        </p:nvGraphicFramePr>
        <p:xfrm>
          <a:off x="8000035" y="975049"/>
          <a:ext cx="2348346" cy="4272361"/>
        </p:xfrm>
        <a:graphic>
          <a:graphicData uri="http://schemas.openxmlformats.org/drawingml/2006/table">
            <a:tbl>
              <a:tblPr>
                <a:tableStyleId>{5C22544A-7EE6-4342-B048-85BDC9FD1C3A}</a:tableStyleId>
              </a:tblPr>
              <a:tblGrid>
                <a:gridCol w="2348346">
                  <a:extLst>
                    <a:ext uri="{9D8B030D-6E8A-4147-A177-3AD203B41FA5}">
                      <a16:colId xmlns:a16="http://schemas.microsoft.com/office/drawing/2014/main" val="3712841225"/>
                    </a:ext>
                  </a:extLst>
                </a:gridCol>
              </a:tblGrid>
              <a:tr h="381144">
                <a:tc>
                  <a:txBody>
                    <a:bodyPr/>
                    <a:lstStyle/>
                    <a:p>
                      <a:r>
                        <a:rPr lang="en-US" sz="1200" b="1" kern="1200" dirty="0">
                          <a:solidFill>
                            <a:schemeClr val="tx1"/>
                          </a:solidFill>
                          <a:effectLst/>
                          <a:latin typeface="+mn-lt"/>
                          <a:ea typeface="+mn-ea"/>
                          <a:cs typeface="Arial" panose="020B0604020202020204" pitchFamily="34" charset="0"/>
                        </a:rPr>
                        <a:t>OR 1.15 (1.06- 1.26)</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74273377"/>
                  </a:ext>
                </a:extLst>
              </a:tr>
              <a:tr h="381144">
                <a:tc>
                  <a:txBody>
                    <a:bodyPr/>
                    <a:lstStyle/>
                    <a:p>
                      <a:r>
                        <a:rPr lang="en-US" sz="1200" b="1" kern="1200" dirty="0">
                          <a:solidFill>
                            <a:schemeClr val="tx1"/>
                          </a:solidFill>
                          <a:effectLst/>
                          <a:latin typeface="+mn-lt"/>
                          <a:ea typeface="+mn-ea"/>
                          <a:cs typeface="Arial" panose="020B0604020202020204" pitchFamily="34" charset="0"/>
                        </a:rPr>
                        <a:t>OR 1.22 (1.13-1.33)</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2176681"/>
                  </a:ext>
                </a:extLst>
              </a:tr>
              <a:tr h="381144">
                <a:tc>
                  <a:txBody>
                    <a:bodyPr/>
                    <a:lstStyle/>
                    <a:p>
                      <a:r>
                        <a:rPr lang="en-US" sz="1200" b="1" kern="1200" dirty="0">
                          <a:solidFill>
                            <a:schemeClr val="tx1"/>
                          </a:solidFill>
                          <a:effectLst/>
                          <a:latin typeface="+mn-lt"/>
                          <a:ea typeface="+mn-ea"/>
                          <a:cs typeface="Arial" panose="020B0604020202020204" pitchFamily="34" charset="0"/>
                        </a:rPr>
                        <a:t>OR 1.24 (1.14-1.34)</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1839591"/>
                  </a:ext>
                </a:extLst>
              </a:tr>
              <a:tr h="381144">
                <a:tc>
                  <a:txBody>
                    <a:bodyPr/>
                    <a:lstStyle/>
                    <a:p>
                      <a:r>
                        <a:rPr lang="en-US" sz="1200" b="1" kern="1200" dirty="0">
                          <a:solidFill>
                            <a:schemeClr val="tx1"/>
                          </a:solidFill>
                          <a:effectLst/>
                          <a:latin typeface="+mn-lt"/>
                          <a:ea typeface="+mn-ea"/>
                          <a:cs typeface="Arial" panose="020B0604020202020204" pitchFamily="34" charset="0"/>
                        </a:rPr>
                        <a:t>OR 1.24 (0.99- 1.54)</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890797"/>
                  </a:ext>
                </a:extLst>
              </a:tr>
              <a:tr h="460921">
                <a:tc>
                  <a:txBody>
                    <a:bodyPr/>
                    <a:lstStyle/>
                    <a:p>
                      <a:r>
                        <a:rPr lang="en-US" sz="1200" b="1" kern="1200" dirty="0">
                          <a:solidFill>
                            <a:schemeClr val="tx1"/>
                          </a:solidFill>
                          <a:effectLst/>
                          <a:latin typeface="+mn-lt"/>
                          <a:ea typeface="+mn-ea"/>
                          <a:cs typeface="Arial" panose="020B0604020202020204" pitchFamily="34" charset="0"/>
                        </a:rPr>
                        <a:t>OR 1.24 (1.14- 1.35)</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00608745"/>
                  </a:ext>
                </a:extLst>
              </a:tr>
              <a:tr h="381144">
                <a:tc>
                  <a:txBody>
                    <a:bodyPr/>
                    <a:lstStyle/>
                    <a:p>
                      <a:r>
                        <a:rPr lang="en-US" sz="1200" b="1" kern="1200" dirty="0">
                          <a:solidFill>
                            <a:schemeClr val="tx1"/>
                          </a:solidFill>
                          <a:effectLst/>
                          <a:latin typeface="+mn-lt"/>
                          <a:ea typeface="+mn-ea"/>
                          <a:cs typeface="Arial" panose="020B0604020202020204" pitchFamily="34" charset="0"/>
                        </a:rPr>
                        <a:t>OR 2.11 (1.7-2.63)</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29543182"/>
                  </a:ext>
                </a:extLst>
              </a:tr>
              <a:tr h="381144">
                <a:tc>
                  <a:txBody>
                    <a:bodyPr/>
                    <a:lstStyle/>
                    <a:p>
                      <a:r>
                        <a:rPr lang="en-US" sz="1200" b="1" kern="1200" dirty="0">
                          <a:solidFill>
                            <a:schemeClr val="tx1"/>
                          </a:solidFill>
                          <a:effectLst/>
                          <a:latin typeface="+mn-lt"/>
                          <a:ea typeface="+mn-ea"/>
                          <a:cs typeface="Arial" panose="020B0604020202020204" pitchFamily="34" charset="0"/>
                        </a:rPr>
                        <a:t>OR 1.29 (1.14- 1.46)</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46426284"/>
                  </a:ext>
                </a:extLst>
              </a:tr>
              <a:tr h="381144">
                <a:tc>
                  <a:txBody>
                    <a:bodyPr/>
                    <a:lstStyle/>
                    <a:p>
                      <a:r>
                        <a:rPr lang="en-US" sz="1200" b="1" kern="1200" dirty="0">
                          <a:solidFill>
                            <a:schemeClr val="tx1"/>
                          </a:solidFill>
                          <a:effectLst/>
                          <a:latin typeface="+mn-lt"/>
                          <a:ea typeface="+mn-ea"/>
                          <a:cs typeface="Arial" panose="020B0604020202020204" pitchFamily="34" charset="0"/>
                        </a:rPr>
                        <a:t>OR 1.64 (1.50-1.79)</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23926746"/>
                  </a:ext>
                </a:extLst>
              </a:tr>
              <a:tr h="381144">
                <a:tc>
                  <a:txBody>
                    <a:bodyPr/>
                    <a:lstStyle/>
                    <a:p>
                      <a:r>
                        <a:rPr lang="en-US" sz="1200" b="1" kern="1200" dirty="0">
                          <a:solidFill>
                            <a:schemeClr val="tx1"/>
                          </a:solidFill>
                          <a:effectLst/>
                          <a:latin typeface="+mn-lt"/>
                          <a:ea typeface="+mn-ea"/>
                          <a:cs typeface="Arial" panose="020B0604020202020204" pitchFamily="34" charset="0"/>
                        </a:rPr>
                        <a:t>OR 1.21 (1.1- 1.33)</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99481139"/>
                  </a:ext>
                </a:extLst>
              </a:tr>
              <a:tr h="381144">
                <a:tc>
                  <a:txBody>
                    <a:bodyPr/>
                    <a:lstStyle/>
                    <a:p>
                      <a:r>
                        <a:rPr lang="en-US" sz="1200" b="1" kern="1200" dirty="0">
                          <a:solidFill>
                            <a:schemeClr val="tx1"/>
                          </a:solidFill>
                          <a:effectLst/>
                          <a:latin typeface="+mn-lt"/>
                          <a:ea typeface="+mn-ea"/>
                          <a:cs typeface="Arial" panose="020B0604020202020204" pitchFamily="34" charset="0"/>
                        </a:rPr>
                        <a:t>OR 1.57 (1.41- 1.75) </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60893790"/>
                  </a:ext>
                </a:extLst>
              </a:tr>
              <a:tr h="381144">
                <a:tc>
                  <a:txBody>
                    <a:bodyPr/>
                    <a:lstStyle/>
                    <a:p>
                      <a:r>
                        <a:rPr lang="en-US" sz="1200" b="1" kern="1200" dirty="0">
                          <a:solidFill>
                            <a:schemeClr val="tx1"/>
                          </a:solidFill>
                          <a:effectLst/>
                          <a:latin typeface="+mn-lt"/>
                          <a:ea typeface="+mn-ea"/>
                          <a:cs typeface="Arial" panose="020B0604020202020204" pitchFamily="34" charset="0"/>
                        </a:rPr>
                        <a:t>OR 1.81 (1.2- 2.7)</a:t>
                      </a:r>
                      <a:endParaRPr lang="en-US" sz="1200" b="1" dirty="0">
                        <a:solidFill>
                          <a:schemeClr val="tx1"/>
                        </a:solidFill>
                        <a:latin typeface="+mn-lt"/>
                        <a:cs typeface="Arial" panose="020B0604020202020204" pitchFamily="34"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69470833"/>
                  </a:ext>
                </a:extLst>
              </a:tr>
            </a:tbl>
          </a:graphicData>
        </a:graphic>
      </p:graphicFrame>
    </p:spTree>
    <p:extLst>
      <p:ext uri="{BB962C8B-B14F-4D97-AF65-F5344CB8AC3E}">
        <p14:creationId xmlns:p14="http://schemas.microsoft.com/office/powerpoint/2010/main" val="2347783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generated with very high confidence">
            <a:extLst>
              <a:ext uri="{FF2B5EF4-FFF2-40B4-BE49-F238E27FC236}">
                <a16:creationId xmlns:a16="http://schemas.microsoft.com/office/drawing/2014/main" id="{BC165E5F-93BC-4EBE-869A-23E993319F4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61" t="6342" r="4932" b="6147"/>
          <a:stretch/>
        </p:blipFill>
        <p:spPr>
          <a:xfrm>
            <a:off x="1846118" y="131206"/>
            <a:ext cx="4249882" cy="5294345"/>
          </a:xfrm>
          <a:ln w="15875">
            <a:solidFill>
              <a:schemeClr val="accent1"/>
            </a:solidFill>
          </a:ln>
        </p:spPr>
      </p:pic>
      <p:sp>
        <p:nvSpPr>
          <p:cNvPr id="6" name="Oval 5">
            <a:extLst>
              <a:ext uri="{FF2B5EF4-FFF2-40B4-BE49-F238E27FC236}">
                <a16:creationId xmlns:a16="http://schemas.microsoft.com/office/drawing/2014/main" id="{1FB58E85-3C64-45C3-8A97-03B0113E891E}"/>
              </a:ext>
            </a:extLst>
          </p:cNvPr>
          <p:cNvSpPr/>
          <p:nvPr/>
        </p:nvSpPr>
        <p:spPr bwMode="auto">
          <a:xfrm>
            <a:off x="4610101" y="3958937"/>
            <a:ext cx="280555" cy="1309255"/>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latin typeface="Lucida Grande" charset="0"/>
              <a:ea typeface="ＭＳ Ｐゴシック" charset="-128"/>
            </a:endParaRPr>
          </a:p>
        </p:txBody>
      </p:sp>
      <p:cxnSp>
        <p:nvCxnSpPr>
          <p:cNvPr id="7" name="Straight Arrow Connector 6">
            <a:extLst>
              <a:ext uri="{FF2B5EF4-FFF2-40B4-BE49-F238E27FC236}">
                <a16:creationId xmlns:a16="http://schemas.microsoft.com/office/drawing/2014/main" id="{5DF093B4-EB97-4E00-AD44-FC37262B261D}"/>
              </a:ext>
            </a:extLst>
          </p:cNvPr>
          <p:cNvCxnSpPr/>
          <p:nvPr/>
        </p:nvCxnSpPr>
        <p:spPr bwMode="auto">
          <a:xfrm flipV="1">
            <a:off x="4890656" y="3792682"/>
            <a:ext cx="2098963" cy="60267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8" name="TextBox 7">
            <a:extLst>
              <a:ext uri="{FF2B5EF4-FFF2-40B4-BE49-F238E27FC236}">
                <a16:creationId xmlns:a16="http://schemas.microsoft.com/office/drawing/2014/main" id="{D0AEA90B-612C-4FB6-AB03-82EBA50EA4A8}"/>
              </a:ext>
            </a:extLst>
          </p:cNvPr>
          <p:cNvSpPr txBox="1"/>
          <p:nvPr/>
        </p:nvSpPr>
        <p:spPr>
          <a:xfrm>
            <a:off x="6979227" y="2804774"/>
            <a:ext cx="2608118" cy="1590580"/>
          </a:xfrm>
          <a:prstGeom prst="rect">
            <a:avLst/>
          </a:prstGeom>
          <a:noFill/>
        </p:spPr>
        <p:txBody>
          <a:bodyPr wrap="square" rtlCol="0">
            <a:spAutoFit/>
          </a:bodyPr>
          <a:lstStyle/>
          <a:p>
            <a:pPr eaLnBrk="0" fontAlgn="base" hangingPunct="0">
              <a:spcBef>
                <a:spcPct val="0"/>
              </a:spcBef>
              <a:spcAft>
                <a:spcPct val="0"/>
              </a:spcAft>
            </a:pPr>
            <a:r>
              <a:rPr lang="en-US" sz="2400" dirty="0">
                <a:solidFill>
                  <a:prstClr val="black"/>
                </a:solidFill>
                <a:latin typeface="Calibri" panose="020F0502020204030204" pitchFamily="34" charset="0"/>
                <a:ea typeface="MS PGothic" pitchFamily="34" charset="-128"/>
                <a:cs typeface="Calibri" panose="020F0502020204030204" pitchFamily="34" charset="0"/>
              </a:rPr>
              <a:t>Score of &gt;212 corresponds to &gt;30% risk of 30-day readmission</a:t>
            </a:r>
          </a:p>
        </p:txBody>
      </p:sp>
      <p:sp>
        <p:nvSpPr>
          <p:cNvPr id="9" name="TextBox 8">
            <a:extLst>
              <a:ext uri="{FF2B5EF4-FFF2-40B4-BE49-F238E27FC236}">
                <a16:creationId xmlns:a16="http://schemas.microsoft.com/office/drawing/2014/main" id="{D29DD7E7-9098-460F-BE02-C5DAD67826C4}"/>
              </a:ext>
            </a:extLst>
          </p:cNvPr>
          <p:cNvSpPr txBox="1"/>
          <p:nvPr/>
        </p:nvSpPr>
        <p:spPr>
          <a:xfrm>
            <a:off x="7172117" y="805625"/>
            <a:ext cx="2222339" cy="461665"/>
          </a:xfrm>
          <a:prstGeom prst="rect">
            <a:avLst/>
          </a:prstGeom>
          <a:noFill/>
        </p:spPr>
        <p:txBody>
          <a:bodyPr wrap="square" rtlCol="0">
            <a:spAutoFit/>
          </a:bodyPr>
          <a:lstStyle/>
          <a:p>
            <a:pPr eaLnBrk="0" fontAlgn="base" hangingPunct="0">
              <a:spcBef>
                <a:spcPct val="0"/>
              </a:spcBef>
              <a:spcAft>
                <a:spcPct val="0"/>
              </a:spcAft>
            </a:pPr>
            <a:r>
              <a:rPr lang="en-US" sz="2400" dirty="0">
                <a:solidFill>
                  <a:srgbClr val="FF0000"/>
                </a:solidFill>
                <a:latin typeface="Calibri" panose="020F0502020204030204"/>
                <a:ea typeface="MS PGothic" pitchFamily="34" charset="-128"/>
              </a:rPr>
              <a:t>C-statistic 0.63</a:t>
            </a:r>
          </a:p>
        </p:txBody>
      </p:sp>
    </p:spTree>
    <p:extLst>
      <p:ext uri="{BB962C8B-B14F-4D97-AF65-F5344CB8AC3E}">
        <p14:creationId xmlns:p14="http://schemas.microsoft.com/office/powerpoint/2010/main" val="93939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ell phone&#10;&#10;Description generated with very high confidence">
            <a:extLst>
              <a:ext uri="{FF2B5EF4-FFF2-40B4-BE49-F238E27FC236}">
                <a16:creationId xmlns:a16="http://schemas.microsoft.com/office/drawing/2014/main" id="{C679693D-5B76-49C4-99F2-F38FF572C2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902" t="7576" r="3529" b="8938"/>
          <a:stretch/>
        </p:blipFill>
        <p:spPr>
          <a:xfrm>
            <a:off x="1648692" y="175875"/>
            <a:ext cx="4360026" cy="5144271"/>
          </a:xfrm>
          <a:prstGeom prst="rect">
            <a:avLst/>
          </a:prstGeom>
          <a:ln>
            <a:solidFill>
              <a:schemeClr val="accent1"/>
            </a:solidFill>
          </a:ln>
        </p:spPr>
      </p:pic>
      <p:sp>
        <p:nvSpPr>
          <p:cNvPr id="6" name="Rectangle 5">
            <a:extLst>
              <a:ext uri="{FF2B5EF4-FFF2-40B4-BE49-F238E27FC236}">
                <a16:creationId xmlns:a16="http://schemas.microsoft.com/office/drawing/2014/main" id="{DE363867-A039-4B59-A1F1-B959FCEEF8A9}"/>
              </a:ext>
            </a:extLst>
          </p:cNvPr>
          <p:cNvSpPr/>
          <p:nvPr/>
        </p:nvSpPr>
        <p:spPr>
          <a:xfrm>
            <a:off x="6096000" y="175875"/>
            <a:ext cx="4447308" cy="1923089"/>
          </a:xfrm>
          <a:prstGeom prst="rect">
            <a:avLst/>
          </a:prstGeom>
        </p:spPr>
        <p:txBody>
          <a:bodyPr wrap="square">
            <a:spAutoFit/>
          </a:bodyPr>
          <a:lstStyle/>
          <a:p>
            <a:pPr eaLnBrk="0" fontAlgn="base" hangingPunct="0">
              <a:spcBef>
                <a:spcPct val="0"/>
              </a:spcBef>
              <a:spcAft>
                <a:spcPct val="0"/>
              </a:spcAft>
            </a:pPr>
            <a:r>
              <a:rPr lang="en-US" sz="2000" dirty="0">
                <a:solidFill>
                  <a:prstClr val="black"/>
                </a:solidFill>
                <a:latin typeface="Calibri" panose="020F0502020204030204"/>
                <a:ea typeface="MS PGothic" pitchFamily="34" charset="-128"/>
              </a:rPr>
              <a:t>82-year-old woman with </a:t>
            </a:r>
            <a:r>
              <a:rPr lang="en-US" sz="2000" dirty="0">
                <a:solidFill>
                  <a:prstClr val="black"/>
                </a:solidFill>
                <a:highlight>
                  <a:srgbClr val="FFFF00"/>
                </a:highlight>
                <a:latin typeface="Calibri" panose="020F0502020204030204"/>
                <a:ea typeface="MS PGothic" pitchFamily="34" charset="-128"/>
              </a:rPr>
              <a:t>COPD</a:t>
            </a:r>
            <a:r>
              <a:rPr lang="en-US" sz="2000" dirty="0">
                <a:solidFill>
                  <a:prstClr val="black"/>
                </a:solidFill>
                <a:latin typeface="Calibri" panose="020F0502020204030204"/>
                <a:ea typeface="MS PGothic" pitchFamily="34" charset="-128"/>
              </a:rPr>
              <a:t>, </a:t>
            </a:r>
            <a:r>
              <a:rPr lang="en-US" sz="2000" dirty="0">
                <a:solidFill>
                  <a:prstClr val="black"/>
                </a:solidFill>
                <a:highlight>
                  <a:srgbClr val="FFFF00"/>
                </a:highlight>
                <a:latin typeface="Calibri" panose="020F0502020204030204"/>
                <a:ea typeface="MS PGothic" pitchFamily="34" charset="-128"/>
              </a:rPr>
              <a:t>atrial fibrillation</a:t>
            </a:r>
            <a:r>
              <a:rPr lang="en-US" sz="2000" dirty="0">
                <a:solidFill>
                  <a:prstClr val="black"/>
                </a:solidFill>
                <a:latin typeface="Calibri" panose="020F0502020204030204"/>
                <a:ea typeface="MS PGothic" pitchFamily="34" charset="-128"/>
              </a:rPr>
              <a:t>, </a:t>
            </a:r>
            <a:r>
              <a:rPr lang="en-US" sz="2000" dirty="0">
                <a:solidFill>
                  <a:prstClr val="black"/>
                </a:solidFill>
                <a:highlight>
                  <a:srgbClr val="FFFF00"/>
                </a:highlight>
                <a:latin typeface="Calibri" panose="020F0502020204030204"/>
                <a:ea typeface="MS PGothic" pitchFamily="34" charset="-128"/>
              </a:rPr>
              <a:t>chronic kidney disease </a:t>
            </a:r>
            <a:r>
              <a:rPr lang="en-US" sz="2000" dirty="0">
                <a:solidFill>
                  <a:prstClr val="black"/>
                </a:solidFill>
                <a:latin typeface="Calibri" panose="020F0502020204030204"/>
                <a:ea typeface="MS PGothic" pitchFamily="34" charset="-128"/>
              </a:rPr>
              <a:t>undergoes TAVR and develops </a:t>
            </a:r>
            <a:r>
              <a:rPr lang="en-US" sz="2000" u="sng" dirty="0">
                <a:solidFill>
                  <a:prstClr val="black"/>
                </a:solidFill>
                <a:latin typeface="Calibri" panose="020F0502020204030204"/>
                <a:ea typeface="MS PGothic" pitchFamily="34" charset="-128"/>
              </a:rPr>
              <a:t>acute kidney injury</a:t>
            </a:r>
            <a:r>
              <a:rPr lang="en-US" sz="2000" dirty="0">
                <a:solidFill>
                  <a:prstClr val="black"/>
                </a:solidFill>
                <a:latin typeface="Calibri" panose="020F0502020204030204"/>
                <a:ea typeface="MS PGothic" pitchFamily="34" charset="-128"/>
              </a:rPr>
              <a:t> post procedure and required an extensive hospital stay (</a:t>
            </a:r>
            <a:r>
              <a:rPr lang="en-US" sz="2000" u="sng" dirty="0">
                <a:solidFill>
                  <a:prstClr val="black"/>
                </a:solidFill>
                <a:latin typeface="Calibri" panose="020F0502020204030204"/>
                <a:ea typeface="MS PGothic" pitchFamily="34" charset="-128"/>
              </a:rPr>
              <a:t>6 days</a:t>
            </a:r>
            <a:r>
              <a:rPr lang="en-US" sz="2000" dirty="0">
                <a:solidFill>
                  <a:prstClr val="black"/>
                </a:solidFill>
                <a:latin typeface="Calibri" panose="020F0502020204030204"/>
                <a:ea typeface="MS PGothic" pitchFamily="34" charset="-128"/>
              </a:rPr>
              <a:t>)</a:t>
            </a:r>
          </a:p>
        </p:txBody>
      </p:sp>
      <p:sp>
        <p:nvSpPr>
          <p:cNvPr id="7" name="Rectangle 6">
            <a:extLst>
              <a:ext uri="{FF2B5EF4-FFF2-40B4-BE49-F238E27FC236}">
                <a16:creationId xmlns:a16="http://schemas.microsoft.com/office/drawing/2014/main" id="{606E6780-8349-4DCC-B150-5500E50AF1CE}"/>
              </a:ext>
            </a:extLst>
          </p:cNvPr>
          <p:cNvSpPr/>
          <p:nvPr/>
        </p:nvSpPr>
        <p:spPr>
          <a:xfrm>
            <a:off x="6989618" y="3429000"/>
            <a:ext cx="2763982" cy="923330"/>
          </a:xfrm>
          <a:prstGeom prst="rect">
            <a:avLst/>
          </a:prstGeom>
          <a:ln>
            <a:solidFill>
              <a:schemeClr val="tx1"/>
            </a:solidFill>
          </a:ln>
        </p:spPr>
        <p:txBody>
          <a:bodyPr wrap="square">
            <a:spAutoFit/>
          </a:bodyPr>
          <a:lstStyle/>
          <a:p>
            <a:pPr eaLnBrk="0" fontAlgn="base" hangingPunct="0">
              <a:spcBef>
                <a:spcPct val="0"/>
              </a:spcBef>
              <a:spcAft>
                <a:spcPct val="0"/>
              </a:spcAft>
            </a:pPr>
            <a:r>
              <a:rPr lang="en-US" dirty="0">
                <a:solidFill>
                  <a:prstClr val="black"/>
                </a:solidFill>
                <a:latin typeface="Calibri" panose="020F0502020204030204"/>
                <a:ea typeface="MS PGothic" pitchFamily="34" charset="-128"/>
              </a:rPr>
              <a:t>Score of &gt;182 corresponds to &gt;25% risk of 30-day readmission </a:t>
            </a:r>
          </a:p>
        </p:txBody>
      </p:sp>
    </p:spTree>
    <p:extLst>
      <p:ext uri="{BB962C8B-B14F-4D97-AF65-F5344CB8AC3E}">
        <p14:creationId xmlns:p14="http://schemas.microsoft.com/office/powerpoint/2010/main" val="2075428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69026" y="262734"/>
            <a:ext cx="4253948" cy="722776"/>
          </a:xfrm>
        </p:spPr>
        <p:txBody>
          <a:bodyPr>
            <a:noAutofit/>
          </a:bodyPr>
          <a:lstStyle/>
          <a:p>
            <a:r>
              <a:rPr lang="en-US" sz="4400" dirty="0">
                <a:solidFill>
                  <a:srgbClr val="000066"/>
                </a:solidFill>
              </a:rPr>
              <a:t>PERSPECTIVE</a:t>
            </a:r>
          </a:p>
        </p:txBody>
      </p:sp>
      <p:sp>
        <p:nvSpPr>
          <p:cNvPr id="4" name="Rectangle 7">
            <a:extLst>
              <a:ext uri="{FF2B5EF4-FFF2-40B4-BE49-F238E27FC236}">
                <a16:creationId xmlns:a16="http://schemas.microsoft.com/office/drawing/2014/main" id="{66B5CBE9-D4D9-4AB3-B1F6-D2D6613D3DBB}"/>
              </a:ext>
            </a:extLst>
          </p:cNvPr>
          <p:cNvSpPr>
            <a:spLocks noChangeArrowheads="1"/>
          </p:cNvSpPr>
          <p:nvPr/>
        </p:nvSpPr>
        <p:spPr bwMode="auto">
          <a:xfrm>
            <a:off x="776367" y="908768"/>
            <a:ext cx="10639265" cy="984250"/>
          </a:xfrm>
          <a:prstGeom prst="rect">
            <a:avLst/>
          </a:prstGeom>
          <a:noFill/>
          <a:ln w="9525">
            <a:noFill/>
            <a:miter lim="800000"/>
            <a:headEnd/>
            <a:tailEnd/>
          </a:ln>
        </p:spPr>
        <p:txBody>
          <a:bodyPr anchor="ctr">
            <a:prstTxWarp prst="textNoShape">
              <a:avLst/>
            </a:prstTxWarp>
          </a:bodyPr>
          <a:lstStyle/>
          <a:p>
            <a:endParaRPr lang="en-US" sz="3200" b="1" dirty="0">
              <a:solidFill>
                <a:schemeClr val="tx2">
                  <a:lumMod val="50000"/>
                </a:schemeClr>
              </a:solidFill>
            </a:endParaRPr>
          </a:p>
          <a:p>
            <a:r>
              <a:rPr lang="en-US" sz="2400" u="sng" dirty="0">
                <a:solidFill>
                  <a:schemeClr val="tx2">
                    <a:lumMod val="50000"/>
                  </a:schemeClr>
                </a:solidFill>
              </a:rPr>
              <a:t>Pe</a:t>
            </a:r>
            <a:r>
              <a:rPr lang="en-US" sz="2400" dirty="0">
                <a:solidFill>
                  <a:schemeClr val="tx2">
                    <a:lumMod val="50000"/>
                  </a:schemeClr>
                </a:solidFill>
              </a:rPr>
              <a:t>rcutaneous </a:t>
            </a:r>
            <a:r>
              <a:rPr lang="en-US" sz="2400" u="sng" dirty="0">
                <a:solidFill>
                  <a:schemeClr val="tx2">
                    <a:lumMod val="50000"/>
                  </a:schemeClr>
                </a:solidFill>
              </a:rPr>
              <a:t>R</a:t>
            </a:r>
            <a:r>
              <a:rPr lang="en-US" sz="2400" dirty="0">
                <a:solidFill>
                  <a:schemeClr val="tx2">
                    <a:lumMod val="50000"/>
                  </a:schemeClr>
                </a:solidFill>
              </a:rPr>
              <a:t>eva</a:t>
            </a:r>
            <a:r>
              <a:rPr lang="en-US" sz="2400" u="sng" dirty="0">
                <a:solidFill>
                  <a:schemeClr val="tx2">
                    <a:lumMod val="50000"/>
                  </a:schemeClr>
                </a:solidFill>
              </a:rPr>
              <a:t>s</a:t>
            </a:r>
            <a:r>
              <a:rPr lang="en-US" sz="2400" dirty="0">
                <a:solidFill>
                  <a:schemeClr val="tx2">
                    <a:lumMod val="50000"/>
                  </a:schemeClr>
                </a:solidFill>
              </a:rPr>
              <a:t>cularization at </a:t>
            </a:r>
            <a:r>
              <a:rPr lang="en-US" sz="2400" u="sng" dirty="0">
                <a:solidFill>
                  <a:schemeClr val="tx2">
                    <a:lumMod val="50000"/>
                  </a:schemeClr>
                </a:solidFill>
              </a:rPr>
              <a:t>P</a:t>
            </a:r>
            <a:r>
              <a:rPr lang="en-US" sz="2400" dirty="0">
                <a:solidFill>
                  <a:schemeClr val="tx2">
                    <a:lumMod val="50000"/>
                  </a:schemeClr>
                </a:solidFill>
              </a:rPr>
              <a:t>i</a:t>
            </a:r>
            <a:r>
              <a:rPr lang="en-US" sz="2400" u="sng" dirty="0">
                <a:solidFill>
                  <a:schemeClr val="tx2">
                    <a:lumMod val="50000"/>
                  </a:schemeClr>
                </a:solidFill>
              </a:rPr>
              <a:t>e</a:t>
            </a:r>
            <a:r>
              <a:rPr lang="en-US" sz="2400" dirty="0">
                <a:solidFill>
                  <a:schemeClr val="tx2">
                    <a:lumMod val="50000"/>
                  </a:schemeClr>
                </a:solidFill>
              </a:rPr>
              <a:t>dmont for </a:t>
            </a:r>
            <a:r>
              <a:rPr lang="en-US" sz="2400" u="sng" dirty="0">
                <a:solidFill>
                  <a:schemeClr val="tx2">
                    <a:lumMod val="50000"/>
                  </a:schemeClr>
                </a:solidFill>
              </a:rPr>
              <a:t>C</a:t>
            </a:r>
            <a:r>
              <a:rPr lang="en-US" sz="2400" dirty="0">
                <a:solidFill>
                  <a:schemeClr val="tx2">
                    <a:lumMod val="50000"/>
                  </a:schemeClr>
                </a:solidFill>
              </a:rPr>
              <a:t>hronic </a:t>
            </a:r>
            <a:r>
              <a:rPr lang="en-US" sz="2400" u="sng" dirty="0">
                <a:solidFill>
                  <a:schemeClr val="tx2">
                    <a:lumMod val="50000"/>
                  </a:schemeClr>
                </a:solidFill>
              </a:rPr>
              <a:t>T</a:t>
            </a:r>
            <a:r>
              <a:rPr lang="en-US" sz="2400" dirty="0">
                <a:solidFill>
                  <a:schemeClr val="tx2">
                    <a:lumMod val="50000"/>
                  </a:schemeClr>
                </a:solidFill>
              </a:rPr>
              <a:t>otal Occlus</a:t>
            </a:r>
            <a:r>
              <a:rPr lang="en-US" sz="2400" u="sng" dirty="0">
                <a:solidFill>
                  <a:schemeClr val="tx2">
                    <a:lumMod val="50000"/>
                  </a:schemeClr>
                </a:solidFill>
              </a:rPr>
              <a:t>i</a:t>
            </a:r>
            <a:r>
              <a:rPr lang="en-US" sz="2400" dirty="0">
                <a:solidFill>
                  <a:schemeClr val="tx2">
                    <a:lumMod val="50000"/>
                  </a:schemeClr>
                </a:solidFill>
              </a:rPr>
              <a:t>ons Sur</a:t>
            </a:r>
            <a:r>
              <a:rPr lang="en-US" sz="2400" u="sng" dirty="0">
                <a:solidFill>
                  <a:schemeClr val="tx2">
                    <a:lumMod val="50000"/>
                  </a:schemeClr>
                </a:solidFill>
              </a:rPr>
              <a:t>ve</a:t>
            </a:r>
            <a:r>
              <a:rPr lang="en-US" sz="2400" dirty="0">
                <a:solidFill>
                  <a:schemeClr val="tx2">
                    <a:lumMod val="50000"/>
                  </a:schemeClr>
                </a:solidFill>
              </a:rPr>
              <a:t>y</a:t>
            </a:r>
            <a:endParaRPr lang="en-US" sz="2400" b="1" dirty="0">
              <a:solidFill>
                <a:schemeClr val="tx2">
                  <a:lumMod val="50000"/>
                </a:schemeClr>
              </a:solidFill>
            </a:endParaRPr>
          </a:p>
          <a:p>
            <a:r>
              <a:rPr lang="en-US" sz="2400" b="1" dirty="0">
                <a:solidFill>
                  <a:schemeClr val="tx2">
                    <a:lumMod val="50000"/>
                  </a:schemeClr>
                </a:solidFill>
              </a:rPr>
              <a:t> </a:t>
            </a:r>
          </a:p>
          <a:p>
            <a:r>
              <a:rPr lang="en-US" sz="2400" dirty="0">
                <a:solidFill>
                  <a:schemeClr val="tx2">
                    <a:lumMod val="50000"/>
                  </a:schemeClr>
                </a:solidFill>
              </a:rPr>
              <a:t>Procedural, In-Hospital and Long-term Outcomes for Chronic Total Coronary Occlusion Revascularization with the Resolute </a:t>
            </a:r>
            <a:r>
              <a:rPr lang="en-US" sz="2400" dirty="0" err="1">
                <a:solidFill>
                  <a:schemeClr val="tx2">
                    <a:lumMod val="50000"/>
                  </a:schemeClr>
                </a:solidFill>
              </a:rPr>
              <a:t>Zotarolimus</a:t>
            </a:r>
            <a:r>
              <a:rPr lang="en-US" sz="2400" dirty="0">
                <a:solidFill>
                  <a:schemeClr val="tx2">
                    <a:lumMod val="50000"/>
                  </a:schemeClr>
                </a:solidFill>
              </a:rPr>
              <a:t>-Eluting Stent</a:t>
            </a:r>
          </a:p>
        </p:txBody>
      </p:sp>
      <p:sp>
        <p:nvSpPr>
          <p:cNvPr id="7" name="Text Box 6">
            <a:extLst>
              <a:ext uri="{FF2B5EF4-FFF2-40B4-BE49-F238E27FC236}">
                <a16:creationId xmlns:a16="http://schemas.microsoft.com/office/drawing/2014/main" id="{C3FDA150-06F7-4658-B7AC-62968E9ADE96}"/>
              </a:ext>
            </a:extLst>
          </p:cNvPr>
          <p:cNvSpPr txBox="1">
            <a:spLocks noChangeArrowheads="1"/>
          </p:cNvSpPr>
          <p:nvPr/>
        </p:nvSpPr>
        <p:spPr bwMode="auto">
          <a:xfrm>
            <a:off x="776367" y="2397829"/>
            <a:ext cx="11025345" cy="3077766"/>
          </a:xfrm>
          <a:prstGeom prst="rect">
            <a:avLst/>
          </a:prstGeom>
          <a:noFill/>
          <a:ln w="9525">
            <a:noFill/>
            <a:miter lim="800000"/>
            <a:headEnd/>
            <a:tailEnd/>
          </a:ln>
        </p:spPr>
        <p:txBody>
          <a:bodyPr wrap="square">
            <a:prstTxWarp prst="textNoShape">
              <a:avLst/>
            </a:prstTxWarp>
            <a:spAutoFit/>
          </a:bodyPr>
          <a:lstStyle/>
          <a:p>
            <a:pPr>
              <a:defRPr/>
            </a:pPr>
            <a:r>
              <a:rPr lang="en-US" sz="2800" kern="0" dirty="0">
                <a:solidFill>
                  <a:sysClr val="windowText" lastClr="000000"/>
                </a:solidFill>
                <a:latin typeface="Calibri"/>
              </a:rPr>
              <a:t>David E. Kandzari, MD, FACC, FSCAI, </a:t>
            </a:r>
          </a:p>
          <a:p>
            <a:pPr>
              <a:defRPr/>
            </a:pPr>
            <a:r>
              <a:rPr lang="en-US" sz="2800" kern="0" dirty="0">
                <a:solidFill>
                  <a:sysClr val="windowText" lastClr="000000"/>
                </a:solidFill>
                <a:latin typeface="Calibri"/>
              </a:rPr>
              <a:t>on behalf of the PERSPECTIVE Trial Investigators</a:t>
            </a:r>
          </a:p>
          <a:p>
            <a:pPr>
              <a:defRPr/>
            </a:pPr>
            <a:endParaRPr lang="en-US" i="1" kern="0" dirty="0">
              <a:solidFill>
                <a:sysClr val="windowText" lastClr="000000"/>
              </a:solidFill>
              <a:latin typeface="Calibri"/>
            </a:endParaRPr>
          </a:p>
          <a:p>
            <a:pPr>
              <a:defRPr/>
            </a:pPr>
            <a:r>
              <a:rPr lang="en-US" sz="2000" kern="0" dirty="0">
                <a:solidFill>
                  <a:sysClr val="windowText" lastClr="000000"/>
                </a:solidFill>
                <a:latin typeface="Calibri"/>
              </a:rPr>
              <a:t>Chief Scientific Officer</a:t>
            </a:r>
          </a:p>
          <a:p>
            <a:pPr>
              <a:defRPr/>
            </a:pPr>
            <a:r>
              <a:rPr lang="en-US" sz="2000" kern="0" dirty="0">
                <a:solidFill>
                  <a:sysClr val="windowText" lastClr="000000"/>
                </a:solidFill>
                <a:latin typeface="Calibri"/>
              </a:rPr>
              <a:t>Director, Interventional Cardiology</a:t>
            </a:r>
          </a:p>
          <a:p>
            <a:pPr>
              <a:defRPr/>
            </a:pPr>
            <a:endParaRPr lang="en-US" sz="2000" kern="0" dirty="0">
              <a:solidFill>
                <a:sysClr val="windowText" lastClr="000000"/>
              </a:solidFill>
              <a:latin typeface="Calibri"/>
            </a:endParaRPr>
          </a:p>
          <a:p>
            <a:pPr>
              <a:defRPr/>
            </a:pPr>
            <a:r>
              <a:rPr lang="en-US" sz="2000" kern="0" dirty="0">
                <a:solidFill>
                  <a:sysClr val="windowText" lastClr="000000"/>
                </a:solidFill>
                <a:latin typeface="Calibri"/>
              </a:rPr>
              <a:t>Piedmont Heart Institute                                                   </a:t>
            </a:r>
          </a:p>
          <a:p>
            <a:pPr>
              <a:defRPr/>
            </a:pPr>
            <a:r>
              <a:rPr lang="en-US" sz="2000" kern="0" dirty="0">
                <a:solidFill>
                  <a:sysClr val="windowText" lastClr="000000"/>
                </a:solidFill>
                <a:latin typeface="Calibri"/>
              </a:rPr>
              <a:t>Atlanta, Georgia                        </a:t>
            </a:r>
          </a:p>
          <a:p>
            <a:pPr>
              <a:defRPr/>
            </a:pPr>
            <a:r>
              <a:rPr lang="en-US" sz="2000" kern="0" dirty="0" err="1">
                <a:solidFill>
                  <a:sysClr val="windowText" lastClr="000000"/>
                </a:solidFill>
                <a:latin typeface="Calibri"/>
              </a:rPr>
              <a:t>david.kandzari@piedmont.org</a:t>
            </a:r>
            <a:endParaRPr lang="en-US" sz="2000" kern="0" dirty="0">
              <a:solidFill>
                <a:sysClr val="windowText" lastClr="000000"/>
              </a:solidFill>
              <a:latin typeface="Calibri"/>
            </a:endParaRPr>
          </a:p>
        </p:txBody>
      </p:sp>
    </p:spTree>
    <p:extLst>
      <p:ext uri="{BB962C8B-B14F-4D97-AF65-F5344CB8AC3E}">
        <p14:creationId xmlns:p14="http://schemas.microsoft.com/office/powerpoint/2010/main" val="753150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3"/>
          <p:cNvSpPr>
            <a:spLocks noGrp="1"/>
          </p:cNvSpPr>
          <p:nvPr>
            <p:ph type="title"/>
          </p:nvPr>
        </p:nvSpPr>
        <p:spPr>
          <a:xfrm>
            <a:off x="300038" y="0"/>
            <a:ext cx="8229600" cy="1143000"/>
          </a:xfrm>
        </p:spPr>
        <p:txBody>
          <a:bodyPr/>
          <a:lstStyle/>
          <a:p>
            <a:pPr eaLnBrk="1" hangingPunct="1"/>
            <a:r>
              <a:rPr lang="en-US" sz="3200" dirty="0">
                <a:solidFill>
                  <a:srgbClr val="00004D"/>
                </a:solidFill>
                <a:ea typeface="ヒラギノ角ゴ Pro W3" pitchFamily="-105" charset="-128"/>
                <a:cs typeface="ヒラギノ角ゴ Pro W3" pitchFamily="-105" charset="-128"/>
              </a:rPr>
              <a:t>Disclosure</a:t>
            </a:r>
            <a:endParaRPr lang="en-US" sz="2400" dirty="0">
              <a:solidFill>
                <a:srgbClr val="00004D"/>
              </a:solidFill>
              <a:ea typeface="ヒラギノ角ゴ Pro W3" pitchFamily="-105" charset="-128"/>
              <a:cs typeface="ヒラギノ角ゴ Pro W3" pitchFamily="-105" charset="-128"/>
            </a:endParaRPr>
          </a:p>
        </p:txBody>
      </p:sp>
      <p:sp>
        <p:nvSpPr>
          <p:cNvPr id="7" name="Rectangle 8"/>
          <p:cNvSpPr>
            <a:spLocks noChangeArrowheads="1"/>
          </p:cNvSpPr>
          <p:nvPr/>
        </p:nvSpPr>
        <p:spPr bwMode="auto">
          <a:xfrm>
            <a:off x="657847" y="632515"/>
            <a:ext cx="11414884" cy="4647426"/>
          </a:xfrm>
          <a:prstGeom prst="rect">
            <a:avLst/>
          </a:prstGeom>
          <a:noFill/>
          <a:ln w="9525">
            <a:noFill/>
            <a:miter lim="800000"/>
            <a:headEnd/>
            <a:tailEnd/>
          </a:ln>
          <a:effectLst/>
        </p:spPr>
        <p:txBody>
          <a:bodyPr wrap="square">
            <a:prstTxWarp prst="textNoShape">
              <a:avLst/>
            </a:prstTxWarp>
            <a:spAutoFit/>
          </a:bodyPr>
          <a:lstStyle/>
          <a:p>
            <a:pPr>
              <a:defRPr/>
            </a:pPr>
            <a:r>
              <a:rPr lang="en-US" dirty="0">
                <a:solidFill>
                  <a:srgbClr val="000000"/>
                </a:solidFill>
                <a:effectLst>
                  <a:outerShdw blurRad="38100" dist="38100" dir="2700000" algn="tl">
                    <a:srgbClr val="DDDDDD"/>
                  </a:outerShdw>
                </a:effectLst>
                <a:ea typeface="Arial" charset="0"/>
                <a:cs typeface="Arial" charset="0"/>
              </a:rPr>
              <a:t>Within the past 12 months, I or my spouse/partner have had a financial interest/arrangement or affiliation with the </a:t>
            </a:r>
            <a:r>
              <a:rPr lang="en-US" dirty="0" err="1">
                <a:solidFill>
                  <a:srgbClr val="000000"/>
                </a:solidFill>
                <a:effectLst>
                  <a:outerShdw blurRad="38100" dist="38100" dir="2700000" algn="tl">
                    <a:srgbClr val="DDDDDD"/>
                  </a:outerShdw>
                </a:effectLst>
                <a:ea typeface="Arial" charset="0"/>
                <a:cs typeface="Arial" charset="0"/>
              </a:rPr>
              <a:t>organization(s</a:t>
            </a:r>
            <a:r>
              <a:rPr lang="en-US" dirty="0">
                <a:solidFill>
                  <a:srgbClr val="000000"/>
                </a:solidFill>
                <a:effectLst>
                  <a:outerShdw blurRad="38100" dist="38100" dir="2700000" algn="tl">
                    <a:srgbClr val="DDDDDD"/>
                  </a:outerShdw>
                </a:effectLst>
                <a:ea typeface="Arial" charset="0"/>
                <a:cs typeface="Arial" charset="0"/>
              </a:rPr>
              <a:t>) listed below</a:t>
            </a:r>
          </a:p>
          <a:p>
            <a:pPr>
              <a:defRPr/>
            </a:pPr>
            <a:endParaRPr lang="en-US" dirty="0">
              <a:solidFill>
                <a:srgbClr val="000000"/>
              </a:solidFill>
              <a:effectLst>
                <a:outerShdw blurRad="38100" dist="38100" dir="2700000" algn="tl">
                  <a:srgbClr val="DDDDDD"/>
                </a:outerShdw>
              </a:effectLst>
              <a:ea typeface="Arial" charset="0"/>
              <a:cs typeface="Arial" charset="0"/>
            </a:endParaRPr>
          </a:p>
          <a:p>
            <a:pPr>
              <a:defRPr/>
            </a:pPr>
            <a:r>
              <a:rPr lang="en-US" dirty="0">
                <a:solidFill>
                  <a:srgbClr val="000000"/>
                </a:solidFill>
                <a:ea typeface="Arial" charset="0"/>
                <a:cs typeface="Arial" charset="0"/>
              </a:rPr>
              <a:t>Affiliation/Financial Relationship				Company</a:t>
            </a:r>
          </a:p>
          <a:p>
            <a:pPr>
              <a:defRPr/>
            </a:pPr>
            <a:endParaRPr lang="en-US" sz="1400" u="sng" dirty="0">
              <a:solidFill>
                <a:srgbClr val="000000"/>
              </a:solidFill>
              <a:latin typeface="Calibri" pitchFamily="34" charset="0"/>
              <a:ea typeface="Arial" charset="0"/>
              <a:cs typeface="Arial" charset="0"/>
            </a:endParaRPr>
          </a:p>
          <a:p>
            <a:pPr>
              <a:defRPr/>
            </a:pPr>
            <a:r>
              <a:rPr lang="en-US" sz="1400" dirty="0">
                <a:solidFill>
                  <a:srgbClr val="000000"/>
                </a:solidFill>
                <a:ea typeface="Arial" charset="0"/>
                <a:cs typeface="Arial" charset="0"/>
              </a:rPr>
              <a:t>Institutional Grant/Research Support					</a:t>
            </a:r>
            <a:r>
              <a:rPr lang="en-US" sz="1400" dirty="0" err="1">
                <a:solidFill>
                  <a:srgbClr val="000000"/>
                </a:solidFill>
                <a:ea typeface="Arial" charset="0"/>
                <a:cs typeface="Arial" charset="0"/>
              </a:rPr>
              <a:t>Biotronik</a:t>
            </a:r>
            <a:r>
              <a:rPr lang="en-US" sz="1400" dirty="0">
                <a:solidFill>
                  <a:srgbClr val="000000"/>
                </a:solidFill>
                <a:ea typeface="Arial" charset="0"/>
                <a:cs typeface="Arial" charset="0"/>
              </a:rPr>
              <a:t>, Boston Scientific, 					                                				Medtronic </a:t>
            </a:r>
            <a:r>
              <a:rPr lang="en-US" sz="1400" dirty="0" err="1">
                <a:solidFill>
                  <a:srgbClr val="000000"/>
                </a:solidFill>
                <a:ea typeface="Arial" charset="0"/>
                <a:cs typeface="Arial" charset="0"/>
              </a:rPr>
              <a:t>CardioVascular</a:t>
            </a:r>
            <a:r>
              <a:rPr lang="en-US" sz="1400" dirty="0">
                <a:solidFill>
                  <a:srgbClr val="000000"/>
                </a:solidFill>
                <a:ea typeface="Arial" charset="0"/>
                <a:cs typeface="Arial" charset="0"/>
              </a:rPr>
              <a:t>, </a:t>
            </a:r>
            <a:r>
              <a:rPr lang="en-US" sz="1400" dirty="0" err="1">
                <a:solidFill>
                  <a:srgbClr val="000000"/>
                </a:solidFill>
                <a:ea typeface="Arial" charset="0"/>
                <a:cs typeface="Arial" charset="0"/>
              </a:rPr>
              <a:t>Medinol</a:t>
            </a:r>
            <a:r>
              <a:rPr lang="en-US" sz="1400" dirty="0">
                <a:solidFill>
                  <a:srgbClr val="000000"/>
                </a:solidFill>
                <a:ea typeface="Arial" charset="0"/>
                <a:cs typeface="Arial" charset="0"/>
              </a:rPr>
              <a:t>, Orbus </a:t>
            </a:r>
            <a:r>
              <a:rPr lang="en-US" sz="1400" dirty="0" err="1">
                <a:solidFill>
                  <a:srgbClr val="000000"/>
                </a:solidFill>
                <a:ea typeface="Arial" charset="0"/>
                <a:cs typeface="Arial" charset="0"/>
              </a:rPr>
              <a:t>Neich</a:t>
            </a:r>
            <a:endParaRPr lang="en-US" sz="1400" dirty="0">
              <a:solidFill>
                <a:srgbClr val="000000"/>
              </a:solidFill>
              <a:ea typeface="Arial" charset="0"/>
              <a:cs typeface="Arial" charset="0"/>
            </a:endParaRPr>
          </a:p>
          <a:p>
            <a:pPr>
              <a:defRPr/>
            </a:pPr>
            <a:endParaRPr lang="en-US" sz="1400" dirty="0">
              <a:solidFill>
                <a:srgbClr val="000000"/>
              </a:solidFill>
              <a:ea typeface="Arial" charset="0"/>
              <a:cs typeface="Arial" charset="0"/>
            </a:endParaRPr>
          </a:p>
          <a:p>
            <a:pPr>
              <a:defRPr/>
            </a:pPr>
            <a:r>
              <a:rPr lang="en-US" sz="1400" dirty="0">
                <a:solidFill>
                  <a:srgbClr val="000000"/>
                </a:solidFill>
                <a:ea typeface="Arial" charset="0"/>
                <a:cs typeface="Arial" charset="0"/>
              </a:rPr>
              <a:t>Consulting Fees/Honoraria					</a:t>
            </a:r>
            <a:r>
              <a:rPr lang="en-US" sz="1400" dirty="0" err="1">
                <a:solidFill>
                  <a:srgbClr val="000000"/>
                </a:solidFill>
                <a:ea typeface="Arial" charset="0"/>
                <a:cs typeface="Arial" charset="0"/>
              </a:rPr>
              <a:t>Biotronik</a:t>
            </a:r>
            <a:r>
              <a:rPr lang="en-US" sz="1400" dirty="0">
                <a:solidFill>
                  <a:srgbClr val="000000"/>
                </a:solidFill>
                <a:ea typeface="Arial" charset="0"/>
                <a:cs typeface="Arial" charset="0"/>
              </a:rPr>
              <a:t>, Boston Scientific Corporation, 					                     				Medtronic </a:t>
            </a:r>
            <a:r>
              <a:rPr lang="en-US" sz="1400" dirty="0" err="1">
                <a:solidFill>
                  <a:srgbClr val="000000"/>
                </a:solidFill>
                <a:ea typeface="Arial" charset="0"/>
                <a:cs typeface="Arial" charset="0"/>
              </a:rPr>
              <a:t>CardioVascular</a:t>
            </a:r>
            <a:r>
              <a:rPr lang="en-US" sz="1400" dirty="0">
                <a:solidFill>
                  <a:srgbClr val="000000"/>
                </a:solidFill>
                <a:ea typeface="Arial" charset="0"/>
                <a:cs typeface="Arial" charset="0"/>
              </a:rPr>
              <a:t>, Cardinal Health</a:t>
            </a:r>
          </a:p>
          <a:p>
            <a:pPr>
              <a:defRPr/>
            </a:pPr>
            <a:endParaRPr lang="en-US" sz="1400" dirty="0">
              <a:solidFill>
                <a:srgbClr val="000000"/>
              </a:solidFill>
              <a:ea typeface="Arial" charset="0"/>
              <a:cs typeface="Arial" charset="0"/>
            </a:endParaRPr>
          </a:p>
          <a:p>
            <a:pPr>
              <a:defRPr/>
            </a:pPr>
            <a:r>
              <a:rPr lang="en-US" sz="1400" dirty="0">
                <a:solidFill>
                  <a:srgbClr val="000000"/>
                </a:solidFill>
                <a:ea typeface="Arial" charset="0"/>
                <a:cs typeface="Arial" charset="0"/>
              </a:rPr>
              <a:t>Major Stock Shareholder/Equity					None</a:t>
            </a:r>
          </a:p>
          <a:p>
            <a:pPr>
              <a:defRPr/>
            </a:pPr>
            <a:endParaRPr lang="en-US" sz="1400" dirty="0">
              <a:solidFill>
                <a:srgbClr val="000000"/>
              </a:solidFill>
              <a:ea typeface="Arial" charset="0"/>
              <a:cs typeface="Arial" charset="0"/>
            </a:endParaRPr>
          </a:p>
          <a:p>
            <a:pPr>
              <a:defRPr/>
            </a:pPr>
            <a:r>
              <a:rPr lang="en-US" sz="1400" dirty="0">
                <a:solidFill>
                  <a:srgbClr val="000000"/>
                </a:solidFill>
                <a:ea typeface="Arial" charset="0"/>
                <a:cs typeface="Arial" charset="0"/>
              </a:rPr>
              <a:t>Royalty Income						None</a:t>
            </a:r>
          </a:p>
          <a:p>
            <a:pPr>
              <a:defRPr/>
            </a:pPr>
            <a:endParaRPr lang="en-US" sz="1400" dirty="0">
              <a:solidFill>
                <a:srgbClr val="000000"/>
              </a:solidFill>
              <a:ea typeface="Arial" charset="0"/>
              <a:cs typeface="Arial" charset="0"/>
            </a:endParaRPr>
          </a:p>
          <a:p>
            <a:pPr>
              <a:defRPr/>
            </a:pPr>
            <a:r>
              <a:rPr lang="en-US" sz="1400" dirty="0">
                <a:solidFill>
                  <a:srgbClr val="000000"/>
                </a:solidFill>
                <a:ea typeface="Arial" charset="0"/>
                <a:cs typeface="Arial" charset="0"/>
              </a:rPr>
              <a:t>Ownership/Founder						None</a:t>
            </a:r>
          </a:p>
          <a:p>
            <a:pPr>
              <a:defRPr/>
            </a:pPr>
            <a:endParaRPr lang="en-US" sz="1400" dirty="0">
              <a:solidFill>
                <a:srgbClr val="000000"/>
              </a:solidFill>
              <a:ea typeface="Arial" charset="0"/>
              <a:cs typeface="Arial" charset="0"/>
            </a:endParaRPr>
          </a:p>
          <a:p>
            <a:pPr>
              <a:defRPr/>
            </a:pPr>
            <a:r>
              <a:rPr lang="en-US" sz="1400" dirty="0">
                <a:solidFill>
                  <a:srgbClr val="000000"/>
                </a:solidFill>
                <a:ea typeface="Arial" charset="0"/>
                <a:cs typeface="Arial" charset="0"/>
              </a:rPr>
              <a:t>Intellectual Property Rights					None</a:t>
            </a:r>
          </a:p>
          <a:p>
            <a:pPr>
              <a:defRPr/>
            </a:pPr>
            <a:endParaRPr lang="en-US" sz="1400" dirty="0">
              <a:solidFill>
                <a:srgbClr val="000000"/>
              </a:solidFill>
              <a:ea typeface="Arial" charset="0"/>
              <a:cs typeface="Arial" charset="0"/>
            </a:endParaRPr>
          </a:p>
          <a:p>
            <a:pPr>
              <a:defRPr/>
            </a:pPr>
            <a:r>
              <a:rPr lang="en-US" sz="1400" dirty="0">
                <a:solidFill>
                  <a:srgbClr val="000000"/>
                </a:solidFill>
                <a:ea typeface="Arial" charset="0"/>
                <a:cs typeface="Arial" charset="0"/>
              </a:rPr>
              <a:t>Other Financial Benefit						None</a:t>
            </a:r>
          </a:p>
        </p:txBody>
      </p:sp>
      <p:cxnSp>
        <p:nvCxnSpPr>
          <p:cNvPr id="3" name="Straight Connector 2"/>
          <p:cNvCxnSpPr>
            <a:cxnSpLocks/>
          </p:cNvCxnSpPr>
          <p:nvPr/>
        </p:nvCxnSpPr>
        <p:spPr>
          <a:xfrm flipV="1">
            <a:off x="768626" y="1775515"/>
            <a:ext cx="9859617" cy="8757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2074923"/>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1034-32C9-44D5-960E-78EFB563DC34}"/>
              </a:ext>
            </a:extLst>
          </p:cNvPr>
          <p:cNvSpPr>
            <a:spLocks noGrp="1"/>
          </p:cNvSpPr>
          <p:nvPr>
            <p:ph type="title"/>
          </p:nvPr>
        </p:nvSpPr>
        <p:spPr>
          <a:xfrm>
            <a:off x="182567" y="180554"/>
            <a:ext cx="10972800" cy="516928"/>
          </a:xfrm>
        </p:spPr>
        <p:txBody>
          <a:bodyPr anchor="t">
            <a:normAutofit fontScale="90000"/>
          </a:bodyPr>
          <a:lstStyle/>
          <a:p>
            <a:r>
              <a:rPr lang="en-US" sz="2800" dirty="0">
                <a:latin typeface="Arial" charset="0"/>
                <a:ea typeface="Arial" charset="0"/>
                <a:cs typeface="Arial" charset="0"/>
              </a:rPr>
              <a:t>PERSPECTIVE</a:t>
            </a:r>
            <a:r>
              <a:rPr lang="en-US" sz="3200" dirty="0">
                <a:latin typeface="Arial" charset="0"/>
                <a:ea typeface="Arial" charset="0"/>
                <a:cs typeface="Arial" charset="0"/>
              </a:rPr>
              <a:t>: </a:t>
            </a:r>
            <a:r>
              <a:rPr lang="en-US" sz="2200" i="1" dirty="0">
                <a:latin typeface="Arial" charset="0"/>
                <a:ea typeface="Arial" charset="0"/>
                <a:cs typeface="Arial" charset="0"/>
              </a:rPr>
              <a:t>Trial Design</a:t>
            </a:r>
          </a:p>
        </p:txBody>
      </p:sp>
      <p:sp>
        <p:nvSpPr>
          <p:cNvPr id="7" name="Rectangle 3">
            <a:extLst>
              <a:ext uri="{FF2B5EF4-FFF2-40B4-BE49-F238E27FC236}">
                <a16:creationId xmlns:a16="http://schemas.microsoft.com/office/drawing/2014/main" id="{B30F29C4-A887-4FB1-8331-A574C9E543E5}"/>
              </a:ext>
            </a:extLst>
          </p:cNvPr>
          <p:cNvSpPr>
            <a:spLocks noChangeArrowheads="1"/>
          </p:cNvSpPr>
          <p:nvPr/>
        </p:nvSpPr>
        <p:spPr bwMode="auto">
          <a:xfrm>
            <a:off x="596730" y="1658479"/>
            <a:ext cx="2354363" cy="674031"/>
          </a:xfrm>
          <a:prstGeom prst="rect">
            <a:avLst/>
          </a:prstGeom>
          <a:solidFill>
            <a:schemeClr val="tx2">
              <a:lumMod val="20000"/>
              <a:lumOff val="80000"/>
            </a:schemeClr>
          </a:solidFill>
          <a:ln w="12700" algn="ctr">
            <a:noFill/>
            <a:miter lim="800000"/>
            <a:headEnd/>
            <a:tailEnd/>
          </a:ln>
          <a:effectLst>
            <a:outerShdw blurRad="50800" dist="50800" dir="2700000" algn="ctr" rotWithShape="0">
              <a:srgbClr val="000000">
                <a:alpha val="40000"/>
              </a:srgbClr>
            </a:outerShdw>
          </a:effectLst>
        </p:spPr>
        <p:txBody>
          <a:bodyPr wrap="none" anchor="ctr">
            <a:noAutofit/>
          </a:bodyPr>
          <a:lstStyle/>
          <a:p>
            <a:pPr algn="ctr" defTabSz="685715" fontAlgn="base">
              <a:lnSpc>
                <a:spcPct val="90000"/>
              </a:lnSpc>
              <a:spcBef>
                <a:spcPct val="0"/>
              </a:spcBef>
              <a:spcAft>
                <a:spcPct val="0"/>
              </a:spcAft>
            </a:pPr>
            <a:r>
              <a:rPr lang="en-US" sz="1400" b="1" dirty="0">
                <a:ea typeface="Arial Narrow" charset="0"/>
                <a:cs typeface="Arial Narrow" charset="0"/>
              </a:rPr>
              <a:t>Prospective Cohort</a:t>
            </a:r>
          </a:p>
          <a:p>
            <a:pPr algn="ctr" defTabSz="685715" fontAlgn="base">
              <a:lnSpc>
                <a:spcPct val="90000"/>
              </a:lnSpc>
              <a:spcBef>
                <a:spcPct val="0"/>
              </a:spcBef>
              <a:spcAft>
                <a:spcPct val="0"/>
              </a:spcAft>
            </a:pPr>
            <a:r>
              <a:rPr lang="en-US" sz="1400" b="1">
                <a:ea typeface="Arial Narrow" charset="0"/>
                <a:cs typeface="Arial Narrow" charset="0"/>
              </a:rPr>
              <a:t>Enrollment 8/2013 </a:t>
            </a:r>
            <a:r>
              <a:rPr lang="en-US" sz="1400" b="1" dirty="0">
                <a:ea typeface="Arial Narrow" charset="0"/>
                <a:cs typeface="Arial Narrow" charset="0"/>
              </a:rPr>
              <a:t>to 3/2016</a:t>
            </a:r>
          </a:p>
          <a:p>
            <a:pPr algn="ctr" defTabSz="685715" fontAlgn="base">
              <a:lnSpc>
                <a:spcPct val="90000"/>
              </a:lnSpc>
              <a:spcBef>
                <a:spcPct val="0"/>
              </a:spcBef>
              <a:spcAft>
                <a:spcPct val="0"/>
              </a:spcAft>
            </a:pPr>
            <a:r>
              <a:rPr lang="en-US" sz="1400" b="1" dirty="0">
                <a:ea typeface="Arial Narrow" charset="0"/>
                <a:cs typeface="Arial Narrow" charset="0"/>
              </a:rPr>
              <a:t>(N=250)</a:t>
            </a:r>
          </a:p>
        </p:txBody>
      </p:sp>
      <p:cxnSp>
        <p:nvCxnSpPr>
          <p:cNvPr id="8" name="AutoShape 5">
            <a:extLst>
              <a:ext uri="{FF2B5EF4-FFF2-40B4-BE49-F238E27FC236}">
                <a16:creationId xmlns:a16="http://schemas.microsoft.com/office/drawing/2014/main" id="{AE9FA4ED-A5A5-4539-B903-B8E76BFE84DE}"/>
              </a:ext>
            </a:extLst>
          </p:cNvPr>
          <p:cNvCxnSpPr>
            <a:cxnSpLocks noChangeShapeType="1"/>
            <a:stCxn id="10" idx="1"/>
            <a:endCxn id="7" idx="0"/>
          </p:cNvCxnSpPr>
          <p:nvPr/>
        </p:nvCxnSpPr>
        <p:spPr bwMode="blackWhite">
          <a:xfrm rot="10800000" flipV="1">
            <a:off x="1773912" y="1054177"/>
            <a:ext cx="954592" cy="604301"/>
          </a:xfrm>
          <a:prstGeom prst="bentConnector2">
            <a:avLst/>
          </a:prstGeom>
          <a:noFill/>
          <a:ln w="19050">
            <a:solidFill>
              <a:schemeClr val="bg2">
                <a:lumMod val="10000"/>
              </a:schemeClr>
            </a:solidFill>
            <a:miter lim="800000"/>
            <a:headEnd/>
            <a:tailEnd type="triangle" w="med" len="med"/>
          </a:ln>
          <a:effectLst/>
        </p:spPr>
      </p:cxnSp>
      <p:sp>
        <p:nvSpPr>
          <p:cNvPr id="9" name="Text Box 14">
            <a:extLst>
              <a:ext uri="{FF2B5EF4-FFF2-40B4-BE49-F238E27FC236}">
                <a16:creationId xmlns:a16="http://schemas.microsoft.com/office/drawing/2014/main" id="{CB7C416A-4103-443C-8A30-D68FFCAA7BDA}"/>
              </a:ext>
            </a:extLst>
          </p:cNvPr>
          <p:cNvSpPr txBox="1">
            <a:spLocks noChangeArrowheads="1"/>
          </p:cNvSpPr>
          <p:nvPr/>
        </p:nvSpPr>
        <p:spPr bwMode="auto">
          <a:xfrm>
            <a:off x="3539433" y="1647873"/>
            <a:ext cx="4980723" cy="523220"/>
          </a:xfrm>
          <a:prstGeom prst="rect">
            <a:avLst/>
          </a:prstGeom>
          <a:noFill/>
          <a:ln w="9525">
            <a:noFill/>
            <a:miter lim="800000"/>
            <a:headEnd/>
            <a:tailEnd/>
          </a:ln>
          <a:effectLst/>
        </p:spPr>
        <p:txBody>
          <a:bodyPr wrap="none">
            <a:spAutoFit/>
          </a:bodyPr>
          <a:lstStyle/>
          <a:p>
            <a:pPr algn="ctr" defTabSz="685715" fontAlgn="base">
              <a:spcBef>
                <a:spcPct val="0"/>
              </a:spcBef>
              <a:spcAft>
                <a:spcPct val="0"/>
              </a:spcAft>
            </a:pPr>
            <a:r>
              <a:rPr lang="en-US" sz="1400" dirty="0">
                <a:ea typeface="Arial Narrow" charset="0"/>
                <a:cs typeface="Arial Narrow" charset="0"/>
              </a:rPr>
              <a:t>Single Center study at Piedmont Heart Institute (Atlanta, GA, USA)</a:t>
            </a:r>
          </a:p>
          <a:p>
            <a:pPr algn="ctr" defTabSz="685715" fontAlgn="base">
              <a:spcBef>
                <a:spcPct val="0"/>
              </a:spcBef>
              <a:spcAft>
                <a:spcPct val="0"/>
              </a:spcAft>
            </a:pPr>
            <a:r>
              <a:rPr lang="en-US" sz="1400" dirty="0">
                <a:ea typeface="Arial Narrow" charset="0"/>
                <a:cs typeface="Arial Narrow" charset="0"/>
              </a:rPr>
              <a:t>Independent QCA analysis and CEC adjudication</a:t>
            </a:r>
          </a:p>
        </p:txBody>
      </p:sp>
      <p:sp>
        <p:nvSpPr>
          <p:cNvPr id="10" name="Rectangle 41">
            <a:extLst>
              <a:ext uri="{FF2B5EF4-FFF2-40B4-BE49-F238E27FC236}">
                <a16:creationId xmlns:a16="http://schemas.microsoft.com/office/drawing/2014/main" id="{35FFC97C-7E92-4975-87A5-D41748CB1E17}"/>
              </a:ext>
            </a:extLst>
          </p:cNvPr>
          <p:cNvSpPr>
            <a:spLocks noChangeArrowheads="1"/>
          </p:cNvSpPr>
          <p:nvPr/>
        </p:nvSpPr>
        <p:spPr bwMode="gray">
          <a:xfrm>
            <a:off x="2728504" y="661763"/>
            <a:ext cx="6502524" cy="784830"/>
          </a:xfrm>
          <a:prstGeom prst="rect">
            <a:avLst/>
          </a:prstGeom>
          <a:solidFill>
            <a:schemeClr val="bg1">
              <a:lumMod val="95000"/>
            </a:schemeClr>
          </a:solidFill>
          <a:ln>
            <a:solidFill>
              <a:schemeClr val="tx1"/>
            </a:solidFill>
          </a:ln>
          <a:effectLst>
            <a:outerShdw blurRad="50800" dist="76200" dir="2700000" algn="tl" rotWithShape="0">
              <a:prstClr val="black">
                <a:alpha val="40000"/>
              </a:prstClr>
            </a:outerShdw>
          </a:effectLst>
        </p:spPr>
        <p:txBody>
          <a:bodyPr wrap="square" rtlCol="0">
            <a:spAutoFit/>
          </a:bodyPr>
          <a:lstStyle/>
          <a:p>
            <a:pPr algn="ctr"/>
            <a:r>
              <a:rPr lang="en-US" sz="1500" dirty="0"/>
              <a:t>Symptomatic ischemic heart disease due to CTO in </a:t>
            </a:r>
          </a:p>
          <a:p>
            <a:pPr algn="ctr"/>
            <a:r>
              <a:rPr lang="en-US" sz="1500" dirty="0"/>
              <a:t>≥1 coronary artery lesion with TIMI 0/1 flow and estimated ≥3 months duration</a:t>
            </a:r>
          </a:p>
          <a:p>
            <a:pPr algn="ctr"/>
            <a:r>
              <a:rPr lang="en-US" sz="1500" dirty="0"/>
              <a:t>No restrictions regarding lesion length, treatment strategy, LVEF or renal function</a:t>
            </a:r>
          </a:p>
        </p:txBody>
      </p:sp>
      <p:sp>
        <p:nvSpPr>
          <p:cNvPr id="13" name="Rectangle 27">
            <a:extLst>
              <a:ext uri="{FF2B5EF4-FFF2-40B4-BE49-F238E27FC236}">
                <a16:creationId xmlns:a16="http://schemas.microsoft.com/office/drawing/2014/main" id="{1F235654-63B1-42C2-9BA8-464A9CD5AD3E}"/>
              </a:ext>
            </a:extLst>
          </p:cNvPr>
          <p:cNvSpPr>
            <a:spLocks noChangeArrowheads="1"/>
          </p:cNvSpPr>
          <p:nvPr/>
        </p:nvSpPr>
        <p:spPr bwMode="blackWhite">
          <a:xfrm>
            <a:off x="2778534" y="2540928"/>
            <a:ext cx="6502520" cy="311210"/>
          </a:xfrm>
          <a:prstGeom prst="rect">
            <a:avLst/>
          </a:prstGeom>
          <a:solidFill>
            <a:schemeClr val="bg1">
              <a:lumMod val="50000"/>
            </a:schemeClr>
          </a:solidFill>
          <a:ln w="12700" algn="ctr">
            <a:noFill/>
            <a:miter lim="800000"/>
            <a:headEnd/>
            <a:tailEnd/>
          </a:ln>
          <a:effectLst/>
        </p:spPr>
        <p:txBody>
          <a:bodyPr wrap="square" anchor="ctr" anchorCtr="1">
            <a:noAutofit/>
          </a:bodyPr>
          <a:lstStyle/>
          <a:p>
            <a:pPr defTabSz="685715" fontAlgn="base">
              <a:spcBef>
                <a:spcPct val="0"/>
              </a:spcBef>
              <a:spcAft>
                <a:spcPct val="0"/>
              </a:spcAft>
            </a:pPr>
            <a:endParaRPr lang="en-US" sz="1350" dirty="0">
              <a:solidFill>
                <a:srgbClr val="000000"/>
              </a:solidFill>
              <a:ea typeface="Arial Narrow" charset="0"/>
              <a:cs typeface="Arial Narrow" charset="0"/>
            </a:endParaRPr>
          </a:p>
        </p:txBody>
      </p:sp>
      <p:grpSp>
        <p:nvGrpSpPr>
          <p:cNvPr id="32" name="Group 31">
            <a:extLst>
              <a:ext uri="{FF2B5EF4-FFF2-40B4-BE49-F238E27FC236}">
                <a16:creationId xmlns:a16="http://schemas.microsoft.com/office/drawing/2014/main" id="{090EB2EF-9C6D-43BE-82A0-570975B64B6B}"/>
              </a:ext>
            </a:extLst>
          </p:cNvPr>
          <p:cNvGrpSpPr/>
          <p:nvPr/>
        </p:nvGrpSpPr>
        <p:grpSpPr>
          <a:xfrm>
            <a:off x="6096000" y="2502634"/>
            <a:ext cx="720106" cy="541635"/>
            <a:chOff x="6390472" y="2502634"/>
            <a:chExt cx="322858" cy="541635"/>
          </a:xfrm>
        </p:grpSpPr>
        <p:sp>
          <p:nvSpPr>
            <p:cNvPr id="12" name="Line 20">
              <a:extLst>
                <a:ext uri="{FF2B5EF4-FFF2-40B4-BE49-F238E27FC236}">
                  <a16:creationId xmlns:a16="http://schemas.microsoft.com/office/drawing/2014/main" id="{FAAEF670-10A1-4494-9C29-2DD642782AD0}"/>
                </a:ext>
              </a:extLst>
            </p:cNvPr>
            <p:cNvSpPr>
              <a:spLocks noChangeShapeType="1"/>
            </p:cNvSpPr>
            <p:nvPr/>
          </p:nvSpPr>
          <p:spPr bwMode="blackWhite">
            <a:xfrm>
              <a:off x="6598236" y="2889913"/>
              <a:ext cx="0" cy="154356"/>
            </a:xfrm>
            <a:prstGeom prst="line">
              <a:avLst/>
            </a:prstGeom>
            <a:noFill/>
            <a:ln w="76200">
              <a:solidFill>
                <a:srgbClr val="B2B2B2"/>
              </a:solidFill>
              <a:round/>
              <a:headEnd/>
              <a:tailEnd/>
            </a:ln>
            <a:effectLst/>
          </p:spPr>
          <p:txBody>
            <a:bodyPr/>
            <a:lstStyle/>
            <a:p>
              <a:pPr defTabSz="685715" fontAlgn="base">
                <a:spcBef>
                  <a:spcPct val="0"/>
                </a:spcBef>
                <a:spcAft>
                  <a:spcPct val="0"/>
                </a:spcAft>
              </a:pPr>
              <a:endParaRPr lang="en-US" sz="1350" dirty="0">
                <a:solidFill>
                  <a:srgbClr val="000000"/>
                </a:solidFill>
                <a:ea typeface="Arial Narrow" charset="0"/>
                <a:cs typeface="Arial Narrow" charset="0"/>
              </a:endParaRPr>
            </a:p>
          </p:txBody>
        </p:sp>
        <p:sp>
          <p:nvSpPr>
            <p:cNvPr id="14" name="Rectangle 28">
              <a:extLst>
                <a:ext uri="{FF2B5EF4-FFF2-40B4-BE49-F238E27FC236}">
                  <a16:creationId xmlns:a16="http://schemas.microsoft.com/office/drawing/2014/main" id="{C9AC6F17-3755-4585-96A2-1076A3D8C3E5}"/>
                </a:ext>
              </a:extLst>
            </p:cNvPr>
            <p:cNvSpPr>
              <a:spLocks noChangeArrowheads="1"/>
            </p:cNvSpPr>
            <p:nvPr/>
          </p:nvSpPr>
          <p:spPr bwMode="blackWhite">
            <a:xfrm>
              <a:off x="6390472" y="2502634"/>
              <a:ext cx="322858" cy="387798"/>
            </a:xfrm>
            <a:prstGeom prst="rect">
              <a:avLst/>
            </a:prstGeom>
            <a:noFill/>
            <a:ln w="9525" algn="ctr">
              <a:noFill/>
              <a:miter lim="800000"/>
              <a:headEnd/>
              <a:tailEnd/>
            </a:ln>
            <a:effectLst/>
          </p:spPr>
          <p:txBody>
            <a:bodyPr wrap="square" lIns="0" tIns="0" rIns="0" bIns="0" anchor="ctr">
              <a:spAutoFit/>
            </a:bodyPr>
            <a:lstStyle/>
            <a:p>
              <a:pPr algn="ctr" defTabSz="685715" eaLnBrk="0" fontAlgn="base" hangingPunct="0">
                <a:lnSpc>
                  <a:spcPct val="90000"/>
                </a:lnSpc>
                <a:spcBef>
                  <a:spcPct val="0"/>
                </a:spcBef>
                <a:spcAft>
                  <a:spcPct val="0"/>
                </a:spcAft>
              </a:pPr>
              <a:r>
                <a:rPr lang="en-US" sz="1400" b="1" dirty="0">
                  <a:solidFill>
                    <a:schemeClr val="bg1"/>
                  </a:solidFill>
                  <a:ea typeface="Arial Narrow" charset="0"/>
                  <a:cs typeface="Arial Narrow" charset="0"/>
                </a:rPr>
                <a:t>6mo</a:t>
              </a:r>
            </a:p>
          </p:txBody>
        </p:sp>
      </p:grpSp>
      <p:sp>
        <p:nvSpPr>
          <p:cNvPr id="16" name="Rectangle 35">
            <a:extLst>
              <a:ext uri="{FF2B5EF4-FFF2-40B4-BE49-F238E27FC236}">
                <a16:creationId xmlns:a16="http://schemas.microsoft.com/office/drawing/2014/main" id="{D15DAB38-A8E4-4FA4-9A90-35AD58D4B5D7}"/>
              </a:ext>
            </a:extLst>
          </p:cNvPr>
          <p:cNvSpPr>
            <a:spLocks noChangeArrowheads="1"/>
          </p:cNvSpPr>
          <p:nvPr/>
        </p:nvSpPr>
        <p:spPr bwMode="blackWhite">
          <a:xfrm>
            <a:off x="2960976" y="2332510"/>
            <a:ext cx="1292470" cy="193899"/>
          </a:xfrm>
          <a:prstGeom prst="rect">
            <a:avLst/>
          </a:prstGeom>
          <a:noFill/>
          <a:ln w="9525">
            <a:noFill/>
            <a:miter lim="800000"/>
            <a:headEnd/>
            <a:tailEnd/>
          </a:ln>
        </p:spPr>
        <p:txBody>
          <a:bodyPr wrap="none" lIns="0" tIns="0" rIns="0" bIns="0">
            <a:spAutoFit/>
          </a:bodyPr>
          <a:lstStyle/>
          <a:p>
            <a:pPr defTabSz="685715" eaLnBrk="0" fontAlgn="base" hangingPunct="0">
              <a:lnSpc>
                <a:spcPct val="90000"/>
              </a:lnSpc>
              <a:spcBef>
                <a:spcPct val="0"/>
              </a:spcBef>
              <a:spcAft>
                <a:spcPct val="0"/>
              </a:spcAft>
            </a:pPr>
            <a:r>
              <a:rPr lang="en-US" sz="1400" dirty="0">
                <a:ea typeface="Arial Narrow" charset="0"/>
                <a:cs typeface="Arial Narrow" charset="0"/>
              </a:rPr>
              <a:t>Clinical follow-up </a:t>
            </a:r>
          </a:p>
        </p:txBody>
      </p:sp>
      <p:sp>
        <p:nvSpPr>
          <p:cNvPr id="18" name="Rectangle 35">
            <a:extLst>
              <a:ext uri="{FF2B5EF4-FFF2-40B4-BE49-F238E27FC236}">
                <a16:creationId xmlns:a16="http://schemas.microsoft.com/office/drawing/2014/main" id="{3C737DB9-393A-417E-A131-951CB53FE9BE}"/>
              </a:ext>
            </a:extLst>
          </p:cNvPr>
          <p:cNvSpPr>
            <a:spLocks noChangeArrowheads="1"/>
          </p:cNvSpPr>
          <p:nvPr/>
        </p:nvSpPr>
        <p:spPr bwMode="blackWhite">
          <a:xfrm>
            <a:off x="2928824" y="2936667"/>
            <a:ext cx="948849" cy="193899"/>
          </a:xfrm>
          <a:prstGeom prst="rect">
            <a:avLst/>
          </a:prstGeom>
          <a:noFill/>
          <a:ln w="9525">
            <a:noFill/>
            <a:miter lim="800000"/>
            <a:headEnd/>
            <a:tailEnd/>
          </a:ln>
        </p:spPr>
        <p:txBody>
          <a:bodyPr wrap="none" lIns="0" tIns="0" rIns="0" bIns="0">
            <a:spAutoFit/>
          </a:bodyPr>
          <a:lstStyle/>
          <a:p>
            <a:pPr defTabSz="685715" eaLnBrk="0" fontAlgn="base" hangingPunct="0">
              <a:lnSpc>
                <a:spcPct val="90000"/>
              </a:lnSpc>
              <a:spcBef>
                <a:spcPct val="0"/>
              </a:spcBef>
              <a:spcAft>
                <a:spcPct val="0"/>
              </a:spcAft>
            </a:pPr>
            <a:r>
              <a:rPr lang="en-US" sz="1400" dirty="0">
                <a:ea typeface="Arial Narrow" charset="0"/>
                <a:cs typeface="Arial Narrow" charset="0"/>
              </a:rPr>
              <a:t>SAQ and QoL</a:t>
            </a:r>
            <a:endParaRPr lang="en-US" sz="1400" b="1" dirty="0">
              <a:ea typeface="Arial Narrow" charset="0"/>
              <a:cs typeface="Arial Narrow" charset="0"/>
            </a:endParaRPr>
          </a:p>
        </p:txBody>
      </p:sp>
      <p:grpSp>
        <p:nvGrpSpPr>
          <p:cNvPr id="34" name="Group 33">
            <a:extLst>
              <a:ext uri="{FF2B5EF4-FFF2-40B4-BE49-F238E27FC236}">
                <a16:creationId xmlns:a16="http://schemas.microsoft.com/office/drawing/2014/main" id="{A55D56E7-3D9B-4E8B-AD6A-637FD77EBFF5}"/>
              </a:ext>
            </a:extLst>
          </p:cNvPr>
          <p:cNvGrpSpPr/>
          <p:nvPr/>
        </p:nvGrpSpPr>
        <p:grpSpPr>
          <a:xfrm>
            <a:off x="7852079" y="2606477"/>
            <a:ext cx="424795" cy="605836"/>
            <a:chOff x="7836182" y="2574315"/>
            <a:chExt cx="424795" cy="923867"/>
          </a:xfrm>
        </p:grpSpPr>
        <p:sp>
          <p:nvSpPr>
            <p:cNvPr id="6" name="Line 20">
              <a:extLst>
                <a:ext uri="{FF2B5EF4-FFF2-40B4-BE49-F238E27FC236}">
                  <a16:creationId xmlns:a16="http://schemas.microsoft.com/office/drawing/2014/main" id="{435A286A-3F4B-4B02-A3B9-5AF3638A546C}"/>
                </a:ext>
              </a:extLst>
            </p:cNvPr>
            <p:cNvSpPr>
              <a:spLocks noChangeShapeType="1"/>
            </p:cNvSpPr>
            <p:nvPr/>
          </p:nvSpPr>
          <p:spPr bwMode="blackWhite">
            <a:xfrm>
              <a:off x="8064477" y="3343826"/>
              <a:ext cx="0" cy="154356"/>
            </a:xfrm>
            <a:prstGeom prst="line">
              <a:avLst/>
            </a:prstGeom>
            <a:noFill/>
            <a:ln w="76200">
              <a:solidFill>
                <a:schemeClr val="bg2">
                  <a:lumMod val="75000"/>
                </a:schemeClr>
              </a:solidFill>
              <a:round/>
              <a:headEnd/>
              <a:tailEnd/>
            </a:ln>
            <a:effectLst/>
          </p:spPr>
          <p:txBody>
            <a:bodyPr/>
            <a:lstStyle/>
            <a:p>
              <a:pPr defTabSz="685715" fontAlgn="base">
                <a:spcBef>
                  <a:spcPct val="0"/>
                </a:spcBef>
                <a:spcAft>
                  <a:spcPct val="0"/>
                </a:spcAft>
              </a:pPr>
              <a:endParaRPr lang="en-US" sz="1350" dirty="0">
                <a:solidFill>
                  <a:srgbClr val="000000"/>
                </a:solidFill>
                <a:ea typeface="Arial Narrow" charset="0"/>
                <a:cs typeface="Arial Narrow" charset="0"/>
              </a:endParaRPr>
            </a:p>
          </p:txBody>
        </p:sp>
        <p:sp>
          <p:nvSpPr>
            <p:cNvPr id="11" name="Line 23">
              <a:extLst>
                <a:ext uri="{FF2B5EF4-FFF2-40B4-BE49-F238E27FC236}">
                  <a16:creationId xmlns:a16="http://schemas.microsoft.com/office/drawing/2014/main" id="{F65D9C96-D315-45D4-8589-B2B3A5488D3B}"/>
                </a:ext>
              </a:extLst>
            </p:cNvPr>
            <p:cNvSpPr>
              <a:spLocks noChangeShapeType="1"/>
            </p:cNvSpPr>
            <p:nvPr/>
          </p:nvSpPr>
          <p:spPr bwMode="blackWhite">
            <a:xfrm>
              <a:off x="8064477" y="2889913"/>
              <a:ext cx="0" cy="154356"/>
            </a:xfrm>
            <a:prstGeom prst="line">
              <a:avLst/>
            </a:prstGeom>
            <a:noFill/>
            <a:ln w="76200">
              <a:solidFill>
                <a:srgbClr val="B2B2B2"/>
              </a:solidFill>
              <a:round/>
              <a:headEnd/>
              <a:tailEnd/>
            </a:ln>
            <a:effectLst/>
          </p:spPr>
          <p:txBody>
            <a:bodyPr/>
            <a:lstStyle/>
            <a:p>
              <a:pPr defTabSz="685715" fontAlgn="base">
                <a:spcBef>
                  <a:spcPct val="0"/>
                </a:spcBef>
                <a:spcAft>
                  <a:spcPct val="0"/>
                </a:spcAft>
              </a:pPr>
              <a:endParaRPr lang="en-US" sz="1350" dirty="0">
                <a:solidFill>
                  <a:srgbClr val="000000"/>
                </a:solidFill>
                <a:ea typeface="Arial Narrow" charset="0"/>
                <a:cs typeface="Arial Narrow" charset="0"/>
              </a:endParaRPr>
            </a:p>
          </p:txBody>
        </p:sp>
        <p:sp>
          <p:nvSpPr>
            <p:cNvPr id="15" name="Rectangle 33">
              <a:extLst>
                <a:ext uri="{FF2B5EF4-FFF2-40B4-BE49-F238E27FC236}">
                  <a16:creationId xmlns:a16="http://schemas.microsoft.com/office/drawing/2014/main" id="{BA9B23D9-0509-4DE8-9736-43081C34A0AA}"/>
                </a:ext>
              </a:extLst>
            </p:cNvPr>
            <p:cNvSpPr>
              <a:spLocks noChangeArrowheads="1"/>
            </p:cNvSpPr>
            <p:nvPr/>
          </p:nvSpPr>
          <p:spPr bwMode="blackWhite">
            <a:xfrm>
              <a:off x="7836182" y="2574315"/>
              <a:ext cx="424795" cy="193899"/>
            </a:xfrm>
            <a:prstGeom prst="rect">
              <a:avLst/>
            </a:prstGeom>
            <a:noFill/>
            <a:ln w="9525" algn="ctr">
              <a:noFill/>
              <a:miter lim="800000"/>
              <a:headEnd/>
              <a:tailEnd/>
            </a:ln>
            <a:effectLst/>
          </p:spPr>
          <p:txBody>
            <a:bodyPr wrap="none" lIns="0" tIns="0" rIns="0" bIns="0" anchor="ctr">
              <a:spAutoFit/>
            </a:bodyPr>
            <a:lstStyle/>
            <a:p>
              <a:pPr algn="ctr" defTabSz="685715" eaLnBrk="0" fontAlgn="base" hangingPunct="0">
                <a:lnSpc>
                  <a:spcPct val="90000"/>
                </a:lnSpc>
                <a:spcBef>
                  <a:spcPct val="0"/>
                </a:spcBef>
                <a:spcAft>
                  <a:spcPct val="0"/>
                </a:spcAft>
              </a:pPr>
              <a:r>
                <a:rPr lang="en-US" sz="1400" b="1" dirty="0">
                  <a:solidFill>
                    <a:schemeClr val="bg1"/>
                  </a:solidFill>
                  <a:ea typeface="Arial Narrow" charset="0"/>
                  <a:cs typeface="Arial Narrow" charset="0"/>
                </a:rPr>
                <a:t>12mo</a:t>
              </a:r>
            </a:p>
          </p:txBody>
        </p:sp>
      </p:grpSp>
      <p:sp>
        <p:nvSpPr>
          <p:cNvPr id="19" name="Oval 18">
            <a:extLst>
              <a:ext uri="{FF2B5EF4-FFF2-40B4-BE49-F238E27FC236}">
                <a16:creationId xmlns:a16="http://schemas.microsoft.com/office/drawing/2014/main" id="{F6656578-BF0A-43D9-8E82-82A6213A8D38}"/>
              </a:ext>
            </a:extLst>
          </p:cNvPr>
          <p:cNvSpPr/>
          <p:nvPr/>
        </p:nvSpPr>
        <p:spPr>
          <a:xfrm>
            <a:off x="7721672" y="2332510"/>
            <a:ext cx="737080" cy="765094"/>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FFFFFF"/>
              </a:solidFill>
              <a:ea typeface="Arial Narrow" charset="0"/>
              <a:cs typeface="Arial Narrow" charset="0"/>
            </a:endParaRPr>
          </a:p>
        </p:txBody>
      </p:sp>
      <p:sp>
        <p:nvSpPr>
          <p:cNvPr id="20" name="Rectangle 17">
            <a:extLst>
              <a:ext uri="{FF2B5EF4-FFF2-40B4-BE49-F238E27FC236}">
                <a16:creationId xmlns:a16="http://schemas.microsoft.com/office/drawing/2014/main" id="{14858C4B-3E6D-458C-8345-DAAFF9C2C11B}"/>
              </a:ext>
            </a:extLst>
          </p:cNvPr>
          <p:cNvSpPr>
            <a:spLocks noChangeArrowheads="1"/>
          </p:cNvSpPr>
          <p:nvPr/>
        </p:nvSpPr>
        <p:spPr bwMode="gray">
          <a:xfrm>
            <a:off x="182567" y="3203253"/>
            <a:ext cx="11826240" cy="2256413"/>
          </a:xfrm>
          <a:prstGeom prst="rect">
            <a:avLst/>
          </a:prstGeom>
          <a:solidFill>
            <a:schemeClr val="tx2">
              <a:lumMod val="50000"/>
            </a:schemeClr>
          </a:solidFill>
          <a:ln w="9525" algn="ctr">
            <a:noFill/>
            <a:miter lim="800000"/>
            <a:headEnd/>
            <a:tailEnd/>
          </a:ln>
          <a:effectLst/>
        </p:spPr>
        <p:txBody>
          <a:bodyPr wrap="square" anchor="ctr" anchorCtr="0">
            <a:noAutofit/>
          </a:bodyPr>
          <a:lstStyle/>
          <a:p>
            <a:pPr defTabSz="685715" fontAlgn="base">
              <a:lnSpc>
                <a:spcPct val="90000"/>
              </a:lnSpc>
              <a:spcBef>
                <a:spcPct val="0"/>
              </a:spcBef>
              <a:spcAft>
                <a:spcPct val="15000"/>
              </a:spcAft>
              <a:tabLst>
                <a:tab pos="1545236" algn="l"/>
              </a:tabLst>
            </a:pPr>
            <a:r>
              <a:rPr lang="en-US" sz="1200" b="1" dirty="0">
                <a:solidFill>
                  <a:schemeClr val="bg1"/>
                </a:solidFill>
                <a:ea typeface="Arial Narrow" charset="0"/>
                <a:cs typeface="Arial Narrow" charset="0"/>
              </a:rPr>
              <a:t>Primary Endpoints:</a:t>
            </a:r>
          </a:p>
          <a:p>
            <a:pPr marL="800100" lvl="1" indent="-342900" defTabSz="685715" fontAlgn="base">
              <a:lnSpc>
                <a:spcPct val="90000"/>
              </a:lnSpc>
              <a:spcBef>
                <a:spcPct val="0"/>
              </a:spcBef>
              <a:spcAft>
                <a:spcPct val="15000"/>
              </a:spcAft>
              <a:buFont typeface="+mj-lt"/>
              <a:buAutoNum type="arabicPeriod"/>
              <a:tabLst>
                <a:tab pos="1545236" algn="l"/>
              </a:tabLst>
            </a:pPr>
            <a:r>
              <a:rPr lang="en-US" sz="1200" b="1" dirty="0">
                <a:solidFill>
                  <a:srgbClr val="F7A800"/>
                </a:solidFill>
                <a:ea typeface="Arial Narrow" charset="0"/>
                <a:cs typeface="Arial Narrow" charset="0"/>
              </a:rPr>
              <a:t>CTO procedural success: </a:t>
            </a:r>
            <a:r>
              <a:rPr lang="en-US" sz="1200" b="1" dirty="0">
                <a:solidFill>
                  <a:schemeClr val="bg1"/>
                </a:solidFill>
                <a:ea typeface="Arial Narrow" charset="0"/>
                <a:cs typeface="Arial Narrow" charset="0"/>
              </a:rPr>
              <a:t>final residual angiographic stenosis &lt;50% within treated segment with ≥TIMI 2 antegrade flow</a:t>
            </a:r>
          </a:p>
          <a:p>
            <a:pPr marL="800100" lvl="1" indent="-342900" defTabSz="685715" fontAlgn="base">
              <a:lnSpc>
                <a:spcPct val="90000"/>
              </a:lnSpc>
              <a:spcBef>
                <a:spcPct val="0"/>
              </a:spcBef>
              <a:spcAft>
                <a:spcPct val="15000"/>
              </a:spcAft>
              <a:buFont typeface="+mj-lt"/>
              <a:buAutoNum type="arabicPeriod"/>
              <a:tabLst>
                <a:tab pos="1545236" algn="l"/>
              </a:tabLst>
            </a:pPr>
            <a:r>
              <a:rPr lang="en-US" sz="1200" b="1" dirty="0">
                <a:solidFill>
                  <a:srgbClr val="F7A800"/>
                </a:solidFill>
                <a:ea typeface="Arial Narrow" charset="0"/>
                <a:cs typeface="Arial Narrow" charset="0"/>
              </a:rPr>
              <a:t>In-hospital major adverse cardiac events (MACE): </a:t>
            </a:r>
            <a:r>
              <a:rPr lang="en-US" sz="1200" b="1" dirty="0">
                <a:solidFill>
                  <a:schemeClr val="bg1"/>
                </a:solidFill>
                <a:ea typeface="Arial Narrow" charset="0"/>
                <a:cs typeface="Arial Narrow" charset="0"/>
              </a:rPr>
              <a:t>death, MI, and repeat target lesion revascularization (TLR)</a:t>
            </a:r>
          </a:p>
          <a:p>
            <a:pPr marL="800100" lvl="1" indent="-342900" defTabSz="685715" fontAlgn="base">
              <a:lnSpc>
                <a:spcPct val="90000"/>
              </a:lnSpc>
              <a:spcBef>
                <a:spcPct val="0"/>
              </a:spcBef>
              <a:spcAft>
                <a:spcPct val="15000"/>
              </a:spcAft>
              <a:buFont typeface="+mj-lt"/>
              <a:buAutoNum type="arabicPeriod"/>
              <a:tabLst>
                <a:tab pos="1545236" algn="l"/>
              </a:tabLst>
            </a:pPr>
            <a:r>
              <a:rPr lang="en-US" sz="1200" b="1" dirty="0">
                <a:solidFill>
                  <a:srgbClr val="F7A800"/>
                </a:solidFill>
                <a:ea typeface="Arial Narrow" charset="0"/>
                <a:cs typeface="Arial Narrow" charset="0"/>
              </a:rPr>
              <a:t>1-year MACE </a:t>
            </a:r>
            <a:r>
              <a:rPr lang="en-US" sz="1200" b="1" dirty="0">
                <a:solidFill>
                  <a:schemeClr val="bg1"/>
                </a:solidFill>
                <a:ea typeface="Arial Narrow" charset="0"/>
                <a:cs typeface="Arial Narrow" charset="0"/>
              </a:rPr>
              <a:t>among all subjects undergoing attempted CTO revascularization</a:t>
            </a:r>
          </a:p>
          <a:p>
            <a:pPr marL="1371430" indent="-1371430" defTabSz="685715" fontAlgn="base">
              <a:lnSpc>
                <a:spcPct val="90000"/>
              </a:lnSpc>
              <a:spcBef>
                <a:spcPct val="0"/>
              </a:spcBef>
              <a:spcAft>
                <a:spcPct val="15000"/>
              </a:spcAft>
              <a:tabLst>
                <a:tab pos="2111375" algn="l"/>
              </a:tabLst>
            </a:pPr>
            <a:r>
              <a:rPr lang="en-US" sz="1200" b="1" dirty="0">
                <a:solidFill>
                  <a:schemeClr val="bg1"/>
                </a:solidFill>
                <a:ea typeface="Arial Narrow" charset="0"/>
                <a:cs typeface="Arial Narrow" charset="0"/>
              </a:rPr>
              <a:t>Key Secondary Endpoints:	</a:t>
            </a:r>
          </a:p>
          <a:p>
            <a:pPr marL="801688" lvl="1" indent="-344488" defTabSz="685715" fontAlgn="base">
              <a:lnSpc>
                <a:spcPct val="90000"/>
              </a:lnSpc>
              <a:spcBef>
                <a:spcPct val="0"/>
              </a:spcBef>
              <a:spcAft>
                <a:spcPct val="15000"/>
              </a:spcAft>
              <a:buFont typeface="+mj-lt"/>
              <a:buAutoNum type="arabicPeriod"/>
              <a:tabLst>
                <a:tab pos="2111375" algn="l"/>
              </a:tabLst>
            </a:pPr>
            <a:r>
              <a:rPr lang="en-US" sz="1200" b="1" dirty="0">
                <a:solidFill>
                  <a:srgbClr val="FFC000"/>
                </a:solidFill>
                <a:ea typeface="Arial Narrow" charset="0"/>
                <a:cs typeface="Arial Narrow" charset="0"/>
              </a:rPr>
              <a:t>1-year MACE among patients with successful CTO revascularization with R-ZES </a:t>
            </a:r>
            <a:r>
              <a:rPr lang="en-US" sz="1200" dirty="0">
                <a:solidFill>
                  <a:schemeClr val="bg1"/>
                </a:solidFill>
                <a:ea typeface="Arial Narrow" charset="0"/>
                <a:cs typeface="Arial Narrow" charset="0"/>
              </a:rPr>
              <a:t>compared with performance goal</a:t>
            </a:r>
          </a:p>
          <a:p>
            <a:pPr marL="801688" lvl="1" indent="-344488" defTabSz="685715" fontAlgn="base">
              <a:lnSpc>
                <a:spcPct val="90000"/>
              </a:lnSpc>
              <a:spcBef>
                <a:spcPct val="0"/>
              </a:spcBef>
              <a:spcAft>
                <a:spcPct val="15000"/>
              </a:spcAft>
              <a:buFont typeface="+mj-lt"/>
              <a:buAutoNum type="arabicPeriod"/>
              <a:tabLst>
                <a:tab pos="2111375" algn="l"/>
              </a:tabLst>
            </a:pPr>
            <a:r>
              <a:rPr lang="en-US" sz="1200" dirty="0">
                <a:solidFill>
                  <a:schemeClr val="bg1"/>
                </a:solidFill>
                <a:ea typeface="Arial Narrow" charset="0"/>
                <a:cs typeface="Arial Narrow" charset="0"/>
              </a:rPr>
              <a:t>Procedural and technical success according to strategy and method</a:t>
            </a:r>
          </a:p>
          <a:p>
            <a:pPr marL="801688" lvl="1" indent="-344488" defTabSz="685715" fontAlgn="base">
              <a:lnSpc>
                <a:spcPct val="90000"/>
              </a:lnSpc>
              <a:spcBef>
                <a:spcPct val="0"/>
              </a:spcBef>
              <a:spcAft>
                <a:spcPct val="15000"/>
              </a:spcAft>
              <a:buFont typeface="+mj-lt"/>
              <a:buAutoNum type="arabicPeriod"/>
              <a:tabLst>
                <a:tab pos="2111375" algn="l"/>
              </a:tabLst>
            </a:pPr>
            <a:r>
              <a:rPr lang="en-US" sz="1200" dirty="0">
                <a:solidFill>
                  <a:schemeClr val="bg1"/>
                </a:solidFill>
                <a:ea typeface="Arial Narrow" charset="0"/>
                <a:cs typeface="Arial Narrow" charset="0"/>
              </a:rPr>
              <a:t>Completeness of revascularization according to residual SYNTAX score</a:t>
            </a:r>
          </a:p>
          <a:p>
            <a:pPr marL="801688" lvl="1" indent="-344488" defTabSz="685715" fontAlgn="base">
              <a:lnSpc>
                <a:spcPct val="90000"/>
              </a:lnSpc>
              <a:spcBef>
                <a:spcPct val="0"/>
              </a:spcBef>
              <a:spcAft>
                <a:spcPct val="15000"/>
              </a:spcAft>
              <a:buFont typeface="+mj-lt"/>
              <a:buAutoNum type="arabicPeriod"/>
              <a:tabLst>
                <a:tab pos="2111375" algn="l"/>
              </a:tabLst>
            </a:pPr>
            <a:r>
              <a:rPr lang="en-US" sz="1200" dirty="0">
                <a:solidFill>
                  <a:schemeClr val="bg1"/>
                </a:solidFill>
                <a:ea typeface="Arial Narrow" charset="0"/>
                <a:cs typeface="Arial Narrow" charset="0"/>
              </a:rPr>
              <a:t>Adherence to and classification according to Appropriate Use Criteria (AUC)</a:t>
            </a:r>
          </a:p>
          <a:p>
            <a:pPr marL="801688" lvl="1" indent="-344488" defTabSz="685715" fontAlgn="base">
              <a:lnSpc>
                <a:spcPct val="90000"/>
              </a:lnSpc>
              <a:spcBef>
                <a:spcPct val="0"/>
              </a:spcBef>
              <a:spcAft>
                <a:spcPct val="15000"/>
              </a:spcAft>
              <a:buFont typeface="+mj-lt"/>
              <a:buAutoNum type="arabicPeriod"/>
              <a:tabLst>
                <a:tab pos="2111375" algn="l"/>
              </a:tabLst>
            </a:pPr>
            <a:r>
              <a:rPr lang="en-US" sz="1200" dirty="0">
                <a:solidFill>
                  <a:schemeClr val="bg1"/>
                </a:solidFill>
                <a:ea typeface="Arial Narrow" charset="0"/>
                <a:cs typeface="Arial Narrow" charset="0"/>
              </a:rPr>
              <a:t>Change in angina frequency and QoL (Seattle Angina Questionnaire, EQ-5D) baseline to 1 year</a:t>
            </a:r>
          </a:p>
          <a:p>
            <a:pPr marL="801688" lvl="1" indent="-344488" defTabSz="685715" fontAlgn="base">
              <a:lnSpc>
                <a:spcPct val="90000"/>
              </a:lnSpc>
              <a:spcBef>
                <a:spcPct val="0"/>
              </a:spcBef>
              <a:spcAft>
                <a:spcPct val="15000"/>
              </a:spcAft>
              <a:buFont typeface="+mj-lt"/>
              <a:buAutoNum type="arabicPeriod"/>
              <a:tabLst>
                <a:tab pos="2111375" algn="l"/>
              </a:tabLst>
            </a:pPr>
            <a:r>
              <a:rPr lang="en-US" sz="1200" dirty="0">
                <a:solidFill>
                  <a:schemeClr val="bg1"/>
                </a:solidFill>
                <a:ea typeface="Arial Narrow" charset="0"/>
                <a:cs typeface="Arial Narrow" charset="0"/>
              </a:rPr>
              <a:t>Frequency of scheduled and PRN anti-anginal medications at index hospitalization, 6 months and 1 year after attempted CTO revascularization</a:t>
            </a:r>
          </a:p>
        </p:txBody>
      </p:sp>
      <p:sp>
        <p:nvSpPr>
          <p:cNvPr id="21" name="Rectangle 3">
            <a:extLst>
              <a:ext uri="{FF2B5EF4-FFF2-40B4-BE49-F238E27FC236}">
                <a16:creationId xmlns:a16="http://schemas.microsoft.com/office/drawing/2014/main" id="{4FA4EB22-A494-4E4D-BC71-26DC1D57BADC}"/>
              </a:ext>
            </a:extLst>
          </p:cNvPr>
          <p:cNvSpPr>
            <a:spLocks noChangeArrowheads="1"/>
          </p:cNvSpPr>
          <p:nvPr/>
        </p:nvSpPr>
        <p:spPr bwMode="auto">
          <a:xfrm>
            <a:off x="9134428" y="1714420"/>
            <a:ext cx="2354363" cy="674031"/>
          </a:xfrm>
          <a:prstGeom prst="rect">
            <a:avLst/>
          </a:prstGeom>
          <a:solidFill>
            <a:schemeClr val="bg1">
              <a:lumMod val="75000"/>
            </a:schemeClr>
          </a:solidFill>
          <a:ln w="12700" algn="ctr">
            <a:noFill/>
            <a:miter lim="800000"/>
            <a:headEnd/>
            <a:tailEnd/>
          </a:ln>
          <a:effectLst>
            <a:outerShdw blurRad="50800" dist="50800" dir="2700000" algn="ctr" rotWithShape="0">
              <a:srgbClr val="000000">
                <a:alpha val="40000"/>
              </a:srgbClr>
            </a:outerShdw>
          </a:effectLst>
        </p:spPr>
        <p:txBody>
          <a:bodyPr wrap="none" anchor="ctr">
            <a:spAutoFit/>
          </a:bodyPr>
          <a:lstStyle/>
          <a:p>
            <a:pPr algn="ctr" defTabSz="685715" fontAlgn="base">
              <a:lnSpc>
                <a:spcPct val="90000"/>
              </a:lnSpc>
              <a:spcBef>
                <a:spcPct val="0"/>
              </a:spcBef>
              <a:spcAft>
                <a:spcPct val="0"/>
              </a:spcAft>
            </a:pPr>
            <a:r>
              <a:rPr lang="en-US" sz="1400" b="1" dirty="0">
                <a:ea typeface="Arial Narrow" charset="0"/>
                <a:cs typeface="Arial Narrow" charset="0"/>
              </a:rPr>
              <a:t>Retrospective Cohort</a:t>
            </a:r>
          </a:p>
          <a:p>
            <a:pPr algn="ctr" defTabSz="685715" fontAlgn="base">
              <a:lnSpc>
                <a:spcPct val="90000"/>
              </a:lnSpc>
              <a:spcBef>
                <a:spcPct val="0"/>
              </a:spcBef>
              <a:spcAft>
                <a:spcPct val="0"/>
              </a:spcAft>
            </a:pPr>
            <a:r>
              <a:rPr lang="en-US" sz="1400" b="1" dirty="0">
                <a:ea typeface="Arial Narrow" charset="0"/>
                <a:cs typeface="Arial Narrow" charset="0"/>
              </a:rPr>
              <a:t>Enrollment 6/2013 to 7/2014</a:t>
            </a:r>
          </a:p>
          <a:p>
            <a:pPr algn="ctr" defTabSz="685715" fontAlgn="base">
              <a:lnSpc>
                <a:spcPct val="90000"/>
              </a:lnSpc>
              <a:spcBef>
                <a:spcPct val="0"/>
              </a:spcBef>
              <a:spcAft>
                <a:spcPct val="0"/>
              </a:spcAft>
            </a:pPr>
            <a:r>
              <a:rPr lang="en-US" sz="1400" b="1" dirty="0">
                <a:ea typeface="Arial Narrow" charset="0"/>
                <a:cs typeface="Arial Narrow" charset="0"/>
              </a:rPr>
              <a:t>(N=250)</a:t>
            </a:r>
          </a:p>
        </p:txBody>
      </p:sp>
      <p:cxnSp>
        <p:nvCxnSpPr>
          <p:cNvPr id="22" name="Connector: Elbow 21">
            <a:extLst>
              <a:ext uri="{FF2B5EF4-FFF2-40B4-BE49-F238E27FC236}">
                <a16:creationId xmlns:a16="http://schemas.microsoft.com/office/drawing/2014/main" id="{1CB9A9E8-9923-403A-84AA-AD2C9803E413}"/>
              </a:ext>
            </a:extLst>
          </p:cNvPr>
          <p:cNvCxnSpPr>
            <a:cxnSpLocks/>
            <a:stCxn id="10" idx="3"/>
            <a:endCxn id="21" idx="0"/>
          </p:cNvCxnSpPr>
          <p:nvPr/>
        </p:nvCxnSpPr>
        <p:spPr>
          <a:xfrm>
            <a:off x="9231028" y="1054178"/>
            <a:ext cx="1080582" cy="660242"/>
          </a:xfrm>
          <a:prstGeom prst="bentConnector2">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B2D2A1EC-6F96-483C-85F3-683D42B884A0}"/>
              </a:ext>
            </a:extLst>
          </p:cNvPr>
          <p:cNvGrpSpPr/>
          <p:nvPr/>
        </p:nvGrpSpPr>
        <p:grpSpPr>
          <a:xfrm>
            <a:off x="4755581" y="2608504"/>
            <a:ext cx="783741" cy="423661"/>
            <a:chOff x="4766202" y="2620608"/>
            <a:chExt cx="783741" cy="423661"/>
          </a:xfrm>
        </p:grpSpPr>
        <p:sp>
          <p:nvSpPr>
            <p:cNvPr id="17" name="Rectangle 38">
              <a:extLst>
                <a:ext uri="{FF2B5EF4-FFF2-40B4-BE49-F238E27FC236}">
                  <a16:creationId xmlns:a16="http://schemas.microsoft.com/office/drawing/2014/main" id="{ADFC51BC-E7CB-4544-A716-92726940B93A}"/>
                </a:ext>
              </a:extLst>
            </p:cNvPr>
            <p:cNvSpPr>
              <a:spLocks noChangeArrowheads="1"/>
            </p:cNvSpPr>
            <p:nvPr/>
          </p:nvSpPr>
          <p:spPr bwMode="blackWhite">
            <a:xfrm>
              <a:off x="4766202" y="2620608"/>
              <a:ext cx="783741" cy="193899"/>
            </a:xfrm>
            <a:prstGeom prst="rect">
              <a:avLst/>
            </a:prstGeom>
            <a:noFill/>
            <a:ln w="9525" algn="ctr">
              <a:noFill/>
              <a:miter lim="800000"/>
              <a:headEnd/>
              <a:tailEnd/>
            </a:ln>
            <a:effectLst/>
          </p:spPr>
          <p:txBody>
            <a:bodyPr wrap="none" lIns="0" tIns="0" rIns="0" bIns="0" anchor="ctr" anchorCtr="1">
              <a:spAutoFit/>
            </a:bodyPr>
            <a:lstStyle/>
            <a:p>
              <a:pPr algn="ctr" defTabSz="685715" eaLnBrk="0" fontAlgn="base" hangingPunct="0">
                <a:lnSpc>
                  <a:spcPct val="90000"/>
                </a:lnSpc>
                <a:spcBef>
                  <a:spcPct val="0"/>
                </a:spcBef>
                <a:spcAft>
                  <a:spcPct val="0"/>
                </a:spcAft>
              </a:pPr>
              <a:r>
                <a:rPr lang="en-US" sz="1400" b="1" dirty="0">
                  <a:solidFill>
                    <a:schemeClr val="bg1"/>
                  </a:solidFill>
                  <a:ea typeface="Arial Narrow" charset="0"/>
                  <a:cs typeface="Arial Narrow" charset="0"/>
                </a:rPr>
                <a:t>In hospital</a:t>
              </a:r>
            </a:p>
          </p:txBody>
        </p:sp>
        <p:sp>
          <p:nvSpPr>
            <p:cNvPr id="23" name="Line 20">
              <a:extLst>
                <a:ext uri="{FF2B5EF4-FFF2-40B4-BE49-F238E27FC236}">
                  <a16:creationId xmlns:a16="http://schemas.microsoft.com/office/drawing/2014/main" id="{2E96AB89-F5D1-44B6-BC36-E8A79018523E}"/>
                </a:ext>
              </a:extLst>
            </p:cNvPr>
            <p:cNvSpPr>
              <a:spLocks noChangeShapeType="1"/>
            </p:cNvSpPr>
            <p:nvPr/>
          </p:nvSpPr>
          <p:spPr bwMode="blackWhite">
            <a:xfrm>
              <a:off x="5158073" y="2889913"/>
              <a:ext cx="0" cy="154356"/>
            </a:xfrm>
            <a:prstGeom prst="line">
              <a:avLst/>
            </a:prstGeom>
            <a:noFill/>
            <a:ln w="76200">
              <a:solidFill>
                <a:srgbClr val="B2B2B2"/>
              </a:solidFill>
              <a:round/>
              <a:headEnd/>
              <a:tailEnd/>
            </a:ln>
            <a:effectLst/>
          </p:spPr>
          <p:txBody>
            <a:bodyPr/>
            <a:lstStyle/>
            <a:p>
              <a:pPr defTabSz="685715" fontAlgn="base">
                <a:spcBef>
                  <a:spcPct val="0"/>
                </a:spcBef>
                <a:spcAft>
                  <a:spcPct val="0"/>
                </a:spcAft>
              </a:pPr>
              <a:endParaRPr lang="en-US" sz="1350" dirty="0">
                <a:solidFill>
                  <a:srgbClr val="000000"/>
                </a:solidFill>
                <a:ea typeface="Arial Narrow" charset="0"/>
                <a:cs typeface="Arial Narrow" charset="0"/>
              </a:endParaRPr>
            </a:p>
          </p:txBody>
        </p:sp>
      </p:grpSp>
    </p:spTree>
    <p:extLst>
      <p:ext uri="{BB962C8B-B14F-4D97-AF65-F5344CB8AC3E}">
        <p14:creationId xmlns:p14="http://schemas.microsoft.com/office/powerpoint/2010/main" val="419028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812800" y="288377"/>
            <a:ext cx="10617200" cy="2829622"/>
          </a:xfrm>
          <a:noFill/>
        </p:spPr>
        <p:txBody>
          <a:bodyPr>
            <a:noAutofit/>
          </a:bodyPr>
          <a:lstStyle/>
          <a:p>
            <a:r>
              <a:rPr lang="en-CA" sz="2800" b="1" dirty="0"/>
              <a:t>Discrepancy Between Physician Perception And Objective Assessment Of Stroke, Stent thrombosis and Bleeding Risks In Patients With Atrial Fibrillation Undergoing PCI:  </a:t>
            </a:r>
            <a:br>
              <a:rPr lang="en-CA" sz="2800" b="1" dirty="0"/>
            </a:br>
            <a:r>
              <a:rPr lang="en-CA" sz="2800" b="1" dirty="0"/>
              <a:t>Results From The AVIATOR 2 International Registry</a:t>
            </a:r>
            <a:br>
              <a:rPr lang="en-CA" sz="2800" dirty="0"/>
            </a:br>
            <a:endParaRPr lang="en-US" sz="2800" b="1" dirty="0">
              <a:latin typeface="+mn-lt"/>
            </a:endParaRPr>
          </a:p>
        </p:txBody>
      </p:sp>
      <p:sp>
        <p:nvSpPr>
          <p:cNvPr id="2" name="TextBox 1">
            <a:extLst>
              <a:ext uri="{FF2B5EF4-FFF2-40B4-BE49-F238E27FC236}">
                <a16:creationId xmlns:a16="http://schemas.microsoft.com/office/drawing/2014/main" id="{464EFCAD-E70D-FF41-AB8F-FAE72DC64E1F}"/>
              </a:ext>
            </a:extLst>
          </p:cNvPr>
          <p:cNvSpPr txBox="1"/>
          <p:nvPr/>
        </p:nvSpPr>
        <p:spPr>
          <a:xfrm>
            <a:off x="2044351" y="2969142"/>
            <a:ext cx="8300852" cy="1692771"/>
          </a:xfrm>
          <a:prstGeom prst="rect">
            <a:avLst/>
          </a:prstGeom>
          <a:noFill/>
        </p:spPr>
        <p:txBody>
          <a:bodyPr wrap="square" rtlCol="0">
            <a:spAutoFit/>
          </a:bodyPr>
          <a:lstStyle/>
          <a:p>
            <a:pPr algn="ctr"/>
            <a:r>
              <a:rPr lang="en-US" sz="2600" b="1" i="1" dirty="0"/>
              <a:t>Usman Baber, MD, MS </a:t>
            </a:r>
          </a:p>
          <a:p>
            <a:pPr algn="ctr"/>
            <a:r>
              <a:rPr lang="en-US" sz="2600" b="1" i="1" dirty="0"/>
              <a:t>Jaya Chandrasekhar, MBBS</a:t>
            </a:r>
          </a:p>
          <a:p>
            <a:pPr algn="ctr"/>
            <a:r>
              <a:rPr lang="en-US" sz="2600" b="1" i="1" dirty="0"/>
              <a:t>Roxana Mehran, MD, MSCAI, FACC, FAHA, FESC </a:t>
            </a:r>
          </a:p>
          <a:p>
            <a:pPr algn="ctr"/>
            <a:r>
              <a:rPr lang="en-US" sz="2600" b="1" i="1" dirty="0"/>
              <a:t>For the AVIATOR 2 Investigators</a:t>
            </a:r>
          </a:p>
        </p:txBody>
      </p:sp>
      <p:pic>
        <p:nvPicPr>
          <p:cNvPr id="5" name="Picture 3">
            <a:extLst>
              <a:ext uri="{FF2B5EF4-FFF2-40B4-BE49-F238E27FC236}">
                <a16:creationId xmlns:a16="http://schemas.microsoft.com/office/drawing/2014/main" id="{9F79A8B9-D9A5-284B-8C8E-E0524A169E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8" y="4261804"/>
            <a:ext cx="983435" cy="1003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469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1034-32C9-44D5-960E-78EFB563DC34}"/>
              </a:ext>
            </a:extLst>
          </p:cNvPr>
          <p:cNvSpPr>
            <a:spLocks noGrp="1"/>
          </p:cNvSpPr>
          <p:nvPr>
            <p:ph type="title"/>
          </p:nvPr>
        </p:nvSpPr>
        <p:spPr>
          <a:xfrm>
            <a:off x="189407" y="53804"/>
            <a:ext cx="10972800" cy="1143000"/>
          </a:xfrm>
        </p:spPr>
        <p:txBody>
          <a:bodyPr anchor="t">
            <a:normAutofit/>
          </a:bodyPr>
          <a:lstStyle/>
          <a:p>
            <a:r>
              <a:rPr lang="en-US" sz="2800" dirty="0">
                <a:latin typeface="Arial" charset="0"/>
                <a:ea typeface="Arial" charset="0"/>
                <a:cs typeface="Arial" charset="0"/>
              </a:rPr>
              <a:t>PERSPECTIVE: </a:t>
            </a:r>
            <a:r>
              <a:rPr lang="en-US" sz="2200" i="1" dirty="0">
                <a:latin typeface="Arial" charset="0"/>
                <a:ea typeface="Arial" charset="0"/>
                <a:cs typeface="Arial" charset="0"/>
              </a:rPr>
              <a:t>Baseline Clinical Characteristics </a:t>
            </a:r>
          </a:p>
        </p:txBody>
      </p:sp>
      <p:graphicFrame>
        <p:nvGraphicFramePr>
          <p:cNvPr id="4" name="Content Placeholder 3">
            <a:extLst>
              <a:ext uri="{FF2B5EF4-FFF2-40B4-BE49-F238E27FC236}">
                <a16:creationId xmlns:a16="http://schemas.microsoft.com/office/drawing/2014/main" id="{537FA9ED-0FAB-4313-B121-11A181C06AD6}"/>
              </a:ext>
            </a:extLst>
          </p:cNvPr>
          <p:cNvGraphicFramePr>
            <a:graphicFrameLocks noGrp="1"/>
          </p:cNvGraphicFramePr>
          <p:nvPr>
            <p:ph idx="1"/>
            <p:extLst/>
          </p:nvPr>
        </p:nvGraphicFramePr>
        <p:xfrm>
          <a:off x="189408" y="645695"/>
          <a:ext cx="5350002" cy="4314250"/>
        </p:xfrm>
        <a:graphic>
          <a:graphicData uri="http://schemas.openxmlformats.org/drawingml/2006/table">
            <a:tbl>
              <a:tblPr firstRow="1" bandRow="1">
                <a:tableStyleId>{5C22544A-7EE6-4342-B048-85BDC9FD1C3A}</a:tableStyleId>
              </a:tblPr>
              <a:tblGrid>
                <a:gridCol w="1518240">
                  <a:extLst>
                    <a:ext uri="{9D8B030D-6E8A-4147-A177-3AD203B41FA5}">
                      <a16:colId xmlns:a16="http://schemas.microsoft.com/office/drawing/2014/main" val="3644443835"/>
                    </a:ext>
                  </a:extLst>
                </a:gridCol>
                <a:gridCol w="918091">
                  <a:extLst>
                    <a:ext uri="{9D8B030D-6E8A-4147-A177-3AD203B41FA5}">
                      <a16:colId xmlns:a16="http://schemas.microsoft.com/office/drawing/2014/main" val="4204700193"/>
                    </a:ext>
                  </a:extLst>
                </a:gridCol>
                <a:gridCol w="2913671">
                  <a:extLst>
                    <a:ext uri="{9D8B030D-6E8A-4147-A177-3AD203B41FA5}">
                      <a16:colId xmlns:a16="http://schemas.microsoft.com/office/drawing/2014/main" val="106447629"/>
                    </a:ext>
                  </a:extLst>
                </a:gridCol>
              </a:tblGrid>
              <a:tr h="709306">
                <a:tc>
                  <a:txBody>
                    <a:bodyPr/>
                    <a:lstStyle/>
                    <a:p>
                      <a:endParaRPr lang="en-US" sz="1200" b="0" dirty="0">
                        <a:latin typeface="Arial" charset="0"/>
                        <a:ea typeface="Arial" charset="0"/>
                        <a:cs typeface="Arial" charset="0"/>
                      </a:endParaRP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b="0">
                          <a:solidFill>
                            <a:schemeClr val="tx1"/>
                          </a:solidFill>
                          <a:latin typeface="Arial" charset="0"/>
                          <a:ea typeface="Arial" charset="0"/>
                          <a:cs typeface="Arial" charset="0"/>
                        </a:rPr>
                        <a:t>Overall (N=500)</a:t>
                      </a:r>
                      <a:endParaRPr lang="en-US" sz="1200" b="0" dirty="0">
                        <a:latin typeface="Arial" charset="0"/>
                        <a:ea typeface="Arial" charset="0"/>
                        <a:cs typeface="Arial" charset="0"/>
                      </a:endParaRP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b="0" dirty="0">
                          <a:solidFill>
                            <a:schemeClr val="tx1"/>
                          </a:solidFill>
                          <a:latin typeface="Arial" charset="0"/>
                          <a:ea typeface="Arial" charset="0"/>
                          <a:cs typeface="Arial" charset="0"/>
                        </a:rPr>
                        <a:t>R-ZES Group (N=183)</a:t>
                      </a:r>
                      <a:endParaRPr lang="en-US" sz="1200" b="0" dirty="0">
                        <a:latin typeface="Arial" charset="0"/>
                        <a:ea typeface="Arial" charset="0"/>
                        <a:cs typeface="Arial" charset="0"/>
                      </a:endParaRP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49892033"/>
                  </a:ext>
                </a:extLst>
              </a:tr>
              <a:tr h="375515">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Age (years)</a:t>
                      </a:r>
                    </a:p>
                  </a:txBody>
                  <a:tcPr marL="68580" marR="68580" marT="0" marB="0" anchor="ctr">
                    <a:lnT w="12700" cap="flat" cmpd="sng" algn="ctr">
                      <a:solidFill>
                        <a:schemeClr val="accent1">
                          <a:lumMod val="50000"/>
                        </a:schemeClr>
                      </a:solidFill>
                      <a:prstDash val="solid"/>
                      <a:round/>
                      <a:headEnd type="none" w="med" len="med"/>
                      <a:tailEnd type="none" w="med" len="med"/>
                    </a:lnT>
                    <a:solidFill>
                      <a:schemeClr val="bg1">
                        <a:lumMod val="95000"/>
                      </a:schemeClr>
                    </a:solidFill>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65 ± 10</a:t>
                      </a:r>
                      <a:endParaRPr lang="en-US" sz="1200" b="0" dirty="0">
                        <a:effectLst/>
                        <a:latin typeface="Arial" charset="0"/>
                        <a:ea typeface="Arial" charset="0"/>
                        <a:cs typeface="Arial" charset="0"/>
                      </a:endParaRPr>
                    </a:p>
                  </a:txBody>
                  <a:tcPr marL="68580" marR="68580" marT="0" marB="0" anchor="ctr">
                    <a:lnT w="12700" cap="flat" cmpd="sng" algn="ctr">
                      <a:solidFill>
                        <a:schemeClr val="accent1">
                          <a:lumMod val="50000"/>
                        </a:schemeClr>
                      </a:solidFill>
                      <a:prstDash val="solid"/>
                      <a:round/>
                      <a:headEnd type="none" w="med" len="med"/>
                      <a:tailEnd type="none" w="med" len="med"/>
                    </a:lnT>
                    <a:solidFill>
                      <a:schemeClr val="bg1">
                        <a:lumMod val="95000"/>
                      </a:schemeClr>
                    </a:solidFill>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63 ± 10</a:t>
                      </a:r>
                    </a:p>
                  </a:txBody>
                  <a:tcPr marL="68580" marR="68580" marT="0" marB="0" anchor="ctr">
                    <a:lnT w="12700" cap="flat" cmpd="sng" algn="ctr">
                      <a:solidFill>
                        <a:schemeClr val="accent1">
                          <a:lumMod val="5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4207796260"/>
                  </a:ext>
                </a:extLst>
              </a:tr>
              <a:tr h="375515">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Male gender  </a:t>
                      </a:r>
                    </a:p>
                  </a:txBody>
                  <a:tcPr marL="68580" marR="68580" marT="0" marB="0" anchor="ct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409 (81.8)           </a:t>
                      </a:r>
                      <a:endParaRPr lang="en-US" sz="1200" b="0" dirty="0">
                        <a:effectLst/>
                        <a:latin typeface="Arial" charset="0"/>
                        <a:ea typeface="Arial" charset="0"/>
                        <a:cs typeface="Arial" charset="0"/>
                      </a:endParaRPr>
                    </a:p>
                  </a:txBody>
                  <a:tcPr marL="68580" marR="68580" marT="0" marB="0" anchor="ct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146 (79.8)</a:t>
                      </a:r>
                    </a:p>
                  </a:txBody>
                  <a:tcPr marL="68580" marR="68580" marT="0" marB="0" anchor="ctr"/>
                </a:tc>
                <a:extLst>
                  <a:ext uri="{0D108BD9-81ED-4DB2-BD59-A6C34878D82A}">
                    <a16:rowId xmlns:a16="http://schemas.microsoft.com/office/drawing/2014/main" val="4182398003"/>
                  </a:ext>
                </a:extLst>
              </a:tr>
              <a:tr h="375515">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Diabetes mellitus</a:t>
                      </a: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176 (35.2)</a:t>
                      </a:r>
                      <a:endParaRPr lang="en-US" sz="1200" b="0" dirty="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65 (35.5)</a:t>
                      </a:r>
                    </a:p>
                  </a:txBody>
                  <a:tcPr marL="68580" marR="68580" marT="0" marB="0" anchor="ctr">
                    <a:solidFill>
                      <a:schemeClr val="bg1">
                        <a:lumMod val="95000"/>
                      </a:schemeClr>
                    </a:solidFill>
                  </a:tcPr>
                </a:tc>
                <a:extLst>
                  <a:ext uri="{0D108BD9-81ED-4DB2-BD59-A6C34878D82A}">
                    <a16:rowId xmlns:a16="http://schemas.microsoft.com/office/drawing/2014/main" val="3479196118"/>
                  </a:ext>
                </a:extLst>
              </a:tr>
              <a:tr h="450618">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   Insulin requiring</a:t>
                      </a:r>
                    </a:p>
                  </a:txBody>
                  <a:tcPr marL="68580" marR="68580" marT="0" marB="0" anchor="ctr"/>
                </a:tc>
                <a:tc>
                  <a:txBody>
                    <a:bodyPr/>
                    <a:lstStyle/>
                    <a:p>
                      <a:pPr marL="274320" marR="0" indent="0">
                        <a:lnSpc>
                          <a:spcPct val="90000"/>
                        </a:lnSpc>
                        <a:spcBef>
                          <a:spcPts val="0"/>
                        </a:spcBef>
                        <a:spcAft>
                          <a:spcPts val="0"/>
                        </a:spcAft>
                      </a:pPr>
                      <a:r>
                        <a:rPr lang="en-US" sz="1200" b="0">
                          <a:solidFill>
                            <a:schemeClr val="tx1"/>
                          </a:solidFill>
                          <a:effectLst/>
                          <a:latin typeface="Arial" charset="0"/>
                          <a:ea typeface="Arial" charset="0"/>
                          <a:cs typeface="Arial" charset="0"/>
                        </a:rPr>
                        <a:t>50 (10.0)</a:t>
                      </a:r>
                      <a:endParaRPr lang="en-US" sz="1200" b="0" dirty="0">
                        <a:effectLst/>
                        <a:latin typeface="Arial" charset="0"/>
                        <a:ea typeface="Arial" charset="0"/>
                        <a:cs typeface="Arial" charset="0"/>
                      </a:endParaRPr>
                    </a:p>
                  </a:txBody>
                  <a:tcPr marL="68580" marR="68580" marT="0" marB="0" anchor="ctr"/>
                </a:tc>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22 (13.3)</a:t>
                      </a:r>
                    </a:p>
                  </a:txBody>
                  <a:tcPr marL="68580" marR="68580" marT="0" marB="0" anchor="ctr"/>
                </a:tc>
                <a:extLst>
                  <a:ext uri="{0D108BD9-81ED-4DB2-BD59-A6C34878D82A}">
                    <a16:rowId xmlns:a16="http://schemas.microsoft.com/office/drawing/2014/main" val="1880817319"/>
                  </a:ext>
                </a:extLst>
              </a:tr>
              <a:tr h="375515">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Hypertension </a:t>
                      </a: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452 (90.4)</a:t>
                      </a:r>
                      <a:endParaRPr lang="en-US" sz="1200" b="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159 (86.9)</a:t>
                      </a:r>
                    </a:p>
                  </a:txBody>
                  <a:tcPr marL="68580" marR="68580" marT="0" marB="0" anchor="ctr">
                    <a:solidFill>
                      <a:schemeClr val="bg1">
                        <a:lumMod val="95000"/>
                      </a:schemeClr>
                    </a:solidFill>
                  </a:tcPr>
                </a:tc>
                <a:extLst>
                  <a:ext uri="{0D108BD9-81ED-4DB2-BD59-A6C34878D82A}">
                    <a16:rowId xmlns:a16="http://schemas.microsoft.com/office/drawing/2014/main" val="574005080"/>
                  </a:ext>
                </a:extLst>
              </a:tr>
              <a:tr h="375515">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History of smoking </a:t>
                      </a:r>
                    </a:p>
                  </a:txBody>
                  <a:tcPr marL="68580" marR="68580" marT="0" marB="0" anchor="ct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305 (61.0)           </a:t>
                      </a:r>
                      <a:endParaRPr lang="en-US" sz="1200" b="0">
                        <a:effectLst/>
                        <a:latin typeface="Arial" charset="0"/>
                        <a:ea typeface="Arial" charset="0"/>
                        <a:cs typeface="Arial" charset="0"/>
                      </a:endParaRPr>
                    </a:p>
                  </a:txBody>
                  <a:tcPr marL="68580" marR="68580" marT="0" marB="0" anchor="ct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102 (59.3)</a:t>
                      </a:r>
                    </a:p>
                  </a:txBody>
                  <a:tcPr marL="68580" marR="68580" marT="0" marB="0" anchor="ctr"/>
                </a:tc>
                <a:extLst>
                  <a:ext uri="{0D108BD9-81ED-4DB2-BD59-A6C34878D82A}">
                    <a16:rowId xmlns:a16="http://schemas.microsoft.com/office/drawing/2014/main" val="1103647501"/>
                  </a:ext>
                </a:extLst>
              </a:tr>
              <a:tr h="450618">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Prior myocardial infarction </a:t>
                      </a: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163 (32.6)           </a:t>
                      </a:r>
                      <a:endParaRPr lang="en-US" sz="1200" b="0" dirty="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60 (32.8)</a:t>
                      </a:r>
                    </a:p>
                  </a:txBody>
                  <a:tcPr marL="68580" marR="68580" marT="0" marB="0" anchor="ctr">
                    <a:solidFill>
                      <a:schemeClr val="bg1">
                        <a:lumMod val="95000"/>
                      </a:schemeClr>
                    </a:solidFill>
                  </a:tcPr>
                </a:tc>
                <a:extLst>
                  <a:ext uri="{0D108BD9-81ED-4DB2-BD59-A6C34878D82A}">
                    <a16:rowId xmlns:a16="http://schemas.microsoft.com/office/drawing/2014/main" val="3724945814"/>
                  </a:ext>
                </a:extLst>
              </a:tr>
              <a:tr h="375515">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Angina class III/IV* </a:t>
                      </a:r>
                    </a:p>
                  </a:txBody>
                  <a:tcPr marL="68580" marR="68580" marT="0" marB="0" anchor="ctr"/>
                </a:tc>
                <a:tc>
                  <a:txBody>
                    <a:bodyPr/>
                    <a:lstStyle/>
                    <a:p>
                      <a:pPr marL="0" marR="0" indent="0">
                        <a:lnSpc>
                          <a:spcPct val="90000"/>
                        </a:lnSpc>
                        <a:spcBef>
                          <a:spcPts val="0"/>
                        </a:spcBef>
                        <a:spcAft>
                          <a:spcPts val="0"/>
                        </a:spcAft>
                      </a:pPr>
                      <a:r>
                        <a:rPr lang="en-US" sz="1200" b="0">
                          <a:solidFill>
                            <a:schemeClr val="tx1"/>
                          </a:solidFill>
                          <a:effectLst/>
                          <a:latin typeface="Arial" charset="0"/>
                          <a:ea typeface="Arial" charset="0"/>
                          <a:cs typeface="Arial" charset="0"/>
                        </a:rPr>
                        <a:t>174 (70.5)</a:t>
                      </a:r>
                      <a:endParaRPr lang="en-US" sz="1200" b="0" dirty="0">
                        <a:effectLst/>
                        <a:latin typeface="Arial" charset="0"/>
                        <a:ea typeface="Arial" charset="0"/>
                        <a:cs typeface="Arial" charset="0"/>
                      </a:endParaRPr>
                    </a:p>
                  </a:txBody>
                  <a:tcPr marL="68580" marR="68580" marT="0" marB="0" anchor="ct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111 (79.3)</a:t>
                      </a:r>
                    </a:p>
                  </a:txBody>
                  <a:tcPr marL="68580" marR="68580" marT="0" marB="0" anchor="ctr"/>
                </a:tc>
                <a:extLst>
                  <a:ext uri="{0D108BD9-81ED-4DB2-BD59-A6C34878D82A}">
                    <a16:rowId xmlns:a16="http://schemas.microsoft.com/office/drawing/2014/main" val="2797289853"/>
                  </a:ext>
                </a:extLst>
              </a:tr>
              <a:tr h="450618">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Heart failure class III/IV</a:t>
                      </a: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6 (1.2)</a:t>
                      </a:r>
                      <a:endParaRPr lang="en-US" sz="1200" b="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4 (1.7)</a:t>
                      </a:r>
                    </a:p>
                  </a:txBody>
                  <a:tcPr marL="68580" marR="68580" marT="0" marB="0" anchor="ctr">
                    <a:solidFill>
                      <a:schemeClr val="bg1">
                        <a:lumMod val="95000"/>
                      </a:schemeClr>
                    </a:solidFill>
                  </a:tcPr>
                </a:tc>
                <a:extLst>
                  <a:ext uri="{0D108BD9-81ED-4DB2-BD59-A6C34878D82A}">
                    <a16:rowId xmlns:a16="http://schemas.microsoft.com/office/drawing/2014/main" val="3439544386"/>
                  </a:ext>
                </a:extLst>
              </a:tr>
            </a:tbl>
          </a:graphicData>
        </a:graphic>
      </p:graphicFrame>
      <p:sp>
        <p:nvSpPr>
          <p:cNvPr id="6" name="Rectangle 5">
            <a:extLst>
              <a:ext uri="{FF2B5EF4-FFF2-40B4-BE49-F238E27FC236}">
                <a16:creationId xmlns:a16="http://schemas.microsoft.com/office/drawing/2014/main" id="{E439D9C1-2607-485B-8E2C-7165F9870FBC}"/>
              </a:ext>
            </a:extLst>
          </p:cNvPr>
          <p:cNvSpPr/>
          <p:nvPr/>
        </p:nvSpPr>
        <p:spPr>
          <a:xfrm>
            <a:off x="213047" y="2080591"/>
            <a:ext cx="5326363" cy="419333"/>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213047" y="5140417"/>
            <a:ext cx="4568036" cy="261610"/>
          </a:xfrm>
          <a:prstGeom prst="rect">
            <a:avLst/>
          </a:prstGeom>
          <a:noFill/>
        </p:spPr>
        <p:txBody>
          <a:bodyPr wrap="square" rtlCol="0">
            <a:spAutoFit/>
          </a:bodyPr>
          <a:lstStyle/>
          <a:p>
            <a:r>
              <a:rPr lang="en-US" sz="1100" dirty="0">
                <a:latin typeface="Arial" charset="0"/>
                <a:ea typeface="Arial" charset="0"/>
                <a:cs typeface="Arial" charset="0"/>
              </a:rPr>
              <a:t>Data represented as N (%) or mean ± SD; *Prospective cohort only</a:t>
            </a:r>
          </a:p>
        </p:txBody>
      </p:sp>
      <p:sp>
        <p:nvSpPr>
          <p:cNvPr id="8" name="Rectangle 7">
            <a:extLst>
              <a:ext uri="{FF2B5EF4-FFF2-40B4-BE49-F238E27FC236}">
                <a16:creationId xmlns:a16="http://schemas.microsoft.com/office/drawing/2014/main" id="{E439D9C1-2607-485B-8E2C-7165F9870FBC}"/>
              </a:ext>
            </a:extLst>
          </p:cNvPr>
          <p:cNvSpPr/>
          <p:nvPr/>
        </p:nvSpPr>
        <p:spPr>
          <a:xfrm>
            <a:off x="189408" y="3616789"/>
            <a:ext cx="5350002" cy="875697"/>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B43B577F-F748-4E5D-885F-4F5BE3B5809E}"/>
              </a:ext>
            </a:extLst>
          </p:cNvPr>
          <p:cNvGraphicFramePr>
            <a:graphicFrameLocks noGrp="1"/>
          </p:cNvGraphicFramePr>
          <p:nvPr>
            <p:extLst/>
          </p:nvPr>
        </p:nvGraphicFramePr>
        <p:xfrm>
          <a:off x="6154341" y="645696"/>
          <a:ext cx="5626842" cy="4314253"/>
        </p:xfrm>
        <a:graphic>
          <a:graphicData uri="http://schemas.openxmlformats.org/drawingml/2006/table">
            <a:tbl>
              <a:tblPr firstRow="1" bandRow="1">
                <a:tableStyleId>{5C22544A-7EE6-4342-B048-85BDC9FD1C3A}</a:tableStyleId>
              </a:tblPr>
              <a:tblGrid>
                <a:gridCol w="1596803">
                  <a:extLst>
                    <a:ext uri="{9D8B030D-6E8A-4147-A177-3AD203B41FA5}">
                      <a16:colId xmlns:a16="http://schemas.microsoft.com/office/drawing/2014/main" val="822412203"/>
                    </a:ext>
                  </a:extLst>
                </a:gridCol>
                <a:gridCol w="965599">
                  <a:extLst>
                    <a:ext uri="{9D8B030D-6E8A-4147-A177-3AD203B41FA5}">
                      <a16:colId xmlns:a16="http://schemas.microsoft.com/office/drawing/2014/main" val="411236629"/>
                    </a:ext>
                  </a:extLst>
                </a:gridCol>
                <a:gridCol w="3064440">
                  <a:extLst>
                    <a:ext uri="{9D8B030D-6E8A-4147-A177-3AD203B41FA5}">
                      <a16:colId xmlns:a16="http://schemas.microsoft.com/office/drawing/2014/main" val="3372349846"/>
                    </a:ext>
                  </a:extLst>
                </a:gridCol>
              </a:tblGrid>
              <a:tr h="578409">
                <a:tc>
                  <a:txBody>
                    <a:bodyPr/>
                    <a:lstStyle/>
                    <a:p>
                      <a:endParaRPr lang="en-US" sz="1200" b="0" dirty="0">
                        <a:latin typeface="Arial" charset="0"/>
                        <a:ea typeface="Arial" charset="0"/>
                        <a:cs typeface="Arial" charset="0"/>
                      </a:endParaRP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b="0">
                          <a:solidFill>
                            <a:schemeClr val="tx1"/>
                          </a:solidFill>
                          <a:latin typeface="Arial" charset="0"/>
                          <a:ea typeface="Arial" charset="0"/>
                          <a:cs typeface="Arial" charset="0"/>
                        </a:rPr>
                        <a:t>Overall (N=500)</a:t>
                      </a:r>
                      <a:endParaRPr lang="en-US" sz="1200" b="0" dirty="0">
                        <a:latin typeface="Arial" charset="0"/>
                        <a:ea typeface="Arial" charset="0"/>
                        <a:cs typeface="Arial" charset="0"/>
                      </a:endParaRP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tc>
                  <a:txBody>
                    <a:bodyPr/>
                    <a:lstStyle/>
                    <a:p>
                      <a:r>
                        <a:rPr lang="en-US" sz="1400" b="0">
                          <a:solidFill>
                            <a:schemeClr val="tx1"/>
                          </a:solidFill>
                          <a:latin typeface="Arial" charset="0"/>
                          <a:ea typeface="Arial" charset="0"/>
                          <a:cs typeface="Arial" charset="0"/>
                        </a:rPr>
                        <a:t>R-ZES Group (N=183)</a:t>
                      </a:r>
                      <a:endParaRPr lang="en-US" sz="1200" b="0" dirty="0">
                        <a:latin typeface="Arial" charset="0"/>
                        <a:ea typeface="Arial" charset="0"/>
                        <a:cs typeface="Arial" charset="0"/>
                      </a:endParaRPr>
                    </a:p>
                  </a:txBody>
                  <a:tcP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20298400"/>
                  </a:ext>
                </a:extLst>
              </a:tr>
              <a:tr h="306217">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LVEF &lt;40%</a:t>
                      </a:r>
                    </a:p>
                  </a:txBody>
                  <a:tcPr marL="68580" marR="68580" marT="0" marB="0" anchor="ctr">
                    <a:lnT w="12700" cap="flat" cmpd="sng" algn="ctr">
                      <a:solidFill>
                        <a:schemeClr val="accent1">
                          <a:lumMod val="50000"/>
                        </a:schemeClr>
                      </a:solidFill>
                      <a:prstDash val="solid"/>
                      <a:round/>
                      <a:headEnd type="none" w="med" len="med"/>
                      <a:tailEnd type="none" w="med" len="med"/>
                    </a:lnT>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61 (13.5)</a:t>
                      </a:r>
                      <a:endParaRPr lang="en-US" sz="1200" b="0">
                        <a:effectLst/>
                        <a:latin typeface="Arial" charset="0"/>
                        <a:ea typeface="Arial" charset="0"/>
                        <a:cs typeface="Arial" charset="0"/>
                      </a:endParaRPr>
                    </a:p>
                  </a:txBody>
                  <a:tcPr marL="68580" marR="68580" marT="0" marB="0" anchor="ctr">
                    <a:lnT w="12700" cap="flat" cmpd="sng" algn="ctr">
                      <a:solidFill>
                        <a:schemeClr val="accent1">
                          <a:lumMod val="50000"/>
                        </a:schemeClr>
                      </a:solidFill>
                      <a:prstDash val="solid"/>
                      <a:round/>
                      <a:headEnd type="none" w="med" len="med"/>
                      <a:tailEnd type="none" w="med" len="med"/>
                    </a:lnT>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20 (12.3)</a:t>
                      </a:r>
                    </a:p>
                  </a:txBody>
                  <a:tcPr marL="68580" marR="68580" marT="0" marB="0" anchor="ctr">
                    <a:lnT w="1270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99573904"/>
                  </a:ext>
                </a:extLst>
              </a:tr>
              <a:tr h="367460">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Prior percutaneous revascularization</a:t>
                      </a: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266 (53.2)            </a:t>
                      </a:r>
                      <a:endParaRPr lang="en-US" sz="1200" b="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90 (49.2)</a:t>
                      </a:r>
                    </a:p>
                  </a:txBody>
                  <a:tcPr marL="68580" marR="68580" marT="0" marB="0" anchor="ctr">
                    <a:solidFill>
                      <a:schemeClr val="bg1">
                        <a:lumMod val="95000"/>
                      </a:schemeClr>
                    </a:solidFill>
                  </a:tcPr>
                </a:tc>
                <a:extLst>
                  <a:ext uri="{0D108BD9-81ED-4DB2-BD59-A6C34878D82A}">
                    <a16:rowId xmlns:a16="http://schemas.microsoft.com/office/drawing/2014/main" val="4146937718"/>
                  </a:ext>
                </a:extLst>
              </a:tr>
              <a:tr h="367460">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Prior coronary bypass surgery </a:t>
                      </a:r>
                    </a:p>
                  </a:txBody>
                  <a:tcPr marL="68580" marR="68580" marT="0" marB="0" anchor="ctr"/>
                </a:tc>
                <a:tc>
                  <a:txBody>
                    <a:bodyPr/>
                    <a:lstStyle/>
                    <a:p>
                      <a:pPr marL="0" marR="0" indent="0">
                        <a:lnSpc>
                          <a:spcPct val="90000"/>
                        </a:lnSpc>
                        <a:spcBef>
                          <a:spcPts val="0"/>
                        </a:spcBef>
                        <a:spcAft>
                          <a:spcPts val="0"/>
                        </a:spcAft>
                      </a:pPr>
                      <a:r>
                        <a:rPr lang="en-US" sz="1200" b="0" dirty="0">
                          <a:solidFill>
                            <a:srgbClr val="000000"/>
                          </a:solidFill>
                          <a:effectLst/>
                          <a:latin typeface="Arial" charset="0"/>
                          <a:ea typeface="Arial" charset="0"/>
                          <a:cs typeface="Arial" charset="0"/>
                        </a:rPr>
                        <a:t>149 (29.8)         </a:t>
                      </a:r>
                      <a:endParaRPr lang="en-US" sz="1200" b="0" dirty="0">
                        <a:effectLst/>
                        <a:latin typeface="Arial" charset="0"/>
                        <a:ea typeface="Arial" charset="0"/>
                        <a:cs typeface="Arial" charset="0"/>
                      </a:endParaRPr>
                    </a:p>
                  </a:txBody>
                  <a:tcPr marL="68580" marR="68580" marT="0" marB="0" anchor="ctr"/>
                </a:tc>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49 (26.8)</a:t>
                      </a:r>
                    </a:p>
                  </a:txBody>
                  <a:tcPr marL="68580" marR="68580" marT="0" marB="0" anchor="ctr"/>
                </a:tc>
                <a:extLst>
                  <a:ext uri="{0D108BD9-81ED-4DB2-BD59-A6C34878D82A}">
                    <a16:rowId xmlns:a16="http://schemas.microsoft.com/office/drawing/2014/main" val="1630261203"/>
                  </a:ext>
                </a:extLst>
              </a:tr>
              <a:tr h="306217">
                <a:tc gridSpan="3">
                  <a:txBody>
                    <a:bodyPr/>
                    <a:lstStyle/>
                    <a:p>
                      <a:pPr marL="0" marR="0" indent="0" algn="l">
                        <a:lnSpc>
                          <a:spcPct val="90000"/>
                        </a:lnSpc>
                        <a:spcBef>
                          <a:spcPts val="0"/>
                        </a:spcBef>
                        <a:spcAft>
                          <a:spcPts val="0"/>
                        </a:spcAft>
                      </a:pPr>
                      <a:r>
                        <a:rPr lang="en-US" sz="1100" b="0" dirty="0">
                          <a:effectLst/>
                          <a:latin typeface="Arial" charset="0"/>
                          <a:ea typeface="Arial" charset="0"/>
                          <a:cs typeface="Arial" charset="0"/>
                        </a:rPr>
                        <a:t>Clinical indication </a:t>
                      </a:r>
                    </a:p>
                  </a:txBody>
                  <a:tcPr marL="68580" marR="68580" marT="0" marB="0" anchor="ctr">
                    <a:solidFill>
                      <a:schemeClr val="bg1">
                        <a:lumMod val="9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6999198"/>
                  </a:ext>
                </a:extLst>
              </a:tr>
              <a:tr h="367460">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   Stable angina</a:t>
                      </a:r>
                    </a:p>
                  </a:txBody>
                  <a:tcPr marL="68580" marR="68580" marT="0" marB="0" anchor="ctr"/>
                </a:tc>
                <a:tc>
                  <a:txBody>
                    <a:bodyPr/>
                    <a:lstStyle/>
                    <a:p>
                      <a:pPr marL="274320" marR="0" indent="0">
                        <a:lnSpc>
                          <a:spcPct val="90000"/>
                        </a:lnSpc>
                        <a:spcBef>
                          <a:spcPts val="0"/>
                        </a:spcBef>
                        <a:spcAft>
                          <a:spcPts val="0"/>
                        </a:spcAft>
                      </a:pPr>
                      <a:r>
                        <a:rPr lang="en-US" sz="1200" b="0">
                          <a:solidFill>
                            <a:schemeClr val="tx1"/>
                          </a:solidFill>
                          <a:effectLst/>
                          <a:latin typeface="Arial" charset="0"/>
                          <a:ea typeface="Arial" charset="0"/>
                          <a:cs typeface="Arial" charset="0"/>
                        </a:rPr>
                        <a:t>361 (72.2)</a:t>
                      </a:r>
                      <a:endParaRPr lang="en-US" sz="1200" b="0" dirty="0">
                        <a:effectLst/>
                        <a:latin typeface="Arial" charset="0"/>
                        <a:ea typeface="Arial" charset="0"/>
                        <a:cs typeface="Arial" charset="0"/>
                      </a:endParaRPr>
                    </a:p>
                  </a:txBody>
                  <a:tcPr marL="68580" marR="68580" marT="0" marB="0" anchor="ctr"/>
                </a:tc>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140 (80.9)</a:t>
                      </a:r>
                    </a:p>
                  </a:txBody>
                  <a:tcPr marL="68580" marR="68580" marT="0" marB="0" anchor="ctr"/>
                </a:tc>
                <a:extLst>
                  <a:ext uri="{0D108BD9-81ED-4DB2-BD59-A6C34878D82A}">
                    <a16:rowId xmlns:a16="http://schemas.microsoft.com/office/drawing/2014/main" val="1593301726"/>
                  </a:ext>
                </a:extLst>
              </a:tr>
              <a:tr h="551190">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   Unstable angina/myocardial infarction</a:t>
                      </a:r>
                    </a:p>
                  </a:txBody>
                  <a:tcPr marL="68580" marR="68580" marT="0" marB="0" anchor="ctr">
                    <a:solidFill>
                      <a:schemeClr val="bg1">
                        <a:lumMod val="95000"/>
                      </a:schemeClr>
                    </a:solidFill>
                  </a:tcPr>
                </a:tc>
                <a:tc>
                  <a:txBody>
                    <a:bodyPr/>
                    <a:lstStyle/>
                    <a:p>
                      <a:pPr marL="27432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15 (5.7)</a:t>
                      </a:r>
                      <a:endParaRPr lang="en-US" sz="1200" b="0" dirty="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7 (3.8)</a:t>
                      </a:r>
                    </a:p>
                  </a:txBody>
                  <a:tcPr marL="68580" marR="68580" marT="0" marB="0" anchor="ctr">
                    <a:solidFill>
                      <a:schemeClr val="bg1">
                        <a:lumMod val="95000"/>
                      </a:schemeClr>
                    </a:solidFill>
                  </a:tcPr>
                </a:tc>
                <a:extLst>
                  <a:ext uri="{0D108BD9-81ED-4DB2-BD59-A6C34878D82A}">
                    <a16:rowId xmlns:a16="http://schemas.microsoft.com/office/drawing/2014/main" val="1078825648"/>
                  </a:ext>
                </a:extLst>
              </a:tr>
              <a:tr h="367460">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   Dyspnea</a:t>
                      </a:r>
                    </a:p>
                  </a:txBody>
                  <a:tcPr marL="68580" marR="68580" marT="0" marB="0" anchor="ctr"/>
                </a:tc>
                <a:tc>
                  <a:txBody>
                    <a:bodyPr/>
                    <a:lstStyle/>
                    <a:p>
                      <a:pPr marL="27432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114 (22.8)</a:t>
                      </a:r>
                      <a:endParaRPr lang="en-US" sz="1200" b="0" dirty="0">
                        <a:effectLst/>
                        <a:latin typeface="Arial" charset="0"/>
                        <a:ea typeface="Arial" charset="0"/>
                        <a:cs typeface="Arial" charset="0"/>
                      </a:endParaRPr>
                    </a:p>
                  </a:txBody>
                  <a:tcPr marL="68580" marR="68580" marT="0" marB="0" anchor="ctr"/>
                </a:tc>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41 (22.4)</a:t>
                      </a:r>
                    </a:p>
                  </a:txBody>
                  <a:tcPr marL="68580" marR="68580" marT="0" marB="0" anchor="ctr"/>
                </a:tc>
                <a:extLst>
                  <a:ext uri="{0D108BD9-81ED-4DB2-BD59-A6C34878D82A}">
                    <a16:rowId xmlns:a16="http://schemas.microsoft.com/office/drawing/2014/main" val="882683394"/>
                  </a:ext>
                </a:extLst>
              </a:tr>
              <a:tr h="551190">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   Heart failure/cardiomyopathy</a:t>
                      </a:r>
                    </a:p>
                  </a:txBody>
                  <a:tcPr marL="68580" marR="68580" marT="0" marB="0" anchor="ctr">
                    <a:solidFill>
                      <a:schemeClr val="bg1">
                        <a:lumMod val="95000"/>
                      </a:schemeClr>
                    </a:solidFill>
                  </a:tcPr>
                </a:tc>
                <a:tc>
                  <a:txBody>
                    <a:bodyPr/>
                    <a:lstStyle/>
                    <a:p>
                      <a:pPr marL="274320" marR="0" indent="0">
                        <a:lnSpc>
                          <a:spcPct val="90000"/>
                        </a:lnSpc>
                        <a:spcBef>
                          <a:spcPts val="0"/>
                        </a:spcBef>
                        <a:spcAft>
                          <a:spcPts val="0"/>
                        </a:spcAft>
                      </a:pPr>
                      <a:r>
                        <a:rPr lang="en-US" sz="1200" b="0">
                          <a:solidFill>
                            <a:srgbClr val="000000"/>
                          </a:solidFill>
                          <a:effectLst/>
                          <a:latin typeface="Arial" charset="0"/>
                          <a:ea typeface="Arial" charset="0"/>
                          <a:cs typeface="Arial" charset="0"/>
                        </a:rPr>
                        <a:t>35 (7.0)</a:t>
                      </a:r>
                      <a:endParaRPr lang="en-US" sz="1200" b="0" dirty="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9 (4.9)</a:t>
                      </a:r>
                    </a:p>
                  </a:txBody>
                  <a:tcPr marL="68580" marR="68580" marT="0" marB="0" anchor="ctr">
                    <a:solidFill>
                      <a:schemeClr val="bg1">
                        <a:lumMod val="95000"/>
                      </a:schemeClr>
                    </a:solidFill>
                  </a:tcPr>
                </a:tc>
                <a:extLst>
                  <a:ext uri="{0D108BD9-81ED-4DB2-BD59-A6C34878D82A}">
                    <a16:rowId xmlns:a16="http://schemas.microsoft.com/office/drawing/2014/main" val="3396320751"/>
                  </a:ext>
                </a:extLst>
              </a:tr>
              <a:tr h="551190">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   Abnormal noninvasive stress test</a:t>
                      </a:r>
                    </a:p>
                  </a:txBody>
                  <a:tcPr marL="68580" marR="68580" marT="0" marB="0" anchor="ctr">
                    <a:lnB w="12700" cap="flat" cmpd="sng" algn="ctr">
                      <a:solidFill>
                        <a:schemeClr val="accent1">
                          <a:lumMod val="50000"/>
                        </a:schemeClr>
                      </a:solidFill>
                      <a:prstDash val="solid"/>
                      <a:round/>
                      <a:headEnd type="none" w="med" len="med"/>
                      <a:tailEnd type="none" w="med" len="med"/>
                    </a:lnB>
                  </a:tcPr>
                </a:tc>
                <a:tc>
                  <a:txBody>
                    <a:bodyPr/>
                    <a:lstStyle/>
                    <a:p>
                      <a:pPr marL="274320" marR="0" indent="0">
                        <a:lnSpc>
                          <a:spcPct val="90000"/>
                        </a:lnSpc>
                        <a:spcBef>
                          <a:spcPts val="0"/>
                        </a:spcBef>
                        <a:spcAft>
                          <a:spcPts val="0"/>
                        </a:spcAft>
                      </a:pPr>
                      <a:r>
                        <a:rPr lang="en-US" sz="1200" b="0" dirty="0">
                          <a:solidFill>
                            <a:schemeClr val="tx1"/>
                          </a:solidFill>
                          <a:effectLst/>
                          <a:latin typeface="Arial" charset="0"/>
                          <a:ea typeface="Arial" charset="0"/>
                          <a:cs typeface="Arial" charset="0"/>
                        </a:rPr>
                        <a:t>172 (34.4)</a:t>
                      </a:r>
                      <a:endParaRPr lang="en-US" sz="1200" b="0" dirty="0">
                        <a:effectLst/>
                        <a:latin typeface="Arial" charset="0"/>
                        <a:ea typeface="Arial" charset="0"/>
                        <a:cs typeface="Arial" charset="0"/>
                      </a:endParaRPr>
                    </a:p>
                  </a:txBody>
                  <a:tcPr marL="68580" marR="68580" marT="0" marB="0" anchor="ctr">
                    <a:lnB w="12700" cap="flat" cmpd="sng" algn="ctr">
                      <a:solidFill>
                        <a:schemeClr val="accent1">
                          <a:lumMod val="50000"/>
                        </a:schemeClr>
                      </a:solidFill>
                      <a:prstDash val="solid"/>
                      <a:round/>
                      <a:headEnd type="none" w="med" len="med"/>
                      <a:tailEnd type="none" w="med" len="med"/>
                    </a:lnB>
                  </a:tcPr>
                </a:tc>
                <a:tc>
                  <a:txBody>
                    <a:bodyPr/>
                    <a:lstStyle/>
                    <a:p>
                      <a:pPr marL="274320" marR="0" indent="0">
                        <a:lnSpc>
                          <a:spcPct val="90000"/>
                        </a:lnSpc>
                        <a:spcBef>
                          <a:spcPts val="0"/>
                        </a:spcBef>
                        <a:spcAft>
                          <a:spcPts val="0"/>
                        </a:spcAft>
                      </a:pPr>
                      <a:r>
                        <a:rPr lang="en-US" sz="1200" b="0" dirty="0">
                          <a:effectLst/>
                          <a:latin typeface="Arial" charset="0"/>
                          <a:ea typeface="Arial" charset="0"/>
                          <a:cs typeface="Arial" charset="0"/>
                        </a:rPr>
                        <a:t>109 (65.3)</a:t>
                      </a:r>
                    </a:p>
                  </a:txBody>
                  <a:tcPr marL="68580" marR="68580" marT="0" marB="0" anchor="ctr">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136993289"/>
                  </a:ext>
                </a:extLst>
              </a:tr>
            </a:tbl>
          </a:graphicData>
        </a:graphic>
      </p:graphicFrame>
      <p:sp>
        <p:nvSpPr>
          <p:cNvPr id="9" name="Rectangle 8">
            <a:extLst>
              <a:ext uri="{FF2B5EF4-FFF2-40B4-BE49-F238E27FC236}">
                <a16:creationId xmlns:a16="http://schemas.microsoft.com/office/drawing/2014/main" id="{E439D9C1-2607-485B-8E2C-7165F9870FBC}"/>
              </a:ext>
            </a:extLst>
          </p:cNvPr>
          <p:cNvSpPr/>
          <p:nvPr/>
        </p:nvSpPr>
        <p:spPr>
          <a:xfrm>
            <a:off x="6154341" y="1924334"/>
            <a:ext cx="5626842" cy="313900"/>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8672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1034-32C9-44D5-960E-78EFB563DC34}"/>
              </a:ext>
            </a:extLst>
          </p:cNvPr>
          <p:cNvSpPr>
            <a:spLocks noGrp="1"/>
          </p:cNvSpPr>
          <p:nvPr>
            <p:ph type="title"/>
          </p:nvPr>
        </p:nvSpPr>
        <p:spPr>
          <a:xfrm>
            <a:off x="197685" y="167265"/>
            <a:ext cx="10972800" cy="1143000"/>
          </a:xfrm>
        </p:spPr>
        <p:txBody>
          <a:bodyPr anchor="t">
            <a:normAutofit/>
          </a:bodyPr>
          <a:lstStyle/>
          <a:p>
            <a:r>
              <a:rPr lang="en-US" sz="2800" dirty="0">
                <a:latin typeface="Arial" charset="0"/>
                <a:ea typeface="Arial" charset="0"/>
                <a:cs typeface="Arial" charset="0"/>
              </a:rPr>
              <a:t>PERSPECTIVE: </a:t>
            </a:r>
            <a:r>
              <a:rPr lang="en-US" sz="2200" i="1" dirty="0">
                <a:latin typeface="Arial" charset="0"/>
                <a:ea typeface="Arial" charset="0"/>
                <a:cs typeface="Arial" charset="0"/>
              </a:rPr>
              <a:t>Baseline Angiographic Characteristics </a:t>
            </a:r>
          </a:p>
        </p:txBody>
      </p:sp>
      <p:graphicFrame>
        <p:nvGraphicFramePr>
          <p:cNvPr id="7" name="Content Placeholder 3">
            <a:extLst>
              <a:ext uri="{FF2B5EF4-FFF2-40B4-BE49-F238E27FC236}">
                <a16:creationId xmlns:a16="http://schemas.microsoft.com/office/drawing/2014/main" id="{304FA650-F27A-439C-85B2-EC2159B3F45D}"/>
              </a:ext>
            </a:extLst>
          </p:cNvPr>
          <p:cNvGraphicFramePr>
            <a:graphicFrameLocks/>
          </p:cNvGraphicFramePr>
          <p:nvPr>
            <p:extLst/>
          </p:nvPr>
        </p:nvGraphicFramePr>
        <p:xfrm>
          <a:off x="197685" y="1151893"/>
          <a:ext cx="5982275" cy="3925072"/>
        </p:xfrm>
        <a:graphic>
          <a:graphicData uri="http://schemas.openxmlformats.org/drawingml/2006/table">
            <a:tbl>
              <a:tblPr firstRow="1" bandRow="1">
                <a:tableStyleId>{5C22544A-7EE6-4342-B048-85BDC9FD1C3A}</a:tableStyleId>
              </a:tblPr>
              <a:tblGrid>
                <a:gridCol w="2436333">
                  <a:extLst>
                    <a:ext uri="{9D8B030D-6E8A-4147-A177-3AD203B41FA5}">
                      <a16:colId xmlns:a16="http://schemas.microsoft.com/office/drawing/2014/main" val="3644443835"/>
                    </a:ext>
                  </a:extLst>
                </a:gridCol>
                <a:gridCol w="1555845">
                  <a:extLst>
                    <a:ext uri="{9D8B030D-6E8A-4147-A177-3AD203B41FA5}">
                      <a16:colId xmlns:a16="http://schemas.microsoft.com/office/drawing/2014/main" val="1480421055"/>
                    </a:ext>
                  </a:extLst>
                </a:gridCol>
                <a:gridCol w="1990097">
                  <a:extLst>
                    <a:ext uri="{9D8B030D-6E8A-4147-A177-3AD203B41FA5}">
                      <a16:colId xmlns:a16="http://schemas.microsoft.com/office/drawing/2014/main" val="3451531159"/>
                    </a:ext>
                  </a:extLst>
                </a:gridCol>
              </a:tblGrid>
              <a:tr h="751538">
                <a:tc>
                  <a:txBody>
                    <a:bodyPr/>
                    <a:lstStyle/>
                    <a:p>
                      <a:endParaRPr lang="en-US" sz="1200" b="0" dirty="0">
                        <a:solidFill>
                          <a:schemeClr val="tx2"/>
                        </a:solidFill>
                        <a:latin typeface="Arial" charset="0"/>
                        <a:ea typeface="Arial" charset="0"/>
                        <a:cs typeface="Arial" charset="0"/>
                      </a:endParaRPr>
                    </a:p>
                  </a:txBody>
                  <a:tcPr>
                    <a:lnL w="12700" cmpd="sng">
                      <a:noFill/>
                    </a:lnL>
                    <a:lnR w="12700" cmpd="sng">
                      <a:noFill/>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dirty="0">
                          <a:solidFill>
                            <a:schemeClr val="tx1"/>
                          </a:solidFill>
                          <a:latin typeface="Arial" charset="0"/>
                          <a:ea typeface="Arial" charset="0"/>
                          <a:cs typeface="Arial" charset="0"/>
                        </a:rPr>
                        <a:t>Overall </a:t>
                      </a:r>
                    </a:p>
                    <a:p>
                      <a:pPr algn="ctr"/>
                      <a:r>
                        <a:rPr lang="en-US" sz="1200" b="0" dirty="0">
                          <a:solidFill>
                            <a:schemeClr val="tx1"/>
                          </a:solidFill>
                          <a:latin typeface="Arial" charset="0"/>
                          <a:ea typeface="Arial" charset="0"/>
                          <a:cs typeface="Arial" charset="0"/>
                        </a:rPr>
                        <a:t>(N=500)</a:t>
                      </a:r>
                    </a:p>
                  </a:txBody>
                  <a:tcPr>
                    <a:lnL w="12700" cmpd="sng">
                      <a:noFill/>
                    </a:lnL>
                    <a:lnR w="12700" cmpd="sng">
                      <a:noFill/>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dirty="0">
                          <a:solidFill>
                            <a:schemeClr val="tx1"/>
                          </a:solidFill>
                          <a:latin typeface="Arial" charset="0"/>
                          <a:ea typeface="Arial" charset="0"/>
                          <a:cs typeface="Arial" charset="0"/>
                        </a:rPr>
                        <a:t>R-ZES Group </a:t>
                      </a:r>
                    </a:p>
                    <a:p>
                      <a:pPr algn="ctr"/>
                      <a:r>
                        <a:rPr lang="en-US" sz="1200" b="0" dirty="0">
                          <a:solidFill>
                            <a:schemeClr val="tx1"/>
                          </a:solidFill>
                          <a:latin typeface="Arial" charset="0"/>
                          <a:ea typeface="Arial" charset="0"/>
                          <a:cs typeface="Arial" charset="0"/>
                        </a:rPr>
                        <a:t>(N=183)</a:t>
                      </a:r>
                    </a:p>
                  </a:txBody>
                  <a:tcPr>
                    <a:lnL w="12700" cmpd="sng">
                      <a:noFill/>
                    </a:lnL>
                    <a:lnR w="12700" cmpd="sng">
                      <a:noFill/>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49892033"/>
                  </a:ext>
                </a:extLst>
              </a:tr>
              <a:tr h="453362">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Reference vessel diameter (mm)          </a:t>
                      </a:r>
                    </a:p>
                  </a:txBody>
                  <a:tcPr marL="68580" marR="68580" marT="0" marB="0" anchor="ctr">
                    <a:lnT w="12700" cap="flat" cmpd="sng" algn="ctr">
                      <a:solidFill>
                        <a:schemeClr val="accent1">
                          <a:lumMod val="50000"/>
                        </a:schemeClr>
                      </a:solidFill>
                      <a:prstDash val="solid"/>
                      <a:round/>
                      <a:headEnd type="none" w="med" len="med"/>
                      <a:tailEnd type="none" w="med" len="med"/>
                    </a:lnT>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3.0 ± 0.9  </a:t>
                      </a:r>
                    </a:p>
                  </a:txBody>
                  <a:tcPr marL="68580" marR="68580" marT="0" marB="0" anchor="ctr">
                    <a:lnT w="12700" cap="flat" cmpd="sng" algn="ctr">
                      <a:solidFill>
                        <a:schemeClr val="accent1">
                          <a:lumMod val="50000"/>
                        </a:schemeClr>
                      </a:solidFill>
                      <a:prstDash val="solid"/>
                      <a:round/>
                      <a:headEnd type="none" w="med" len="med"/>
                      <a:tailEnd type="none" w="med" len="med"/>
                    </a:lnT>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3.3 ± 0.8 </a:t>
                      </a:r>
                    </a:p>
                  </a:txBody>
                  <a:tcPr marL="68580" marR="68580" marT="0" marB="0" anchor="ctr">
                    <a:lnT w="12700" cap="flat" cmpd="sng" algn="ctr">
                      <a:solidFill>
                        <a:schemeClr val="accent1">
                          <a:lumMod val="50000"/>
                        </a:schemeClr>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3724945814"/>
                  </a:ext>
                </a:extLst>
              </a:tr>
              <a:tr h="453362">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Lesion length (mm)</a:t>
                      </a:r>
                    </a:p>
                  </a:txBody>
                  <a:tcPr marL="68580" marR="68580" marT="0" marB="0" anchor="ct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81.5 ± 32.7</a:t>
                      </a:r>
                    </a:p>
                  </a:txBody>
                  <a:tcPr marL="68580" marR="68580" marT="0" marB="0" anchor="ctr"/>
                </a:tc>
                <a:tc>
                  <a:txBody>
                    <a:bodyPr/>
                    <a:lstStyle/>
                    <a:p>
                      <a:pPr marL="0" marR="0" indent="0" algn="ctr">
                        <a:lnSpc>
                          <a:spcPct val="90000"/>
                        </a:lnSpc>
                        <a:spcBef>
                          <a:spcPts val="0"/>
                        </a:spcBef>
                        <a:spcAft>
                          <a:spcPts val="0"/>
                        </a:spcAft>
                      </a:pPr>
                      <a:r>
                        <a:rPr lang="en-US" sz="1200" kern="1200" dirty="0">
                          <a:solidFill>
                            <a:schemeClr val="dk1"/>
                          </a:solidFill>
                          <a:effectLst/>
                          <a:latin typeface="+mn-lt"/>
                          <a:ea typeface="+mn-ea"/>
                          <a:cs typeface="+mn-cs"/>
                        </a:rPr>
                        <a:t>92.6± 36.4</a:t>
                      </a:r>
                      <a:r>
                        <a:rPr lang="en-US" sz="1200" dirty="0">
                          <a:effectLst/>
                        </a:rPr>
                        <a:t> </a:t>
                      </a:r>
                      <a:endParaRPr lang="en-US" sz="1200" b="0" dirty="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2797289853"/>
                  </a:ext>
                </a:extLst>
              </a:tr>
              <a:tr h="453362">
                <a:tc>
                  <a:txBody>
                    <a:bodyPr/>
                    <a:lstStyle/>
                    <a:p>
                      <a:pPr marL="0" marR="0">
                        <a:lnSpc>
                          <a:spcPct val="90000"/>
                        </a:lnSpc>
                        <a:spcBef>
                          <a:spcPts val="0"/>
                        </a:spcBef>
                        <a:spcAft>
                          <a:spcPts val="0"/>
                        </a:spcAft>
                      </a:pPr>
                      <a:r>
                        <a:rPr lang="en-US" sz="1200" b="0">
                          <a:effectLst/>
                          <a:latin typeface="Arial" charset="0"/>
                          <a:ea typeface="Arial" charset="0"/>
                          <a:cs typeface="Arial" charset="0"/>
                        </a:rPr>
                        <a:t>Occlusion length &gt;20 mm          </a:t>
                      </a:r>
                    </a:p>
                  </a:txBody>
                  <a:tcPr marL="68580" marR="68580" marT="0" marB="0" anchor="ctr">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243 (71.3)</a:t>
                      </a:r>
                    </a:p>
                  </a:txBody>
                  <a:tcPr marL="68580" marR="68580" marT="0" marB="0" anchor="ctr">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129 (78.7)</a:t>
                      </a:r>
                    </a:p>
                  </a:txBody>
                  <a:tcPr marL="68580" marR="68580" marT="0" marB="0" anchor="ctr">
                    <a:solidFill>
                      <a:schemeClr val="bg1">
                        <a:lumMod val="95000"/>
                      </a:schemeClr>
                    </a:solidFill>
                  </a:tcPr>
                </a:tc>
                <a:extLst>
                  <a:ext uri="{0D108BD9-81ED-4DB2-BD59-A6C34878D82A}">
                    <a16:rowId xmlns:a16="http://schemas.microsoft.com/office/drawing/2014/main" val="3439544386"/>
                  </a:ext>
                </a:extLst>
              </a:tr>
              <a:tr h="453362">
                <a:tc>
                  <a:txBody>
                    <a:bodyPr/>
                    <a:lstStyle/>
                    <a:p>
                      <a:pPr marL="0" marR="0">
                        <a:lnSpc>
                          <a:spcPct val="90000"/>
                        </a:lnSpc>
                        <a:spcBef>
                          <a:spcPts val="0"/>
                        </a:spcBef>
                        <a:spcAft>
                          <a:spcPts val="0"/>
                        </a:spcAft>
                      </a:pPr>
                      <a:r>
                        <a:rPr lang="en-US" sz="1200" b="0">
                          <a:effectLst/>
                          <a:latin typeface="Arial" charset="0"/>
                          <a:ea typeface="Arial" charset="0"/>
                          <a:cs typeface="Arial" charset="0"/>
                        </a:rPr>
                        <a:t>Previous failure</a:t>
                      </a:r>
                    </a:p>
                  </a:txBody>
                  <a:tcPr marL="68580" marR="68580" marT="0" marB="0" anchor="ctr"/>
                </a:tc>
                <a:tc>
                  <a:txBody>
                    <a:bodyPr/>
                    <a:lstStyle/>
                    <a:p>
                      <a:pPr marL="0" marR="0" algn="ctr">
                        <a:lnSpc>
                          <a:spcPct val="90000"/>
                        </a:lnSpc>
                        <a:spcBef>
                          <a:spcPts val="75"/>
                        </a:spcBef>
                        <a:spcAft>
                          <a:spcPts val="75"/>
                        </a:spcAft>
                      </a:pPr>
                      <a:r>
                        <a:rPr lang="en-US" sz="1200" b="0">
                          <a:solidFill>
                            <a:srgbClr val="000000"/>
                          </a:solidFill>
                          <a:effectLst/>
                          <a:latin typeface="Arial" charset="0"/>
                          <a:ea typeface="Arial" charset="0"/>
                          <a:cs typeface="Arial" charset="0"/>
                        </a:rPr>
                        <a:t>113 (22.6)</a:t>
                      </a:r>
                      <a:endParaRPr lang="en-US" sz="1200" b="0">
                        <a:effectLst/>
                        <a:latin typeface="Arial" charset="0"/>
                        <a:ea typeface="Arial" charset="0"/>
                        <a:cs typeface="Arial" charset="0"/>
                      </a:endParaRPr>
                    </a:p>
                  </a:txBody>
                  <a:tcPr marL="68580" marR="68580" marT="0" marB="0" anchor="ctr"/>
                </a:tc>
                <a:tc>
                  <a:txBody>
                    <a:bodyPr/>
                    <a:lstStyle/>
                    <a:p>
                      <a:pPr marL="0" marR="0" algn="ctr">
                        <a:lnSpc>
                          <a:spcPct val="90000"/>
                        </a:lnSpc>
                        <a:spcBef>
                          <a:spcPts val="75"/>
                        </a:spcBef>
                        <a:spcAft>
                          <a:spcPts val="75"/>
                        </a:spcAft>
                      </a:pPr>
                      <a:r>
                        <a:rPr lang="en-US" sz="1200" b="0" dirty="0">
                          <a:solidFill>
                            <a:srgbClr val="000000"/>
                          </a:solidFill>
                          <a:effectLst/>
                          <a:latin typeface="Arial" charset="0"/>
                          <a:ea typeface="Arial" charset="0"/>
                          <a:cs typeface="Arial" charset="0"/>
                        </a:rPr>
                        <a:t>38 (29.5)</a:t>
                      </a:r>
                      <a:endParaRPr lang="en-US" sz="1200" b="0" dirty="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939286823"/>
                  </a:ext>
                </a:extLst>
              </a:tr>
              <a:tr h="453362">
                <a:tc>
                  <a:txBody>
                    <a:bodyPr/>
                    <a:lstStyle/>
                    <a:p>
                      <a:pPr marL="0" marR="0">
                        <a:lnSpc>
                          <a:spcPct val="90000"/>
                        </a:lnSpc>
                        <a:spcBef>
                          <a:spcPts val="0"/>
                        </a:spcBef>
                        <a:spcAft>
                          <a:spcPts val="0"/>
                        </a:spcAft>
                      </a:pPr>
                      <a:r>
                        <a:rPr lang="en-US" sz="1200" b="0">
                          <a:effectLst/>
                          <a:latin typeface="Arial" charset="0"/>
                          <a:ea typeface="Arial" charset="0"/>
                          <a:cs typeface="Arial" charset="0"/>
                        </a:rPr>
                        <a:t>In-stent occlusion                                 </a:t>
                      </a:r>
                    </a:p>
                  </a:txBody>
                  <a:tcPr marL="68580" marR="68580" marT="0" marB="0" anchor="ctr">
                    <a:solidFill>
                      <a:schemeClr val="bg1">
                        <a:lumMod val="95000"/>
                      </a:schemeClr>
                    </a:solidFill>
                  </a:tcPr>
                </a:tc>
                <a:tc>
                  <a:txBody>
                    <a:bodyPr/>
                    <a:lstStyle/>
                    <a:p>
                      <a:pPr marL="0" marR="0" algn="ctr">
                        <a:lnSpc>
                          <a:spcPct val="90000"/>
                        </a:lnSpc>
                        <a:spcBef>
                          <a:spcPts val="75"/>
                        </a:spcBef>
                        <a:spcAft>
                          <a:spcPts val="75"/>
                        </a:spcAft>
                      </a:pPr>
                      <a:r>
                        <a:rPr lang="en-US" sz="1200" b="0">
                          <a:solidFill>
                            <a:srgbClr val="000000"/>
                          </a:solidFill>
                          <a:effectLst/>
                          <a:latin typeface="Arial" charset="0"/>
                          <a:ea typeface="Arial" charset="0"/>
                          <a:cs typeface="Arial" charset="0"/>
                        </a:rPr>
                        <a:t>42 (8.4)</a:t>
                      </a:r>
                      <a:endParaRPr lang="en-US" sz="1200" b="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algn="ctr">
                        <a:lnSpc>
                          <a:spcPct val="90000"/>
                        </a:lnSpc>
                        <a:spcBef>
                          <a:spcPts val="75"/>
                        </a:spcBef>
                        <a:spcAft>
                          <a:spcPts val="75"/>
                        </a:spcAft>
                      </a:pPr>
                      <a:r>
                        <a:rPr lang="en-US" sz="1200" b="0" dirty="0">
                          <a:solidFill>
                            <a:srgbClr val="000000"/>
                          </a:solidFill>
                          <a:effectLst/>
                          <a:latin typeface="Arial" charset="0"/>
                          <a:ea typeface="Arial" charset="0"/>
                          <a:cs typeface="Arial" charset="0"/>
                        </a:rPr>
                        <a:t>8 (4.4)</a:t>
                      </a:r>
                      <a:endParaRPr lang="en-US" sz="1200" b="0" dirty="0">
                        <a:effectLst/>
                        <a:latin typeface="Arial" charset="0"/>
                        <a:ea typeface="Arial" charset="0"/>
                        <a:cs typeface="Arial" charset="0"/>
                      </a:endParaRPr>
                    </a:p>
                  </a:txBody>
                  <a:tcPr marL="68580" marR="68580" marT="0" marB="0" anchor="ctr">
                    <a:solidFill>
                      <a:schemeClr val="bg1">
                        <a:lumMod val="95000"/>
                      </a:schemeClr>
                    </a:solidFill>
                  </a:tcPr>
                </a:tc>
                <a:extLst>
                  <a:ext uri="{0D108BD9-81ED-4DB2-BD59-A6C34878D82A}">
                    <a16:rowId xmlns:a16="http://schemas.microsoft.com/office/drawing/2014/main" val="941978405"/>
                  </a:ext>
                </a:extLst>
              </a:tr>
              <a:tr h="453362">
                <a:tc>
                  <a:txBody>
                    <a:bodyPr/>
                    <a:lstStyle/>
                    <a:p>
                      <a:pPr marL="0" marR="0">
                        <a:lnSpc>
                          <a:spcPct val="90000"/>
                        </a:lnSpc>
                        <a:spcBef>
                          <a:spcPts val="0"/>
                        </a:spcBef>
                        <a:spcAft>
                          <a:spcPts val="0"/>
                        </a:spcAft>
                      </a:pPr>
                      <a:r>
                        <a:rPr lang="en-US" sz="1200" b="0" dirty="0">
                          <a:effectLst/>
                          <a:latin typeface="Arial" charset="0"/>
                          <a:ea typeface="Arial" charset="0"/>
                          <a:cs typeface="Arial" charset="0"/>
                        </a:rPr>
                        <a:t>J-CTO score</a:t>
                      </a:r>
                    </a:p>
                  </a:txBody>
                  <a:tcPr marL="68580" marR="68580" marT="0" marB="0" anchor="ctr"/>
                </a:tc>
                <a:tc>
                  <a:txBody>
                    <a:bodyPr/>
                    <a:lstStyle/>
                    <a:p>
                      <a:pPr marL="0" marR="0" algn="ctr">
                        <a:lnSpc>
                          <a:spcPct val="90000"/>
                        </a:lnSpc>
                        <a:spcBef>
                          <a:spcPts val="75"/>
                        </a:spcBef>
                        <a:spcAft>
                          <a:spcPts val="75"/>
                        </a:spcAft>
                      </a:pPr>
                      <a:r>
                        <a:rPr lang="en-US" sz="1200" b="0">
                          <a:effectLst/>
                          <a:latin typeface="Arial" charset="0"/>
                          <a:ea typeface="Arial" charset="0"/>
                          <a:cs typeface="Arial" charset="0"/>
                        </a:rPr>
                        <a:t>2.5 ± 1.1</a:t>
                      </a:r>
                    </a:p>
                  </a:txBody>
                  <a:tcPr marL="68580" marR="68580" marT="0" marB="0" anchor="ctr"/>
                </a:tc>
                <a:tc>
                  <a:txBody>
                    <a:bodyPr/>
                    <a:lstStyle/>
                    <a:p>
                      <a:pPr marL="0" marR="0" algn="ctr">
                        <a:lnSpc>
                          <a:spcPct val="90000"/>
                        </a:lnSpc>
                        <a:spcBef>
                          <a:spcPts val="75"/>
                        </a:spcBef>
                        <a:spcAft>
                          <a:spcPts val="75"/>
                        </a:spcAft>
                      </a:pPr>
                      <a:r>
                        <a:rPr lang="en-US" sz="1200" b="0" dirty="0">
                          <a:effectLst/>
                          <a:latin typeface="Arial" charset="0"/>
                          <a:ea typeface="Arial" charset="0"/>
                          <a:cs typeface="Arial" charset="0"/>
                        </a:rPr>
                        <a:t>2.6 ± 1.1</a:t>
                      </a:r>
                    </a:p>
                  </a:txBody>
                  <a:tcPr marL="68580" marR="68580" marT="0" marB="0" anchor="ctr"/>
                </a:tc>
                <a:extLst>
                  <a:ext uri="{0D108BD9-81ED-4DB2-BD59-A6C34878D82A}">
                    <a16:rowId xmlns:a16="http://schemas.microsoft.com/office/drawing/2014/main" val="1865140281"/>
                  </a:ext>
                </a:extLst>
              </a:tr>
              <a:tr h="453362">
                <a:tc>
                  <a:txBody>
                    <a:bodyPr/>
                    <a:lstStyle/>
                    <a:p>
                      <a:pPr marL="0" marR="0">
                        <a:lnSpc>
                          <a:spcPct val="90000"/>
                        </a:lnSpc>
                        <a:spcBef>
                          <a:spcPts val="0"/>
                        </a:spcBef>
                        <a:spcAft>
                          <a:spcPts val="0"/>
                        </a:spcAft>
                      </a:pPr>
                      <a:r>
                        <a:rPr lang="en-US" sz="1200" b="0" dirty="0">
                          <a:effectLst/>
                          <a:latin typeface="Arial" charset="0"/>
                          <a:ea typeface="Arial" charset="0"/>
                          <a:cs typeface="Arial" charset="0"/>
                        </a:rPr>
                        <a:t>SYNTAX score</a:t>
                      </a:r>
                    </a:p>
                  </a:txBody>
                  <a:tcPr marL="68580" marR="68580" marT="0" marB="0" anchor="ctr">
                    <a:lnB w="1270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marL="0" marR="0" algn="ctr">
                        <a:lnSpc>
                          <a:spcPct val="90000"/>
                        </a:lnSpc>
                        <a:spcBef>
                          <a:spcPts val="75"/>
                        </a:spcBef>
                        <a:spcAft>
                          <a:spcPts val="75"/>
                        </a:spcAft>
                      </a:pPr>
                      <a:r>
                        <a:rPr lang="en-US" sz="1200" b="0" dirty="0">
                          <a:effectLst/>
                          <a:latin typeface="Arial" charset="0"/>
                          <a:ea typeface="Arial" charset="0"/>
                          <a:cs typeface="Arial" charset="0"/>
                        </a:rPr>
                        <a:t>14.1 ± 6.6</a:t>
                      </a:r>
                    </a:p>
                  </a:txBody>
                  <a:tcPr marL="68580" marR="68580" marT="0" marB="0" anchor="ctr">
                    <a:lnB w="1270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marL="0" marR="0" algn="ctr">
                        <a:lnSpc>
                          <a:spcPct val="90000"/>
                        </a:lnSpc>
                        <a:spcBef>
                          <a:spcPts val="75"/>
                        </a:spcBef>
                        <a:spcAft>
                          <a:spcPts val="75"/>
                        </a:spcAft>
                      </a:pPr>
                      <a:r>
                        <a:rPr lang="en-US" sz="1200" b="0" dirty="0">
                          <a:solidFill>
                            <a:srgbClr val="000000"/>
                          </a:solidFill>
                          <a:effectLst/>
                          <a:latin typeface="Arial" charset="0"/>
                          <a:ea typeface="Arial" charset="0"/>
                          <a:cs typeface="Arial" charset="0"/>
                        </a:rPr>
                        <a:t>13.5 ± 5.9</a:t>
                      </a:r>
                    </a:p>
                  </a:txBody>
                  <a:tcPr marL="68580" marR="68580" marT="0" marB="0" anchor="ctr">
                    <a:lnB w="12700" cap="flat" cmpd="sng" algn="ctr">
                      <a:solidFill>
                        <a:schemeClr val="accent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0173488"/>
                  </a:ext>
                </a:extLst>
              </a:tr>
            </a:tbl>
          </a:graphicData>
        </a:graphic>
      </p:graphicFrame>
      <p:sp>
        <p:nvSpPr>
          <p:cNvPr id="9" name="TextBox 8"/>
          <p:cNvSpPr txBox="1"/>
          <p:nvPr/>
        </p:nvSpPr>
        <p:spPr>
          <a:xfrm>
            <a:off x="329132" y="5164277"/>
            <a:ext cx="2943922" cy="261610"/>
          </a:xfrm>
          <a:prstGeom prst="rect">
            <a:avLst/>
          </a:prstGeom>
          <a:noFill/>
        </p:spPr>
        <p:txBody>
          <a:bodyPr wrap="square" rtlCol="0">
            <a:spAutoFit/>
          </a:bodyPr>
          <a:lstStyle/>
          <a:p>
            <a:r>
              <a:rPr lang="en-US" sz="1100" dirty="0">
                <a:latin typeface="Arial" charset="0"/>
                <a:ea typeface="Arial" charset="0"/>
                <a:cs typeface="Arial" charset="0"/>
              </a:rPr>
              <a:t>Data represented as N (%) or mean ± SD</a:t>
            </a:r>
          </a:p>
        </p:txBody>
      </p:sp>
      <p:graphicFrame>
        <p:nvGraphicFramePr>
          <p:cNvPr id="8" name="Content Placeholder 3">
            <a:extLst>
              <a:ext uri="{FF2B5EF4-FFF2-40B4-BE49-F238E27FC236}">
                <a16:creationId xmlns:a16="http://schemas.microsoft.com/office/drawing/2014/main" id="{0C31998B-8963-465A-9992-0CDBE2DD569F}"/>
              </a:ext>
            </a:extLst>
          </p:cNvPr>
          <p:cNvGraphicFramePr>
            <a:graphicFrameLocks/>
          </p:cNvGraphicFramePr>
          <p:nvPr>
            <p:extLst/>
          </p:nvPr>
        </p:nvGraphicFramePr>
        <p:xfrm>
          <a:off x="6343172" y="1151892"/>
          <a:ext cx="5721449" cy="3925072"/>
        </p:xfrm>
        <a:graphic>
          <a:graphicData uri="http://schemas.openxmlformats.org/drawingml/2006/table">
            <a:tbl>
              <a:tblPr firstRow="1" bandRow="1">
                <a:tableStyleId>{5C22544A-7EE6-4342-B048-85BDC9FD1C3A}</a:tableStyleId>
              </a:tblPr>
              <a:tblGrid>
                <a:gridCol w="2486929">
                  <a:extLst>
                    <a:ext uri="{9D8B030D-6E8A-4147-A177-3AD203B41FA5}">
                      <a16:colId xmlns:a16="http://schemas.microsoft.com/office/drawing/2014/main" val="3644443835"/>
                    </a:ext>
                  </a:extLst>
                </a:gridCol>
                <a:gridCol w="1869743">
                  <a:extLst>
                    <a:ext uri="{9D8B030D-6E8A-4147-A177-3AD203B41FA5}">
                      <a16:colId xmlns:a16="http://schemas.microsoft.com/office/drawing/2014/main" val="1480421055"/>
                    </a:ext>
                  </a:extLst>
                </a:gridCol>
                <a:gridCol w="1364777">
                  <a:extLst>
                    <a:ext uri="{9D8B030D-6E8A-4147-A177-3AD203B41FA5}">
                      <a16:colId xmlns:a16="http://schemas.microsoft.com/office/drawing/2014/main" val="3451531159"/>
                    </a:ext>
                  </a:extLst>
                </a:gridCol>
              </a:tblGrid>
              <a:tr h="673720">
                <a:tc>
                  <a:txBody>
                    <a:bodyPr/>
                    <a:lstStyle/>
                    <a:p>
                      <a:endParaRPr lang="en-US" sz="1200" b="0" dirty="0">
                        <a:solidFill>
                          <a:schemeClr val="tx2"/>
                        </a:solidFill>
                        <a:latin typeface="Arial" charset="0"/>
                        <a:ea typeface="Arial" charset="0"/>
                        <a:cs typeface="Arial" charset="0"/>
                      </a:endParaRPr>
                    </a:p>
                  </a:txBody>
                  <a:tcPr>
                    <a:lnL w="12700" cmpd="sng">
                      <a:noFill/>
                    </a:lnL>
                    <a:lnR w="12700" cmpd="sng">
                      <a:noFill/>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dirty="0">
                          <a:solidFill>
                            <a:schemeClr val="tx1"/>
                          </a:solidFill>
                          <a:latin typeface="Arial" charset="0"/>
                          <a:ea typeface="Arial" charset="0"/>
                          <a:cs typeface="Arial" charset="0"/>
                        </a:rPr>
                        <a:t>Overall </a:t>
                      </a:r>
                    </a:p>
                    <a:p>
                      <a:pPr algn="ctr"/>
                      <a:r>
                        <a:rPr lang="en-US" sz="1200" b="0" dirty="0">
                          <a:solidFill>
                            <a:schemeClr val="tx1"/>
                          </a:solidFill>
                          <a:latin typeface="Arial" charset="0"/>
                          <a:ea typeface="Arial" charset="0"/>
                          <a:cs typeface="Arial" charset="0"/>
                        </a:rPr>
                        <a:t>(N=500)</a:t>
                      </a:r>
                    </a:p>
                  </a:txBody>
                  <a:tcPr>
                    <a:lnL w="12700" cmpd="sng">
                      <a:noFill/>
                    </a:lnL>
                    <a:lnR w="12700" cmpd="sng">
                      <a:noFill/>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sz="1200" b="0" dirty="0">
                          <a:solidFill>
                            <a:schemeClr val="tx1"/>
                          </a:solidFill>
                          <a:latin typeface="Arial" charset="0"/>
                          <a:ea typeface="Arial" charset="0"/>
                          <a:cs typeface="Arial" charset="0"/>
                        </a:rPr>
                        <a:t>R-ZES Group </a:t>
                      </a:r>
                    </a:p>
                    <a:p>
                      <a:pPr algn="ctr"/>
                      <a:r>
                        <a:rPr lang="en-US" sz="1200" b="0" dirty="0">
                          <a:solidFill>
                            <a:schemeClr val="tx1"/>
                          </a:solidFill>
                          <a:latin typeface="Arial" charset="0"/>
                          <a:ea typeface="Arial" charset="0"/>
                          <a:cs typeface="Arial" charset="0"/>
                        </a:rPr>
                        <a:t>(N=183)</a:t>
                      </a:r>
                    </a:p>
                  </a:txBody>
                  <a:tcPr>
                    <a:lnL w="12700" cmpd="sng">
                      <a:noFill/>
                    </a:lnL>
                    <a:lnR w="12700" cmpd="sng">
                      <a:noFill/>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49892033"/>
                  </a:ext>
                </a:extLst>
              </a:tr>
              <a:tr h="406419">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Side branch involvement</a:t>
                      </a:r>
                    </a:p>
                  </a:txBody>
                  <a:tcPr marL="68580" marR="68580" marT="0" marB="0" anchor="ctr">
                    <a:lnT w="12700" cap="flat" cmpd="sng" algn="ctr">
                      <a:solidFill>
                        <a:schemeClr val="accent1">
                          <a:lumMod val="50000"/>
                        </a:schemeClr>
                      </a:solidFill>
                      <a:prstDash val="solid"/>
                      <a:round/>
                      <a:headEnd type="none" w="med" len="med"/>
                      <a:tailEnd type="none" w="med" len="med"/>
                    </a:lnT>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135 (28.7)</a:t>
                      </a:r>
                    </a:p>
                  </a:txBody>
                  <a:tcPr marL="68580" marR="68580" marT="0" marB="0" anchor="ctr">
                    <a:lnT w="12700" cap="flat" cmpd="sng" algn="ctr">
                      <a:solidFill>
                        <a:schemeClr val="accent1">
                          <a:lumMod val="50000"/>
                        </a:schemeClr>
                      </a:solidFill>
                      <a:prstDash val="solid"/>
                      <a:round/>
                      <a:headEnd type="none" w="med" len="med"/>
                      <a:tailEnd type="none" w="med" len="med"/>
                    </a:lnT>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45 (33.3)</a:t>
                      </a:r>
                    </a:p>
                  </a:txBody>
                  <a:tcPr marL="68580" marR="68580" marT="0" marB="0" anchor="ctr">
                    <a:lnT w="12700" cap="flat" cmpd="sng" algn="ctr">
                      <a:solidFill>
                        <a:schemeClr val="accent1">
                          <a:lumMod val="50000"/>
                        </a:schemeClr>
                      </a:solidFill>
                      <a:prstDash val="solid"/>
                      <a:round/>
                      <a:headEnd type="none" w="med" len="med"/>
                      <a:tailEnd type="none" w="med" len="med"/>
                    </a:lnT>
                  </a:tcPr>
                </a:tc>
                <a:extLst>
                  <a:ext uri="{0D108BD9-81ED-4DB2-BD59-A6C34878D82A}">
                    <a16:rowId xmlns:a16="http://schemas.microsoft.com/office/drawing/2014/main" val="3126436518"/>
                  </a:ext>
                </a:extLst>
              </a:tr>
              <a:tr h="406419">
                <a:tc>
                  <a:txBody>
                    <a:bodyPr/>
                    <a:lstStyle/>
                    <a:p>
                      <a:pPr marL="0" marR="0" indent="0">
                        <a:lnSpc>
                          <a:spcPct val="90000"/>
                        </a:lnSpc>
                        <a:spcBef>
                          <a:spcPts val="0"/>
                        </a:spcBef>
                        <a:spcAft>
                          <a:spcPts val="0"/>
                        </a:spcAft>
                      </a:pPr>
                      <a:r>
                        <a:rPr lang="en-US" sz="1200" b="0" dirty="0">
                          <a:effectLst/>
                          <a:latin typeface="Arial" charset="0"/>
                          <a:ea typeface="Arial" charset="0"/>
                          <a:cs typeface="Arial" charset="0"/>
                        </a:rPr>
                        <a:t>Reference vessel diameter (mm)          </a:t>
                      </a:r>
                    </a:p>
                  </a:txBody>
                  <a:tcPr marL="68580" marR="68580" marT="0" marB="0" anchor="ctr">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3.0 ± 0.9  </a:t>
                      </a:r>
                    </a:p>
                  </a:txBody>
                  <a:tcPr marL="68580" marR="68580" marT="0" marB="0" anchor="ctr">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3.3 ± 0.8 </a:t>
                      </a:r>
                    </a:p>
                  </a:txBody>
                  <a:tcPr marL="68580" marR="68580" marT="0" marB="0" anchor="ctr">
                    <a:solidFill>
                      <a:schemeClr val="bg1">
                        <a:lumMod val="95000"/>
                      </a:schemeClr>
                    </a:solidFill>
                  </a:tcPr>
                </a:tc>
                <a:extLst>
                  <a:ext uri="{0D108BD9-81ED-4DB2-BD59-A6C34878D82A}">
                    <a16:rowId xmlns:a16="http://schemas.microsoft.com/office/drawing/2014/main" val="3724945814"/>
                  </a:ext>
                </a:extLst>
              </a:tr>
              <a:tr h="406419">
                <a:tc>
                  <a:txBody>
                    <a:bodyPr/>
                    <a:lstStyle/>
                    <a:p>
                      <a:pPr marL="0" marR="0" indent="0">
                        <a:lnSpc>
                          <a:spcPct val="90000"/>
                        </a:lnSpc>
                        <a:spcBef>
                          <a:spcPts val="0"/>
                        </a:spcBef>
                        <a:spcAft>
                          <a:spcPts val="0"/>
                        </a:spcAft>
                      </a:pPr>
                      <a:r>
                        <a:rPr lang="en-US" sz="1200" b="0">
                          <a:effectLst/>
                          <a:latin typeface="Arial" charset="0"/>
                          <a:ea typeface="Arial" charset="0"/>
                          <a:cs typeface="Arial" charset="0"/>
                        </a:rPr>
                        <a:t>Lesion length (mm)</a:t>
                      </a:r>
                    </a:p>
                  </a:txBody>
                  <a:tcPr marL="68580" marR="68580" marT="0" marB="0" anchor="ct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81.5 ± 32.7</a:t>
                      </a:r>
                    </a:p>
                  </a:txBody>
                  <a:tcPr marL="68580" marR="68580" marT="0" marB="0" anchor="ctr"/>
                </a:tc>
                <a:tc>
                  <a:txBody>
                    <a:bodyPr/>
                    <a:lstStyle/>
                    <a:p>
                      <a:pPr marL="0" marR="0" indent="0" algn="ctr">
                        <a:lnSpc>
                          <a:spcPct val="90000"/>
                        </a:lnSpc>
                        <a:spcBef>
                          <a:spcPts val="0"/>
                        </a:spcBef>
                        <a:spcAft>
                          <a:spcPts val="0"/>
                        </a:spcAft>
                      </a:pPr>
                      <a:r>
                        <a:rPr lang="en-US" sz="1200" kern="1200" dirty="0">
                          <a:solidFill>
                            <a:schemeClr val="dk1"/>
                          </a:solidFill>
                          <a:effectLst/>
                          <a:latin typeface="+mn-lt"/>
                          <a:ea typeface="+mn-ea"/>
                          <a:cs typeface="+mn-cs"/>
                        </a:rPr>
                        <a:t>92.6± 36.4</a:t>
                      </a:r>
                      <a:r>
                        <a:rPr lang="en-US" sz="1200" dirty="0">
                          <a:effectLst/>
                        </a:rPr>
                        <a:t> </a:t>
                      </a:r>
                      <a:endParaRPr lang="en-US" sz="1200" b="0" dirty="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2797289853"/>
                  </a:ext>
                </a:extLst>
              </a:tr>
              <a:tr h="406419">
                <a:tc>
                  <a:txBody>
                    <a:bodyPr/>
                    <a:lstStyle/>
                    <a:p>
                      <a:pPr marL="0" marR="0">
                        <a:lnSpc>
                          <a:spcPct val="90000"/>
                        </a:lnSpc>
                        <a:spcBef>
                          <a:spcPts val="0"/>
                        </a:spcBef>
                        <a:spcAft>
                          <a:spcPts val="0"/>
                        </a:spcAft>
                      </a:pPr>
                      <a:r>
                        <a:rPr lang="en-US" sz="1200" b="0">
                          <a:effectLst/>
                          <a:latin typeface="Arial" charset="0"/>
                          <a:ea typeface="Arial" charset="0"/>
                          <a:cs typeface="Arial" charset="0"/>
                        </a:rPr>
                        <a:t>Occlusion length &gt;20 mm          </a:t>
                      </a:r>
                    </a:p>
                  </a:txBody>
                  <a:tcPr marL="68580" marR="68580" marT="0" marB="0" anchor="ctr">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243 (71.3)</a:t>
                      </a:r>
                    </a:p>
                  </a:txBody>
                  <a:tcPr marL="68580" marR="68580" marT="0" marB="0" anchor="ctr">
                    <a:solidFill>
                      <a:schemeClr val="bg1">
                        <a:lumMod val="95000"/>
                      </a:schemeClr>
                    </a:solidFill>
                  </a:tcPr>
                </a:tc>
                <a:tc>
                  <a:txBody>
                    <a:bodyPr/>
                    <a:lstStyle/>
                    <a:p>
                      <a:pPr marL="0" marR="0" indent="0" algn="ctr">
                        <a:lnSpc>
                          <a:spcPct val="90000"/>
                        </a:lnSpc>
                        <a:spcBef>
                          <a:spcPts val="0"/>
                        </a:spcBef>
                        <a:spcAft>
                          <a:spcPts val="0"/>
                        </a:spcAft>
                      </a:pPr>
                      <a:r>
                        <a:rPr lang="en-US" sz="1200" b="0" dirty="0">
                          <a:effectLst/>
                          <a:latin typeface="Arial" charset="0"/>
                          <a:ea typeface="Arial" charset="0"/>
                          <a:cs typeface="Arial" charset="0"/>
                        </a:rPr>
                        <a:t>129 (78.7)</a:t>
                      </a:r>
                    </a:p>
                  </a:txBody>
                  <a:tcPr marL="68580" marR="68580" marT="0" marB="0" anchor="ctr">
                    <a:solidFill>
                      <a:schemeClr val="bg1">
                        <a:lumMod val="95000"/>
                      </a:schemeClr>
                    </a:solidFill>
                  </a:tcPr>
                </a:tc>
                <a:extLst>
                  <a:ext uri="{0D108BD9-81ED-4DB2-BD59-A6C34878D82A}">
                    <a16:rowId xmlns:a16="http://schemas.microsoft.com/office/drawing/2014/main" val="3439544386"/>
                  </a:ext>
                </a:extLst>
              </a:tr>
              <a:tr h="406419">
                <a:tc>
                  <a:txBody>
                    <a:bodyPr/>
                    <a:lstStyle/>
                    <a:p>
                      <a:pPr marL="0" marR="0">
                        <a:lnSpc>
                          <a:spcPct val="90000"/>
                        </a:lnSpc>
                        <a:spcBef>
                          <a:spcPts val="0"/>
                        </a:spcBef>
                        <a:spcAft>
                          <a:spcPts val="0"/>
                        </a:spcAft>
                      </a:pPr>
                      <a:r>
                        <a:rPr lang="en-US" sz="1200" b="0">
                          <a:effectLst/>
                          <a:latin typeface="Arial" charset="0"/>
                          <a:ea typeface="Arial" charset="0"/>
                          <a:cs typeface="Arial" charset="0"/>
                        </a:rPr>
                        <a:t>Previous failure</a:t>
                      </a:r>
                    </a:p>
                  </a:txBody>
                  <a:tcPr marL="68580" marR="68580" marT="0" marB="0" anchor="ctr"/>
                </a:tc>
                <a:tc>
                  <a:txBody>
                    <a:bodyPr/>
                    <a:lstStyle/>
                    <a:p>
                      <a:pPr marL="0" marR="0" algn="ctr">
                        <a:lnSpc>
                          <a:spcPct val="90000"/>
                        </a:lnSpc>
                        <a:spcBef>
                          <a:spcPts val="75"/>
                        </a:spcBef>
                        <a:spcAft>
                          <a:spcPts val="75"/>
                        </a:spcAft>
                      </a:pPr>
                      <a:r>
                        <a:rPr lang="en-US" sz="1200" b="0">
                          <a:solidFill>
                            <a:srgbClr val="000000"/>
                          </a:solidFill>
                          <a:effectLst/>
                          <a:latin typeface="Arial" charset="0"/>
                          <a:ea typeface="Arial" charset="0"/>
                          <a:cs typeface="Arial" charset="0"/>
                        </a:rPr>
                        <a:t>113 (22.6)</a:t>
                      </a:r>
                      <a:endParaRPr lang="en-US" sz="1200" b="0">
                        <a:effectLst/>
                        <a:latin typeface="Arial" charset="0"/>
                        <a:ea typeface="Arial" charset="0"/>
                        <a:cs typeface="Arial" charset="0"/>
                      </a:endParaRPr>
                    </a:p>
                  </a:txBody>
                  <a:tcPr marL="68580" marR="68580" marT="0" marB="0" anchor="ctr"/>
                </a:tc>
                <a:tc>
                  <a:txBody>
                    <a:bodyPr/>
                    <a:lstStyle/>
                    <a:p>
                      <a:pPr marL="0" marR="0" algn="ctr">
                        <a:lnSpc>
                          <a:spcPct val="90000"/>
                        </a:lnSpc>
                        <a:spcBef>
                          <a:spcPts val="75"/>
                        </a:spcBef>
                        <a:spcAft>
                          <a:spcPts val="75"/>
                        </a:spcAft>
                      </a:pPr>
                      <a:r>
                        <a:rPr lang="en-US" sz="1200" b="0" dirty="0">
                          <a:solidFill>
                            <a:srgbClr val="000000"/>
                          </a:solidFill>
                          <a:effectLst/>
                          <a:latin typeface="Arial" charset="0"/>
                          <a:ea typeface="Arial" charset="0"/>
                          <a:cs typeface="Arial" charset="0"/>
                        </a:rPr>
                        <a:t>38 (29.5)</a:t>
                      </a:r>
                      <a:endParaRPr lang="en-US" sz="1200" b="0" dirty="0">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939286823"/>
                  </a:ext>
                </a:extLst>
              </a:tr>
              <a:tr h="406419">
                <a:tc>
                  <a:txBody>
                    <a:bodyPr/>
                    <a:lstStyle/>
                    <a:p>
                      <a:pPr marL="0" marR="0">
                        <a:lnSpc>
                          <a:spcPct val="90000"/>
                        </a:lnSpc>
                        <a:spcBef>
                          <a:spcPts val="0"/>
                        </a:spcBef>
                        <a:spcAft>
                          <a:spcPts val="0"/>
                        </a:spcAft>
                      </a:pPr>
                      <a:r>
                        <a:rPr lang="en-US" sz="1200" b="0">
                          <a:effectLst/>
                          <a:latin typeface="Arial" charset="0"/>
                          <a:ea typeface="Arial" charset="0"/>
                          <a:cs typeface="Arial" charset="0"/>
                        </a:rPr>
                        <a:t>In-stent occlusion                                 </a:t>
                      </a:r>
                    </a:p>
                  </a:txBody>
                  <a:tcPr marL="68580" marR="68580" marT="0" marB="0" anchor="ctr">
                    <a:solidFill>
                      <a:schemeClr val="bg1">
                        <a:lumMod val="95000"/>
                      </a:schemeClr>
                    </a:solidFill>
                  </a:tcPr>
                </a:tc>
                <a:tc>
                  <a:txBody>
                    <a:bodyPr/>
                    <a:lstStyle/>
                    <a:p>
                      <a:pPr marL="0" marR="0" algn="ctr">
                        <a:lnSpc>
                          <a:spcPct val="90000"/>
                        </a:lnSpc>
                        <a:spcBef>
                          <a:spcPts val="75"/>
                        </a:spcBef>
                        <a:spcAft>
                          <a:spcPts val="75"/>
                        </a:spcAft>
                      </a:pPr>
                      <a:r>
                        <a:rPr lang="en-US" sz="1200" b="0">
                          <a:solidFill>
                            <a:srgbClr val="000000"/>
                          </a:solidFill>
                          <a:effectLst/>
                          <a:latin typeface="Arial" charset="0"/>
                          <a:ea typeface="Arial" charset="0"/>
                          <a:cs typeface="Arial" charset="0"/>
                        </a:rPr>
                        <a:t>42 (8.4)</a:t>
                      </a:r>
                      <a:endParaRPr lang="en-US" sz="1200" b="0">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algn="ctr">
                        <a:lnSpc>
                          <a:spcPct val="90000"/>
                        </a:lnSpc>
                        <a:spcBef>
                          <a:spcPts val="75"/>
                        </a:spcBef>
                        <a:spcAft>
                          <a:spcPts val="75"/>
                        </a:spcAft>
                      </a:pPr>
                      <a:r>
                        <a:rPr lang="en-US" sz="1200" b="0" dirty="0">
                          <a:solidFill>
                            <a:srgbClr val="000000"/>
                          </a:solidFill>
                          <a:effectLst/>
                          <a:latin typeface="Arial" charset="0"/>
                          <a:ea typeface="Arial" charset="0"/>
                          <a:cs typeface="Arial" charset="0"/>
                        </a:rPr>
                        <a:t>8 (4.4)</a:t>
                      </a:r>
                      <a:endParaRPr lang="en-US" sz="1200" b="0" dirty="0">
                        <a:effectLst/>
                        <a:latin typeface="Arial" charset="0"/>
                        <a:ea typeface="Arial" charset="0"/>
                        <a:cs typeface="Arial" charset="0"/>
                      </a:endParaRPr>
                    </a:p>
                  </a:txBody>
                  <a:tcPr marL="68580" marR="68580" marT="0" marB="0" anchor="ctr">
                    <a:solidFill>
                      <a:schemeClr val="bg1">
                        <a:lumMod val="95000"/>
                      </a:schemeClr>
                    </a:solidFill>
                  </a:tcPr>
                </a:tc>
                <a:extLst>
                  <a:ext uri="{0D108BD9-81ED-4DB2-BD59-A6C34878D82A}">
                    <a16:rowId xmlns:a16="http://schemas.microsoft.com/office/drawing/2014/main" val="941978405"/>
                  </a:ext>
                </a:extLst>
              </a:tr>
              <a:tr h="406419">
                <a:tc>
                  <a:txBody>
                    <a:bodyPr/>
                    <a:lstStyle/>
                    <a:p>
                      <a:pPr marL="0" marR="0">
                        <a:lnSpc>
                          <a:spcPct val="90000"/>
                        </a:lnSpc>
                        <a:spcBef>
                          <a:spcPts val="0"/>
                        </a:spcBef>
                        <a:spcAft>
                          <a:spcPts val="0"/>
                        </a:spcAft>
                      </a:pPr>
                      <a:r>
                        <a:rPr lang="en-US" sz="1200" b="0" dirty="0">
                          <a:effectLst/>
                          <a:latin typeface="Arial" charset="0"/>
                          <a:ea typeface="Arial" charset="0"/>
                          <a:cs typeface="Arial" charset="0"/>
                        </a:rPr>
                        <a:t>J-CTO score</a:t>
                      </a:r>
                    </a:p>
                  </a:txBody>
                  <a:tcPr marL="68580" marR="68580" marT="0" marB="0" anchor="ctr"/>
                </a:tc>
                <a:tc>
                  <a:txBody>
                    <a:bodyPr/>
                    <a:lstStyle/>
                    <a:p>
                      <a:pPr marL="0" marR="0" algn="ctr">
                        <a:lnSpc>
                          <a:spcPct val="90000"/>
                        </a:lnSpc>
                        <a:spcBef>
                          <a:spcPts val="75"/>
                        </a:spcBef>
                        <a:spcAft>
                          <a:spcPts val="75"/>
                        </a:spcAft>
                      </a:pPr>
                      <a:r>
                        <a:rPr lang="en-US" sz="1200" b="0">
                          <a:effectLst/>
                          <a:latin typeface="Arial" charset="0"/>
                          <a:ea typeface="Arial" charset="0"/>
                          <a:cs typeface="Arial" charset="0"/>
                        </a:rPr>
                        <a:t>2.5 ± 1.1</a:t>
                      </a:r>
                    </a:p>
                  </a:txBody>
                  <a:tcPr marL="68580" marR="68580" marT="0" marB="0" anchor="ctr"/>
                </a:tc>
                <a:tc>
                  <a:txBody>
                    <a:bodyPr/>
                    <a:lstStyle/>
                    <a:p>
                      <a:pPr marL="0" marR="0" algn="ctr">
                        <a:lnSpc>
                          <a:spcPct val="90000"/>
                        </a:lnSpc>
                        <a:spcBef>
                          <a:spcPts val="75"/>
                        </a:spcBef>
                        <a:spcAft>
                          <a:spcPts val="75"/>
                        </a:spcAft>
                      </a:pPr>
                      <a:r>
                        <a:rPr lang="en-US" sz="1200" b="0" dirty="0">
                          <a:effectLst/>
                          <a:latin typeface="Arial" charset="0"/>
                          <a:ea typeface="Arial" charset="0"/>
                          <a:cs typeface="Arial" charset="0"/>
                        </a:rPr>
                        <a:t>2.6 ± 1.1</a:t>
                      </a:r>
                    </a:p>
                  </a:txBody>
                  <a:tcPr marL="68580" marR="68580" marT="0" marB="0" anchor="ctr"/>
                </a:tc>
                <a:extLst>
                  <a:ext uri="{0D108BD9-81ED-4DB2-BD59-A6C34878D82A}">
                    <a16:rowId xmlns:a16="http://schemas.microsoft.com/office/drawing/2014/main" val="1865140281"/>
                  </a:ext>
                </a:extLst>
              </a:tr>
              <a:tr h="406419">
                <a:tc>
                  <a:txBody>
                    <a:bodyPr/>
                    <a:lstStyle/>
                    <a:p>
                      <a:pPr marL="0" marR="0">
                        <a:lnSpc>
                          <a:spcPct val="90000"/>
                        </a:lnSpc>
                        <a:spcBef>
                          <a:spcPts val="0"/>
                        </a:spcBef>
                        <a:spcAft>
                          <a:spcPts val="0"/>
                        </a:spcAft>
                      </a:pPr>
                      <a:r>
                        <a:rPr lang="en-US" sz="1200" b="0" dirty="0">
                          <a:effectLst/>
                          <a:latin typeface="Arial" charset="0"/>
                          <a:ea typeface="Arial" charset="0"/>
                          <a:cs typeface="Arial" charset="0"/>
                        </a:rPr>
                        <a:t>SYNTAX score</a:t>
                      </a:r>
                    </a:p>
                  </a:txBody>
                  <a:tcPr marL="68580" marR="68580" marT="0" marB="0" anchor="ctr">
                    <a:lnB w="1270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marL="0" marR="0" algn="ctr">
                        <a:lnSpc>
                          <a:spcPct val="90000"/>
                        </a:lnSpc>
                        <a:spcBef>
                          <a:spcPts val="75"/>
                        </a:spcBef>
                        <a:spcAft>
                          <a:spcPts val="75"/>
                        </a:spcAft>
                      </a:pPr>
                      <a:r>
                        <a:rPr lang="en-US" sz="1200" b="0" dirty="0">
                          <a:effectLst/>
                          <a:latin typeface="Arial" charset="0"/>
                          <a:ea typeface="Arial" charset="0"/>
                          <a:cs typeface="Arial" charset="0"/>
                        </a:rPr>
                        <a:t>14.1 ± 6.6</a:t>
                      </a:r>
                    </a:p>
                  </a:txBody>
                  <a:tcPr marL="68580" marR="68580" marT="0" marB="0" anchor="ctr">
                    <a:lnB w="12700" cap="flat" cmpd="sng" algn="ctr">
                      <a:solidFill>
                        <a:schemeClr val="accent1">
                          <a:lumMod val="50000"/>
                        </a:schemeClr>
                      </a:solidFill>
                      <a:prstDash val="solid"/>
                      <a:round/>
                      <a:headEnd type="none" w="med" len="med"/>
                      <a:tailEnd type="none" w="med" len="med"/>
                    </a:lnB>
                    <a:solidFill>
                      <a:schemeClr val="bg1">
                        <a:lumMod val="95000"/>
                      </a:schemeClr>
                    </a:solidFill>
                  </a:tcPr>
                </a:tc>
                <a:tc>
                  <a:txBody>
                    <a:bodyPr/>
                    <a:lstStyle/>
                    <a:p>
                      <a:pPr marL="0" marR="0" algn="ctr">
                        <a:lnSpc>
                          <a:spcPct val="90000"/>
                        </a:lnSpc>
                        <a:spcBef>
                          <a:spcPts val="75"/>
                        </a:spcBef>
                        <a:spcAft>
                          <a:spcPts val="75"/>
                        </a:spcAft>
                      </a:pPr>
                      <a:r>
                        <a:rPr lang="en-US" sz="1200" b="0" dirty="0">
                          <a:solidFill>
                            <a:srgbClr val="000000"/>
                          </a:solidFill>
                          <a:effectLst/>
                          <a:latin typeface="Arial" charset="0"/>
                          <a:ea typeface="Arial" charset="0"/>
                          <a:cs typeface="Arial" charset="0"/>
                        </a:rPr>
                        <a:t>13.5 ± 5.9</a:t>
                      </a:r>
                    </a:p>
                  </a:txBody>
                  <a:tcPr marL="68580" marR="68580" marT="0" marB="0" anchor="ctr">
                    <a:lnB w="12700" cap="flat" cmpd="sng" algn="ctr">
                      <a:solidFill>
                        <a:schemeClr val="accent1">
                          <a:lumMod val="50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0173488"/>
                  </a:ext>
                </a:extLst>
              </a:tr>
            </a:tbl>
          </a:graphicData>
        </a:graphic>
      </p:graphicFrame>
      <p:sp>
        <p:nvSpPr>
          <p:cNvPr id="10" name="Rectangle 9">
            <a:extLst>
              <a:ext uri="{FF2B5EF4-FFF2-40B4-BE49-F238E27FC236}">
                <a16:creationId xmlns:a16="http://schemas.microsoft.com/office/drawing/2014/main" id="{E439D9C1-2607-485B-8E2C-7165F9870FBC}"/>
              </a:ext>
            </a:extLst>
          </p:cNvPr>
          <p:cNvSpPr/>
          <p:nvPr/>
        </p:nvSpPr>
        <p:spPr>
          <a:xfrm>
            <a:off x="6343172" y="2720013"/>
            <a:ext cx="5721450" cy="675235"/>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439D9C1-2607-485B-8E2C-7165F9870FBC}"/>
              </a:ext>
            </a:extLst>
          </p:cNvPr>
          <p:cNvSpPr/>
          <p:nvPr/>
        </p:nvSpPr>
        <p:spPr>
          <a:xfrm>
            <a:off x="6343172" y="4236380"/>
            <a:ext cx="5721450" cy="431154"/>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7275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337180" y="5887844"/>
            <a:ext cx="468352" cy="83634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751034-32C9-44D5-960E-78EFB563DC34}"/>
              </a:ext>
            </a:extLst>
          </p:cNvPr>
          <p:cNvSpPr>
            <a:spLocks noGrp="1"/>
          </p:cNvSpPr>
          <p:nvPr>
            <p:ph type="title"/>
          </p:nvPr>
        </p:nvSpPr>
        <p:spPr>
          <a:xfrm>
            <a:off x="197685" y="167265"/>
            <a:ext cx="10972800" cy="442335"/>
          </a:xfrm>
        </p:spPr>
        <p:txBody>
          <a:bodyPr anchor="t">
            <a:normAutofit fontScale="90000"/>
          </a:bodyPr>
          <a:lstStyle/>
          <a:p>
            <a:r>
              <a:rPr lang="en-US" sz="2800" dirty="0">
                <a:latin typeface="Arial" charset="0"/>
                <a:ea typeface="Arial" charset="0"/>
                <a:cs typeface="Arial" charset="0"/>
              </a:rPr>
              <a:t>PERSPECTIVE: </a:t>
            </a:r>
            <a:r>
              <a:rPr lang="en-US" sz="2200" i="1" dirty="0">
                <a:latin typeface="Arial" charset="0"/>
                <a:ea typeface="Arial" charset="0"/>
                <a:cs typeface="Arial" charset="0"/>
              </a:rPr>
              <a:t>1 Year Clinical Events</a:t>
            </a:r>
          </a:p>
        </p:txBody>
      </p:sp>
      <p:graphicFrame>
        <p:nvGraphicFramePr>
          <p:cNvPr id="8" name="Content Placeholder 3">
            <a:extLst>
              <a:ext uri="{FF2B5EF4-FFF2-40B4-BE49-F238E27FC236}">
                <a16:creationId xmlns:a16="http://schemas.microsoft.com/office/drawing/2014/main" id="{E9A8250D-5C41-4C98-A324-C86833F77D7F}"/>
              </a:ext>
            </a:extLst>
          </p:cNvPr>
          <p:cNvGraphicFramePr>
            <a:graphicFrameLocks/>
          </p:cNvGraphicFramePr>
          <p:nvPr>
            <p:extLst/>
          </p:nvPr>
        </p:nvGraphicFramePr>
        <p:xfrm>
          <a:off x="471942" y="731444"/>
          <a:ext cx="11136962" cy="4518987"/>
        </p:xfrm>
        <a:graphic>
          <a:graphicData uri="http://schemas.openxmlformats.org/drawingml/2006/table">
            <a:tbl>
              <a:tblPr firstRow="1" bandRow="1">
                <a:tableStyleId>{5C22544A-7EE6-4342-B048-85BDC9FD1C3A}</a:tableStyleId>
              </a:tblPr>
              <a:tblGrid>
                <a:gridCol w="3944045">
                  <a:extLst>
                    <a:ext uri="{9D8B030D-6E8A-4147-A177-3AD203B41FA5}">
                      <a16:colId xmlns:a16="http://schemas.microsoft.com/office/drawing/2014/main" val="3644443835"/>
                    </a:ext>
                  </a:extLst>
                </a:gridCol>
                <a:gridCol w="2791442">
                  <a:extLst>
                    <a:ext uri="{9D8B030D-6E8A-4147-A177-3AD203B41FA5}">
                      <a16:colId xmlns:a16="http://schemas.microsoft.com/office/drawing/2014/main" val="1480421055"/>
                    </a:ext>
                  </a:extLst>
                </a:gridCol>
                <a:gridCol w="4401475">
                  <a:extLst>
                    <a:ext uri="{9D8B030D-6E8A-4147-A177-3AD203B41FA5}">
                      <a16:colId xmlns:a16="http://schemas.microsoft.com/office/drawing/2014/main" val="3451531159"/>
                    </a:ext>
                  </a:extLst>
                </a:gridCol>
              </a:tblGrid>
              <a:tr h="585746">
                <a:tc>
                  <a:txBody>
                    <a:bodyPr/>
                    <a:lstStyle/>
                    <a:p>
                      <a:endParaRPr lang="en-US" sz="1400" b="0" dirty="0">
                        <a:latin typeface="Arial" charset="0"/>
                        <a:ea typeface="Arial" charset="0"/>
                        <a:cs typeface="Arial" charset="0"/>
                      </a:endParaRP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a:r>
                        <a:rPr lang="en-US" sz="1400" b="0" dirty="0">
                          <a:solidFill>
                            <a:schemeClr val="tx1"/>
                          </a:solidFill>
                          <a:latin typeface="Arial" charset="0"/>
                          <a:ea typeface="Arial" charset="0"/>
                          <a:cs typeface="Arial" charset="0"/>
                        </a:rPr>
                        <a:t>Overall </a:t>
                      </a:r>
                    </a:p>
                    <a:p>
                      <a:pPr algn="ctr"/>
                      <a:r>
                        <a:rPr lang="en-US" sz="1400" b="0" dirty="0">
                          <a:solidFill>
                            <a:schemeClr val="tx1"/>
                          </a:solidFill>
                          <a:latin typeface="Arial" charset="0"/>
                          <a:ea typeface="Arial" charset="0"/>
                          <a:cs typeface="Arial" charset="0"/>
                        </a:rPr>
                        <a:t>(N=488)</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tc>
                  <a:txBody>
                    <a:bodyPr/>
                    <a:lstStyle/>
                    <a:p>
                      <a:pPr algn="ctr"/>
                      <a:r>
                        <a:rPr lang="en-US" sz="1400" b="0" dirty="0">
                          <a:solidFill>
                            <a:schemeClr val="tx1"/>
                          </a:solidFill>
                          <a:latin typeface="Arial" charset="0"/>
                          <a:ea typeface="Arial" charset="0"/>
                          <a:cs typeface="Arial" charset="0"/>
                        </a:rPr>
                        <a:t>R-ZES Group </a:t>
                      </a:r>
                    </a:p>
                    <a:p>
                      <a:pPr algn="ctr"/>
                      <a:r>
                        <a:rPr lang="en-US" sz="1400" b="0" dirty="0">
                          <a:solidFill>
                            <a:schemeClr val="tx1"/>
                          </a:solidFill>
                          <a:latin typeface="Arial" charset="0"/>
                          <a:ea typeface="Arial" charset="0"/>
                          <a:cs typeface="Arial" charset="0"/>
                        </a:rPr>
                        <a:t>(N=175)</a:t>
                      </a:r>
                    </a:p>
                  </a:txBody>
                  <a:tcP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849892033"/>
                  </a:ext>
                </a:extLst>
              </a:tr>
              <a:tr h="302557">
                <a:tc>
                  <a:txBody>
                    <a:bodyPr/>
                    <a:lstStyle/>
                    <a:p>
                      <a:pPr marL="0" marR="0" indent="0">
                        <a:spcBef>
                          <a:spcPts val="0"/>
                        </a:spcBef>
                        <a:spcAft>
                          <a:spcPts val="0"/>
                        </a:spcAft>
                      </a:pPr>
                      <a:r>
                        <a:rPr lang="en-US" sz="1400" b="0" dirty="0">
                          <a:effectLst/>
                          <a:latin typeface="Arial" charset="0"/>
                          <a:ea typeface="Arial" charset="0"/>
                          <a:cs typeface="Arial" charset="0"/>
                        </a:rPr>
                        <a:t>Death</a:t>
                      </a:r>
                    </a:p>
                  </a:txBody>
                  <a:tcPr marL="68580" marR="68580" marT="0" marB="0" anchor="ctr">
                    <a:lnT w="12700" cap="flat" cmpd="sng" algn="ctr">
                      <a:solidFill>
                        <a:schemeClr val="tx2"/>
                      </a:solidFill>
                      <a:prstDash val="solid"/>
                      <a:round/>
                      <a:headEnd type="none" w="med" len="med"/>
                      <a:tailEnd type="none" w="med" len="med"/>
                    </a:lnT>
                    <a:solidFill>
                      <a:schemeClr val="bg1">
                        <a:lumMod val="95000"/>
                      </a:schemeClr>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11 (2.3)</a:t>
                      </a:r>
                    </a:p>
                  </a:txBody>
                  <a:tcPr marL="68580" marR="68580" marT="0" marB="0" anchor="ctr">
                    <a:lnT w="12700" cap="flat" cmpd="sng" algn="ctr">
                      <a:solidFill>
                        <a:schemeClr val="tx2"/>
                      </a:solidFill>
                      <a:prstDash val="solid"/>
                      <a:round/>
                      <a:headEnd type="none" w="med" len="med"/>
                      <a:tailEnd type="none" w="med" len="med"/>
                    </a:lnT>
                    <a:solidFill>
                      <a:schemeClr val="bg1">
                        <a:lumMod val="95000"/>
                      </a:schemeClr>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5 (2.9)</a:t>
                      </a:r>
                    </a:p>
                  </a:txBody>
                  <a:tcPr marL="68580" marR="68580" marT="0" marB="0" anchor="ctr">
                    <a:lnT w="12700" cap="flat" cmpd="sng" algn="ctr">
                      <a:solidFill>
                        <a:schemeClr val="tx2"/>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4207796260"/>
                  </a:ext>
                </a:extLst>
              </a:tr>
              <a:tr h="302557">
                <a:tc>
                  <a:txBody>
                    <a:bodyPr/>
                    <a:lstStyle/>
                    <a:p>
                      <a:pPr marL="0" marR="0" indent="0">
                        <a:spcBef>
                          <a:spcPts val="0"/>
                        </a:spcBef>
                        <a:spcAft>
                          <a:spcPts val="0"/>
                        </a:spcAft>
                      </a:pPr>
                      <a:r>
                        <a:rPr lang="en-US" sz="1400" b="0" dirty="0">
                          <a:effectLst/>
                          <a:latin typeface="Arial" charset="0"/>
                          <a:ea typeface="Arial" charset="0"/>
                          <a:cs typeface="Arial" charset="0"/>
                        </a:rPr>
                        <a:t>   Cardiac Death</a:t>
                      </a:r>
                    </a:p>
                  </a:txBody>
                  <a:tcPr marL="68580" marR="68580" marT="0" marB="0" anchor="ctr"/>
                </a:tc>
                <a:tc>
                  <a:txBody>
                    <a:bodyPr/>
                    <a:lstStyle/>
                    <a:p>
                      <a:pPr marL="0" marR="0" indent="0" algn="ctr">
                        <a:spcBef>
                          <a:spcPts val="0"/>
                        </a:spcBef>
                        <a:spcAft>
                          <a:spcPts val="0"/>
                        </a:spcAft>
                      </a:pPr>
                      <a:r>
                        <a:rPr lang="en-US" sz="1400" b="0" dirty="0">
                          <a:effectLst/>
                          <a:latin typeface="Arial" charset="0"/>
                          <a:ea typeface="Arial" charset="0"/>
                          <a:cs typeface="Arial" charset="0"/>
                        </a:rPr>
                        <a:t>8 (1.6)</a:t>
                      </a:r>
                    </a:p>
                  </a:txBody>
                  <a:tcPr marL="68580" marR="68580" marT="0" marB="0" anchor="ctr"/>
                </a:tc>
                <a:tc>
                  <a:txBody>
                    <a:bodyPr/>
                    <a:lstStyle/>
                    <a:p>
                      <a:pPr marL="0" marR="0" indent="0" algn="ctr">
                        <a:spcBef>
                          <a:spcPts val="0"/>
                        </a:spcBef>
                        <a:spcAft>
                          <a:spcPts val="0"/>
                        </a:spcAft>
                      </a:pPr>
                      <a:r>
                        <a:rPr lang="en-US" sz="1400" b="0" dirty="0">
                          <a:effectLst/>
                          <a:latin typeface="Arial" charset="0"/>
                          <a:ea typeface="Arial" charset="0"/>
                          <a:cs typeface="Arial" charset="0"/>
                        </a:rPr>
                        <a:t>3 (1.7)</a:t>
                      </a:r>
                    </a:p>
                  </a:txBody>
                  <a:tcPr marL="68580" marR="68580" marT="0" marB="0" anchor="ctr"/>
                </a:tc>
                <a:extLst>
                  <a:ext uri="{0D108BD9-81ED-4DB2-BD59-A6C34878D82A}">
                    <a16:rowId xmlns:a16="http://schemas.microsoft.com/office/drawing/2014/main" val="212685981"/>
                  </a:ext>
                </a:extLst>
              </a:tr>
              <a:tr h="302557">
                <a:tc>
                  <a:txBody>
                    <a:bodyPr/>
                    <a:lstStyle/>
                    <a:p>
                      <a:pPr marL="0" marR="0" indent="0">
                        <a:spcBef>
                          <a:spcPts val="0"/>
                        </a:spcBef>
                        <a:spcAft>
                          <a:spcPts val="0"/>
                        </a:spcAft>
                      </a:pPr>
                      <a:r>
                        <a:rPr lang="en-US" sz="1400" b="0" dirty="0">
                          <a:solidFill>
                            <a:schemeClr val="tx1"/>
                          </a:solidFill>
                          <a:effectLst/>
                          <a:latin typeface="Arial" charset="0"/>
                          <a:ea typeface="Arial" charset="0"/>
                          <a:cs typeface="Arial" charset="0"/>
                        </a:rPr>
                        <a:t>Myocardial Infarction</a:t>
                      </a:r>
                    </a:p>
                  </a:txBody>
                  <a:tcPr marL="68580" marR="68580" marT="0" marB="0" anchor="ctr">
                    <a:solidFill>
                      <a:schemeClr val="bg1">
                        <a:lumMod val="95000"/>
                      </a:schemeClr>
                    </a:solidFill>
                  </a:tcPr>
                </a:tc>
                <a:tc>
                  <a:txBody>
                    <a:bodyPr/>
                    <a:lstStyle/>
                    <a:p>
                      <a:pPr marL="0" marR="0" indent="0" algn="ctr">
                        <a:spcBef>
                          <a:spcPts val="0"/>
                        </a:spcBef>
                        <a:spcAft>
                          <a:spcPts val="0"/>
                        </a:spcAft>
                      </a:pPr>
                      <a:endParaRPr lang="en-US" sz="1400" b="0" dirty="0">
                        <a:effectLst/>
                        <a:highlight>
                          <a:srgbClr val="FF0000"/>
                        </a:highligh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gn="ctr">
                        <a:spcBef>
                          <a:spcPts val="0"/>
                        </a:spcBef>
                        <a:spcAft>
                          <a:spcPts val="0"/>
                        </a:spcAft>
                      </a:pPr>
                      <a:endParaRPr lang="en-US" sz="1400" b="0" dirty="0">
                        <a:solidFill>
                          <a:schemeClr val="tx1"/>
                        </a:solidFill>
                        <a:effectLst/>
                        <a:latin typeface="Arial" charset="0"/>
                        <a:ea typeface="Arial" charset="0"/>
                        <a:cs typeface="Arial" charset="0"/>
                      </a:endParaRPr>
                    </a:p>
                  </a:txBody>
                  <a:tcPr marL="68580" marR="68580" marT="0" marB="0" anchor="ctr">
                    <a:solidFill>
                      <a:schemeClr val="bg1">
                        <a:lumMod val="95000"/>
                      </a:schemeClr>
                    </a:solidFill>
                  </a:tcPr>
                </a:tc>
                <a:extLst>
                  <a:ext uri="{0D108BD9-81ED-4DB2-BD59-A6C34878D82A}">
                    <a16:rowId xmlns:a16="http://schemas.microsoft.com/office/drawing/2014/main" val="683680206"/>
                  </a:ext>
                </a:extLst>
              </a:tr>
              <a:tr h="302557">
                <a:tc>
                  <a:txBody>
                    <a:bodyPr/>
                    <a:lstStyle/>
                    <a:p>
                      <a:pPr marL="457200" marR="0" lvl="1" indent="0">
                        <a:spcBef>
                          <a:spcPts val="0"/>
                        </a:spcBef>
                        <a:spcAft>
                          <a:spcPts val="0"/>
                        </a:spcAft>
                      </a:pPr>
                      <a:r>
                        <a:rPr lang="en-US" sz="1400" b="0" dirty="0">
                          <a:effectLst/>
                          <a:latin typeface="Arial" charset="0"/>
                          <a:ea typeface="Arial" charset="0"/>
                          <a:cs typeface="Arial" charset="0"/>
                        </a:rPr>
                        <a:t>Protocol MI definition (CKMB &gt;10x ULN)</a:t>
                      </a:r>
                      <a:endParaRPr lang="en-US" sz="1400" b="0" dirty="0">
                        <a:solidFill>
                          <a:srgbClr val="FF0000"/>
                        </a:solidFill>
                        <a:effectLst/>
                        <a:latin typeface="Arial" charset="0"/>
                        <a:ea typeface="Arial" charset="0"/>
                        <a:cs typeface="Arial" charset="0"/>
                      </a:endParaRPr>
                    </a:p>
                  </a:txBody>
                  <a:tcPr marL="68580" marR="68580" marT="0" marB="0" anchor="ctr">
                    <a:solidFill>
                      <a:srgbClr val="E9EDF4"/>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10 </a:t>
                      </a:r>
                      <a:r>
                        <a:rPr lang="en-US" sz="1400" dirty="0">
                          <a:latin typeface="Arial" charset="0"/>
                          <a:ea typeface="Arial" charset="0"/>
                          <a:cs typeface="Arial" charset="0"/>
                        </a:rPr>
                        <a:t>(2.0)</a:t>
                      </a:r>
                    </a:p>
                  </a:txBody>
                  <a:tcPr marL="68580" marR="68580" marT="0" marB="0" anchor="ctr">
                    <a:solidFill>
                      <a:srgbClr val="E9EDF4"/>
                    </a:solidFill>
                  </a:tcPr>
                </a:tc>
                <a:tc>
                  <a:txBody>
                    <a:bodyPr/>
                    <a:lstStyle/>
                    <a:p>
                      <a:pPr marL="0" marR="0" indent="0" algn="ctr">
                        <a:spcBef>
                          <a:spcPts val="0"/>
                        </a:spcBef>
                        <a:spcAft>
                          <a:spcPts val="0"/>
                        </a:spcAft>
                      </a:pPr>
                      <a:r>
                        <a:rPr lang="en-US" sz="1400" b="0" dirty="0">
                          <a:solidFill>
                            <a:schemeClr val="tx1"/>
                          </a:solidFill>
                          <a:effectLst/>
                          <a:latin typeface="Arial" charset="0"/>
                          <a:ea typeface="Arial" charset="0"/>
                          <a:cs typeface="Arial" charset="0"/>
                        </a:rPr>
                        <a:t>4 (2.3)</a:t>
                      </a:r>
                    </a:p>
                  </a:txBody>
                  <a:tcPr marL="68580" marR="68580" marT="0" marB="0" anchor="ctr">
                    <a:solidFill>
                      <a:srgbClr val="E9EDF4"/>
                    </a:solidFill>
                  </a:tcPr>
                </a:tc>
                <a:extLst>
                  <a:ext uri="{0D108BD9-81ED-4DB2-BD59-A6C34878D82A}">
                    <a16:rowId xmlns:a16="http://schemas.microsoft.com/office/drawing/2014/main" val="3990633454"/>
                  </a:ext>
                </a:extLst>
              </a:tr>
              <a:tr h="302557">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b="0" dirty="0">
                          <a:effectLst/>
                          <a:latin typeface="Arial" charset="0"/>
                          <a:ea typeface="Arial" charset="0"/>
                          <a:cs typeface="Arial" charset="0"/>
                        </a:rPr>
                        <a:t>ARC MI definition (CKMB &gt;3x ULN)</a:t>
                      </a:r>
                      <a:endParaRPr lang="en-US" sz="1400" b="0" dirty="0">
                        <a:solidFill>
                          <a:srgbClr val="FF0000"/>
                        </a:solidFill>
                        <a:effectLst/>
                        <a:latin typeface="Arial" charset="0"/>
                        <a:ea typeface="Arial" charset="0"/>
                        <a:cs typeface="Arial" charset="0"/>
                      </a:endParaRPr>
                    </a:p>
                  </a:txBody>
                  <a:tcPr marL="68580" marR="68580" marT="0" marB="0" anchor="ctr">
                    <a:solidFill>
                      <a:schemeClr val="bg1">
                        <a:lumMod val="95000"/>
                      </a:schemeClr>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34 </a:t>
                      </a:r>
                      <a:r>
                        <a:rPr lang="en-US" sz="1400" dirty="0">
                          <a:latin typeface="Arial" charset="0"/>
                          <a:ea typeface="Arial" charset="0"/>
                          <a:cs typeface="Arial" charset="0"/>
                        </a:rPr>
                        <a:t>(7.0)</a:t>
                      </a:r>
                    </a:p>
                  </a:txBody>
                  <a:tcPr marL="68580" marR="68580" marT="0" marB="0" anchor="ctr">
                    <a:solidFill>
                      <a:schemeClr val="bg1">
                        <a:lumMod val="95000"/>
                      </a:schemeClr>
                    </a:solidFill>
                  </a:tcPr>
                </a:tc>
                <a:tc>
                  <a:txBody>
                    <a:bodyPr/>
                    <a:lstStyle/>
                    <a:p>
                      <a:pPr marL="0" marR="0" indent="0" algn="ctr">
                        <a:spcBef>
                          <a:spcPts val="0"/>
                        </a:spcBef>
                        <a:spcAft>
                          <a:spcPts val="0"/>
                        </a:spcAft>
                      </a:pPr>
                      <a:r>
                        <a:rPr lang="en-US" sz="1400" b="0" dirty="0">
                          <a:solidFill>
                            <a:schemeClr val="tx1"/>
                          </a:solidFill>
                          <a:effectLst/>
                          <a:latin typeface="Arial" charset="0"/>
                          <a:ea typeface="Arial" charset="0"/>
                          <a:cs typeface="Arial" charset="0"/>
                        </a:rPr>
                        <a:t>19 (10.9)</a:t>
                      </a:r>
                    </a:p>
                  </a:txBody>
                  <a:tcPr marL="68580" marR="68580" marT="0" marB="0" anchor="ctr">
                    <a:solidFill>
                      <a:schemeClr val="bg1">
                        <a:lumMod val="95000"/>
                      </a:schemeClr>
                    </a:solidFill>
                  </a:tcPr>
                </a:tc>
                <a:extLst>
                  <a:ext uri="{0D108BD9-81ED-4DB2-BD59-A6C34878D82A}">
                    <a16:rowId xmlns:a16="http://schemas.microsoft.com/office/drawing/2014/main" val="690885482"/>
                  </a:ext>
                </a:extLst>
              </a:tr>
              <a:tr h="302557">
                <a:tc>
                  <a:txBody>
                    <a:bodyPr/>
                    <a:lstStyle/>
                    <a:p>
                      <a:pPr marL="0" marR="0" indent="0">
                        <a:spcBef>
                          <a:spcPts val="0"/>
                        </a:spcBef>
                        <a:spcAft>
                          <a:spcPts val="0"/>
                        </a:spcAft>
                      </a:pPr>
                      <a:r>
                        <a:rPr lang="en-US" sz="1400" b="0" dirty="0">
                          <a:effectLst/>
                          <a:latin typeface="Arial" charset="0"/>
                          <a:ea typeface="Arial" charset="0"/>
                          <a:cs typeface="Arial" charset="0"/>
                        </a:rPr>
                        <a:t>Clinically-driven</a:t>
                      </a:r>
                      <a:r>
                        <a:rPr lang="en-US" sz="1400" b="0" baseline="0" dirty="0">
                          <a:effectLst/>
                          <a:latin typeface="Arial" charset="0"/>
                          <a:ea typeface="Arial" charset="0"/>
                          <a:cs typeface="Arial" charset="0"/>
                        </a:rPr>
                        <a:t> TLR</a:t>
                      </a:r>
                      <a:endParaRPr lang="en-US" sz="1400" b="0" dirty="0">
                        <a:effectLst/>
                        <a:latin typeface="Arial" charset="0"/>
                        <a:ea typeface="Arial" charset="0"/>
                        <a:cs typeface="Arial" charset="0"/>
                      </a:endParaRPr>
                    </a:p>
                  </a:txBody>
                  <a:tcPr marL="68580" marR="68580" marT="0" marB="0" anchor="ctr"/>
                </a:tc>
                <a:tc>
                  <a:txBody>
                    <a:bodyPr/>
                    <a:lstStyle/>
                    <a:p>
                      <a:pPr marL="0" marR="0" indent="0" algn="ctr">
                        <a:spcBef>
                          <a:spcPts val="0"/>
                        </a:spcBef>
                        <a:spcAft>
                          <a:spcPts val="0"/>
                        </a:spcAft>
                      </a:pPr>
                      <a:r>
                        <a:rPr lang="en-US" sz="1400" b="0" dirty="0">
                          <a:effectLst/>
                          <a:latin typeface="Arial" charset="0"/>
                          <a:ea typeface="Arial" charset="0"/>
                          <a:cs typeface="Arial" charset="0"/>
                        </a:rPr>
                        <a:t>10 (2.0)</a:t>
                      </a:r>
                    </a:p>
                  </a:txBody>
                  <a:tcPr marL="68580" marR="68580" marT="0" marB="0" anchor="ctr"/>
                </a:tc>
                <a:tc>
                  <a:txBody>
                    <a:bodyPr/>
                    <a:lstStyle/>
                    <a:p>
                      <a:pPr marL="0" marR="0" indent="0" algn="ctr">
                        <a:spcBef>
                          <a:spcPts val="0"/>
                        </a:spcBef>
                        <a:spcAft>
                          <a:spcPts val="0"/>
                        </a:spcAft>
                      </a:pPr>
                      <a:r>
                        <a:rPr lang="en-US" sz="1400" b="0" dirty="0">
                          <a:solidFill>
                            <a:schemeClr val="tx1"/>
                          </a:solidFill>
                          <a:effectLst/>
                          <a:latin typeface="Arial" charset="0"/>
                          <a:ea typeface="Arial" charset="0"/>
                          <a:cs typeface="Arial" charset="0"/>
                        </a:rPr>
                        <a:t>3 (1.7)</a:t>
                      </a:r>
                    </a:p>
                  </a:txBody>
                  <a:tcPr marL="68580" marR="68580" marT="0" marB="0" anchor="ctr"/>
                </a:tc>
                <a:extLst>
                  <a:ext uri="{0D108BD9-81ED-4DB2-BD59-A6C34878D82A}">
                    <a16:rowId xmlns:a16="http://schemas.microsoft.com/office/drawing/2014/main" val="1400145929"/>
                  </a:ext>
                </a:extLst>
              </a:tr>
              <a:tr h="302557">
                <a:tc>
                  <a:txBody>
                    <a:bodyPr/>
                    <a:lstStyle/>
                    <a:p>
                      <a:pPr marL="0" marR="0" indent="0">
                        <a:spcBef>
                          <a:spcPts val="0"/>
                        </a:spcBef>
                        <a:spcAft>
                          <a:spcPts val="0"/>
                        </a:spcAft>
                      </a:pPr>
                      <a:r>
                        <a:rPr lang="en-US" sz="1400" b="0" dirty="0">
                          <a:effectLst/>
                          <a:latin typeface="Arial" charset="0"/>
                          <a:ea typeface="Arial" charset="0"/>
                          <a:cs typeface="Arial" charset="0"/>
                        </a:rPr>
                        <a:t>Stent Thrombosis</a:t>
                      </a:r>
                    </a:p>
                  </a:txBody>
                  <a:tcPr marL="68580" marR="68580" marT="0" marB="0" anchor="ctr">
                    <a:solidFill>
                      <a:schemeClr val="bg1">
                        <a:lumMod val="95000"/>
                      </a:schemeClr>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2 (0.4) </a:t>
                      </a:r>
                    </a:p>
                  </a:txBody>
                  <a:tcPr marL="68580" marR="68580" marT="0" marB="0" anchor="ctr">
                    <a:solidFill>
                      <a:schemeClr val="bg1">
                        <a:lumMod val="95000"/>
                      </a:schemeClr>
                    </a:solidFill>
                  </a:tcPr>
                </a:tc>
                <a:tc>
                  <a:txBody>
                    <a:bodyPr/>
                    <a:lstStyle/>
                    <a:p>
                      <a:pPr marL="0" marR="0" indent="0" algn="ctr">
                        <a:spcBef>
                          <a:spcPts val="0"/>
                        </a:spcBef>
                        <a:spcAft>
                          <a:spcPts val="0"/>
                        </a:spcAft>
                      </a:pPr>
                      <a:r>
                        <a:rPr lang="en-US" sz="1400" b="0" dirty="0">
                          <a:solidFill>
                            <a:srgbClr val="000000"/>
                          </a:solidFill>
                          <a:effectLst/>
                          <a:latin typeface="Arial" charset="0"/>
                          <a:ea typeface="Arial" charset="0"/>
                          <a:cs typeface="Arial" charset="0"/>
                        </a:rPr>
                        <a:t>0</a:t>
                      </a:r>
                      <a:endParaRPr lang="en-US" sz="1400" b="0" dirty="0">
                        <a:effectLst/>
                        <a:latin typeface="Arial" charset="0"/>
                        <a:ea typeface="Arial" charset="0"/>
                        <a:cs typeface="Arial" charset="0"/>
                      </a:endParaRPr>
                    </a:p>
                  </a:txBody>
                  <a:tcPr marL="68580" marR="68580" marT="0" marB="0" anchor="ctr">
                    <a:solidFill>
                      <a:schemeClr val="bg1">
                        <a:lumMod val="95000"/>
                      </a:schemeClr>
                    </a:solidFill>
                  </a:tcPr>
                </a:tc>
                <a:extLst>
                  <a:ext uri="{0D108BD9-81ED-4DB2-BD59-A6C34878D82A}">
                    <a16:rowId xmlns:a16="http://schemas.microsoft.com/office/drawing/2014/main" val="3265765092"/>
                  </a:ext>
                </a:extLst>
              </a:tr>
              <a:tr h="302557">
                <a:tc>
                  <a:txBody>
                    <a:bodyPr/>
                    <a:lstStyle/>
                    <a:p>
                      <a:pPr marL="0" marR="0" indent="0">
                        <a:spcBef>
                          <a:spcPts val="0"/>
                        </a:spcBef>
                        <a:spcAft>
                          <a:spcPts val="0"/>
                        </a:spcAft>
                      </a:pPr>
                      <a:r>
                        <a:rPr lang="en-US" sz="1400" b="0" dirty="0">
                          <a:effectLst/>
                          <a:latin typeface="Arial" charset="0"/>
                          <a:ea typeface="Arial" charset="0"/>
                          <a:cs typeface="Arial" charset="0"/>
                        </a:rPr>
                        <a:t>MACE</a:t>
                      </a:r>
                    </a:p>
                  </a:txBody>
                  <a:tcPr marL="68580" marR="68580" marT="0" marB="0" anchor="ctr"/>
                </a:tc>
                <a:tc>
                  <a:txBody>
                    <a:bodyPr/>
                    <a:lstStyle/>
                    <a:p>
                      <a:endParaRPr lang="en-US" sz="1400" dirty="0"/>
                    </a:p>
                  </a:txBody>
                  <a:tcPr marL="68580" marR="68580" marT="0" marB="0" anchor="ctr"/>
                </a:tc>
                <a:tc>
                  <a:txBody>
                    <a:bodyPr/>
                    <a:lstStyle/>
                    <a:p>
                      <a:endParaRPr lang="en-US" sz="1400" dirty="0"/>
                    </a:p>
                  </a:txBody>
                  <a:tcPr marL="68580" marR="68580" marT="0" marB="0" anchor="ctr"/>
                </a:tc>
                <a:extLst>
                  <a:ext uri="{0D108BD9-81ED-4DB2-BD59-A6C34878D82A}">
                    <a16:rowId xmlns:a16="http://schemas.microsoft.com/office/drawing/2014/main" val="1853557806"/>
                  </a:ext>
                </a:extLst>
              </a:tr>
              <a:tr h="302557">
                <a:tc>
                  <a:txBody>
                    <a:bodyPr/>
                    <a:lstStyle/>
                    <a:p>
                      <a:pPr marL="457200" marR="0" lvl="1" indent="0">
                        <a:spcBef>
                          <a:spcPts val="0"/>
                        </a:spcBef>
                        <a:spcAft>
                          <a:spcPts val="0"/>
                        </a:spcAft>
                      </a:pPr>
                      <a:r>
                        <a:rPr lang="en-US" sz="1400" b="0" dirty="0">
                          <a:effectLst/>
                          <a:latin typeface="Arial" charset="0"/>
                          <a:ea typeface="Arial" charset="0"/>
                          <a:cs typeface="Arial" charset="0"/>
                        </a:rPr>
                        <a:t>Protocol MI definition</a:t>
                      </a:r>
                    </a:p>
                  </a:txBody>
                  <a:tcPr marL="68580" marR="68580" marT="0" marB="0" anchor="ctr">
                    <a:solidFill>
                      <a:schemeClr val="bg1">
                        <a:lumMod val="95000"/>
                      </a:schemeClr>
                    </a:solidFill>
                  </a:tcPr>
                </a:tc>
                <a:tc>
                  <a:txBody>
                    <a:bodyPr/>
                    <a:lstStyle/>
                    <a:p>
                      <a:pPr marL="0" marR="0" indent="0" algn="ctr">
                        <a:spcBef>
                          <a:spcPts val="0"/>
                        </a:spcBef>
                        <a:spcAft>
                          <a:spcPts val="0"/>
                        </a:spcAft>
                      </a:pPr>
                      <a:r>
                        <a:rPr lang="en-US" sz="1400" dirty="0">
                          <a:latin typeface="Arial" charset="0"/>
                          <a:ea typeface="Arial" charset="0"/>
                          <a:cs typeface="Arial" charset="0"/>
                        </a:rPr>
                        <a:t>29 (5.9) </a:t>
                      </a:r>
                    </a:p>
                  </a:txBody>
                  <a:tcPr marL="68580" marR="68580" marT="0" marB="0" anchor="ctr">
                    <a:solidFill>
                      <a:schemeClr val="bg1">
                        <a:lumMod val="95000"/>
                      </a:schemeClr>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 12 (6.9)</a:t>
                      </a:r>
                    </a:p>
                  </a:txBody>
                  <a:tcPr marL="68580" marR="68580" marT="0" marB="0" anchor="ctr">
                    <a:solidFill>
                      <a:schemeClr val="bg1">
                        <a:lumMod val="95000"/>
                      </a:schemeClr>
                    </a:solidFill>
                  </a:tcPr>
                </a:tc>
                <a:extLst>
                  <a:ext uri="{0D108BD9-81ED-4DB2-BD59-A6C34878D82A}">
                    <a16:rowId xmlns:a16="http://schemas.microsoft.com/office/drawing/2014/main" val="2305526775"/>
                  </a:ext>
                </a:extLst>
              </a:tr>
              <a:tr h="302557">
                <a:tc>
                  <a:txBody>
                    <a:bodyPr/>
                    <a:lstStyle/>
                    <a:p>
                      <a:pPr marL="457200" marR="0" lvl="1" indent="0">
                        <a:spcBef>
                          <a:spcPts val="0"/>
                        </a:spcBef>
                        <a:spcAft>
                          <a:spcPts val="0"/>
                        </a:spcAft>
                      </a:pPr>
                      <a:r>
                        <a:rPr lang="en-US" sz="1400" b="0" dirty="0">
                          <a:effectLst/>
                          <a:latin typeface="Arial" charset="0"/>
                          <a:ea typeface="Arial" charset="0"/>
                          <a:cs typeface="Arial" charset="0"/>
                        </a:rPr>
                        <a:t>ARC MI definition</a:t>
                      </a:r>
                    </a:p>
                  </a:txBody>
                  <a:tcPr marL="68580" marR="68580" marT="0" marB="0" anchor="ctr"/>
                </a:tc>
                <a:tc>
                  <a:txBody>
                    <a:bodyPr/>
                    <a:lstStyle/>
                    <a:p>
                      <a:pPr marL="0" marR="0" indent="0" algn="ctr">
                        <a:spcBef>
                          <a:spcPts val="0"/>
                        </a:spcBef>
                        <a:spcAft>
                          <a:spcPts val="0"/>
                        </a:spcAft>
                      </a:pPr>
                      <a:r>
                        <a:rPr lang="en-US" sz="1400" dirty="0">
                          <a:latin typeface="Arial" charset="0"/>
                          <a:ea typeface="Arial" charset="0"/>
                          <a:cs typeface="Arial" charset="0"/>
                        </a:rPr>
                        <a:t>53 (10.9)</a:t>
                      </a:r>
                    </a:p>
                  </a:txBody>
                  <a:tcPr marL="68580" marR="68580" marT="0" marB="0" anchor="ctr"/>
                </a:tc>
                <a:tc>
                  <a:txBody>
                    <a:bodyPr/>
                    <a:lstStyle/>
                    <a:p>
                      <a:pPr marL="0" marR="0" indent="0" algn="ctr">
                        <a:spcBef>
                          <a:spcPts val="0"/>
                        </a:spcBef>
                        <a:spcAft>
                          <a:spcPts val="0"/>
                        </a:spcAft>
                      </a:pPr>
                      <a:r>
                        <a:rPr lang="en-US" sz="1400" b="0" dirty="0">
                          <a:effectLst/>
                          <a:latin typeface="Arial" charset="0"/>
                          <a:ea typeface="Arial" charset="0"/>
                          <a:cs typeface="Arial" charset="0"/>
                        </a:rPr>
                        <a:t>26 (14.9)</a:t>
                      </a:r>
                      <a:endParaRPr lang="en-US" sz="1400" b="0" dirty="0">
                        <a:solidFill>
                          <a:srgbClr val="C00000"/>
                        </a:solidFill>
                        <a:effectLst/>
                        <a:latin typeface="Arial" charset="0"/>
                        <a:ea typeface="Arial" charset="0"/>
                        <a:cs typeface="Arial" charset="0"/>
                      </a:endParaRPr>
                    </a:p>
                  </a:txBody>
                  <a:tcPr marL="68580" marR="68580" marT="0" marB="0" anchor="ctr"/>
                </a:tc>
                <a:extLst>
                  <a:ext uri="{0D108BD9-81ED-4DB2-BD59-A6C34878D82A}">
                    <a16:rowId xmlns:a16="http://schemas.microsoft.com/office/drawing/2014/main" val="1416293609"/>
                  </a:ext>
                </a:extLst>
              </a:tr>
              <a:tr h="302557">
                <a:tc>
                  <a:txBody>
                    <a:bodyPr/>
                    <a:lstStyle/>
                    <a:p>
                      <a:pPr marL="0" marR="0" indent="0">
                        <a:spcBef>
                          <a:spcPts val="0"/>
                        </a:spcBef>
                        <a:spcAft>
                          <a:spcPts val="0"/>
                        </a:spcAft>
                      </a:pPr>
                      <a:r>
                        <a:rPr lang="en-US" sz="1400" b="0" dirty="0">
                          <a:effectLst/>
                          <a:latin typeface="Arial" charset="0"/>
                          <a:ea typeface="Arial" charset="0"/>
                          <a:cs typeface="Arial" charset="0"/>
                        </a:rPr>
                        <a:t>TLF</a:t>
                      </a:r>
                    </a:p>
                  </a:txBody>
                  <a:tcPr marL="68580" marR="68580" marT="0" marB="0" anchor="ctr">
                    <a:solidFill>
                      <a:schemeClr val="bg1">
                        <a:lumMod val="95000"/>
                      </a:schemeClr>
                    </a:solidFill>
                  </a:tcPr>
                </a:tc>
                <a:tc>
                  <a:txBody>
                    <a:bodyPr/>
                    <a:lstStyle/>
                    <a:p>
                      <a:endParaRPr lang="en-US" sz="1400" dirty="0">
                        <a:latin typeface="Arial" charset="0"/>
                        <a:ea typeface="Arial" charset="0"/>
                        <a:cs typeface="Arial" charset="0"/>
                      </a:endParaRPr>
                    </a:p>
                  </a:txBody>
                  <a:tcPr marL="68580" marR="68580" marT="0" marB="0" anchor="ctr">
                    <a:solidFill>
                      <a:schemeClr val="bg1">
                        <a:lumMod val="95000"/>
                      </a:schemeClr>
                    </a:solidFill>
                  </a:tcPr>
                </a:tc>
                <a:tc>
                  <a:txBody>
                    <a:bodyPr/>
                    <a:lstStyle/>
                    <a:p>
                      <a:endParaRPr lang="en-US" sz="1400" dirty="0"/>
                    </a:p>
                  </a:txBody>
                  <a:tcPr marL="68580" marR="68580" marT="0" marB="0" anchor="ctr">
                    <a:solidFill>
                      <a:schemeClr val="bg1">
                        <a:lumMod val="95000"/>
                      </a:schemeClr>
                    </a:solidFill>
                  </a:tcPr>
                </a:tc>
                <a:extLst>
                  <a:ext uri="{0D108BD9-81ED-4DB2-BD59-A6C34878D82A}">
                    <a16:rowId xmlns:a16="http://schemas.microsoft.com/office/drawing/2014/main" val="2799019209"/>
                  </a:ext>
                </a:extLst>
              </a:tr>
              <a:tr h="302557">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b="0" dirty="0">
                          <a:effectLst/>
                          <a:latin typeface="Arial" charset="0"/>
                          <a:ea typeface="Arial" charset="0"/>
                          <a:cs typeface="Arial" charset="0"/>
                        </a:rPr>
                        <a:t>Protocol MI definition</a:t>
                      </a:r>
                    </a:p>
                  </a:txBody>
                  <a:tcPr marL="68580" marR="68580" marT="0" marB="0" anchor="ctr">
                    <a:solidFill>
                      <a:srgbClr val="E9EDF4"/>
                    </a:solidFill>
                  </a:tcPr>
                </a:tc>
                <a:tc>
                  <a:txBody>
                    <a:bodyPr/>
                    <a:lstStyle/>
                    <a:p>
                      <a:pPr marL="0" marR="0" indent="0" algn="ctr">
                        <a:spcBef>
                          <a:spcPts val="0"/>
                        </a:spcBef>
                        <a:spcAft>
                          <a:spcPts val="0"/>
                        </a:spcAft>
                      </a:pPr>
                      <a:r>
                        <a:rPr lang="en-US" sz="1400" dirty="0">
                          <a:latin typeface="Arial" charset="0"/>
                          <a:ea typeface="Arial" charset="0"/>
                          <a:cs typeface="Arial" charset="0"/>
                        </a:rPr>
                        <a:t>26 (5.3)</a:t>
                      </a:r>
                    </a:p>
                  </a:txBody>
                  <a:tcPr marL="68580" marR="68580" marT="0" marB="0" anchor="ctr">
                    <a:solidFill>
                      <a:srgbClr val="E9EDF4"/>
                    </a:solidFill>
                  </a:tcPr>
                </a:tc>
                <a:tc>
                  <a:txBody>
                    <a:bodyPr/>
                    <a:lstStyle/>
                    <a:p>
                      <a:pPr marL="0" marR="0" indent="0" algn="ctr">
                        <a:spcBef>
                          <a:spcPts val="0"/>
                        </a:spcBef>
                        <a:spcAft>
                          <a:spcPts val="0"/>
                        </a:spcAft>
                      </a:pPr>
                      <a:r>
                        <a:rPr lang="en-US" sz="1400" b="0" dirty="0">
                          <a:solidFill>
                            <a:srgbClr val="000000"/>
                          </a:solidFill>
                          <a:effectLst/>
                          <a:latin typeface="Arial" charset="0"/>
                          <a:ea typeface="Arial" charset="0"/>
                          <a:cs typeface="Arial" charset="0"/>
                        </a:rPr>
                        <a:t>10 (5.7)</a:t>
                      </a:r>
                      <a:endParaRPr lang="en-US" sz="1400" b="0" dirty="0">
                        <a:effectLst/>
                        <a:latin typeface="Arial" charset="0"/>
                        <a:ea typeface="Arial" charset="0"/>
                        <a:cs typeface="Arial" charset="0"/>
                      </a:endParaRPr>
                    </a:p>
                  </a:txBody>
                  <a:tcPr marL="68580" marR="68580" marT="0" marB="0" anchor="ctr">
                    <a:solidFill>
                      <a:srgbClr val="E9EDF4"/>
                    </a:solidFill>
                  </a:tcPr>
                </a:tc>
                <a:extLst>
                  <a:ext uri="{0D108BD9-81ED-4DB2-BD59-A6C34878D82A}">
                    <a16:rowId xmlns:a16="http://schemas.microsoft.com/office/drawing/2014/main" val="3754712021"/>
                  </a:ext>
                </a:extLst>
              </a:tr>
              <a:tr h="302557">
                <a:tc>
                  <a:txBody>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lang="en-US" sz="1400" b="0" dirty="0">
                          <a:effectLst/>
                          <a:latin typeface="Arial" charset="0"/>
                          <a:ea typeface="Arial" charset="0"/>
                          <a:cs typeface="Arial" charset="0"/>
                        </a:rPr>
                        <a:t>ARC MI definition</a:t>
                      </a:r>
                    </a:p>
                  </a:txBody>
                  <a:tcPr marL="68580" marR="68580" marT="0" marB="0" anchor="ctr">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indent="0" algn="ctr">
                        <a:spcBef>
                          <a:spcPts val="0"/>
                        </a:spcBef>
                        <a:spcAft>
                          <a:spcPts val="0"/>
                        </a:spcAft>
                      </a:pPr>
                      <a:r>
                        <a:rPr lang="en-US" sz="1400" dirty="0">
                          <a:latin typeface="Arial" charset="0"/>
                          <a:ea typeface="Arial" charset="0"/>
                          <a:cs typeface="Arial" charset="0"/>
                        </a:rPr>
                        <a:t>50 (10.2)</a:t>
                      </a:r>
                    </a:p>
                  </a:txBody>
                  <a:tcPr marL="68580" marR="68580" marT="0" marB="0" anchor="ctr">
                    <a:lnB w="12700" cap="flat" cmpd="sng" algn="ctr">
                      <a:solidFill>
                        <a:schemeClr val="tx2"/>
                      </a:solidFill>
                      <a:prstDash val="solid"/>
                      <a:round/>
                      <a:headEnd type="none" w="med" len="med"/>
                      <a:tailEnd type="none" w="med" len="med"/>
                    </a:lnB>
                    <a:solidFill>
                      <a:schemeClr val="bg1">
                        <a:lumMod val="95000"/>
                      </a:schemeClr>
                    </a:solidFill>
                  </a:tcPr>
                </a:tc>
                <a:tc>
                  <a:txBody>
                    <a:bodyPr/>
                    <a:lstStyle/>
                    <a:p>
                      <a:pPr marL="0" marR="0" indent="0" algn="ctr">
                        <a:spcBef>
                          <a:spcPts val="0"/>
                        </a:spcBef>
                        <a:spcAft>
                          <a:spcPts val="0"/>
                        </a:spcAft>
                      </a:pPr>
                      <a:r>
                        <a:rPr lang="en-US" sz="1400" b="0" dirty="0">
                          <a:effectLst/>
                          <a:latin typeface="Arial" charset="0"/>
                          <a:ea typeface="Arial" charset="0"/>
                          <a:cs typeface="Arial" charset="0"/>
                        </a:rPr>
                        <a:t>24 (13.7)</a:t>
                      </a:r>
                      <a:endParaRPr lang="en-US" sz="1400" b="0" dirty="0">
                        <a:solidFill>
                          <a:srgbClr val="C00000"/>
                        </a:solidFill>
                        <a:effectLst/>
                        <a:latin typeface="Arial" charset="0"/>
                        <a:ea typeface="Arial" charset="0"/>
                        <a:cs typeface="Arial" charset="0"/>
                      </a:endParaRPr>
                    </a:p>
                  </a:txBody>
                  <a:tcPr marL="68580" marR="68580" marT="0" marB="0" anchor="ctr">
                    <a:lnB w="12700" cap="flat" cmpd="sng" algn="ctr">
                      <a:solidFill>
                        <a:schemeClr val="tx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03542209"/>
                  </a:ext>
                </a:extLst>
              </a:tr>
            </a:tbl>
          </a:graphicData>
        </a:graphic>
      </p:graphicFrame>
      <p:sp>
        <p:nvSpPr>
          <p:cNvPr id="9" name="TextBox 8"/>
          <p:cNvSpPr txBox="1"/>
          <p:nvPr/>
        </p:nvSpPr>
        <p:spPr>
          <a:xfrm>
            <a:off x="922516" y="6482927"/>
            <a:ext cx="2943922" cy="261610"/>
          </a:xfrm>
          <a:prstGeom prst="rect">
            <a:avLst/>
          </a:prstGeom>
          <a:noFill/>
        </p:spPr>
        <p:txBody>
          <a:bodyPr wrap="square" rtlCol="0">
            <a:spAutoFit/>
          </a:bodyPr>
          <a:lstStyle/>
          <a:p>
            <a:r>
              <a:rPr lang="en-US" sz="1100" dirty="0">
                <a:latin typeface="Arial" charset="0"/>
                <a:ea typeface="Arial" charset="0"/>
                <a:cs typeface="Arial" charset="0"/>
              </a:rPr>
              <a:t>Data represented as n (%)</a:t>
            </a:r>
          </a:p>
        </p:txBody>
      </p:sp>
    </p:spTree>
    <p:extLst>
      <p:ext uri="{BB962C8B-B14F-4D97-AF65-F5344CB8AC3E}">
        <p14:creationId xmlns:p14="http://schemas.microsoft.com/office/powerpoint/2010/main" val="29310822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51034-32C9-44D5-960E-78EFB563DC34}"/>
              </a:ext>
            </a:extLst>
          </p:cNvPr>
          <p:cNvSpPr>
            <a:spLocks noGrp="1"/>
          </p:cNvSpPr>
          <p:nvPr>
            <p:ph type="title"/>
          </p:nvPr>
        </p:nvSpPr>
        <p:spPr>
          <a:xfrm>
            <a:off x="197685" y="167265"/>
            <a:ext cx="10972800" cy="627865"/>
          </a:xfrm>
        </p:spPr>
        <p:txBody>
          <a:bodyPr anchor="t">
            <a:normAutofit/>
          </a:bodyPr>
          <a:lstStyle/>
          <a:p>
            <a:r>
              <a:rPr lang="en-US" sz="2800" dirty="0">
                <a:latin typeface="Arial" charset="0"/>
                <a:ea typeface="Arial" charset="0"/>
                <a:cs typeface="Arial" charset="0"/>
              </a:rPr>
              <a:t>PERSPECTIVE: </a:t>
            </a:r>
            <a:r>
              <a:rPr lang="en-US" sz="2200" i="1" dirty="0">
                <a:latin typeface="Arial" charset="0"/>
                <a:ea typeface="Arial" charset="0"/>
                <a:cs typeface="Arial" charset="0"/>
              </a:rPr>
              <a:t>Primary Endpoint R-ZES Cohort</a:t>
            </a:r>
          </a:p>
        </p:txBody>
      </p:sp>
      <p:graphicFrame>
        <p:nvGraphicFramePr>
          <p:cNvPr id="6" name="Table 5"/>
          <p:cNvGraphicFramePr>
            <a:graphicFrameLocks noGrp="1"/>
          </p:cNvGraphicFramePr>
          <p:nvPr>
            <p:extLst/>
          </p:nvPr>
        </p:nvGraphicFramePr>
        <p:xfrm>
          <a:off x="660600" y="1007420"/>
          <a:ext cx="9778275" cy="1924617"/>
        </p:xfrm>
        <a:graphic>
          <a:graphicData uri="http://schemas.openxmlformats.org/drawingml/2006/table">
            <a:tbl>
              <a:tblPr>
                <a:tableStyleId>{5C22544A-7EE6-4342-B048-85BDC9FD1C3A}</a:tableStyleId>
              </a:tblPr>
              <a:tblGrid>
                <a:gridCol w="2741023">
                  <a:extLst>
                    <a:ext uri="{9D8B030D-6E8A-4147-A177-3AD203B41FA5}">
                      <a16:colId xmlns:a16="http://schemas.microsoft.com/office/drawing/2014/main" val="20000"/>
                    </a:ext>
                  </a:extLst>
                </a:gridCol>
                <a:gridCol w="1759313">
                  <a:extLst>
                    <a:ext uri="{9D8B030D-6E8A-4147-A177-3AD203B41FA5}">
                      <a16:colId xmlns:a16="http://schemas.microsoft.com/office/drawing/2014/main" val="20001"/>
                    </a:ext>
                  </a:extLst>
                </a:gridCol>
                <a:gridCol w="1759313">
                  <a:extLst>
                    <a:ext uri="{9D8B030D-6E8A-4147-A177-3AD203B41FA5}">
                      <a16:colId xmlns:a16="http://schemas.microsoft.com/office/drawing/2014/main" val="20002"/>
                    </a:ext>
                  </a:extLst>
                </a:gridCol>
                <a:gridCol w="1759313">
                  <a:extLst>
                    <a:ext uri="{9D8B030D-6E8A-4147-A177-3AD203B41FA5}">
                      <a16:colId xmlns:a16="http://schemas.microsoft.com/office/drawing/2014/main" val="20003"/>
                    </a:ext>
                  </a:extLst>
                </a:gridCol>
                <a:gridCol w="1759313">
                  <a:extLst>
                    <a:ext uri="{9D8B030D-6E8A-4147-A177-3AD203B41FA5}">
                      <a16:colId xmlns:a16="http://schemas.microsoft.com/office/drawing/2014/main" val="20004"/>
                    </a:ext>
                  </a:extLst>
                </a:gridCol>
              </a:tblGrid>
              <a:tr h="966622">
                <a:tc>
                  <a:txBody>
                    <a:bodyPr/>
                    <a:lstStyle/>
                    <a:p>
                      <a:pPr algn="l" fontAlgn="ctr"/>
                      <a:r>
                        <a:rPr lang="en-US" sz="1800" b="1" u="none" strike="noStrike" dirty="0">
                          <a:effectLst/>
                          <a:latin typeface="Arial" charset="0"/>
                          <a:ea typeface="Arial" charset="0"/>
                          <a:cs typeface="Arial" charset="0"/>
                        </a:rPr>
                        <a:t>  MACE at 1 Year</a:t>
                      </a:r>
                    </a:p>
                  </a:txBody>
                  <a:tcPr marL="9525" marR="9525" marT="9525" marB="0" anchor="ctr">
                    <a:lnT w="12700" cap="flat" cmpd="sng" algn="ctr">
                      <a:solidFill>
                        <a:srgbClr val="1F497D">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800" b="1" u="none" strike="noStrike" dirty="0">
                          <a:effectLst/>
                          <a:latin typeface="Arial" charset="0"/>
                          <a:ea typeface="Arial" charset="0"/>
                          <a:cs typeface="Arial" charset="0"/>
                        </a:rPr>
                        <a:t>R-ZES</a:t>
                      </a:r>
                    </a:p>
                    <a:p>
                      <a:pPr algn="ctr" fontAlgn="ctr"/>
                      <a:r>
                        <a:rPr lang="en-US" sz="1800" b="1" i="0" u="none" strike="noStrike" dirty="0">
                          <a:solidFill>
                            <a:srgbClr val="000000"/>
                          </a:solidFill>
                          <a:effectLst/>
                          <a:latin typeface="Arial" charset="0"/>
                          <a:ea typeface="Arial" charset="0"/>
                          <a:cs typeface="Arial" charset="0"/>
                        </a:rPr>
                        <a:t>(n=175)</a:t>
                      </a:r>
                    </a:p>
                  </a:txBody>
                  <a:tcPr marL="9525" marR="9525" marT="9525" marB="0" anchor="ctr">
                    <a:lnT w="12700" cap="flat" cmpd="sng" algn="ctr">
                      <a:solidFill>
                        <a:srgbClr val="1F497D">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800" b="1" u="none" strike="noStrike" dirty="0">
                          <a:effectLst/>
                          <a:latin typeface="Arial" charset="0"/>
                          <a:ea typeface="Arial" charset="0"/>
                          <a:cs typeface="Arial" charset="0"/>
                        </a:rPr>
                        <a:t>Upper One-Sided 95% CI</a:t>
                      </a:r>
                      <a:endParaRPr lang="en-US" sz="18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rgbClr val="1F497D">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800" b="1" u="none" strike="noStrike" dirty="0">
                          <a:effectLst/>
                          <a:latin typeface="Arial" charset="0"/>
                          <a:ea typeface="Arial" charset="0"/>
                          <a:cs typeface="Arial" charset="0"/>
                        </a:rPr>
                        <a:t>Performance Goal</a:t>
                      </a:r>
                      <a:endParaRPr lang="en-US" sz="18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rgbClr val="1F497D">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US" sz="1800" b="1" i="1" u="none" strike="noStrike" dirty="0">
                          <a:effectLst/>
                          <a:latin typeface="Arial" charset="0"/>
                          <a:ea typeface="Arial" charset="0"/>
                          <a:cs typeface="Arial" charset="0"/>
                        </a:rPr>
                        <a:t>P</a:t>
                      </a:r>
                      <a:r>
                        <a:rPr lang="en-US" sz="1800" b="1" i="1" u="none" strike="noStrike" baseline="0" dirty="0">
                          <a:effectLst/>
                          <a:latin typeface="Arial" charset="0"/>
                          <a:ea typeface="Arial" charset="0"/>
                          <a:cs typeface="Arial" charset="0"/>
                        </a:rPr>
                        <a:t>-</a:t>
                      </a:r>
                      <a:r>
                        <a:rPr lang="en-US" sz="1800" b="1" u="none" strike="noStrike" dirty="0">
                          <a:effectLst/>
                          <a:latin typeface="Arial" charset="0"/>
                          <a:ea typeface="Arial" charset="0"/>
                          <a:cs typeface="Arial" charset="0"/>
                        </a:rPr>
                        <a:t>value</a:t>
                      </a:r>
                      <a:endParaRPr lang="en-US" sz="1800" b="1" i="0" u="none" strike="noStrike" dirty="0">
                        <a:solidFill>
                          <a:srgbClr val="000000"/>
                        </a:solidFill>
                        <a:effectLst/>
                        <a:latin typeface="Arial" charset="0"/>
                        <a:ea typeface="Arial" charset="0"/>
                        <a:cs typeface="Arial" charset="0"/>
                      </a:endParaRPr>
                    </a:p>
                  </a:txBody>
                  <a:tcPr marL="9525" marR="9525" marT="9525" marB="0" anchor="ctr">
                    <a:lnT w="12700" cap="flat" cmpd="sng" algn="ctr">
                      <a:solidFill>
                        <a:srgbClr val="1F497D">
                          <a:lumMod val="75000"/>
                        </a:srgbClr>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0"/>
                  </a:ext>
                </a:extLst>
              </a:tr>
              <a:tr h="957995">
                <a:tc>
                  <a:txBody>
                    <a:bodyPr/>
                    <a:lstStyle/>
                    <a:p>
                      <a:pPr marL="91440" algn="l" fontAlgn="ctr"/>
                      <a:r>
                        <a:rPr lang="en-US" sz="2000" b="0" u="none" strike="noStrike" dirty="0">
                          <a:effectLst/>
                          <a:latin typeface="Arial" charset="0"/>
                          <a:ea typeface="Arial" charset="0"/>
                          <a:cs typeface="Arial" charset="0"/>
                        </a:rPr>
                        <a:t>Per ARC</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2000" b="0" u="none" strike="noStrike" kern="1200" dirty="0">
                          <a:solidFill>
                            <a:schemeClr val="dk1"/>
                          </a:solidFill>
                          <a:effectLst/>
                          <a:latin typeface="Arial" charset="0"/>
                          <a:ea typeface="Arial" charset="0"/>
                          <a:cs typeface="Arial" charset="0"/>
                        </a:rPr>
                        <a:t>14.9%</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2000" b="0" u="none" strike="noStrike" kern="1200" dirty="0">
                          <a:solidFill>
                            <a:schemeClr val="dk1"/>
                          </a:solidFill>
                          <a:effectLst/>
                          <a:latin typeface="Arial" charset="0"/>
                          <a:ea typeface="Arial" charset="0"/>
                          <a:cs typeface="Arial" charset="0"/>
                        </a:rPr>
                        <a:t>20.0%</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2000" b="0" u="none" strike="noStrike" kern="1200" dirty="0">
                          <a:solidFill>
                            <a:schemeClr val="dk1"/>
                          </a:solidFill>
                          <a:effectLst/>
                          <a:latin typeface="Arial" charset="0"/>
                          <a:ea typeface="Arial" charset="0"/>
                          <a:cs typeface="Arial" charset="0"/>
                        </a:rPr>
                        <a:t>25.2%</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n-US" sz="2000" b="0" u="none" strike="noStrike" kern="1200" dirty="0">
                          <a:solidFill>
                            <a:schemeClr val="dk1"/>
                          </a:solidFill>
                          <a:effectLst/>
                          <a:latin typeface="Arial" charset="0"/>
                          <a:ea typeface="Arial" charset="0"/>
                          <a:cs typeface="Arial" charset="0"/>
                        </a:rPr>
                        <a:t>0.001</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4" name="Table 3">
            <a:extLst>
              <a:ext uri="{FF2B5EF4-FFF2-40B4-BE49-F238E27FC236}">
                <a16:creationId xmlns:a16="http://schemas.microsoft.com/office/drawing/2014/main" id="{70DD988F-16C5-46E4-8B23-0D017F6311A9}"/>
              </a:ext>
            </a:extLst>
          </p:cNvPr>
          <p:cNvGraphicFramePr>
            <a:graphicFrameLocks noGrp="1"/>
          </p:cNvGraphicFramePr>
          <p:nvPr>
            <p:extLst/>
          </p:nvPr>
        </p:nvGraphicFramePr>
        <p:xfrm>
          <a:off x="660600" y="3452047"/>
          <a:ext cx="9778278" cy="1371600"/>
        </p:xfrm>
        <a:graphic>
          <a:graphicData uri="http://schemas.openxmlformats.org/drawingml/2006/table">
            <a:tbl>
              <a:tblPr firstRow="1" bandRow="1">
                <a:tableStyleId>{5C22544A-7EE6-4342-B048-85BDC9FD1C3A}</a:tableStyleId>
              </a:tblPr>
              <a:tblGrid>
                <a:gridCol w="1629713">
                  <a:extLst>
                    <a:ext uri="{9D8B030D-6E8A-4147-A177-3AD203B41FA5}">
                      <a16:colId xmlns:a16="http://schemas.microsoft.com/office/drawing/2014/main" val="1734913780"/>
                    </a:ext>
                  </a:extLst>
                </a:gridCol>
                <a:gridCol w="1629713">
                  <a:extLst>
                    <a:ext uri="{9D8B030D-6E8A-4147-A177-3AD203B41FA5}">
                      <a16:colId xmlns:a16="http://schemas.microsoft.com/office/drawing/2014/main" val="385563920"/>
                    </a:ext>
                  </a:extLst>
                </a:gridCol>
                <a:gridCol w="1629713">
                  <a:extLst>
                    <a:ext uri="{9D8B030D-6E8A-4147-A177-3AD203B41FA5}">
                      <a16:colId xmlns:a16="http://schemas.microsoft.com/office/drawing/2014/main" val="20569140"/>
                    </a:ext>
                  </a:extLst>
                </a:gridCol>
                <a:gridCol w="1629713">
                  <a:extLst>
                    <a:ext uri="{9D8B030D-6E8A-4147-A177-3AD203B41FA5}">
                      <a16:colId xmlns:a16="http://schemas.microsoft.com/office/drawing/2014/main" val="3939283135"/>
                    </a:ext>
                  </a:extLst>
                </a:gridCol>
                <a:gridCol w="1629713">
                  <a:extLst>
                    <a:ext uri="{9D8B030D-6E8A-4147-A177-3AD203B41FA5}">
                      <a16:colId xmlns:a16="http://schemas.microsoft.com/office/drawing/2014/main" val="3959997220"/>
                    </a:ext>
                  </a:extLst>
                </a:gridCol>
                <a:gridCol w="1629713">
                  <a:extLst>
                    <a:ext uri="{9D8B030D-6E8A-4147-A177-3AD203B41FA5}">
                      <a16:colId xmlns:a16="http://schemas.microsoft.com/office/drawing/2014/main" val="868315281"/>
                    </a:ext>
                  </a:extLst>
                </a:gridCol>
              </a:tblGrid>
              <a:tr h="1371600">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2710734061"/>
                  </a:ext>
                </a:extLst>
              </a:tr>
            </a:tbl>
          </a:graphicData>
        </a:graphic>
      </p:graphicFrame>
      <p:sp>
        <p:nvSpPr>
          <p:cNvPr id="5" name="TextBox 4">
            <a:extLst>
              <a:ext uri="{FF2B5EF4-FFF2-40B4-BE49-F238E27FC236}">
                <a16:creationId xmlns:a16="http://schemas.microsoft.com/office/drawing/2014/main" id="{1F170E2E-B548-49C0-AD85-724658B6C6B1}"/>
              </a:ext>
            </a:extLst>
          </p:cNvPr>
          <p:cNvSpPr txBox="1"/>
          <p:nvPr/>
        </p:nvSpPr>
        <p:spPr>
          <a:xfrm>
            <a:off x="3459262" y="4925606"/>
            <a:ext cx="851338" cy="400110"/>
          </a:xfrm>
          <a:prstGeom prst="rect">
            <a:avLst/>
          </a:prstGeom>
          <a:noFill/>
        </p:spPr>
        <p:txBody>
          <a:bodyPr wrap="square" rtlCol="0">
            <a:spAutoFit/>
          </a:bodyPr>
          <a:lstStyle/>
          <a:p>
            <a:pPr algn="ctr"/>
            <a:r>
              <a:rPr lang="en-US" sz="2000" dirty="0"/>
              <a:t>10</a:t>
            </a:r>
          </a:p>
        </p:txBody>
      </p:sp>
      <p:sp>
        <p:nvSpPr>
          <p:cNvPr id="7" name="TextBox 6">
            <a:extLst>
              <a:ext uri="{FF2B5EF4-FFF2-40B4-BE49-F238E27FC236}">
                <a16:creationId xmlns:a16="http://schemas.microsoft.com/office/drawing/2014/main" id="{252D5AD0-2772-4657-B1B1-13C560660D15}"/>
              </a:ext>
            </a:extLst>
          </p:cNvPr>
          <p:cNvSpPr txBox="1"/>
          <p:nvPr/>
        </p:nvSpPr>
        <p:spPr>
          <a:xfrm>
            <a:off x="6754322" y="4884585"/>
            <a:ext cx="851338" cy="400110"/>
          </a:xfrm>
          <a:prstGeom prst="rect">
            <a:avLst/>
          </a:prstGeom>
          <a:noFill/>
        </p:spPr>
        <p:txBody>
          <a:bodyPr wrap="square" rtlCol="0">
            <a:spAutoFit/>
          </a:bodyPr>
          <a:lstStyle/>
          <a:p>
            <a:pPr algn="ctr"/>
            <a:r>
              <a:rPr lang="en-US" sz="2000" dirty="0"/>
              <a:t>20</a:t>
            </a:r>
          </a:p>
        </p:txBody>
      </p:sp>
      <p:sp>
        <p:nvSpPr>
          <p:cNvPr id="8" name="TextBox 7">
            <a:extLst>
              <a:ext uri="{FF2B5EF4-FFF2-40B4-BE49-F238E27FC236}">
                <a16:creationId xmlns:a16="http://schemas.microsoft.com/office/drawing/2014/main" id="{AEBCA603-71BC-4D1D-8CFC-2A116C63952B}"/>
              </a:ext>
            </a:extLst>
          </p:cNvPr>
          <p:cNvSpPr txBox="1"/>
          <p:nvPr/>
        </p:nvSpPr>
        <p:spPr>
          <a:xfrm>
            <a:off x="9993194" y="4823647"/>
            <a:ext cx="851338" cy="400110"/>
          </a:xfrm>
          <a:prstGeom prst="rect">
            <a:avLst/>
          </a:prstGeom>
          <a:noFill/>
        </p:spPr>
        <p:txBody>
          <a:bodyPr wrap="square" rtlCol="0">
            <a:spAutoFit/>
          </a:bodyPr>
          <a:lstStyle/>
          <a:p>
            <a:pPr algn="ctr"/>
            <a:r>
              <a:rPr lang="en-US" sz="2000" dirty="0"/>
              <a:t>30%</a:t>
            </a:r>
          </a:p>
        </p:txBody>
      </p:sp>
      <p:grpSp>
        <p:nvGrpSpPr>
          <p:cNvPr id="14" name="Group 13">
            <a:extLst>
              <a:ext uri="{FF2B5EF4-FFF2-40B4-BE49-F238E27FC236}">
                <a16:creationId xmlns:a16="http://schemas.microsoft.com/office/drawing/2014/main" id="{73875AAC-B932-420A-A8DC-9BF5F5B45E7E}"/>
              </a:ext>
            </a:extLst>
          </p:cNvPr>
          <p:cNvGrpSpPr/>
          <p:nvPr/>
        </p:nvGrpSpPr>
        <p:grpSpPr>
          <a:xfrm>
            <a:off x="5401482" y="3990773"/>
            <a:ext cx="1778509" cy="457200"/>
            <a:chOff x="595620" y="4689383"/>
            <a:chExt cx="3146063" cy="457200"/>
          </a:xfrm>
        </p:grpSpPr>
        <p:cxnSp>
          <p:nvCxnSpPr>
            <p:cNvPr id="10" name="Straight Connector 9">
              <a:extLst>
                <a:ext uri="{FF2B5EF4-FFF2-40B4-BE49-F238E27FC236}">
                  <a16:creationId xmlns:a16="http://schemas.microsoft.com/office/drawing/2014/main" id="{8CEAD53A-2239-46BB-ACD4-95C708B4C3CA}"/>
                </a:ext>
              </a:extLst>
            </p:cNvPr>
            <p:cNvCxnSpPr>
              <a:cxnSpLocks/>
            </p:cNvCxnSpPr>
            <p:nvPr/>
          </p:nvCxnSpPr>
          <p:spPr>
            <a:xfrm>
              <a:off x="595620" y="4917983"/>
              <a:ext cx="3146063" cy="0"/>
            </a:xfrm>
            <a:prstGeom prst="line">
              <a:avLst/>
            </a:prstGeom>
            <a:ln w="57150"/>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F8BEF63-52C7-4564-ABE5-D08347556E4E}"/>
                </a:ext>
              </a:extLst>
            </p:cNvPr>
            <p:cNvCxnSpPr/>
            <p:nvPr/>
          </p:nvCxnSpPr>
          <p:spPr>
            <a:xfrm>
              <a:off x="3741683" y="4689383"/>
              <a:ext cx="0" cy="457200"/>
            </a:xfrm>
            <a:prstGeom prst="line">
              <a:avLst/>
            </a:prstGeom>
            <a:ln w="57150"/>
            <a:effectLst/>
          </p:spPr>
          <p:style>
            <a:lnRef idx="2">
              <a:schemeClr val="accent1"/>
            </a:lnRef>
            <a:fillRef idx="0">
              <a:schemeClr val="accent1"/>
            </a:fillRef>
            <a:effectRef idx="1">
              <a:schemeClr val="accent1"/>
            </a:effectRef>
            <a:fontRef idx="minor">
              <a:schemeClr val="tx1"/>
            </a:fontRef>
          </p:style>
        </p:cxnSp>
      </p:grpSp>
      <p:cxnSp>
        <p:nvCxnSpPr>
          <p:cNvPr id="15" name="Straight Connector 14">
            <a:extLst>
              <a:ext uri="{FF2B5EF4-FFF2-40B4-BE49-F238E27FC236}">
                <a16:creationId xmlns:a16="http://schemas.microsoft.com/office/drawing/2014/main" id="{23738080-BD55-412E-A861-A69CA749B47B}"/>
              </a:ext>
            </a:extLst>
          </p:cNvPr>
          <p:cNvCxnSpPr>
            <a:cxnSpLocks/>
          </p:cNvCxnSpPr>
          <p:nvPr/>
        </p:nvCxnSpPr>
        <p:spPr>
          <a:xfrm>
            <a:off x="8799427" y="3477286"/>
            <a:ext cx="0" cy="1371600"/>
          </a:xfrm>
          <a:prstGeom prst="line">
            <a:avLst/>
          </a:prstGeom>
          <a:ln w="57150">
            <a:solidFill>
              <a:srgbClr val="FFC000"/>
            </a:solidFill>
          </a:ln>
          <a:effectLst>
            <a:outerShdw blurRad="50800" dist="38100" algn="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8FE1FD6D-5931-4D33-B07D-13147BF57F89}"/>
              </a:ext>
            </a:extLst>
          </p:cNvPr>
          <p:cNvSpPr txBox="1"/>
          <p:nvPr/>
        </p:nvSpPr>
        <p:spPr>
          <a:xfrm>
            <a:off x="7806875" y="2990999"/>
            <a:ext cx="2103120" cy="486287"/>
          </a:xfrm>
          <a:prstGeom prst="rect">
            <a:avLst/>
          </a:prstGeom>
          <a:noFill/>
        </p:spPr>
        <p:txBody>
          <a:bodyPr wrap="square" rtlCol="0">
            <a:spAutoFit/>
          </a:bodyPr>
          <a:lstStyle/>
          <a:p>
            <a:pPr algn="ctr">
              <a:lnSpc>
                <a:spcPct val="80000"/>
              </a:lnSpc>
            </a:pPr>
            <a:r>
              <a:rPr lang="en-US" sz="1600" dirty="0"/>
              <a:t>Pre-specified performance goal</a:t>
            </a:r>
          </a:p>
        </p:txBody>
      </p:sp>
      <p:sp>
        <p:nvSpPr>
          <p:cNvPr id="20" name="Rectangle 19">
            <a:extLst>
              <a:ext uri="{FF2B5EF4-FFF2-40B4-BE49-F238E27FC236}">
                <a16:creationId xmlns:a16="http://schemas.microsoft.com/office/drawing/2014/main" id="{E3E088E1-6FA0-4EC3-9156-64DE55145DBA}"/>
              </a:ext>
            </a:extLst>
          </p:cNvPr>
          <p:cNvSpPr/>
          <p:nvPr/>
        </p:nvSpPr>
        <p:spPr>
          <a:xfrm>
            <a:off x="660597" y="3942657"/>
            <a:ext cx="4733585" cy="457200"/>
          </a:xfrm>
          <a:prstGeom prst="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CA27D954-B53C-4DFC-B923-C061C59D179C}"/>
              </a:ext>
            </a:extLst>
          </p:cNvPr>
          <p:cNvSpPr txBox="1"/>
          <p:nvPr/>
        </p:nvSpPr>
        <p:spPr>
          <a:xfrm>
            <a:off x="274240" y="4885703"/>
            <a:ext cx="851338" cy="400110"/>
          </a:xfrm>
          <a:prstGeom prst="rect">
            <a:avLst/>
          </a:prstGeom>
          <a:noFill/>
        </p:spPr>
        <p:txBody>
          <a:bodyPr wrap="square" rtlCol="0">
            <a:spAutoFit/>
          </a:bodyPr>
          <a:lstStyle/>
          <a:p>
            <a:pPr algn="ctr"/>
            <a:r>
              <a:rPr lang="en-US" sz="2000" dirty="0"/>
              <a:t>0</a:t>
            </a:r>
          </a:p>
        </p:txBody>
      </p:sp>
      <p:sp>
        <p:nvSpPr>
          <p:cNvPr id="22" name="TextBox 21">
            <a:extLst>
              <a:ext uri="{FF2B5EF4-FFF2-40B4-BE49-F238E27FC236}">
                <a16:creationId xmlns:a16="http://schemas.microsoft.com/office/drawing/2014/main" id="{3C855676-BF4B-477E-9415-BDAE1D369CB1}"/>
              </a:ext>
            </a:extLst>
          </p:cNvPr>
          <p:cNvSpPr txBox="1"/>
          <p:nvPr/>
        </p:nvSpPr>
        <p:spPr>
          <a:xfrm>
            <a:off x="1839826" y="4914147"/>
            <a:ext cx="851338" cy="400110"/>
          </a:xfrm>
          <a:prstGeom prst="rect">
            <a:avLst/>
          </a:prstGeom>
          <a:noFill/>
        </p:spPr>
        <p:txBody>
          <a:bodyPr wrap="square" rtlCol="0">
            <a:spAutoFit/>
          </a:bodyPr>
          <a:lstStyle/>
          <a:p>
            <a:pPr algn="ctr"/>
            <a:r>
              <a:rPr lang="en-US" sz="2000" dirty="0"/>
              <a:t>5</a:t>
            </a:r>
          </a:p>
        </p:txBody>
      </p:sp>
      <p:sp>
        <p:nvSpPr>
          <p:cNvPr id="23" name="TextBox 22">
            <a:extLst>
              <a:ext uri="{FF2B5EF4-FFF2-40B4-BE49-F238E27FC236}">
                <a16:creationId xmlns:a16="http://schemas.microsoft.com/office/drawing/2014/main" id="{977610B6-F6BC-4A86-AEA4-2118624824FF}"/>
              </a:ext>
            </a:extLst>
          </p:cNvPr>
          <p:cNvSpPr txBox="1"/>
          <p:nvPr/>
        </p:nvSpPr>
        <p:spPr>
          <a:xfrm>
            <a:off x="5120318" y="4925606"/>
            <a:ext cx="851338" cy="400110"/>
          </a:xfrm>
          <a:prstGeom prst="rect">
            <a:avLst/>
          </a:prstGeom>
          <a:noFill/>
        </p:spPr>
        <p:txBody>
          <a:bodyPr wrap="square" rtlCol="0">
            <a:spAutoFit/>
          </a:bodyPr>
          <a:lstStyle/>
          <a:p>
            <a:pPr algn="ctr"/>
            <a:r>
              <a:rPr lang="en-US" sz="2000" dirty="0"/>
              <a:t>15</a:t>
            </a:r>
          </a:p>
        </p:txBody>
      </p:sp>
      <p:sp>
        <p:nvSpPr>
          <p:cNvPr id="24" name="TextBox 23">
            <a:extLst>
              <a:ext uri="{FF2B5EF4-FFF2-40B4-BE49-F238E27FC236}">
                <a16:creationId xmlns:a16="http://schemas.microsoft.com/office/drawing/2014/main" id="{2093DB0C-224B-432E-A538-43C2965B21ED}"/>
              </a:ext>
            </a:extLst>
          </p:cNvPr>
          <p:cNvSpPr txBox="1"/>
          <p:nvPr/>
        </p:nvSpPr>
        <p:spPr>
          <a:xfrm>
            <a:off x="8373758" y="4925606"/>
            <a:ext cx="851338" cy="400110"/>
          </a:xfrm>
          <a:prstGeom prst="rect">
            <a:avLst/>
          </a:prstGeom>
          <a:noFill/>
        </p:spPr>
        <p:txBody>
          <a:bodyPr wrap="square" rtlCol="0">
            <a:spAutoFit/>
          </a:bodyPr>
          <a:lstStyle/>
          <a:p>
            <a:pPr algn="ctr"/>
            <a:r>
              <a:rPr lang="en-US" sz="2000" dirty="0"/>
              <a:t>25</a:t>
            </a:r>
          </a:p>
        </p:txBody>
      </p:sp>
      <p:sp>
        <p:nvSpPr>
          <p:cNvPr id="26" name="Rectangle 25">
            <a:extLst>
              <a:ext uri="{FF2B5EF4-FFF2-40B4-BE49-F238E27FC236}">
                <a16:creationId xmlns:a16="http://schemas.microsoft.com/office/drawing/2014/main" id="{E9C47567-AF47-4EB3-B28C-176611A99F22}"/>
              </a:ext>
            </a:extLst>
          </p:cNvPr>
          <p:cNvSpPr/>
          <p:nvPr/>
        </p:nvSpPr>
        <p:spPr>
          <a:xfrm>
            <a:off x="5169189" y="3612885"/>
            <a:ext cx="2228494" cy="491160"/>
          </a:xfrm>
          <a:prstGeom prst="rect">
            <a:avLst/>
          </a:prstGeom>
          <a:noFill/>
        </p:spPr>
        <p:txBody>
          <a:bodyPr wrap="square" rtlCol="0">
            <a:spAutoFit/>
          </a:bodyPr>
          <a:lstStyle/>
          <a:p>
            <a:pPr algn="ctr">
              <a:lnSpc>
                <a:spcPct val="80000"/>
              </a:lnSpc>
            </a:pPr>
            <a:r>
              <a:rPr lang="en-US" sz="1600" dirty="0"/>
              <a:t>Upper One-Sided</a:t>
            </a:r>
          </a:p>
          <a:p>
            <a:pPr algn="ctr">
              <a:lnSpc>
                <a:spcPct val="80000"/>
              </a:lnSpc>
            </a:pPr>
            <a:r>
              <a:rPr lang="en-US" sz="1600" dirty="0"/>
              <a:t> 95% CI</a:t>
            </a:r>
          </a:p>
        </p:txBody>
      </p:sp>
      <p:sp>
        <p:nvSpPr>
          <p:cNvPr id="25" name="TextBox 24">
            <a:extLst>
              <a:ext uri="{FF2B5EF4-FFF2-40B4-BE49-F238E27FC236}">
                <a16:creationId xmlns:a16="http://schemas.microsoft.com/office/drawing/2014/main" id="{719A4A84-BE44-44BD-B938-8FA6198E1C1F}"/>
              </a:ext>
            </a:extLst>
          </p:cNvPr>
          <p:cNvSpPr txBox="1"/>
          <p:nvPr/>
        </p:nvSpPr>
        <p:spPr>
          <a:xfrm>
            <a:off x="299092" y="5212852"/>
            <a:ext cx="3507642" cy="261610"/>
          </a:xfrm>
          <a:prstGeom prst="rect">
            <a:avLst/>
          </a:prstGeom>
          <a:noFill/>
        </p:spPr>
        <p:txBody>
          <a:bodyPr wrap="square" rtlCol="0">
            <a:spAutoFit/>
          </a:bodyPr>
          <a:lstStyle/>
          <a:p>
            <a:r>
              <a:rPr lang="en-US" sz="1100" dirty="0">
                <a:latin typeface="Arial" charset="0"/>
                <a:ea typeface="Arial" charset="0"/>
                <a:cs typeface="Arial" charset="0"/>
              </a:rPr>
              <a:t>MACE defined as all-cause death, MI and TLR.</a:t>
            </a:r>
          </a:p>
        </p:txBody>
      </p:sp>
    </p:spTree>
    <p:extLst>
      <p:ext uri="{BB962C8B-B14F-4D97-AF65-F5344CB8AC3E}">
        <p14:creationId xmlns:p14="http://schemas.microsoft.com/office/powerpoint/2010/main" val="943688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204277" y="659760"/>
            <a:ext cx="8458200" cy="914400"/>
          </a:xfrm>
          <a:prstGeom prst="rect">
            <a:avLst/>
          </a:prstGeom>
          <a:noFill/>
          <a:ln w="9525">
            <a:noFill/>
            <a:miter lim="800000"/>
            <a:headEnd/>
            <a:tailEnd/>
          </a:ln>
        </p:spPr>
        <p:txBody>
          <a:bodyPr anchor="ctr">
            <a:prstTxWarp prst="textNoShape">
              <a:avLst/>
            </a:prstTxWarp>
          </a:bodyPr>
          <a:lstStyle/>
          <a:p>
            <a:r>
              <a:rPr lang="en-US" sz="2800" dirty="0">
                <a:solidFill>
                  <a:srgbClr val="10253F"/>
                </a:solidFill>
                <a:latin typeface="Arial" charset="0"/>
                <a:ea typeface="Arial" charset="0"/>
                <a:cs typeface="Arial" charset="0"/>
              </a:rPr>
              <a:t>PERSPECTIVE R-ZES Cohort</a:t>
            </a:r>
          </a:p>
          <a:p>
            <a:r>
              <a:rPr lang="en-US" sz="2400" i="1" dirty="0">
                <a:solidFill>
                  <a:srgbClr val="10253F"/>
                </a:solidFill>
                <a:latin typeface="Arial" charset="0"/>
                <a:ea typeface="Arial" charset="0"/>
                <a:cs typeface="Arial" charset="0"/>
              </a:rPr>
              <a:t>SAQ Domains, Baseline to 1 Year</a:t>
            </a:r>
          </a:p>
          <a:p>
            <a:br>
              <a:rPr lang="en-US" sz="2400" dirty="0">
                <a:solidFill>
                  <a:srgbClr val="10253F"/>
                </a:solidFill>
                <a:latin typeface="Arial" charset="0"/>
                <a:ea typeface="Arial" charset="0"/>
                <a:cs typeface="Arial" charset="0"/>
              </a:rPr>
            </a:br>
            <a:br>
              <a:rPr lang="en-US" sz="2400" i="1" dirty="0">
                <a:solidFill>
                  <a:srgbClr val="10253F"/>
                </a:solidFill>
                <a:latin typeface="Arial" charset="0"/>
                <a:ea typeface="Arial" charset="0"/>
                <a:cs typeface="Arial" charset="0"/>
              </a:rPr>
            </a:br>
            <a:endParaRPr lang="en-US" sz="2400" i="1" dirty="0">
              <a:solidFill>
                <a:srgbClr val="10253F"/>
              </a:solidFill>
              <a:latin typeface="Arial" charset="0"/>
              <a:ea typeface="Arial" charset="0"/>
              <a:cs typeface="Arial" charset="0"/>
            </a:endParaRPr>
          </a:p>
        </p:txBody>
      </p:sp>
      <p:graphicFrame>
        <p:nvGraphicFramePr>
          <p:cNvPr id="4" name="Chart 3">
            <a:extLst>
              <a:ext uri="{FF2B5EF4-FFF2-40B4-BE49-F238E27FC236}">
                <a16:creationId xmlns:a16="http://schemas.microsoft.com/office/drawing/2014/main" id="{848D25BD-9242-4413-89AC-C7A8CAC0CB10}"/>
              </a:ext>
            </a:extLst>
          </p:cNvPr>
          <p:cNvGraphicFramePr/>
          <p:nvPr>
            <p:extLst/>
          </p:nvPr>
        </p:nvGraphicFramePr>
        <p:xfrm>
          <a:off x="862149" y="1210766"/>
          <a:ext cx="10203015" cy="438085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493E22C8-B677-4405-BA00-E81C7B67D352}"/>
              </a:ext>
            </a:extLst>
          </p:cNvPr>
          <p:cNvSpPr txBox="1"/>
          <p:nvPr/>
        </p:nvSpPr>
        <p:spPr>
          <a:xfrm>
            <a:off x="2112483" y="1266383"/>
            <a:ext cx="106508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kern="0" dirty="0"/>
              <a:t>P</a:t>
            </a:r>
            <a:r>
              <a:rPr kumimoji="0" lang="en-US" sz="1400" b="0" i="0" u="none" strike="noStrike" kern="0" cap="none" spc="0" normalizeH="0" baseline="0" noProof="0" dirty="0">
                <a:ln>
                  <a:noFill/>
                </a:ln>
                <a:effectLst/>
                <a:uLnTx/>
                <a:uFillTx/>
              </a:rPr>
              <a:t>&lt;0.001</a:t>
            </a:r>
          </a:p>
        </p:txBody>
      </p:sp>
      <p:sp>
        <p:nvSpPr>
          <p:cNvPr id="8" name="TextBox 7">
            <a:extLst>
              <a:ext uri="{FF2B5EF4-FFF2-40B4-BE49-F238E27FC236}">
                <a16:creationId xmlns:a16="http://schemas.microsoft.com/office/drawing/2014/main" id="{3AAAF609-0BA7-48E3-ABCA-E4C4FE773AF6}"/>
              </a:ext>
            </a:extLst>
          </p:cNvPr>
          <p:cNvSpPr txBox="1"/>
          <p:nvPr/>
        </p:nvSpPr>
        <p:spPr>
          <a:xfrm>
            <a:off x="4322399" y="1266382"/>
            <a:ext cx="106508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kern="0" dirty="0"/>
              <a:t>P</a:t>
            </a:r>
            <a:r>
              <a:rPr kumimoji="0" lang="en-US" sz="1400" b="0" i="0" u="none" strike="noStrike" kern="0" cap="none" spc="0" normalizeH="0" baseline="0" noProof="0" dirty="0">
                <a:ln>
                  <a:noFill/>
                </a:ln>
                <a:effectLst/>
                <a:uLnTx/>
                <a:uFillTx/>
              </a:rPr>
              <a:t>&lt;0.001</a:t>
            </a:r>
          </a:p>
        </p:txBody>
      </p:sp>
      <p:sp>
        <p:nvSpPr>
          <p:cNvPr id="9" name="TextBox 8">
            <a:extLst>
              <a:ext uri="{FF2B5EF4-FFF2-40B4-BE49-F238E27FC236}">
                <a16:creationId xmlns:a16="http://schemas.microsoft.com/office/drawing/2014/main" id="{20E9079A-A834-4045-99B7-2F0E2025F80C}"/>
              </a:ext>
            </a:extLst>
          </p:cNvPr>
          <p:cNvSpPr txBox="1"/>
          <p:nvPr/>
        </p:nvSpPr>
        <p:spPr>
          <a:xfrm>
            <a:off x="6492438" y="1244360"/>
            <a:ext cx="106508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kern="0" dirty="0"/>
              <a:t>P</a:t>
            </a:r>
            <a:r>
              <a:rPr kumimoji="0" lang="en-US" sz="1400" b="0" i="0" u="none" strike="noStrike" kern="0" cap="none" spc="0" normalizeH="0" baseline="0" noProof="0" dirty="0">
                <a:ln>
                  <a:noFill/>
                </a:ln>
                <a:effectLst/>
                <a:uLnTx/>
                <a:uFillTx/>
              </a:rPr>
              <a:t>&lt;0.001</a:t>
            </a:r>
          </a:p>
        </p:txBody>
      </p:sp>
      <p:sp>
        <p:nvSpPr>
          <p:cNvPr id="10" name="TextBox 9">
            <a:extLst>
              <a:ext uri="{FF2B5EF4-FFF2-40B4-BE49-F238E27FC236}">
                <a16:creationId xmlns:a16="http://schemas.microsoft.com/office/drawing/2014/main" id="{0228598C-FAF6-457F-9C98-EDB690178363}"/>
              </a:ext>
            </a:extLst>
          </p:cNvPr>
          <p:cNvSpPr txBox="1"/>
          <p:nvPr/>
        </p:nvSpPr>
        <p:spPr>
          <a:xfrm>
            <a:off x="8591771" y="1204603"/>
            <a:ext cx="1065081" cy="3077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i="1" kern="0" dirty="0"/>
              <a:t>P</a:t>
            </a:r>
            <a:r>
              <a:rPr kumimoji="0" lang="en-US" sz="1400" b="0" i="0" u="none" strike="noStrike" kern="0" cap="none" spc="0" normalizeH="0" baseline="0" noProof="0" dirty="0">
                <a:ln>
                  <a:noFill/>
                </a:ln>
                <a:effectLst/>
                <a:uLnTx/>
                <a:uFillTx/>
              </a:rPr>
              <a:t>&lt;0.001</a:t>
            </a:r>
          </a:p>
        </p:txBody>
      </p:sp>
      <p:sp>
        <p:nvSpPr>
          <p:cNvPr id="11" name="TextBox 10">
            <a:extLst>
              <a:ext uri="{FF2B5EF4-FFF2-40B4-BE49-F238E27FC236}">
                <a16:creationId xmlns:a16="http://schemas.microsoft.com/office/drawing/2014/main" id="{AD501E3C-64A7-47A5-9702-A33D15DB974D}"/>
              </a:ext>
            </a:extLst>
          </p:cNvPr>
          <p:cNvSpPr txBox="1"/>
          <p:nvPr/>
        </p:nvSpPr>
        <p:spPr>
          <a:xfrm rot="16200000">
            <a:off x="-896321" y="3564908"/>
            <a:ext cx="273383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t>SAQ Mean Scores</a:t>
            </a:r>
            <a:endParaRPr kumimoji="0" lang="en-US" sz="1600" b="1" u="none" strike="noStrike" kern="0" cap="none" spc="0" normalizeH="0" baseline="0" noProof="0" dirty="0">
              <a:ln>
                <a:noFill/>
              </a:ln>
              <a:effectLst/>
              <a:uLnTx/>
              <a:uFillTx/>
            </a:endParaRPr>
          </a:p>
        </p:txBody>
      </p:sp>
    </p:spTree>
    <p:extLst>
      <p:ext uri="{BB962C8B-B14F-4D97-AF65-F5344CB8AC3E}">
        <p14:creationId xmlns:p14="http://schemas.microsoft.com/office/powerpoint/2010/main" val="409921025"/>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3"/>
          <p:cNvSpPr txBox="1">
            <a:spLocks noChangeArrowheads="1"/>
          </p:cNvSpPr>
          <p:nvPr/>
        </p:nvSpPr>
        <p:spPr bwMode="auto">
          <a:xfrm>
            <a:off x="197778" y="415635"/>
            <a:ext cx="10602744" cy="914400"/>
          </a:xfrm>
          <a:prstGeom prst="rect">
            <a:avLst/>
          </a:prstGeom>
          <a:noFill/>
          <a:ln w="9525">
            <a:noFill/>
            <a:miter lim="800000"/>
            <a:headEnd/>
            <a:tailEnd/>
          </a:ln>
        </p:spPr>
        <p:txBody>
          <a:bodyPr anchor="ctr">
            <a:prstTxWarp prst="textNoShape">
              <a:avLst/>
            </a:prstTxWarp>
          </a:bodyPr>
          <a:lstStyle/>
          <a:p>
            <a:r>
              <a:rPr lang="en-US" sz="2800" dirty="0">
                <a:solidFill>
                  <a:srgbClr val="10253F"/>
                </a:solidFill>
                <a:latin typeface="Arial" charset="0"/>
                <a:ea typeface="Arial" charset="0"/>
                <a:cs typeface="Arial" charset="0"/>
              </a:rPr>
              <a:t>PERSPECTIVE R-ZES Cohort: </a:t>
            </a:r>
            <a:r>
              <a:rPr lang="en-US" sz="2400" i="1" dirty="0">
                <a:solidFill>
                  <a:srgbClr val="10253F"/>
                </a:solidFill>
                <a:latin typeface="Arial" charset="0"/>
                <a:ea typeface="Arial" charset="0"/>
                <a:cs typeface="Arial" charset="0"/>
              </a:rPr>
              <a:t>SAQ Angina Frequency Categories</a:t>
            </a:r>
          </a:p>
          <a:p>
            <a:br>
              <a:rPr lang="en-US" sz="2400" dirty="0">
                <a:solidFill>
                  <a:srgbClr val="10253F"/>
                </a:solidFill>
                <a:latin typeface="Arial" charset="0"/>
                <a:ea typeface="Arial" charset="0"/>
                <a:cs typeface="Arial" charset="0"/>
              </a:rPr>
            </a:br>
            <a:br>
              <a:rPr lang="en-US" sz="2400" i="1" dirty="0">
                <a:solidFill>
                  <a:srgbClr val="10253F"/>
                </a:solidFill>
                <a:latin typeface="Arial" charset="0"/>
                <a:ea typeface="Arial" charset="0"/>
                <a:cs typeface="Arial" charset="0"/>
              </a:rPr>
            </a:br>
            <a:endParaRPr lang="en-US" sz="2400" i="1" dirty="0">
              <a:solidFill>
                <a:srgbClr val="10253F"/>
              </a:solidFill>
              <a:latin typeface="Arial" charset="0"/>
              <a:ea typeface="Arial" charset="0"/>
              <a:cs typeface="Arial" charset="0"/>
            </a:endParaRPr>
          </a:p>
        </p:txBody>
      </p:sp>
      <p:graphicFrame>
        <p:nvGraphicFramePr>
          <p:cNvPr id="32" name="Chart 31"/>
          <p:cNvGraphicFramePr/>
          <p:nvPr>
            <p:extLst/>
          </p:nvPr>
        </p:nvGraphicFramePr>
        <p:xfrm>
          <a:off x="702365" y="583904"/>
          <a:ext cx="10854023" cy="4968757"/>
        </p:xfrm>
        <a:graphic>
          <a:graphicData uri="http://schemas.openxmlformats.org/drawingml/2006/chart">
            <c:chart xmlns:c="http://schemas.openxmlformats.org/drawingml/2006/chart" xmlns:r="http://schemas.openxmlformats.org/officeDocument/2006/relationships" r:id="rId2"/>
          </a:graphicData>
        </a:graphic>
      </p:graphicFrame>
      <p:sp>
        <p:nvSpPr>
          <p:cNvPr id="39" name="TextBox 38"/>
          <p:cNvSpPr txBox="1"/>
          <p:nvPr/>
        </p:nvSpPr>
        <p:spPr>
          <a:xfrm>
            <a:off x="5092896" y="2935467"/>
            <a:ext cx="1501422"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1" u="none" strike="noStrike" kern="0" cap="none" spc="0" normalizeH="0" baseline="0" noProof="0" dirty="0">
                <a:ln>
                  <a:noFill/>
                </a:ln>
                <a:solidFill>
                  <a:prstClr val="black"/>
                </a:solidFill>
                <a:effectLst/>
                <a:uLnTx/>
                <a:uFillTx/>
              </a:rPr>
              <a:t>P</a:t>
            </a:r>
            <a:r>
              <a:rPr kumimoji="0" lang="en-US" b="0" i="0" u="none" strike="noStrike" kern="0" cap="none" spc="0" normalizeH="0" baseline="0" noProof="0" dirty="0">
                <a:ln>
                  <a:noFill/>
                </a:ln>
                <a:solidFill>
                  <a:prstClr val="black"/>
                </a:solidFill>
                <a:effectLst/>
                <a:uLnTx/>
                <a:uFillTx/>
              </a:rPr>
              <a:t>&lt;0.0001</a:t>
            </a:r>
          </a:p>
        </p:txBody>
      </p:sp>
      <p:sp>
        <p:nvSpPr>
          <p:cNvPr id="3" name="Rectangle 2">
            <a:extLst>
              <a:ext uri="{FF2B5EF4-FFF2-40B4-BE49-F238E27FC236}">
                <a16:creationId xmlns:a16="http://schemas.microsoft.com/office/drawing/2014/main" id="{C171D8E5-6058-44BB-970B-E6F582575589}"/>
              </a:ext>
            </a:extLst>
          </p:cNvPr>
          <p:cNvSpPr/>
          <p:nvPr/>
        </p:nvSpPr>
        <p:spPr>
          <a:xfrm>
            <a:off x="3104269" y="5148530"/>
            <a:ext cx="832279" cy="338554"/>
          </a:xfrm>
          <a:prstGeom prst="rect">
            <a:avLst/>
          </a:prstGeom>
        </p:spPr>
        <p:txBody>
          <a:bodyPr wrap="none">
            <a:spAutoFit/>
          </a:bodyPr>
          <a:lstStyle/>
          <a:p>
            <a:pPr lvl="0" algn="ctr" defTabSz="914400">
              <a:defRPr/>
            </a:pPr>
            <a:r>
              <a:rPr lang="en-US" sz="1600" kern="0" dirty="0"/>
              <a:t>(n=176)</a:t>
            </a:r>
          </a:p>
        </p:txBody>
      </p:sp>
      <p:sp>
        <p:nvSpPr>
          <p:cNvPr id="15" name="Rectangle 14">
            <a:extLst>
              <a:ext uri="{FF2B5EF4-FFF2-40B4-BE49-F238E27FC236}">
                <a16:creationId xmlns:a16="http://schemas.microsoft.com/office/drawing/2014/main" id="{E4DBDDAB-9622-4481-BB66-A3E639A0F18E}"/>
              </a:ext>
            </a:extLst>
          </p:cNvPr>
          <p:cNvSpPr/>
          <p:nvPr/>
        </p:nvSpPr>
        <p:spPr>
          <a:xfrm>
            <a:off x="7160405" y="5170782"/>
            <a:ext cx="832279" cy="338554"/>
          </a:xfrm>
          <a:prstGeom prst="rect">
            <a:avLst/>
          </a:prstGeom>
        </p:spPr>
        <p:txBody>
          <a:bodyPr wrap="none">
            <a:spAutoFit/>
          </a:bodyPr>
          <a:lstStyle/>
          <a:p>
            <a:pPr lvl="0" algn="ctr" defTabSz="914400">
              <a:defRPr/>
            </a:pPr>
            <a:r>
              <a:rPr lang="en-US" sz="1600" kern="0" dirty="0"/>
              <a:t>(n=164)</a:t>
            </a:r>
          </a:p>
        </p:txBody>
      </p:sp>
      <p:sp>
        <p:nvSpPr>
          <p:cNvPr id="16" name="TextBox 15">
            <a:extLst>
              <a:ext uri="{FF2B5EF4-FFF2-40B4-BE49-F238E27FC236}">
                <a16:creationId xmlns:a16="http://schemas.microsoft.com/office/drawing/2014/main" id="{D5070259-E205-448B-A9D1-4FB02F3B1B93}"/>
              </a:ext>
            </a:extLst>
          </p:cNvPr>
          <p:cNvSpPr txBox="1"/>
          <p:nvPr/>
        </p:nvSpPr>
        <p:spPr>
          <a:xfrm rot="16200000">
            <a:off x="-985639" y="3564908"/>
            <a:ext cx="2733830"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t>SAQ Frequency (%)</a:t>
            </a:r>
            <a:endParaRPr kumimoji="0" lang="en-US" sz="1600" b="1" u="none" strike="noStrike" kern="0" cap="none" spc="0" normalizeH="0" baseline="0" noProof="0" dirty="0">
              <a:ln>
                <a:noFill/>
              </a:ln>
              <a:effectLst/>
              <a:uLnTx/>
              <a:uFillTx/>
            </a:endParaRPr>
          </a:p>
        </p:txBody>
      </p:sp>
    </p:spTree>
    <p:extLst>
      <p:ext uri="{BB962C8B-B14F-4D97-AF65-F5344CB8AC3E}">
        <p14:creationId xmlns:p14="http://schemas.microsoft.com/office/powerpoint/2010/main" val="154275016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txBox="1">
            <a:spLocks noChangeArrowheads="1"/>
          </p:cNvSpPr>
          <p:nvPr/>
        </p:nvSpPr>
        <p:spPr bwMode="auto">
          <a:xfrm>
            <a:off x="305297" y="503671"/>
            <a:ext cx="8458200" cy="914400"/>
          </a:xfrm>
          <a:prstGeom prst="rect">
            <a:avLst/>
          </a:prstGeom>
          <a:noFill/>
          <a:ln w="9525">
            <a:noFill/>
            <a:miter lim="800000"/>
            <a:headEnd/>
            <a:tailEnd/>
          </a:ln>
        </p:spPr>
        <p:txBody>
          <a:bodyPr anchor="ctr">
            <a:prstTxWarp prst="textNoShape">
              <a:avLst/>
            </a:prstTxWarp>
          </a:bodyPr>
          <a:lstStyle/>
          <a:p>
            <a:r>
              <a:rPr lang="en-US" sz="2800" dirty="0">
                <a:solidFill>
                  <a:srgbClr val="10253F"/>
                </a:solidFill>
                <a:latin typeface="Arial" charset="0"/>
                <a:ea typeface="Arial" charset="0"/>
                <a:cs typeface="Arial" charset="0"/>
              </a:rPr>
              <a:t>PERSPECTIVE: </a:t>
            </a:r>
            <a:r>
              <a:rPr lang="en-US" sz="2200" i="1" dirty="0">
                <a:solidFill>
                  <a:srgbClr val="10253F"/>
                </a:solidFill>
                <a:latin typeface="Arial" charset="0"/>
                <a:ea typeface="Arial" charset="0"/>
                <a:cs typeface="Arial" charset="0"/>
              </a:rPr>
              <a:t>Conclusions</a:t>
            </a:r>
          </a:p>
          <a:p>
            <a:br>
              <a:rPr lang="en-US" sz="2400" dirty="0">
                <a:solidFill>
                  <a:srgbClr val="10253F"/>
                </a:solidFill>
              </a:rPr>
            </a:br>
            <a:br>
              <a:rPr lang="en-US" sz="2400" i="1" dirty="0">
                <a:solidFill>
                  <a:srgbClr val="10253F"/>
                </a:solidFill>
              </a:rPr>
            </a:br>
            <a:endParaRPr lang="en-US" sz="2400" i="1" dirty="0">
              <a:solidFill>
                <a:srgbClr val="10253F"/>
              </a:solidFill>
            </a:endParaRPr>
          </a:p>
        </p:txBody>
      </p:sp>
      <p:sp>
        <p:nvSpPr>
          <p:cNvPr id="17" name="TextBox 16"/>
          <p:cNvSpPr txBox="1"/>
          <p:nvPr/>
        </p:nvSpPr>
        <p:spPr>
          <a:xfrm>
            <a:off x="165652" y="967586"/>
            <a:ext cx="11860696" cy="4201150"/>
          </a:xfrm>
          <a:prstGeom prst="rect">
            <a:avLst/>
          </a:prstGeom>
          <a:noFill/>
        </p:spPr>
        <p:txBody>
          <a:bodyPr wrap="square">
            <a:spAutoFit/>
          </a:bodyPr>
          <a:lstStyle/>
          <a:p>
            <a:pPr>
              <a:spcBef>
                <a:spcPts val="1200"/>
              </a:spcBef>
              <a:spcAft>
                <a:spcPts val="1200"/>
              </a:spcAft>
              <a:buClr>
                <a:schemeClr val="accent2">
                  <a:lumMod val="50000"/>
                </a:schemeClr>
              </a:buClr>
              <a:buFont typeface="Arial"/>
              <a:buChar char="•"/>
              <a:defRPr/>
            </a:pPr>
            <a:r>
              <a:rPr lang="en-US" sz="2000" dirty="0"/>
              <a:t> </a:t>
            </a:r>
            <a:r>
              <a:rPr lang="en-US" dirty="0"/>
              <a:t>In a trial representing contemporary technique and DES, favorable procedural success, health status improvement and late-term clinical outcomes observed in the PERSPECTIVE trial support CTO PCI in a clinically indicated, high lesion complexity patient population </a:t>
            </a:r>
          </a:p>
          <a:p>
            <a:pPr>
              <a:spcBef>
                <a:spcPts val="1200"/>
              </a:spcBef>
              <a:spcAft>
                <a:spcPts val="1200"/>
              </a:spcAft>
              <a:buClr>
                <a:schemeClr val="accent2">
                  <a:lumMod val="50000"/>
                </a:schemeClr>
              </a:buClr>
              <a:buFont typeface="Arial"/>
              <a:buChar char="•"/>
              <a:defRPr/>
            </a:pPr>
            <a:r>
              <a:rPr lang="en-US" dirty="0"/>
              <a:t> Favorable procedural success was achieved exceeding 90% and with acceptable procedural and in-hospital safety</a:t>
            </a:r>
          </a:p>
          <a:p>
            <a:pPr>
              <a:spcBef>
                <a:spcPts val="1200"/>
              </a:spcBef>
              <a:spcAft>
                <a:spcPts val="1200"/>
              </a:spcAft>
              <a:buClr>
                <a:schemeClr val="accent2">
                  <a:lumMod val="50000"/>
                </a:schemeClr>
              </a:buClr>
              <a:buFont typeface="Arial"/>
              <a:buChar char="•"/>
              <a:defRPr/>
            </a:pPr>
            <a:r>
              <a:rPr lang="en-US" dirty="0"/>
              <a:t>Despite high lesion complexity and extensive stent length, treatment with R-ZES was associated with low rates of repeat revascularization and ST comparable to outcomes observed in less complex disease and clinical indications</a:t>
            </a:r>
          </a:p>
          <a:p>
            <a:pPr lvl="1">
              <a:spcBef>
                <a:spcPts val="600"/>
              </a:spcBef>
              <a:spcAft>
                <a:spcPts val="600"/>
              </a:spcAft>
              <a:buClr>
                <a:schemeClr val="accent2">
                  <a:lumMod val="50000"/>
                </a:schemeClr>
              </a:buClr>
              <a:defRPr/>
            </a:pPr>
            <a:r>
              <a:rPr lang="en-US" dirty="0"/>
              <a:t> </a:t>
            </a:r>
            <a:r>
              <a:rPr lang="en-US" dirty="0">
                <a:solidFill>
                  <a:schemeClr val="accent2">
                    <a:lumMod val="50000"/>
                  </a:schemeClr>
                </a:solidFill>
              </a:rPr>
              <a:t>—</a:t>
            </a:r>
            <a:r>
              <a:rPr lang="en-US" dirty="0"/>
              <a:t> Clinically-driven TLR 1.7% and MI 2.3%, no stent thrombosis</a:t>
            </a:r>
          </a:p>
          <a:p>
            <a:pPr lvl="1">
              <a:spcBef>
                <a:spcPts val="600"/>
              </a:spcBef>
              <a:spcAft>
                <a:spcPts val="600"/>
              </a:spcAft>
              <a:buClr>
                <a:schemeClr val="accent2">
                  <a:lumMod val="50000"/>
                </a:schemeClr>
              </a:buClr>
              <a:defRPr/>
            </a:pPr>
            <a:r>
              <a:rPr lang="en-US" dirty="0">
                <a:solidFill>
                  <a:schemeClr val="accent2">
                    <a:lumMod val="50000"/>
                  </a:schemeClr>
                </a:solidFill>
              </a:rPr>
              <a:t> —</a:t>
            </a:r>
            <a:r>
              <a:rPr lang="en-US" dirty="0"/>
              <a:t> Significant improvement in both observer- and patient-reported health status </a:t>
            </a:r>
            <a:endParaRPr lang="en-US" kern="0" dirty="0">
              <a:solidFill>
                <a:srgbClr val="000000"/>
              </a:solidFill>
            </a:endParaRPr>
          </a:p>
          <a:p>
            <a:pPr marL="0" lvl="1">
              <a:spcBef>
                <a:spcPts val="1800"/>
              </a:spcBef>
              <a:spcAft>
                <a:spcPts val="1800"/>
              </a:spcAft>
              <a:buClr>
                <a:schemeClr val="accent2">
                  <a:lumMod val="50000"/>
                </a:schemeClr>
              </a:buClr>
              <a:buFont typeface="Arial"/>
              <a:buChar char="•"/>
              <a:defRPr/>
            </a:pPr>
            <a:r>
              <a:rPr lang="en-US" kern="0" dirty="0">
                <a:solidFill>
                  <a:srgbClr val="000000"/>
                </a:solidFill>
              </a:rPr>
              <a:t> Overall findings inform the procedural and clinical effectiveness of contemporary CTO PCI in a highly complex patient population with appropriate clinical indication</a:t>
            </a:r>
          </a:p>
        </p:txBody>
      </p:sp>
    </p:spTree>
    <p:extLst>
      <p:ext uri="{BB962C8B-B14F-4D97-AF65-F5344CB8AC3E}">
        <p14:creationId xmlns:p14="http://schemas.microsoft.com/office/powerpoint/2010/main" val="148975804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342548"/>
            <a:ext cx="9144000" cy="2387600"/>
          </a:xfrm>
        </p:spPr>
        <p:txBody>
          <a:bodyPr>
            <a:normAutofit fontScale="90000"/>
          </a:bodyPr>
          <a:lstStyle/>
          <a:p>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br>
              <a:rPr lang="en-US" sz="4400" b="1" dirty="0">
                <a:latin typeface="Times New Roman" panose="02020603050405020304" pitchFamily="18" charset="0"/>
                <a:cs typeface="Times New Roman" panose="02020603050405020304" pitchFamily="18" charset="0"/>
              </a:rPr>
            </a:br>
            <a:r>
              <a:rPr lang="en-US" sz="4400" b="1" dirty="0">
                <a:latin typeface="Times New Roman" panose="02020603050405020304" pitchFamily="18" charset="0"/>
                <a:cs typeface="Times New Roman" panose="02020603050405020304" pitchFamily="18" charset="0"/>
              </a:rPr>
              <a:t>Length of Stay After Trans-Femoral Transcatheter Aortic Valve Replacement: </a:t>
            </a:r>
            <a:r>
              <a:rPr lang="en-US" sz="1800" b="1" dirty="0">
                <a:latin typeface="Times New Roman" panose="02020603050405020304" pitchFamily="18" charset="0"/>
                <a:cs typeface="Times New Roman" panose="02020603050405020304" pitchFamily="18" charset="0"/>
              </a:rPr>
              <a:t>An analysis of the Society of Thoracic Surgeons/American College of Cardiology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Transcatheter Valve Therapy Registry</a:t>
            </a:r>
            <a:br>
              <a:rPr lang="en-US" sz="1800" dirty="0"/>
            </a:br>
            <a:endParaRPr lang="en-US" sz="1800" dirty="0"/>
          </a:p>
        </p:txBody>
      </p:sp>
      <p:sp>
        <p:nvSpPr>
          <p:cNvPr id="3" name="Subtitle 2"/>
          <p:cNvSpPr>
            <a:spLocks noGrp="1"/>
          </p:cNvSpPr>
          <p:nvPr>
            <p:ph type="subTitle" idx="1"/>
          </p:nvPr>
        </p:nvSpPr>
        <p:spPr>
          <a:xfrm>
            <a:off x="1524000" y="3058408"/>
            <a:ext cx="9144000" cy="2482674"/>
          </a:xfrm>
        </p:spPr>
        <p:txBody>
          <a:bodyPr/>
          <a:lstStyle/>
          <a:p>
            <a:r>
              <a:rPr lang="en-US" dirty="0"/>
              <a:t>Siddharth A Wayangankar MD, MPH, FACC, RPVI</a:t>
            </a:r>
          </a:p>
          <a:p>
            <a:r>
              <a:rPr lang="en-US" dirty="0"/>
              <a:t>Director of Peripheral Vascular Interventions</a:t>
            </a:r>
          </a:p>
          <a:p>
            <a:r>
              <a:rPr lang="en-US" dirty="0" err="1"/>
              <a:t>Asst</a:t>
            </a:r>
            <a:r>
              <a:rPr lang="en-US" dirty="0"/>
              <a:t> Professor of Medicine</a:t>
            </a:r>
          </a:p>
          <a:p>
            <a:r>
              <a:rPr lang="en-US" dirty="0"/>
              <a:t>University of Florida</a:t>
            </a:r>
          </a:p>
          <a:p>
            <a:endParaRPr lang="en-US" dirty="0"/>
          </a:p>
          <a:p>
            <a:endParaRPr lang="en-US" dirty="0"/>
          </a:p>
        </p:txBody>
      </p:sp>
    </p:spTree>
    <p:extLst>
      <p:ext uri="{BB962C8B-B14F-4D97-AF65-F5344CB8AC3E}">
        <p14:creationId xmlns:p14="http://schemas.microsoft.com/office/powerpoint/2010/main" val="35576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859280"/>
            <a:ext cx="9144000" cy="3423920"/>
          </a:xfrm>
        </p:spPr>
        <p:txBody>
          <a:bodyPr/>
          <a:lstStyle/>
          <a:p>
            <a:pPr marL="342900" indent="-342900" algn="l">
              <a:buFont typeface="Arial" panose="020B0604020202020204" pitchFamily="34" charset="0"/>
              <a:buChar char="•"/>
            </a:pPr>
            <a:endParaRPr lang="en-US" dirty="0"/>
          </a:p>
          <a:p>
            <a:pPr marL="342900" indent="-342900" algn="l">
              <a:buFont typeface="Arial" panose="020B0604020202020204" pitchFamily="34" charset="0"/>
              <a:buChar char="•"/>
            </a:pPr>
            <a:r>
              <a:rPr lang="en-US" dirty="0"/>
              <a:t>Proctor for Medtronic Valve Therapies</a:t>
            </a:r>
          </a:p>
        </p:txBody>
      </p:sp>
      <p:sp>
        <p:nvSpPr>
          <p:cNvPr id="4" name="Title 8">
            <a:extLst>
              <a:ext uri="{FF2B5EF4-FFF2-40B4-BE49-F238E27FC236}">
                <a16:creationId xmlns:a16="http://schemas.microsoft.com/office/drawing/2014/main" id="{133DB94E-F669-1A45-945A-A29475F45C3B}"/>
              </a:ext>
            </a:extLst>
          </p:cNvPr>
          <p:cNvSpPr txBox="1">
            <a:spLocks/>
          </p:cNvSpPr>
          <p:nvPr/>
        </p:nvSpPr>
        <p:spPr>
          <a:xfrm>
            <a:off x="838200" y="366185"/>
            <a:ext cx="10515600" cy="13250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dirty="0">
                <a:latin typeface="Franklin Gothic Demi Cond" panose="020B0706030402020204" pitchFamily="34" charset="0"/>
              </a:rPr>
              <a:t>Disclosures</a:t>
            </a:r>
          </a:p>
        </p:txBody>
      </p:sp>
    </p:spTree>
    <p:extLst>
      <p:ext uri="{BB962C8B-B14F-4D97-AF65-F5344CB8AC3E}">
        <p14:creationId xmlns:p14="http://schemas.microsoft.com/office/powerpoint/2010/main" val="19065778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7DBD3-BACD-4297-9CC1-3B9BFA88D717}"/>
              </a:ext>
            </a:extLst>
          </p:cNvPr>
          <p:cNvSpPr>
            <a:spLocks noGrp="1"/>
          </p:cNvSpPr>
          <p:nvPr>
            <p:ph type="title"/>
          </p:nvPr>
        </p:nvSpPr>
        <p:spPr>
          <a:xfrm>
            <a:off x="838200" y="29840"/>
            <a:ext cx="10515600" cy="1325563"/>
          </a:xfrm>
        </p:spPr>
        <p:txBody>
          <a:bodyPr/>
          <a:lstStyle/>
          <a:p>
            <a:pPr algn="ctr"/>
            <a:r>
              <a:rPr lang="en-US" dirty="0">
                <a:latin typeface="Franklin Gothic Demi Cond" panose="020B0706030402020204" pitchFamily="34" charset="0"/>
              </a:rPr>
              <a:t>Objectives</a:t>
            </a:r>
          </a:p>
        </p:txBody>
      </p:sp>
      <p:sp>
        <p:nvSpPr>
          <p:cNvPr id="3" name="Content Placeholder 2">
            <a:extLst>
              <a:ext uri="{FF2B5EF4-FFF2-40B4-BE49-F238E27FC236}">
                <a16:creationId xmlns:a16="http://schemas.microsoft.com/office/drawing/2014/main" id="{B65159EC-C8C9-4C44-A4B2-C57A2F1C5498}"/>
              </a:ext>
            </a:extLst>
          </p:cNvPr>
          <p:cNvSpPr>
            <a:spLocks noGrp="1"/>
          </p:cNvSpPr>
          <p:nvPr>
            <p:ph idx="1"/>
          </p:nvPr>
        </p:nvSpPr>
        <p:spPr>
          <a:xfrm>
            <a:off x="371061" y="1001684"/>
            <a:ext cx="11595652" cy="2123661"/>
          </a:xfrm>
        </p:spPr>
        <p:txBody>
          <a:bodyPr>
            <a:normAutofit/>
          </a:bodyPr>
          <a:lstStyle/>
          <a:p>
            <a:pPr lvl="0"/>
            <a:r>
              <a:rPr lang="en-US" sz="1800" dirty="0"/>
              <a:t>To analyze prevalence and trends of LOS (DD=length of stay &gt; 72 hours) post TF-TAVR.</a:t>
            </a:r>
          </a:p>
          <a:p>
            <a:pPr lvl="0"/>
            <a:r>
              <a:rPr lang="en-US" sz="1800" dirty="0"/>
              <a:t>To determine independent predictors of length of stay (LOS) post TF-TAVR.</a:t>
            </a:r>
          </a:p>
          <a:p>
            <a:pPr lvl="0"/>
            <a:r>
              <a:rPr lang="en-US" sz="1800" dirty="0"/>
              <a:t>To compare and contrast the trends in 1 year outcomes among early vs. delayed discharge.</a:t>
            </a:r>
          </a:p>
          <a:p>
            <a:pPr lvl="0"/>
            <a:r>
              <a:rPr lang="en-US" sz="1800" dirty="0"/>
              <a:t>To determine the association between LOS post TAVR and 1-year adverse outcomes.   </a:t>
            </a:r>
          </a:p>
        </p:txBody>
      </p:sp>
      <p:sp>
        <p:nvSpPr>
          <p:cNvPr id="4" name="Title 1">
            <a:extLst>
              <a:ext uri="{FF2B5EF4-FFF2-40B4-BE49-F238E27FC236}">
                <a16:creationId xmlns:a16="http://schemas.microsoft.com/office/drawing/2014/main" id="{E32432C6-174A-445D-A719-06CFF2A8F859}"/>
              </a:ext>
            </a:extLst>
          </p:cNvPr>
          <p:cNvSpPr txBox="1">
            <a:spLocks/>
          </p:cNvSpPr>
          <p:nvPr/>
        </p:nvSpPr>
        <p:spPr>
          <a:xfrm>
            <a:off x="718930" y="210361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Franklin Gothic Demi Cond" panose="020B0706030402020204" pitchFamily="34" charset="0"/>
                <a:cs typeface="Times New Roman" panose="02020603050405020304" pitchFamily="18" charset="0"/>
              </a:rPr>
              <a:t>Methods</a:t>
            </a:r>
          </a:p>
        </p:txBody>
      </p:sp>
      <p:sp>
        <p:nvSpPr>
          <p:cNvPr id="5" name="Rectangle 4">
            <a:extLst>
              <a:ext uri="{FF2B5EF4-FFF2-40B4-BE49-F238E27FC236}">
                <a16:creationId xmlns:a16="http://schemas.microsoft.com/office/drawing/2014/main" id="{097ED059-0409-442B-9995-7DC113DA4B21}"/>
              </a:ext>
            </a:extLst>
          </p:cNvPr>
          <p:cNvSpPr/>
          <p:nvPr/>
        </p:nvSpPr>
        <p:spPr>
          <a:xfrm>
            <a:off x="337931" y="2991680"/>
            <a:ext cx="5830956" cy="4524315"/>
          </a:xfrm>
          <a:prstGeom prst="rect">
            <a:avLst/>
          </a:prstGeom>
        </p:spPr>
        <p:txBody>
          <a:bodyPr wrap="square" numCol="1">
            <a:spAutoFit/>
          </a:bodyPr>
          <a:lstStyle/>
          <a:p>
            <a:r>
              <a:rPr lang="en-US" b="1" dirty="0">
                <a:cs typeface="Calibri Light" panose="020F0302020204030204" pitchFamily="34" charset="0"/>
              </a:rPr>
              <a:t>Registry:</a:t>
            </a:r>
            <a:r>
              <a:rPr lang="en-US" dirty="0">
                <a:cs typeface="Calibri Light" panose="020F0302020204030204" pitchFamily="34" charset="0"/>
              </a:rPr>
              <a:t> STS/ACC TVT Registry</a:t>
            </a:r>
          </a:p>
          <a:p>
            <a:endParaRPr lang="en-US" dirty="0">
              <a:cs typeface="Calibri Light" panose="020F0302020204030204" pitchFamily="34" charset="0"/>
            </a:endParaRPr>
          </a:p>
          <a:p>
            <a:pPr lvl="0"/>
            <a:r>
              <a:rPr lang="en-US" b="1" dirty="0">
                <a:cs typeface="Calibri Light" panose="020F0302020204030204" pitchFamily="34" charset="0"/>
              </a:rPr>
              <a:t>Starting population:</a:t>
            </a:r>
            <a:r>
              <a:rPr lang="en-US" dirty="0">
                <a:cs typeface="Calibri Light" panose="020F0302020204030204" pitchFamily="34" charset="0"/>
              </a:rPr>
              <a:t> All patients underwent TAVR during 11/1/2011 to 9/30/2015.  (n= 50, 899)</a:t>
            </a:r>
          </a:p>
          <a:p>
            <a:endParaRPr lang="en-US" dirty="0">
              <a:cs typeface="Calibri Light" panose="020F0302020204030204" pitchFamily="34" charset="0"/>
            </a:endParaRPr>
          </a:p>
          <a:p>
            <a:r>
              <a:rPr lang="en-US" b="1" dirty="0">
                <a:cs typeface="Calibri Light" panose="020F0302020204030204" pitchFamily="34" charset="0"/>
              </a:rPr>
              <a:t>Inclusion Criteria: </a:t>
            </a:r>
            <a:r>
              <a:rPr lang="en-US" dirty="0">
                <a:cs typeface="Calibri Light" panose="020F0302020204030204" pitchFamily="34" charset="0"/>
              </a:rPr>
              <a:t>Patients were greater than and equal to 18 years when they underwent their first TF-TAVR </a:t>
            </a:r>
          </a:p>
          <a:p>
            <a:pPr lvl="0"/>
            <a:endParaRPr lang="en-US" dirty="0">
              <a:cs typeface="Calibri Light" panose="020F0302020204030204" pitchFamily="34" charset="0"/>
            </a:endParaRPr>
          </a:p>
          <a:p>
            <a:pPr lvl="0"/>
            <a:endParaRPr lang="en-US" dirty="0">
              <a:cs typeface="Calibri Light" panose="020F0302020204030204" pitchFamily="34" charset="0"/>
            </a:endParaRPr>
          </a:p>
          <a:p>
            <a:pPr lvl="0"/>
            <a:endParaRPr lang="en-US" dirty="0">
              <a:cs typeface="Calibri Light" panose="020F0302020204030204" pitchFamily="34" charset="0"/>
            </a:endParaRPr>
          </a:p>
          <a:p>
            <a:pPr lvl="0"/>
            <a:endParaRPr lang="en-US" dirty="0">
              <a:cs typeface="Calibri Light" panose="020F0302020204030204" pitchFamily="34" charset="0"/>
            </a:endParaRPr>
          </a:p>
          <a:p>
            <a:pPr lvl="0"/>
            <a:endParaRPr lang="en-US" dirty="0">
              <a:cs typeface="Calibri Light" panose="020F0302020204030204" pitchFamily="34" charset="0"/>
            </a:endParaRPr>
          </a:p>
          <a:p>
            <a:pPr lvl="0"/>
            <a:endParaRPr lang="en-US" dirty="0">
              <a:cs typeface="Calibri Light" panose="020F0302020204030204" pitchFamily="34" charset="0"/>
            </a:endParaRPr>
          </a:p>
          <a:p>
            <a:pPr lvl="0"/>
            <a:endParaRPr lang="en-US" dirty="0">
              <a:cs typeface="Calibri Light" panose="020F0302020204030204" pitchFamily="34" charset="0"/>
            </a:endParaRPr>
          </a:p>
          <a:p>
            <a:pPr lvl="0"/>
            <a:endParaRPr lang="en-US" dirty="0">
              <a:cs typeface="Calibri Light" panose="020F0302020204030204" pitchFamily="34" charset="0"/>
            </a:endParaRPr>
          </a:p>
          <a:p>
            <a:r>
              <a:rPr lang="en-US" dirty="0">
                <a:cs typeface="Calibri Light" panose="020F0302020204030204" pitchFamily="34" charset="0"/>
              </a:rPr>
              <a:t> </a:t>
            </a:r>
          </a:p>
        </p:txBody>
      </p:sp>
      <p:sp>
        <p:nvSpPr>
          <p:cNvPr id="6" name="Rectangle 5">
            <a:extLst>
              <a:ext uri="{FF2B5EF4-FFF2-40B4-BE49-F238E27FC236}">
                <a16:creationId xmlns:a16="http://schemas.microsoft.com/office/drawing/2014/main" id="{B6D1FEC9-AB84-4E92-B48F-725D37313C88}"/>
              </a:ext>
            </a:extLst>
          </p:cNvPr>
          <p:cNvSpPr/>
          <p:nvPr/>
        </p:nvSpPr>
        <p:spPr>
          <a:xfrm>
            <a:off x="6516756" y="2994992"/>
            <a:ext cx="6096000" cy="1754326"/>
          </a:xfrm>
          <a:prstGeom prst="rect">
            <a:avLst/>
          </a:prstGeom>
        </p:spPr>
        <p:txBody>
          <a:bodyPr>
            <a:spAutoFit/>
          </a:bodyPr>
          <a:lstStyle/>
          <a:p>
            <a:r>
              <a:rPr lang="en-US" b="1" dirty="0">
                <a:cs typeface="Calibri Light" panose="020F0302020204030204" pitchFamily="34" charset="0"/>
              </a:rPr>
              <a:t>Exclusion Criteria:   </a:t>
            </a:r>
          </a:p>
          <a:p>
            <a:r>
              <a:rPr lang="en-US" dirty="0">
                <a:cs typeface="Calibri Light" panose="020F0302020204030204" pitchFamily="34" charset="0"/>
              </a:rPr>
              <a:t>1)</a:t>
            </a:r>
            <a:r>
              <a:rPr lang="en-US" b="1" dirty="0">
                <a:cs typeface="Calibri Light" panose="020F0302020204030204" pitchFamily="34" charset="0"/>
              </a:rPr>
              <a:t> </a:t>
            </a:r>
            <a:r>
              <a:rPr lang="en-US" dirty="0">
                <a:cs typeface="Calibri Light" panose="020F0302020204030204" pitchFamily="34" charset="0"/>
              </a:rPr>
              <a:t>Patient with in-hospital mortality.</a:t>
            </a:r>
          </a:p>
          <a:p>
            <a:r>
              <a:rPr lang="en-US" dirty="0">
                <a:cs typeface="Calibri Light" panose="020F0302020204030204" pitchFamily="34" charset="0"/>
              </a:rPr>
              <a:t>2) Patients with aborted or cancelled procedures.</a:t>
            </a:r>
          </a:p>
          <a:p>
            <a:r>
              <a:rPr lang="en-US" dirty="0">
                <a:cs typeface="Calibri Light" panose="020F0302020204030204" pitchFamily="34" charset="0"/>
              </a:rPr>
              <a:t>3) Patients who were transferred out or discharged to any facility other than home.</a:t>
            </a:r>
          </a:p>
          <a:p>
            <a:r>
              <a:rPr lang="en-US" dirty="0">
                <a:cs typeface="Calibri Light" panose="020F0302020204030204" pitchFamily="34" charset="0"/>
              </a:rPr>
              <a:t>4) Patients with missing in-hospital data  </a:t>
            </a:r>
          </a:p>
        </p:txBody>
      </p:sp>
      <p:sp>
        <p:nvSpPr>
          <p:cNvPr id="7" name="Rectangle 6">
            <a:extLst>
              <a:ext uri="{FF2B5EF4-FFF2-40B4-BE49-F238E27FC236}">
                <a16:creationId xmlns:a16="http://schemas.microsoft.com/office/drawing/2014/main" id="{73EC587E-88D5-443B-B9EE-605AE28C813E}"/>
              </a:ext>
            </a:extLst>
          </p:cNvPr>
          <p:cNvSpPr/>
          <p:nvPr/>
        </p:nvSpPr>
        <p:spPr>
          <a:xfrm>
            <a:off x="4729433" y="4957504"/>
            <a:ext cx="2494594" cy="461665"/>
          </a:xfrm>
          <a:prstGeom prst="rect">
            <a:avLst/>
          </a:prstGeom>
        </p:spPr>
        <p:txBody>
          <a:bodyPr wrap="none">
            <a:spAutoFit/>
          </a:bodyPr>
          <a:lstStyle/>
          <a:p>
            <a:r>
              <a:rPr lang="en-US" b="1" dirty="0">
                <a:cs typeface="Times New Roman" panose="02020603050405020304" pitchFamily="18" charset="0"/>
              </a:rPr>
              <a:t>Final Cohort </a:t>
            </a:r>
            <a:r>
              <a:rPr lang="en-US" dirty="0">
                <a:cs typeface="Times New Roman" panose="02020603050405020304" pitchFamily="18" charset="0"/>
              </a:rPr>
              <a:t>:  </a:t>
            </a:r>
            <a:r>
              <a:rPr lang="en-US" sz="2400" b="1" dirty="0">
                <a:solidFill>
                  <a:srgbClr val="FF0000"/>
                </a:solidFill>
                <a:cs typeface="Times New Roman" panose="02020603050405020304" pitchFamily="18" charset="0"/>
              </a:rPr>
              <a:t>24,285</a:t>
            </a:r>
          </a:p>
        </p:txBody>
      </p:sp>
    </p:spTree>
    <p:extLst>
      <p:ext uri="{BB962C8B-B14F-4D97-AF65-F5344CB8AC3E}">
        <p14:creationId xmlns:p14="http://schemas.microsoft.com/office/powerpoint/2010/main" val="1590474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134889" y="1019295"/>
            <a:ext cx="11890532" cy="3646495"/>
          </a:xfrm>
        </p:spPr>
        <p:txBody>
          <a:bodyPr>
            <a:noAutofit/>
          </a:bodyPr>
          <a:lstStyle/>
          <a:p>
            <a:r>
              <a:rPr lang="en-US" sz="2400" dirty="0"/>
              <a:t>Characterize therapeutic and clinical priorities </a:t>
            </a:r>
            <a:r>
              <a:rPr lang="en-US" sz="2400" i="1" dirty="0"/>
              <a:t>vis a vis </a:t>
            </a:r>
            <a:r>
              <a:rPr lang="en-US" sz="2400" dirty="0"/>
              <a:t>antithrombotic management as perceived by physicians and patients in an AF/PCI cohort </a:t>
            </a:r>
          </a:p>
          <a:p>
            <a:endParaRPr lang="en-US" sz="2400" dirty="0"/>
          </a:p>
          <a:p>
            <a:r>
              <a:rPr lang="en-US" sz="2400" dirty="0"/>
              <a:t>Examine the level of agreement between subjective and empiric assessments of ischemic and bleeding risk</a:t>
            </a:r>
          </a:p>
          <a:p>
            <a:endParaRPr lang="en-US" sz="2400" dirty="0"/>
          </a:p>
          <a:p>
            <a:r>
              <a:rPr lang="en-US" sz="2400" dirty="0"/>
              <a:t>Evaluate the influence of subjective versus empiric risk calculation on use of oral anticoagulation (OAC) among AF patients undergoing PCI</a:t>
            </a:r>
          </a:p>
          <a:p>
            <a:endParaRPr lang="en-US" sz="2400" dirty="0"/>
          </a:p>
          <a:p>
            <a:r>
              <a:rPr lang="en-US" sz="2400" dirty="0"/>
              <a:t>To leverage smartphone app technology to better engage and collect patient-reported data</a:t>
            </a:r>
          </a:p>
        </p:txBody>
      </p:sp>
      <p:sp>
        <p:nvSpPr>
          <p:cNvPr id="5" name="Title 1"/>
          <p:cNvSpPr>
            <a:spLocks noGrp="1"/>
          </p:cNvSpPr>
          <p:nvPr>
            <p:ph type="title"/>
          </p:nvPr>
        </p:nvSpPr>
        <p:spPr>
          <a:xfrm>
            <a:off x="431025" y="169911"/>
            <a:ext cx="9078232" cy="568023"/>
          </a:xfrm>
        </p:spPr>
        <p:txBody>
          <a:bodyPr>
            <a:noAutofit/>
          </a:bodyPr>
          <a:lstStyle/>
          <a:p>
            <a:pPr algn="l"/>
            <a:r>
              <a:rPr lang="en-US" b="1" dirty="0"/>
              <a:t>Aims</a:t>
            </a:r>
          </a:p>
        </p:txBody>
      </p:sp>
    </p:spTree>
    <p:extLst>
      <p:ext uri="{BB962C8B-B14F-4D97-AF65-F5344CB8AC3E}">
        <p14:creationId xmlns:p14="http://schemas.microsoft.com/office/powerpoint/2010/main" val="21762275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D7BE9-3747-4988-A63E-277CE05EF77A}"/>
              </a:ext>
            </a:extLst>
          </p:cNvPr>
          <p:cNvSpPr>
            <a:spLocks noGrp="1"/>
          </p:cNvSpPr>
          <p:nvPr>
            <p:ph type="title"/>
          </p:nvPr>
        </p:nvSpPr>
        <p:spPr>
          <a:xfrm>
            <a:off x="838199" y="0"/>
            <a:ext cx="10515600" cy="1325563"/>
          </a:xfrm>
        </p:spPr>
        <p:txBody>
          <a:bodyPr>
            <a:normAutofit/>
          </a:bodyPr>
          <a:lstStyle/>
          <a:p>
            <a:pPr algn="ctr"/>
            <a:r>
              <a:rPr lang="en-US" sz="3600" dirty="0">
                <a:latin typeface="Franklin Gothic Demi Cond" panose="020B0706030402020204" pitchFamily="34" charset="0"/>
              </a:rPr>
              <a:t>Prevalence and Trends of DD</a:t>
            </a:r>
          </a:p>
        </p:txBody>
      </p:sp>
      <p:pic>
        <p:nvPicPr>
          <p:cNvPr id="7" name="Content Placeholder 6" descr="A close up of a map&#10;&#10;Description generated with high confidence">
            <a:extLst>
              <a:ext uri="{FF2B5EF4-FFF2-40B4-BE49-F238E27FC236}">
                <a16:creationId xmlns:a16="http://schemas.microsoft.com/office/drawing/2014/main" id="{D64852FB-1B86-47BA-A176-7BEB2AAF10D6}"/>
              </a:ext>
            </a:extLst>
          </p:cNvPr>
          <p:cNvPicPr>
            <a:picLocks noGrp="1" noChangeAspect="1"/>
          </p:cNvPicPr>
          <p:nvPr>
            <p:ph sz="half" idx="1"/>
          </p:nvPr>
        </p:nvPicPr>
        <p:blipFill>
          <a:blip r:embed="rId2"/>
          <a:stretch>
            <a:fillRect/>
          </a:stretch>
        </p:blipFill>
        <p:spPr>
          <a:xfrm>
            <a:off x="1138768" y="1136122"/>
            <a:ext cx="4580467" cy="3435350"/>
          </a:xfrm>
        </p:spPr>
      </p:pic>
      <p:pic>
        <p:nvPicPr>
          <p:cNvPr id="9" name="Content Placeholder 8" descr="A picture containing text, map&#10;&#10;Description generated with very high confidence">
            <a:extLst>
              <a:ext uri="{FF2B5EF4-FFF2-40B4-BE49-F238E27FC236}">
                <a16:creationId xmlns:a16="http://schemas.microsoft.com/office/drawing/2014/main" id="{ADCB6030-9359-427E-A14E-7965D3985F60}"/>
              </a:ext>
            </a:extLst>
          </p:cNvPr>
          <p:cNvPicPr>
            <a:picLocks noGrp="1" noChangeAspect="1"/>
          </p:cNvPicPr>
          <p:nvPr>
            <p:ph sz="half" idx="2"/>
          </p:nvPr>
        </p:nvPicPr>
        <p:blipFill>
          <a:blip r:embed="rId3"/>
          <a:stretch>
            <a:fillRect/>
          </a:stretch>
        </p:blipFill>
        <p:spPr>
          <a:xfrm>
            <a:off x="6472766" y="1136122"/>
            <a:ext cx="4580467" cy="3435350"/>
          </a:xfrm>
        </p:spPr>
      </p:pic>
      <p:graphicFrame>
        <p:nvGraphicFramePr>
          <p:cNvPr id="11" name="Table 10">
            <a:extLst>
              <a:ext uri="{FF2B5EF4-FFF2-40B4-BE49-F238E27FC236}">
                <a16:creationId xmlns:a16="http://schemas.microsoft.com/office/drawing/2014/main" id="{FC2AE563-A7EB-4327-864E-FA34F896CDD3}"/>
              </a:ext>
            </a:extLst>
          </p:cNvPr>
          <p:cNvGraphicFramePr>
            <a:graphicFrameLocks noGrp="1"/>
          </p:cNvGraphicFramePr>
          <p:nvPr>
            <p:extLst/>
          </p:nvPr>
        </p:nvGraphicFramePr>
        <p:xfrm>
          <a:off x="3138487" y="4740277"/>
          <a:ext cx="5915025" cy="721868"/>
        </p:xfrm>
        <a:graphic>
          <a:graphicData uri="http://schemas.openxmlformats.org/drawingml/2006/table">
            <a:tbl>
              <a:tblPr firstRow="1" firstCol="1" bandRow="1">
                <a:tableStyleId>{5C22544A-7EE6-4342-B048-85BDC9FD1C3A}</a:tableStyleId>
              </a:tblPr>
              <a:tblGrid>
                <a:gridCol w="1430020">
                  <a:extLst>
                    <a:ext uri="{9D8B030D-6E8A-4147-A177-3AD203B41FA5}">
                      <a16:colId xmlns:a16="http://schemas.microsoft.com/office/drawing/2014/main" val="1750147461"/>
                    </a:ext>
                  </a:extLst>
                </a:gridCol>
                <a:gridCol w="1313180">
                  <a:extLst>
                    <a:ext uri="{9D8B030D-6E8A-4147-A177-3AD203B41FA5}">
                      <a16:colId xmlns:a16="http://schemas.microsoft.com/office/drawing/2014/main" val="3674923007"/>
                    </a:ext>
                  </a:extLst>
                </a:gridCol>
                <a:gridCol w="1657350">
                  <a:extLst>
                    <a:ext uri="{9D8B030D-6E8A-4147-A177-3AD203B41FA5}">
                      <a16:colId xmlns:a16="http://schemas.microsoft.com/office/drawing/2014/main" val="735405996"/>
                    </a:ext>
                  </a:extLst>
                </a:gridCol>
                <a:gridCol w="1514475">
                  <a:extLst>
                    <a:ext uri="{9D8B030D-6E8A-4147-A177-3AD203B41FA5}">
                      <a16:colId xmlns:a16="http://schemas.microsoft.com/office/drawing/2014/main" val="1766843131"/>
                    </a:ext>
                  </a:extLst>
                </a:gridCol>
              </a:tblGrid>
              <a:tr h="461010">
                <a:tc>
                  <a:txBody>
                    <a:bodyPr/>
                    <a:lstStyle/>
                    <a:p>
                      <a:pPr marL="0" marR="0" algn="ctr">
                        <a:lnSpc>
                          <a:spcPct val="115000"/>
                        </a:lnSpc>
                        <a:spcBef>
                          <a:spcPts val="0"/>
                        </a:spcBef>
                        <a:spcAft>
                          <a:spcPts val="0"/>
                        </a:spcAft>
                        <a:tabLst>
                          <a:tab pos="5943600" algn="r"/>
                        </a:tabLst>
                      </a:pPr>
                      <a:r>
                        <a:rPr lang="en-US" sz="1000" dirty="0">
                          <a:effectLst/>
                        </a:rPr>
                        <a:t>Incidence</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5943600" algn="r"/>
                        </a:tabLst>
                      </a:pPr>
                      <a:r>
                        <a:rPr lang="en-US" sz="1000" dirty="0">
                          <a:effectLst/>
                        </a:rPr>
                        <a:t>P value</a:t>
                      </a:r>
                    </a:p>
                    <a:p>
                      <a:pPr marL="0" marR="0" algn="ctr">
                        <a:lnSpc>
                          <a:spcPct val="115000"/>
                        </a:lnSpc>
                        <a:spcBef>
                          <a:spcPts val="0"/>
                        </a:spcBef>
                        <a:spcAft>
                          <a:spcPts val="0"/>
                        </a:spcAft>
                        <a:tabLst>
                          <a:tab pos="5943600" algn="r"/>
                        </a:tabLst>
                      </a:pPr>
                      <a:r>
                        <a:rPr lang="en-US" sz="1000" dirty="0">
                          <a:effectLst/>
                        </a:rPr>
                        <a:t>(The Cochran-Armitage test)</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5943600" algn="r"/>
                        </a:tabLst>
                      </a:pPr>
                      <a:r>
                        <a:rPr lang="en-US" sz="1000">
                          <a:effectLst/>
                        </a:rPr>
                        <a:t>Pearson coefficients with 95% CI</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5943600" algn="r"/>
                        </a:tabLst>
                      </a:pPr>
                      <a:r>
                        <a:rPr lang="en-US" sz="1000">
                          <a:effectLst/>
                        </a:rPr>
                        <a:t>Spearmen coefficients with 95% CI</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99980632"/>
                  </a:ext>
                </a:extLst>
              </a:tr>
              <a:tr h="206375">
                <a:tc>
                  <a:txBody>
                    <a:bodyPr/>
                    <a:lstStyle/>
                    <a:p>
                      <a:pPr marL="0" marR="0">
                        <a:lnSpc>
                          <a:spcPct val="115000"/>
                        </a:lnSpc>
                        <a:spcBef>
                          <a:spcPts val="0"/>
                        </a:spcBef>
                        <a:spcAft>
                          <a:spcPts val="0"/>
                        </a:spcAft>
                        <a:tabLst>
                          <a:tab pos="5943600" algn="r"/>
                        </a:tabLst>
                      </a:pPr>
                      <a:r>
                        <a:rPr lang="en-US" sz="1000">
                          <a:effectLst/>
                        </a:rPr>
                        <a:t>DD  (delayed discharge)</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tc>
                <a:tc>
                  <a:txBody>
                    <a:bodyPr/>
                    <a:lstStyle/>
                    <a:p>
                      <a:pPr marL="0" marR="0" algn="ctr">
                        <a:lnSpc>
                          <a:spcPct val="115000"/>
                        </a:lnSpc>
                        <a:spcBef>
                          <a:spcPts val="0"/>
                        </a:spcBef>
                        <a:spcAft>
                          <a:spcPts val="0"/>
                        </a:spcAft>
                        <a:tabLst>
                          <a:tab pos="5943600" algn="r"/>
                        </a:tabLst>
                      </a:pPr>
                      <a:r>
                        <a:rPr lang="en-US" sz="1000">
                          <a:effectLst/>
                        </a:rPr>
                        <a:t>&lt;0.0001</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5943600" algn="r"/>
                        </a:tabLst>
                      </a:pPr>
                      <a:r>
                        <a:rPr lang="en-US" sz="1000">
                          <a:effectLst/>
                        </a:rPr>
                        <a:t>-0.064 (-0.074, -0.054)</a:t>
                      </a:r>
                      <a:endParaRPr lang="en-US" sz="100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tabLst>
                          <a:tab pos="5943600" algn="r"/>
                        </a:tabLst>
                      </a:pPr>
                      <a:r>
                        <a:rPr lang="en-US" sz="1000" dirty="0">
                          <a:effectLst/>
                        </a:rPr>
                        <a:t>-0.066 (-0.076, -0.056)</a:t>
                      </a:r>
                      <a:endParaRPr lang="en-US" sz="1000" dirty="0">
                        <a:effectLst/>
                        <a:latin typeface="Calibri" panose="020F0502020204030204" pitchFamily="34" charset="0"/>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625614566"/>
                  </a:ext>
                </a:extLst>
              </a:tr>
            </a:tbl>
          </a:graphicData>
        </a:graphic>
      </p:graphicFrame>
    </p:spTree>
    <p:extLst>
      <p:ext uri="{BB962C8B-B14F-4D97-AF65-F5344CB8AC3E}">
        <p14:creationId xmlns:p14="http://schemas.microsoft.com/office/powerpoint/2010/main" val="14536384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25E8E-38F2-4510-B5C3-1CD5F4E87867}"/>
              </a:ext>
            </a:extLst>
          </p:cNvPr>
          <p:cNvSpPr>
            <a:spLocks noGrp="1"/>
          </p:cNvSpPr>
          <p:nvPr>
            <p:ph type="title"/>
          </p:nvPr>
        </p:nvSpPr>
        <p:spPr>
          <a:xfrm>
            <a:off x="765176" y="154518"/>
            <a:ext cx="10515600" cy="210608"/>
          </a:xfrm>
        </p:spPr>
        <p:txBody>
          <a:bodyPr>
            <a:normAutofit fontScale="90000"/>
          </a:bodyPr>
          <a:lstStyle/>
          <a:p>
            <a:pPr algn="ctr"/>
            <a:r>
              <a:rPr lang="en-US" sz="4000" dirty="0">
                <a:latin typeface="Franklin Gothic Demi Cond" panose="020B0706030402020204" pitchFamily="34" charset="0"/>
              </a:rPr>
              <a:t>Independent Predictors of LOS</a:t>
            </a:r>
          </a:p>
        </p:txBody>
      </p:sp>
      <p:sp>
        <p:nvSpPr>
          <p:cNvPr id="3" name="Text Placeholder 2">
            <a:extLst>
              <a:ext uri="{FF2B5EF4-FFF2-40B4-BE49-F238E27FC236}">
                <a16:creationId xmlns:a16="http://schemas.microsoft.com/office/drawing/2014/main" id="{A53280C1-7682-4834-929E-C39D16D55916}"/>
              </a:ext>
            </a:extLst>
          </p:cNvPr>
          <p:cNvSpPr>
            <a:spLocks noGrp="1"/>
          </p:cNvSpPr>
          <p:nvPr>
            <p:ph type="body" idx="1"/>
          </p:nvPr>
        </p:nvSpPr>
        <p:spPr>
          <a:xfrm>
            <a:off x="277813" y="365126"/>
            <a:ext cx="5157787" cy="823912"/>
          </a:xfrm>
        </p:spPr>
        <p:txBody>
          <a:bodyPr/>
          <a:lstStyle/>
          <a:p>
            <a:pPr algn="ctr"/>
            <a:r>
              <a:rPr lang="en-US" dirty="0"/>
              <a:t>Delayed Discharge</a:t>
            </a:r>
          </a:p>
        </p:txBody>
      </p:sp>
      <p:graphicFrame>
        <p:nvGraphicFramePr>
          <p:cNvPr id="5" name="Content Placeholder 4">
            <a:extLst>
              <a:ext uri="{FF2B5EF4-FFF2-40B4-BE49-F238E27FC236}">
                <a16:creationId xmlns:a16="http://schemas.microsoft.com/office/drawing/2014/main" id="{2C1F2484-80F6-4925-86EB-6DA6DBBA7677}"/>
              </a:ext>
            </a:extLst>
          </p:cNvPr>
          <p:cNvGraphicFramePr>
            <a:graphicFrameLocks noGrp="1"/>
          </p:cNvGraphicFramePr>
          <p:nvPr>
            <p:ph sz="half" idx="2"/>
            <p:extLst/>
          </p:nvPr>
        </p:nvGraphicFramePr>
        <p:xfrm>
          <a:off x="252412" y="1202266"/>
          <a:ext cx="5183188" cy="4196083"/>
        </p:xfrm>
        <a:graphic>
          <a:graphicData uri="http://schemas.openxmlformats.org/drawingml/2006/table">
            <a:tbl>
              <a:tblPr firstRow="1" bandRow="1">
                <a:tableStyleId>{5C22544A-7EE6-4342-B048-85BDC9FD1C3A}</a:tableStyleId>
              </a:tblPr>
              <a:tblGrid>
                <a:gridCol w="2309672">
                  <a:extLst>
                    <a:ext uri="{9D8B030D-6E8A-4147-A177-3AD203B41FA5}">
                      <a16:colId xmlns:a16="http://schemas.microsoft.com/office/drawing/2014/main" val="3227966461"/>
                    </a:ext>
                  </a:extLst>
                </a:gridCol>
                <a:gridCol w="1863192">
                  <a:extLst>
                    <a:ext uri="{9D8B030D-6E8A-4147-A177-3AD203B41FA5}">
                      <a16:colId xmlns:a16="http://schemas.microsoft.com/office/drawing/2014/main" val="2406858851"/>
                    </a:ext>
                  </a:extLst>
                </a:gridCol>
                <a:gridCol w="1010324">
                  <a:extLst>
                    <a:ext uri="{9D8B030D-6E8A-4147-A177-3AD203B41FA5}">
                      <a16:colId xmlns:a16="http://schemas.microsoft.com/office/drawing/2014/main" val="3560737351"/>
                    </a:ext>
                  </a:extLst>
                </a:gridCol>
              </a:tblGrid>
              <a:tr h="305675">
                <a:tc>
                  <a:txBody>
                    <a:bodyPr/>
                    <a:lstStyle/>
                    <a:p>
                      <a:r>
                        <a:rPr lang="en-US" sz="1400" b="1" dirty="0"/>
                        <a:t>Variable</a:t>
                      </a:r>
                    </a:p>
                  </a:txBody>
                  <a:tcPr marL="84400" marR="8440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1400" b="1" dirty="0"/>
                        <a:t>OR/CI</a:t>
                      </a:r>
                    </a:p>
                  </a:txBody>
                  <a:tcPr marL="84400" marR="84400">
                    <a:lnT w="38100" cap="flat" cmpd="sng" algn="ctr">
                      <a:solidFill>
                        <a:schemeClr val="tx1"/>
                      </a:solidFill>
                      <a:prstDash val="solid"/>
                      <a:round/>
                      <a:headEnd type="none" w="med" len="med"/>
                      <a:tailEnd type="none" w="med" len="med"/>
                    </a:lnT>
                  </a:tcPr>
                </a:tc>
                <a:tc>
                  <a:txBody>
                    <a:bodyPr/>
                    <a:lstStyle/>
                    <a:p>
                      <a:r>
                        <a:rPr lang="en-US" sz="1400" b="1" dirty="0"/>
                        <a:t>P Value</a:t>
                      </a:r>
                    </a:p>
                  </a:txBody>
                  <a:tcPr marL="84400" marR="8440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17601185"/>
                  </a:ext>
                </a:extLst>
              </a:tr>
              <a:tr h="305675">
                <a:tc>
                  <a:txBody>
                    <a:bodyPr/>
                    <a:lstStyle/>
                    <a:p>
                      <a:r>
                        <a:rPr lang="en-US" sz="1400" b="1" dirty="0"/>
                        <a:t>Age &gt; 85</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1.15 (1.08, 1.23)</a:t>
                      </a:r>
                      <a:endParaRPr lang="en-US" sz="1400" b="0" dirty="0"/>
                    </a:p>
                  </a:txBody>
                  <a:tcPr marL="84400" marR="8440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212707"/>
                  </a:ext>
                </a:extLst>
              </a:tr>
              <a:tr h="305675">
                <a:tc>
                  <a:txBody>
                    <a:bodyPr/>
                    <a:lstStyle/>
                    <a:p>
                      <a:r>
                        <a:rPr lang="en-US" sz="1400" b="1" dirty="0"/>
                        <a:t>African American Race</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1.30 (1.11, 1.52)</a:t>
                      </a:r>
                      <a:endParaRPr lang="en-US" sz="1400" b="0" dirty="0"/>
                    </a:p>
                  </a:txBody>
                  <a:tcPr marL="84400" marR="84400"/>
                </a:tc>
                <a:tc>
                  <a:txBody>
                    <a:bodyPr/>
                    <a:lstStyle/>
                    <a:p>
                      <a:r>
                        <a:rPr lang="en-US" sz="1400" b="0" dirty="0"/>
                        <a:t>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2043723"/>
                  </a:ext>
                </a:extLst>
              </a:tr>
              <a:tr h="305675">
                <a:tc>
                  <a:txBody>
                    <a:bodyPr/>
                    <a:lstStyle/>
                    <a:p>
                      <a:r>
                        <a:rPr lang="en-US" sz="1400" b="1" dirty="0"/>
                        <a:t>Hispanic</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1.19 (1.05, 1.35)</a:t>
                      </a:r>
                      <a:endParaRPr lang="en-US" sz="1400" b="0" dirty="0"/>
                    </a:p>
                  </a:txBody>
                  <a:tcPr marL="84400" marR="84400"/>
                </a:tc>
                <a:tc>
                  <a:txBody>
                    <a:bodyPr/>
                    <a:lstStyle/>
                    <a:p>
                      <a:r>
                        <a:rPr lang="en-US" sz="1400" b="0" dirty="0"/>
                        <a:t>0.007</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11594331"/>
                  </a:ext>
                </a:extLst>
              </a:tr>
              <a:tr h="305675">
                <a:tc>
                  <a:txBody>
                    <a:bodyPr/>
                    <a:lstStyle/>
                    <a:p>
                      <a:r>
                        <a:rPr lang="en-US" sz="1400" b="1" dirty="0"/>
                        <a:t>Prior MV procedures</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1.64 (1.36, 1.97)</a:t>
                      </a:r>
                      <a:endParaRPr lang="en-US" sz="1400" b="0" dirty="0"/>
                    </a:p>
                  </a:txBody>
                  <a:tcPr marL="84400" marR="8440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00957272"/>
                  </a:ext>
                </a:extLst>
              </a:tr>
              <a:tr h="305675">
                <a:tc>
                  <a:txBody>
                    <a:bodyPr/>
                    <a:lstStyle/>
                    <a:p>
                      <a:r>
                        <a:rPr lang="en-US" sz="1400" b="1" dirty="0"/>
                        <a:t>Diabetes</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1.09 (1.03, 1.15)</a:t>
                      </a:r>
                      <a:endParaRPr lang="en-US" sz="1400" b="0" dirty="0"/>
                    </a:p>
                  </a:txBody>
                  <a:tcPr marL="84400" marR="84400"/>
                </a:tc>
                <a:tc>
                  <a:txBody>
                    <a:bodyPr/>
                    <a:lstStyle/>
                    <a:p>
                      <a:r>
                        <a:rPr lang="en-US" sz="1400" b="0" dirty="0"/>
                        <a:t>0.003</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2048404"/>
                  </a:ext>
                </a:extLst>
              </a:tr>
              <a:tr h="305675">
                <a:tc>
                  <a:txBody>
                    <a:bodyPr/>
                    <a:lstStyle/>
                    <a:p>
                      <a:r>
                        <a:rPr lang="en-US" sz="1400" b="1" dirty="0"/>
                        <a:t>Home Oxygen</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1.31 (1.19, 1.45)</a:t>
                      </a:r>
                      <a:endParaRPr lang="en-US" sz="1400" b="0" dirty="0"/>
                    </a:p>
                  </a:txBody>
                  <a:tcPr marL="84400" marR="84400"/>
                </a:tc>
                <a:tc>
                  <a:txBody>
                    <a:bodyPr/>
                    <a:lstStyle/>
                    <a:p>
                      <a:r>
                        <a:rPr lang="en-US" sz="1400" b="0" dirty="0"/>
                        <a:t>&lt;0.001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8012791"/>
                  </a:ext>
                </a:extLst>
              </a:tr>
              <a:tr h="305675">
                <a:tc>
                  <a:txBody>
                    <a:bodyPr/>
                    <a:lstStyle/>
                    <a:p>
                      <a:r>
                        <a:rPr lang="en-US" sz="1400" b="1" dirty="0"/>
                        <a:t>Atrial Fibrillation</a:t>
                      </a:r>
                    </a:p>
                  </a:txBody>
                  <a:tcPr marL="84400" marR="84400">
                    <a:lnL w="38100" cap="flat" cmpd="sng" algn="ctr">
                      <a:solidFill>
                        <a:schemeClr val="tx1"/>
                      </a:solidFill>
                      <a:prstDash val="solid"/>
                      <a:round/>
                      <a:headEnd type="none" w="med" len="med"/>
                      <a:tailEnd type="none" w="med" len="med"/>
                    </a:lnL>
                  </a:tcPr>
                </a:tc>
                <a:tc>
                  <a:txBody>
                    <a:bodyPr/>
                    <a:lstStyle/>
                    <a:p>
                      <a:pPr marL="0" marR="0">
                        <a:lnSpc>
                          <a:spcPct val="110000"/>
                        </a:lnSpc>
                        <a:spcBef>
                          <a:spcPts val="300"/>
                        </a:spcBef>
                        <a:spcAft>
                          <a:spcPts val="300"/>
                        </a:spcAft>
                      </a:pPr>
                      <a:r>
                        <a:rPr lang="en-US" sz="1400" b="0" kern="1200" dirty="0">
                          <a:solidFill>
                            <a:schemeClr val="dk1"/>
                          </a:solidFill>
                          <a:effectLst/>
                          <a:latin typeface="+mn-lt"/>
                          <a:ea typeface="+mn-ea"/>
                          <a:cs typeface="+mn-cs"/>
                        </a:rPr>
                        <a:t>1.17 (1.11, 1.25)</a:t>
                      </a:r>
                      <a:endParaRPr lang="en-US" sz="1400" b="0" dirty="0">
                        <a:effectLst/>
                        <a:latin typeface="Calibri" panose="020F0502020204030204" pitchFamily="34" charset="0"/>
                        <a:ea typeface="MS Mincho" panose="02020609040205080304" pitchFamily="49" charset="-128"/>
                        <a:cs typeface="Times New Roman" panose="02020603050405020304" pitchFamily="18" charset="0"/>
                      </a:endParaRPr>
                    </a:p>
                  </a:txBody>
                  <a:tcPr marL="35167" marR="35167" marT="0" marB="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01500535"/>
                  </a:ext>
                </a:extLst>
              </a:tr>
              <a:tr h="305675">
                <a:tc>
                  <a:txBody>
                    <a:bodyPr/>
                    <a:lstStyle/>
                    <a:p>
                      <a:r>
                        <a:rPr lang="en-US" sz="1400" b="1" dirty="0"/>
                        <a:t>Dialysis</a:t>
                      </a:r>
                    </a:p>
                  </a:txBody>
                  <a:tcPr marL="84400" marR="84400">
                    <a:lnL w="38100" cap="flat" cmpd="sng" algn="ctr">
                      <a:solidFill>
                        <a:schemeClr val="tx1"/>
                      </a:solidFill>
                      <a:prstDash val="solid"/>
                      <a:round/>
                      <a:headEnd type="none" w="med" len="med"/>
                      <a:tailEnd type="none" w="med" len="med"/>
                    </a:lnL>
                  </a:tcPr>
                </a:tc>
                <a:tc>
                  <a:txBody>
                    <a:bodyPr/>
                    <a:lstStyle/>
                    <a:p>
                      <a:pPr marL="0" marR="0">
                        <a:lnSpc>
                          <a:spcPct val="110000"/>
                        </a:lnSpc>
                        <a:spcBef>
                          <a:spcPts val="300"/>
                        </a:spcBef>
                        <a:spcAft>
                          <a:spcPts val="300"/>
                        </a:spcAft>
                      </a:pPr>
                      <a:r>
                        <a:rPr lang="en-US" sz="1400" b="0" kern="1200" dirty="0">
                          <a:solidFill>
                            <a:schemeClr val="dk1"/>
                          </a:solidFill>
                          <a:effectLst/>
                          <a:latin typeface="+mn-lt"/>
                          <a:ea typeface="+mn-ea"/>
                          <a:cs typeface="+mn-cs"/>
                        </a:rPr>
                        <a:t> 1.42 (1.22, 1.66)</a:t>
                      </a:r>
                      <a:endParaRPr lang="en-US" sz="1400" b="0" dirty="0">
                        <a:effectLst/>
                        <a:latin typeface="Calibri" panose="020F0502020204030204" pitchFamily="34" charset="0"/>
                        <a:ea typeface="MS Mincho" panose="02020609040205080304" pitchFamily="49" charset="-128"/>
                        <a:cs typeface="Times New Roman" panose="02020603050405020304" pitchFamily="18" charset="0"/>
                      </a:endParaRPr>
                    </a:p>
                  </a:txBody>
                  <a:tcPr marL="35167" marR="35167" marT="0" marB="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32014220"/>
                  </a:ext>
                </a:extLst>
              </a:tr>
              <a:tr h="305675">
                <a:tc>
                  <a:txBody>
                    <a:bodyPr/>
                    <a:lstStyle/>
                    <a:p>
                      <a:r>
                        <a:rPr lang="en-US" sz="1400" b="1" dirty="0"/>
                        <a:t>GFR&lt;30</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1.60 (1.40, 1.82)</a:t>
                      </a:r>
                      <a:endParaRPr lang="en-US" sz="1400" b="0" dirty="0"/>
                    </a:p>
                  </a:txBody>
                  <a:tcPr marL="84400" marR="8440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68530752"/>
                  </a:ext>
                </a:extLst>
              </a:tr>
              <a:tr h="305675">
                <a:tc>
                  <a:txBody>
                    <a:bodyPr/>
                    <a:lstStyle/>
                    <a:p>
                      <a:r>
                        <a:rPr lang="en-US" sz="1400" b="1" dirty="0"/>
                        <a:t>RVSP &gt;60 mm of Hg</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1.37 (1.24, 1.51)</a:t>
                      </a:r>
                      <a:endParaRPr lang="en-US" sz="1400" b="0" dirty="0"/>
                    </a:p>
                  </a:txBody>
                  <a:tcPr marL="84400" marR="8440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81404743"/>
                  </a:ext>
                </a:extLst>
              </a:tr>
              <a:tr h="527983">
                <a:tc>
                  <a:txBody>
                    <a:bodyPr/>
                    <a:lstStyle/>
                    <a:p>
                      <a:r>
                        <a:rPr lang="en-US" sz="1400" b="1" dirty="0"/>
                        <a:t>Walk test – &gt;10 seconds/unable</a:t>
                      </a:r>
                    </a:p>
                  </a:txBody>
                  <a:tcPr marL="84400" marR="84400">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1.29 (1.20, 1.38)</a:t>
                      </a:r>
                      <a:endParaRPr lang="en-US" sz="1400" b="0" dirty="0"/>
                    </a:p>
                  </a:txBody>
                  <a:tcPr marL="84400" marR="84400"/>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02846338"/>
                  </a:ext>
                </a:extLst>
              </a:tr>
              <a:tr h="305675">
                <a:tc>
                  <a:txBody>
                    <a:bodyPr/>
                    <a:lstStyle/>
                    <a:p>
                      <a:r>
                        <a:rPr lang="en-US" sz="1400" b="1" dirty="0"/>
                        <a:t>Self</a:t>
                      </a:r>
                      <a:r>
                        <a:rPr lang="en-US" sz="1400" b="1" baseline="0" dirty="0"/>
                        <a:t> expanding</a:t>
                      </a:r>
                      <a:r>
                        <a:rPr lang="en-US" sz="1400" b="1" dirty="0"/>
                        <a:t> valve</a:t>
                      </a:r>
                    </a:p>
                  </a:txBody>
                  <a:tcPr marL="84400" marR="84400">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r>
                        <a:rPr lang="en-US" sz="1400" b="0" kern="1200" dirty="0">
                          <a:solidFill>
                            <a:schemeClr val="dk1"/>
                          </a:solidFill>
                          <a:effectLst/>
                          <a:latin typeface="+mn-lt"/>
                          <a:ea typeface="+mn-ea"/>
                          <a:cs typeface="+mn-cs"/>
                        </a:rPr>
                        <a:t>1.53 (1.40, 1.67)</a:t>
                      </a:r>
                      <a:endParaRPr lang="en-US" sz="1400" b="0" dirty="0"/>
                    </a:p>
                  </a:txBody>
                  <a:tcPr marL="84400" marR="84400">
                    <a:lnB w="38100" cap="flat" cmpd="sng" algn="ctr">
                      <a:solidFill>
                        <a:schemeClr val="tx1"/>
                      </a:solidFill>
                      <a:prstDash val="solid"/>
                      <a:round/>
                      <a:headEnd type="none" w="med" len="med"/>
                      <a:tailEnd type="none" w="med" len="med"/>
                    </a:lnB>
                  </a:tcPr>
                </a:tc>
                <a:tc>
                  <a:txBody>
                    <a:bodyPr/>
                    <a:lstStyle/>
                    <a:p>
                      <a:r>
                        <a:rPr lang="en-US" sz="1400" b="0" dirty="0"/>
                        <a:t>&lt;0.0001</a:t>
                      </a:r>
                    </a:p>
                  </a:txBody>
                  <a:tcPr marL="84400" marR="84400">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2693827"/>
                  </a:ext>
                </a:extLst>
              </a:tr>
            </a:tbl>
          </a:graphicData>
        </a:graphic>
      </p:graphicFrame>
      <p:sp>
        <p:nvSpPr>
          <p:cNvPr id="6" name="Text Placeholder 5">
            <a:extLst>
              <a:ext uri="{FF2B5EF4-FFF2-40B4-BE49-F238E27FC236}">
                <a16:creationId xmlns:a16="http://schemas.microsoft.com/office/drawing/2014/main" id="{67EBA18A-9F4A-4374-80A0-FF7F774F20AD}"/>
              </a:ext>
            </a:extLst>
          </p:cNvPr>
          <p:cNvSpPr>
            <a:spLocks noGrp="1"/>
          </p:cNvSpPr>
          <p:nvPr>
            <p:ph type="body" sz="quarter" idx="3"/>
          </p:nvPr>
        </p:nvSpPr>
        <p:spPr>
          <a:xfrm>
            <a:off x="5672665" y="350311"/>
            <a:ext cx="6062136" cy="823912"/>
          </a:xfrm>
        </p:spPr>
        <p:txBody>
          <a:bodyPr/>
          <a:lstStyle/>
          <a:p>
            <a:pPr algn="ctr"/>
            <a:r>
              <a:rPr lang="en-US" dirty="0"/>
              <a:t>Early discharge</a:t>
            </a:r>
          </a:p>
        </p:txBody>
      </p:sp>
      <p:graphicFrame>
        <p:nvGraphicFramePr>
          <p:cNvPr id="8" name="Content Placeholder 4">
            <a:extLst>
              <a:ext uri="{FF2B5EF4-FFF2-40B4-BE49-F238E27FC236}">
                <a16:creationId xmlns:a16="http://schemas.microsoft.com/office/drawing/2014/main" id="{DBACE123-A0A6-43D5-BBED-122CBCF75F5D}"/>
              </a:ext>
            </a:extLst>
          </p:cNvPr>
          <p:cNvGraphicFramePr>
            <a:graphicFrameLocks/>
          </p:cNvGraphicFramePr>
          <p:nvPr>
            <p:extLst/>
          </p:nvPr>
        </p:nvGraphicFramePr>
        <p:xfrm>
          <a:off x="5825065" y="1202265"/>
          <a:ext cx="5757336" cy="4196082"/>
        </p:xfrm>
        <a:graphic>
          <a:graphicData uri="http://schemas.openxmlformats.org/drawingml/2006/table">
            <a:tbl>
              <a:tblPr firstRow="1" bandRow="1">
                <a:tableStyleId>{5C22544A-7EE6-4342-B048-85BDC9FD1C3A}</a:tableStyleId>
              </a:tblPr>
              <a:tblGrid>
                <a:gridCol w="1919112">
                  <a:extLst>
                    <a:ext uri="{9D8B030D-6E8A-4147-A177-3AD203B41FA5}">
                      <a16:colId xmlns:a16="http://schemas.microsoft.com/office/drawing/2014/main" val="3227966461"/>
                    </a:ext>
                  </a:extLst>
                </a:gridCol>
                <a:gridCol w="1919112">
                  <a:extLst>
                    <a:ext uri="{9D8B030D-6E8A-4147-A177-3AD203B41FA5}">
                      <a16:colId xmlns:a16="http://schemas.microsoft.com/office/drawing/2014/main" val="2406858851"/>
                    </a:ext>
                  </a:extLst>
                </a:gridCol>
                <a:gridCol w="1919112">
                  <a:extLst>
                    <a:ext uri="{9D8B030D-6E8A-4147-A177-3AD203B41FA5}">
                      <a16:colId xmlns:a16="http://schemas.microsoft.com/office/drawing/2014/main" val="3560737351"/>
                    </a:ext>
                  </a:extLst>
                </a:gridCol>
              </a:tblGrid>
              <a:tr h="314908">
                <a:tc>
                  <a:txBody>
                    <a:bodyPr/>
                    <a:lstStyle/>
                    <a:p>
                      <a:r>
                        <a:rPr lang="en-US" sz="1400" b="1" dirty="0"/>
                        <a:t>Variable</a:t>
                      </a:r>
                    </a:p>
                  </a:txBody>
                  <a:tcP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tcPr>
                </a:tc>
                <a:tc>
                  <a:txBody>
                    <a:bodyPr/>
                    <a:lstStyle/>
                    <a:p>
                      <a:r>
                        <a:rPr lang="en-US" sz="1400" b="1" dirty="0"/>
                        <a:t>OR/CI</a:t>
                      </a:r>
                    </a:p>
                  </a:txBody>
                  <a:tcPr>
                    <a:lnT w="38100" cap="flat" cmpd="sng" algn="ctr">
                      <a:solidFill>
                        <a:schemeClr val="tx1"/>
                      </a:solidFill>
                      <a:prstDash val="solid"/>
                      <a:round/>
                      <a:headEnd type="none" w="med" len="med"/>
                      <a:tailEnd type="none" w="med" len="med"/>
                    </a:lnT>
                  </a:tcPr>
                </a:tc>
                <a:tc>
                  <a:txBody>
                    <a:bodyPr/>
                    <a:lstStyle/>
                    <a:p>
                      <a:r>
                        <a:rPr lang="en-US" sz="1400" b="1" dirty="0"/>
                        <a:t>P Value</a:t>
                      </a:r>
                    </a:p>
                  </a:txBody>
                  <a:tcP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317601185"/>
                  </a:ext>
                </a:extLst>
              </a:tr>
              <a:tr h="454057">
                <a:tc>
                  <a:txBody>
                    <a:bodyPr/>
                    <a:lstStyle/>
                    <a:p>
                      <a:r>
                        <a:rPr lang="en-US" sz="1400" b="1" dirty="0"/>
                        <a:t>Prior PPM</a:t>
                      </a:r>
                    </a:p>
                  </a:txBody>
                  <a:tcPr>
                    <a:lnL w="38100" cap="flat" cmpd="sng" algn="ctr">
                      <a:solidFill>
                        <a:schemeClr val="tx1"/>
                      </a:solidFill>
                      <a:prstDash val="solid"/>
                      <a:round/>
                      <a:headEnd type="none" w="med" len="med"/>
                      <a:tailEnd type="none" w="med" len="med"/>
                    </a:lnL>
                  </a:tcPr>
                </a:tc>
                <a:tc>
                  <a:txBody>
                    <a:bodyPr/>
                    <a:lstStyle/>
                    <a:p>
                      <a:pPr marL="0" marR="0">
                        <a:lnSpc>
                          <a:spcPct val="110000"/>
                        </a:lnSpc>
                        <a:spcBef>
                          <a:spcPts val="300"/>
                        </a:spcBef>
                        <a:spcAft>
                          <a:spcPts val="300"/>
                        </a:spcAft>
                      </a:pPr>
                      <a:r>
                        <a:rPr lang="en-US" sz="1400" b="0" kern="1200" dirty="0">
                          <a:solidFill>
                            <a:schemeClr val="dk1"/>
                          </a:solidFill>
                          <a:effectLst/>
                          <a:latin typeface="+mn-lt"/>
                          <a:ea typeface="+mn-ea"/>
                          <a:cs typeface="+mn-cs"/>
                        </a:rPr>
                        <a:t> 0.72 (0.67, 0.79)</a:t>
                      </a:r>
                      <a:endParaRPr lang="en-US" sz="1400" b="0" dirty="0">
                        <a:effectLst/>
                        <a:latin typeface="Calibri" panose="020F0502020204030204" pitchFamily="34" charset="0"/>
                        <a:ea typeface="MS Mincho" panose="02020609040205080304" pitchFamily="49" charset="-128"/>
                        <a:cs typeface="Times New Roman" panose="02020603050405020304" pitchFamily="18" charset="0"/>
                      </a:endParaRPr>
                    </a:p>
                  </a:txBody>
                  <a:tcPr marL="38100" marR="38100" marT="0" marB="0"/>
                </a:tc>
                <a:tc>
                  <a:txBody>
                    <a:bodyPr/>
                    <a:lstStyle/>
                    <a:p>
                      <a:r>
                        <a:rPr lang="en-US" sz="1400" b="0" dirty="0"/>
                        <a:t>&lt;0.0001</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291212707"/>
                  </a:ext>
                </a:extLst>
              </a:tr>
              <a:tr h="454057">
                <a:tc>
                  <a:txBody>
                    <a:bodyPr/>
                    <a:lstStyle/>
                    <a:p>
                      <a:r>
                        <a:rPr lang="en-US" sz="1400" b="1" dirty="0"/>
                        <a:t>Prior ICD</a:t>
                      </a:r>
                    </a:p>
                  </a:txBody>
                  <a:tcPr>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0.77 (0.67, 0.89)</a:t>
                      </a:r>
                      <a:endParaRPr lang="en-US" sz="1400" b="0" dirty="0"/>
                    </a:p>
                  </a:txBody>
                  <a:tcPr/>
                </a:tc>
                <a:tc>
                  <a:txBody>
                    <a:bodyPr/>
                    <a:lstStyle/>
                    <a:p>
                      <a:r>
                        <a:rPr lang="en-US" sz="1400" b="0" dirty="0"/>
                        <a:t>  0.0003</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22043723"/>
                  </a:ext>
                </a:extLst>
              </a:tr>
              <a:tr h="454057">
                <a:tc>
                  <a:txBody>
                    <a:bodyPr/>
                    <a:lstStyle/>
                    <a:p>
                      <a:r>
                        <a:rPr lang="en-US" sz="1400" b="1" dirty="0"/>
                        <a:t>Prior CABG</a:t>
                      </a:r>
                    </a:p>
                  </a:txBody>
                  <a:tcPr>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0.88 (0.83, 0.94)</a:t>
                      </a:r>
                      <a:endParaRPr lang="en-US" sz="1400" b="0" dirty="0"/>
                    </a:p>
                  </a:txBody>
                  <a:tcPr/>
                </a:tc>
                <a:tc>
                  <a:txBody>
                    <a:bodyPr/>
                    <a:lstStyle/>
                    <a:p>
                      <a:r>
                        <a:rPr lang="en-US" sz="1400" b="0" dirty="0"/>
                        <a:t>&lt;0.0001</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11594331"/>
                  </a:ext>
                </a:extLst>
              </a:tr>
              <a:tr h="454057">
                <a:tc>
                  <a:txBody>
                    <a:bodyPr/>
                    <a:lstStyle/>
                    <a:p>
                      <a:r>
                        <a:rPr lang="en-US" sz="1400" b="1" dirty="0"/>
                        <a:t>Smoking</a:t>
                      </a:r>
                    </a:p>
                  </a:txBody>
                  <a:tcPr>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0.86 (0.74, 0.99)</a:t>
                      </a:r>
                      <a:endParaRPr lang="en-US" sz="1400" b="0" dirty="0"/>
                    </a:p>
                  </a:txBody>
                  <a:tcPr/>
                </a:tc>
                <a:tc>
                  <a:txBody>
                    <a:bodyPr/>
                    <a:lstStyle/>
                    <a:p>
                      <a:r>
                        <a:rPr lang="en-US" sz="1400" b="0" dirty="0"/>
                        <a:t>   0.03</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800957272"/>
                  </a:ext>
                </a:extLst>
              </a:tr>
              <a:tr h="454057">
                <a:tc>
                  <a:txBody>
                    <a:bodyPr/>
                    <a:lstStyle/>
                    <a:p>
                      <a:r>
                        <a:rPr lang="en-US" sz="1400" b="1" dirty="0"/>
                        <a:t>Prior MI</a:t>
                      </a:r>
                    </a:p>
                  </a:txBody>
                  <a:tcPr>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0.90 (0.84, 0.98)</a:t>
                      </a:r>
                      <a:endParaRPr lang="en-US" sz="1400" b="0" dirty="0"/>
                    </a:p>
                  </a:txBody>
                  <a:tcPr/>
                </a:tc>
                <a:tc>
                  <a:txBody>
                    <a:bodyPr/>
                    <a:lstStyle/>
                    <a:p>
                      <a:r>
                        <a:rPr lang="en-US" sz="1400" b="0" dirty="0"/>
                        <a:t>   0.009</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392048404"/>
                  </a:ext>
                </a:extLst>
              </a:tr>
              <a:tr h="702775">
                <a:tc>
                  <a:txBody>
                    <a:bodyPr/>
                    <a:lstStyle/>
                    <a:p>
                      <a:r>
                        <a:rPr lang="en-US" sz="1400" b="1" dirty="0"/>
                        <a:t>Moderate-severe AI</a:t>
                      </a:r>
                    </a:p>
                  </a:txBody>
                  <a:tcPr>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0.93 (0.87, 0.99)</a:t>
                      </a:r>
                      <a:endParaRPr lang="en-US" sz="1400" b="0" dirty="0"/>
                    </a:p>
                  </a:txBody>
                  <a:tcPr/>
                </a:tc>
                <a:tc>
                  <a:txBody>
                    <a:bodyPr/>
                    <a:lstStyle/>
                    <a:p>
                      <a:r>
                        <a:rPr lang="en-US" sz="1400" b="0" dirty="0"/>
                        <a:t>   0.03</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8012791"/>
                  </a:ext>
                </a:extLst>
              </a:tr>
              <a:tr h="454057">
                <a:tc>
                  <a:txBody>
                    <a:bodyPr/>
                    <a:lstStyle/>
                    <a:p>
                      <a:r>
                        <a:rPr lang="en-US" sz="1400" b="1" dirty="0"/>
                        <a:t>Valve in Valve</a:t>
                      </a:r>
                    </a:p>
                  </a:txBody>
                  <a:tcPr>
                    <a:lnL w="38100" cap="flat" cmpd="sng" algn="ctr">
                      <a:solidFill>
                        <a:schemeClr val="tx1"/>
                      </a:solidFill>
                      <a:prstDash val="solid"/>
                      <a:round/>
                      <a:headEnd type="none" w="med" len="med"/>
                      <a:tailEnd type="none" w="med" len="med"/>
                    </a:lnL>
                  </a:tcPr>
                </a:tc>
                <a:tc>
                  <a:txBody>
                    <a:bodyPr/>
                    <a:lstStyle/>
                    <a:p>
                      <a:r>
                        <a:rPr lang="en-US" sz="1400" b="0" kern="1200" dirty="0">
                          <a:solidFill>
                            <a:schemeClr val="dk1"/>
                          </a:solidFill>
                          <a:effectLst/>
                          <a:latin typeface="+mn-lt"/>
                          <a:ea typeface="+mn-ea"/>
                          <a:cs typeface="+mn-cs"/>
                        </a:rPr>
                        <a:t>0.68 (0.56, 0.82)</a:t>
                      </a:r>
                      <a:endParaRPr lang="en-US" sz="1400" b="0" dirty="0"/>
                    </a:p>
                  </a:txBody>
                  <a:tcPr/>
                </a:tc>
                <a:tc>
                  <a:txBody>
                    <a:bodyPr/>
                    <a:lstStyle/>
                    <a:p>
                      <a:r>
                        <a:rPr lang="en-US" sz="1400" b="0" dirty="0"/>
                        <a:t>&lt;0.0001</a:t>
                      </a:r>
                    </a:p>
                  </a:txBody>
                  <a:tcPr>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288878898"/>
                  </a:ext>
                </a:extLst>
              </a:tr>
              <a:tr h="454057">
                <a:tc>
                  <a:txBody>
                    <a:bodyPr/>
                    <a:lstStyle/>
                    <a:p>
                      <a:r>
                        <a:rPr lang="en-US" sz="1400" b="1" kern="1200" dirty="0">
                          <a:solidFill>
                            <a:schemeClr val="dk1"/>
                          </a:solidFill>
                          <a:effectLst/>
                          <a:latin typeface="+mn-lt"/>
                          <a:ea typeface="+mn-ea"/>
                          <a:cs typeface="+mn-cs"/>
                        </a:rPr>
                        <a:t>Moderate Sedation</a:t>
                      </a:r>
                      <a:endParaRPr lang="en-US" sz="1400" b="1" dirty="0"/>
                    </a:p>
                  </a:txBody>
                  <a:tcP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marL="0" marR="0">
                        <a:lnSpc>
                          <a:spcPct val="110000"/>
                        </a:lnSpc>
                        <a:spcBef>
                          <a:spcPts val="300"/>
                        </a:spcBef>
                        <a:spcAft>
                          <a:spcPts val="300"/>
                        </a:spcAft>
                      </a:pPr>
                      <a:r>
                        <a:rPr lang="en-US" sz="1400" b="0" kern="1200" dirty="0">
                          <a:solidFill>
                            <a:schemeClr val="dk1"/>
                          </a:solidFill>
                          <a:effectLst/>
                          <a:latin typeface="+mn-lt"/>
                          <a:ea typeface="+mn-ea"/>
                          <a:cs typeface="+mn-cs"/>
                        </a:rPr>
                        <a:t>0.50 (0.43, 0.58)</a:t>
                      </a:r>
                      <a:endParaRPr lang="en-US" sz="1400" b="0" dirty="0">
                        <a:effectLst/>
                        <a:latin typeface="Calibri" panose="020F0502020204030204" pitchFamily="34" charset="0"/>
                        <a:ea typeface="MS Mincho" panose="02020609040205080304" pitchFamily="49" charset="-128"/>
                        <a:cs typeface="Times New Roman" panose="02020603050405020304" pitchFamily="18" charset="0"/>
                      </a:endParaRPr>
                    </a:p>
                  </a:txBody>
                  <a:tcPr marL="38100" marR="38100" marT="0" marB="0">
                    <a:lnB w="38100" cap="flat" cmpd="sng" algn="ctr">
                      <a:solidFill>
                        <a:schemeClr val="tx1"/>
                      </a:solidFill>
                      <a:prstDash val="solid"/>
                      <a:round/>
                      <a:headEnd type="none" w="med" len="med"/>
                      <a:tailEnd type="none" w="med" len="med"/>
                    </a:lnB>
                  </a:tcPr>
                </a:tc>
                <a:tc>
                  <a:txBody>
                    <a:bodyPr/>
                    <a:lstStyle/>
                    <a:p>
                      <a:r>
                        <a:rPr lang="en-US" sz="1400" b="0" dirty="0"/>
                        <a:t>&lt;0.0001</a:t>
                      </a:r>
                    </a:p>
                  </a:txBody>
                  <a:tcP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4421561"/>
                  </a:ext>
                </a:extLst>
              </a:tr>
            </a:tbl>
          </a:graphicData>
        </a:graphic>
      </p:graphicFrame>
    </p:spTree>
    <p:extLst>
      <p:ext uri="{BB962C8B-B14F-4D97-AF65-F5344CB8AC3E}">
        <p14:creationId xmlns:p14="http://schemas.microsoft.com/office/powerpoint/2010/main" val="26056773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525"/>
            <a:ext cx="10515600" cy="1325563"/>
          </a:xfrm>
        </p:spPr>
        <p:txBody>
          <a:bodyPr/>
          <a:lstStyle/>
          <a:p>
            <a:pPr algn="ctr"/>
            <a:r>
              <a:rPr lang="en-US" dirty="0">
                <a:latin typeface="Franklin Gothic Demi Cond" panose="020B0706030402020204" pitchFamily="34" charset="0"/>
              </a:rPr>
              <a:t>1-year Outcomes by LOS</a:t>
            </a:r>
          </a:p>
        </p:txBody>
      </p:sp>
      <p:graphicFrame>
        <p:nvGraphicFramePr>
          <p:cNvPr id="4" name="Content Placeholder 3"/>
          <p:cNvGraphicFramePr>
            <a:graphicFrameLocks noGrp="1"/>
          </p:cNvGraphicFramePr>
          <p:nvPr>
            <p:ph idx="1"/>
            <p:extLst/>
          </p:nvPr>
        </p:nvGraphicFramePr>
        <p:xfrm>
          <a:off x="220870" y="1165106"/>
          <a:ext cx="11427785" cy="4100071"/>
        </p:xfrm>
        <a:graphic>
          <a:graphicData uri="http://schemas.openxmlformats.org/drawingml/2006/table">
            <a:tbl>
              <a:tblPr firstRow="1" firstCol="1" bandRow="1">
                <a:tableStyleId>{3B4B98B0-60AC-42C2-AFA5-B58CD77FA1E5}</a:tableStyleId>
              </a:tblPr>
              <a:tblGrid>
                <a:gridCol w="2033823">
                  <a:extLst>
                    <a:ext uri="{9D8B030D-6E8A-4147-A177-3AD203B41FA5}">
                      <a16:colId xmlns:a16="http://schemas.microsoft.com/office/drawing/2014/main" val="3451676136"/>
                    </a:ext>
                  </a:extLst>
                </a:gridCol>
                <a:gridCol w="2993174">
                  <a:extLst>
                    <a:ext uri="{9D8B030D-6E8A-4147-A177-3AD203B41FA5}">
                      <a16:colId xmlns:a16="http://schemas.microsoft.com/office/drawing/2014/main" val="3252669898"/>
                    </a:ext>
                  </a:extLst>
                </a:gridCol>
                <a:gridCol w="3039223">
                  <a:extLst>
                    <a:ext uri="{9D8B030D-6E8A-4147-A177-3AD203B41FA5}">
                      <a16:colId xmlns:a16="http://schemas.microsoft.com/office/drawing/2014/main" val="3911648126"/>
                    </a:ext>
                  </a:extLst>
                </a:gridCol>
                <a:gridCol w="3361565">
                  <a:extLst>
                    <a:ext uri="{9D8B030D-6E8A-4147-A177-3AD203B41FA5}">
                      <a16:colId xmlns:a16="http://schemas.microsoft.com/office/drawing/2014/main" val="1776135183"/>
                    </a:ext>
                  </a:extLst>
                </a:gridCol>
              </a:tblGrid>
              <a:tr h="526558">
                <a:tc>
                  <a:txBody>
                    <a:bodyPr/>
                    <a:lstStyle/>
                    <a:p>
                      <a:pPr marL="0" marR="0" algn="ctr">
                        <a:lnSpc>
                          <a:spcPct val="115000"/>
                        </a:lnSpc>
                        <a:spcBef>
                          <a:spcPts val="0"/>
                        </a:spcBef>
                        <a:spcAft>
                          <a:spcPts val="0"/>
                        </a:spcAft>
                      </a:pPr>
                      <a:r>
                        <a:rPr lang="en-US" sz="1600" dirty="0">
                          <a:effectLst/>
                        </a:rPr>
                        <a:t>Outcomes</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gridSpan="2">
                  <a:txBody>
                    <a:bodyPr/>
                    <a:lstStyle/>
                    <a:p>
                      <a:pPr marL="0" marR="0" algn="ctr">
                        <a:lnSpc>
                          <a:spcPct val="115000"/>
                        </a:lnSpc>
                        <a:spcBef>
                          <a:spcPts val="0"/>
                        </a:spcBef>
                        <a:spcAft>
                          <a:spcPts val="0"/>
                        </a:spcAft>
                      </a:pPr>
                      <a:r>
                        <a:rPr lang="en-US" sz="1600" dirty="0">
                          <a:effectLst/>
                        </a:rPr>
                        <a:t>Probability (%)</a:t>
                      </a:r>
                    </a:p>
                    <a:p>
                      <a:pPr marL="0" marR="0" algn="ctr">
                        <a:lnSpc>
                          <a:spcPct val="115000"/>
                        </a:lnSpc>
                        <a:spcBef>
                          <a:spcPts val="0"/>
                        </a:spcBef>
                        <a:spcAft>
                          <a:spcPts val="0"/>
                        </a:spcAft>
                      </a:pPr>
                      <a:r>
                        <a:rPr lang="en-US" sz="1600" dirty="0">
                          <a:effectLst/>
                        </a:rPr>
                        <a:t>  &amp; 95%CIs at 1 year</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hMerge="1">
                  <a:txBody>
                    <a:bodyPr/>
                    <a:lstStyle/>
                    <a:p>
                      <a:endParaRPr lang="en-US"/>
                    </a:p>
                  </a:txBody>
                  <a:tcPr/>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P value </a:t>
                      </a:r>
                      <a:endParaRPr lang="en-US" sz="160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486577620"/>
                  </a:ext>
                </a:extLst>
              </a:tr>
              <a:tr h="412509">
                <a:tc>
                  <a:txBody>
                    <a:bodyPr/>
                    <a:lstStyle/>
                    <a:p>
                      <a:pPr marL="0" marR="0" algn="ctr">
                        <a:lnSpc>
                          <a:spcPct val="115000"/>
                        </a:lnSpc>
                        <a:spcBef>
                          <a:spcPts val="0"/>
                        </a:spcBef>
                        <a:spcAft>
                          <a:spcPts val="0"/>
                        </a:spcAft>
                      </a:pPr>
                      <a:r>
                        <a:rPr lang="en-US" sz="1600">
                          <a:effectLst/>
                        </a:rPr>
                        <a:t> </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ED</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DD</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 </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344486746"/>
                  </a:ext>
                </a:extLst>
              </a:tr>
              <a:tr h="827943">
                <a:tc>
                  <a:txBody>
                    <a:bodyPr/>
                    <a:lstStyle/>
                    <a:p>
                      <a:pPr marL="0" marR="0" algn="ctr">
                        <a:lnSpc>
                          <a:spcPct val="115000"/>
                        </a:lnSpc>
                        <a:spcBef>
                          <a:spcPts val="0"/>
                        </a:spcBef>
                        <a:spcAft>
                          <a:spcPts val="0"/>
                        </a:spcAft>
                      </a:pPr>
                      <a:r>
                        <a:rPr lang="en-US" sz="1600">
                          <a:effectLst/>
                        </a:rPr>
                        <a:t>     All-cause mortality</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11.03 (10.16, 11.97)</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15.62 (14.63, 16.68)</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&lt;0.0001</a:t>
                      </a:r>
                      <a:endParaRPr lang="en-US" sz="160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82991712"/>
                  </a:ext>
                </a:extLst>
              </a:tr>
              <a:tr h="846960">
                <a:tc>
                  <a:txBody>
                    <a:bodyPr/>
                    <a:lstStyle/>
                    <a:p>
                      <a:pPr marL="0" marR="0" algn="ctr">
                        <a:lnSpc>
                          <a:spcPct val="115000"/>
                        </a:lnSpc>
                        <a:spcBef>
                          <a:spcPts val="0"/>
                        </a:spcBef>
                        <a:spcAft>
                          <a:spcPts val="0"/>
                        </a:spcAft>
                      </a:pPr>
                      <a:r>
                        <a:rPr lang="en-US" sz="1600" dirty="0">
                          <a:effectLst/>
                        </a:rPr>
                        <a:t>     Stroke</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1.85 (1.51, 2.27)</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1.95 (1.61,2.37)</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 </a:t>
                      </a:r>
                    </a:p>
                    <a:p>
                      <a:pPr marL="0" marR="0" algn="ctr">
                        <a:lnSpc>
                          <a:spcPct val="115000"/>
                        </a:lnSpc>
                        <a:spcBef>
                          <a:spcPts val="0"/>
                        </a:spcBef>
                        <a:spcAft>
                          <a:spcPts val="0"/>
                        </a:spcAft>
                      </a:pPr>
                      <a:r>
                        <a:rPr lang="en-US" sz="1600">
                          <a:effectLst/>
                        </a:rPr>
                        <a:t>0.5066</a:t>
                      </a:r>
                      <a:endParaRPr lang="en-US" sz="1600">
                        <a:effectLst/>
                        <a:latin typeface="+mn-lt"/>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2766596187"/>
                  </a:ext>
                </a:extLst>
              </a:tr>
              <a:tr h="412509">
                <a:tc>
                  <a:txBody>
                    <a:bodyPr/>
                    <a:lstStyle/>
                    <a:p>
                      <a:pPr marL="0" marR="0" algn="ctr">
                        <a:lnSpc>
                          <a:spcPct val="115000"/>
                        </a:lnSpc>
                        <a:spcBef>
                          <a:spcPts val="0"/>
                        </a:spcBef>
                        <a:spcAft>
                          <a:spcPts val="0"/>
                        </a:spcAft>
                      </a:pPr>
                      <a:r>
                        <a:rPr lang="en-US" sz="1600">
                          <a:effectLst/>
                        </a:rPr>
                        <a:t>     MI</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1.75 (1.41, 2.16)</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1.69 (1.36, 2.10)</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0.8569</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3587871731"/>
                  </a:ext>
                </a:extLst>
              </a:tr>
              <a:tr h="511506">
                <a:tc>
                  <a:txBody>
                    <a:bodyPr/>
                    <a:lstStyle/>
                    <a:p>
                      <a:pPr marL="0" marR="0" algn="ctr">
                        <a:lnSpc>
                          <a:spcPct val="115000"/>
                        </a:lnSpc>
                        <a:spcBef>
                          <a:spcPts val="0"/>
                        </a:spcBef>
                        <a:spcAft>
                          <a:spcPts val="0"/>
                        </a:spcAft>
                      </a:pPr>
                      <a:r>
                        <a:rPr lang="en-US" sz="1600" dirty="0">
                          <a:effectLst/>
                        </a:rPr>
                        <a:t>    Bleeding requiring Hospitalization</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a:effectLst/>
                        </a:rPr>
                        <a:t>13.85 (12.92, 14.85)</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18.40 (17.37, 19.51)</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0"/>
                        </a:spcAft>
                      </a:pPr>
                      <a:r>
                        <a:rPr lang="en-US" sz="1600" dirty="0">
                          <a:effectLst/>
                        </a:rPr>
                        <a:t>&lt;0.0001</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915658801"/>
                  </a:ext>
                </a:extLst>
              </a:tr>
              <a:tr h="511506">
                <a:tc>
                  <a:txBody>
                    <a:bodyPr/>
                    <a:lstStyle/>
                    <a:p>
                      <a:pPr marL="0" marR="0" algn="ctr">
                        <a:lnSpc>
                          <a:spcPct val="115000"/>
                        </a:lnSpc>
                        <a:spcBef>
                          <a:spcPts val="0"/>
                        </a:spcBef>
                        <a:spcAft>
                          <a:spcPts val="600"/>
                        </a:spcAft>
                      </a:pPr>
                      <a:r>
                        <a:rPr lang="en-US" sz="1600" dirty="0">
                          <a:effectLst/>
                        </a:rPr>
                        <a:t>    Composite </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a:effectLst/>
                        </a:rPr>
                        <a:t>22.78 (21.61, 24.0)</a:t>
                      </a:r>
                      <a:endParaRPr lang="en-US" sz="160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dirty="0">
                          <a:effectLst/>
                        </a:rPr>
                        <a:t>29.43 (28.18, 30.74)</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tc>
                  <a:txBody>
                    <a:bodyPr/>
                    <a:lstStyle/>
                    <a:p>
                      <a:pPr marL="0" marR="0" algn="ctr">
                        <a:lnSpc>
                          <a:spcPct val="115000"/>
                        </a:lnSpc>
                        <a:spcBef>
                          <a:spcPts val="0"/>
                        </a:spcBef>
                        <a:spcAft>
                          <a:spcPts val="600"/>
                        </a:spcAft>
                      </a:pPr>
                      <a:r>
                        <a:rPr lang="en-US" sz="1600" dirty="0">
                          <a:effectLst/>
                        </a:rPr>
                        <a:t>&lt;0.0001</a:t>
                      </a:r>
                      <a:endParaRPr lang="en-US" sz="1600" dirty="0">
                        <a:effectLst/>
                        <a:latin typeface="+mn-lt"/>
                        <a:ea typeface="MS Mincho" panose="02020609040205080304"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566608744"/>
                  </a:ext>
                </a:extLst>
              </a:tr>
            </a:tbl>
          </a:graphicData>
        </a:graphic>
      </p:graphicFrame>
      <p:sp>
        <p:nvSpPr>
          <p:cNvPr id="3" name="Rectangle 2">
            <a:extLst>
              <a:ext uri="{FF2B5EF4-FFF2-40B4-BE49-F238E27FC236}">
                <a16:creationId xmlns:a16="http://schemas.microsoft.com/office/drawing/2014/main" id="{59F688A7-12D3-4DA0-A41E-73DE7DE3788D}"/>
              </a:ext>
            </a:extLst>
          </p:cNvPr>
          <p:cNvSpPr/>
          <p:nvPr/>
        </p:nvSpPr>
        <p:spPr>
          <a:xfrm>
            <a:off x="220870" y="2133600"/>
            <a:ext cx="11427785" cy="8297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366BA61-A216-4873-8FB5-1B0B953F7063}"/>
              </a:ext>
            </a:extLst>
          </p:cNvPr>
          <p:cNvSpPr/>
          <p:nvPr/>
        </p:nvSpPr>
        <p:spPr>
          <a:xfrm>
            <a:off x="220870" y="4267200"/>
            <a:ext cx="11427785" cy="46127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3950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9775" y="0"/>
            <a:ext cx="10515600" cy="1325563"/>
          </a:xfrm>
        </p:spPr>
        <p:txBody>
          <a:bodyPr/>
          <a:lstStyle/>
          <a:p>
            <a:pPr algn="ctr"/>
            <a:r>
              <a:rPr lang="en-US" dirty="0">
                <a:latin typeface="Franklin Gothic Demi Cond" panose="020B0706030402020204" pitchFamily="34" charset="0"/>
              </a:rPr>
              <a:t>1 Year Outcomes </a:t>
            </a:r>
          </a:p>
        </p:txBody>
      </p:sp>
      <p:sp>
        <p:nvSpPr>
          <p:cNvPr id="5" name="Text Placeholder 4"/>
          <p:cNvSpPr>
            <a:spLocks noGrp="1"/>
          </p:cNvSpPr>
          <p:nvPr>
            <p:ph type="body" idx="1"/>
          </p:nvPr>
        </p:nvSpPr>
        <p:spPr>
          <a:xfrm>
            <a:off x="448355" y="974232"/>
            <a:ext cx="5157787" cy="823912"/>
          </a:xfrm>
        </p:spPr>
        <p:txBody>
          <a:bodyPr/>
          <a:lstStyle/>
          <a:p>
            <a:pPr algn="ctr"/>
            <a:r>
              <a:rPr lang="en-US" dirty="0"/>
              <a:t>All-Cause Mortality</a:t>
            </a:r>
          </a:p>
        </p:txBody>
      </p:sp>
      <p:pic>
        <p:nvPicPr>
          <p:cNvPr id="9" name="Content Placeholder 8"/>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10956"/>
          <a:stretch/>
        </p:blipFill>
        <p:spPr>
          <a:xfrm>
            <a:off x="448355" y="2082374"/>
            <a:ext cx="4654050" cy="2835408"/>
          </a:xfrm>
        </p:spPr>
      </p:pic>
      <p:sp>
        <p:nvSpPr>
          <p:cNvPr id="7" name="Text Placeholder 6"/>
          <p:cNvSpPr>
            <a:spLocks noGrp="1"/>
          </p:cNvSpPr>
          <p:nvPr>
            <p:ph type="body" sz="quarter" idx="3"/>
          </p:nvPr>
        </p:nvSpPr>
        <p:spPr>
          <a:xfrm>
            <a:off x="6269037" y="972375"/>
            <a:ext cx="5183188" cy="823912"/>
          </a:xfrm>
        </p:spPr>
        <p:txBody>
          <a:bodyPr/>
          <a:lstStyle/>
          <a:p>
            <a:r>
              <a:rPr lang="en-US" dirty="0"/>
              <a:t>Any Bleeding Requiring Hospitalization</a:t>
            </a:r>
          </a:p>
        </p:txBody>
      </p:sp>
      <p:pic>
        <p:nvPicPr>
          <p:cNvPr id="10" name="Content Placeholder 9"/>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b="11416"/>
          <a:stretch/>
        </p:blipFill>
        <p:spPr>
          <a:xfrm>
            <a:off x="6683685" y="2082374"/>
            <a:ext cx="4049754" cy="2773935"/>
          </a:xfrm>
        </p:spPr>
      </p:pic>
    </p:spTree>
    <p:extLst>
      <p:ext uri="{BB962C8B-B14F-4D97-AF65-F5344CB8AC3E}">
        <p14:creationId xmlns:p14="http://schemas.microsoft.com/office/powerpoint/2010/main" val="2514614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077"/>
            <a:ext cx="10515600" cy="1325563"/>
          </a:xfrm>
        </p:spPr>
        <p:txBody>
          <a:bodyPr/>
          <a:lstStyle/>
          <a:p>
            <a:pPr algn="ctr"/>
            <a:r>
              <a:rPr lang="en-US" dirty="0">
                <a:latin typeface="Franklin Gothic Demi Cond" panose="020B0706030402020204" pitchFamily="34" charset="0"/>
              </a:rPr>
              <a:t>Conclusion</a:t>
            </a:r>
          </a:p>
        </p:txBody>
      </p:sp>
      <p:sp>
        <p:nvSpPr>
          <p:cNvPr id="3" name="Content Placeholder 2"/>
          <p:cNvSpPr>
            <a:spLocks noGrp="1"/>
          </p:cNvSpPr>
          <p:nvPr>
            <p:ph idx="1"/>
          </p:nvPr>
        </p:nvSpPr>
        <p:spPr>
          <a:xfrm>
            <a:off x="776728" y="1318679"/>
            <a:ext cx="10515600" cy="3491442"/>
          </a:xfrm>
        </p:spPr>
        <p:txBody>
          <a:bodyPr>
            <a:normAutofit fontScale="77500" lnSpcReduction="20000"/>
          </a:bodyPr>
          <a:lstStyle/>
          <a:p>
            <a:r>
              <a:rPr lang="en-US" dirty="0"/>
              <a:t>First study in medical literature that has described patterns of LOS post-TF-TAVR from a large nation-wide database. </a:t>
            </a:r>
          </a:p>
          <a:p>
            <a:pPr marL="0" indent="0">
              <a:buNone/>
            </a:pPr>
            <a:endParaRPr lang="en-US" dirty="0"/>
          </a:p>
          <a:p>
            <a:r>
              <a:rPr lang="en-US" dirty="0"/>
              <a:t>LOS has significantly decreased from 2011 to 2015; and with continued refinement in techniques and patient selection, we anticipate this trend would continue to improve. </a:t>
            </a:r>
          </a:p>
          <a:p>
            <a:pPr marL="0" indent="0">
              <a:buNone/>
            </a:pPr>
            <a:endParaRPr lang="en-US" dirty="0"/>
          </a:p>
          <a:p>
            <a:r>
              <a:rPr lang="en-US" dirty="0"/>
              <a:t>Predictors of DD and ED should be used by clinicians, administrators and third party </a:t>
            </a:r>
            <a:r>
              <a:rPr lang="en-US" dirty="0" err="1"/>
              <a:t>payors</a:t>
            </a:r>
            <a:r>
              <a:rPr lang="en-US" dirty="0"/>
              <a:t> to better serve this ever expanding field of percutaneous valve therapies. </a:t>
            </a:r>
          </a:p>
          <a:p>
            <a:pPr marL="0" indent="0">
              <a:buNone/>
            </a:pPr>
            <a:endParaRPr lang="en-US" dirty="0"/>
          </a:p>
          <a:p>
            <a:r>
              <a:rPr lang="en-US" dirty="0"/>
              <a:t>Finally, regardless of the presence of procedure related complications, DD is associated with a significant risk of mortality at 1 year.</a:t>
            </a:r>
          </a:p>
          <a:p>
            <a:endParaRPr lang="en-US" dirty="0"/>
          </a:p>
        </p:txBody>
      </p:sp>
    </p:spTree>
    <p:extLst>
      <p:ext uri="{BB962C8B-B14F-4D97-AF65-F5344CB8AC3E}">
        <p14:creationId xmlns:p14="http://schemas.microsoft.com/office/powerpoint/2010/main" val="186037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3073" y="887619"/>
            <a:ext cx="10160383"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Prospective, Single-Arm, Multicenter Trial of Catheter-Directed Mechanical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Thrombectomy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for Intermediate-Risk Acute Pulmonary Embolism: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FLARE Study</a:t>
            </a:r>
          </a:p>
        </p:txBody>
      </p:sp>
      <p:sp>
        <p:nvSpPr>
          <p:cNvPr id="5" name="Rectangle 4"/>
          <p:cNvSpPr/>
          <p:nvPr/>
        </p:nvSpPr>
        <p:spPr>
          <a:xfrm>
            <a:off x="1564551" y="3860431"/>
            <a:ext cx="877989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Thomas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behalf of the FLARE Investigators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National PIs:  Kenneth Rosenfield, M.D. and Victor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Tapson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April 27, 2018</a:t>
            </a:r>
          </a:p>
        </p:txBody>
      </p:sp>
      <p:sp>
        <p:nvSpPr>
          <p:cNvPr id="7"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35</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8878424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7C5D90-33B5-46C3-9545-B468E57D5605}"/>
              </a:ext>
            </a:extLst>
          </p:cNvPr>
          <p:cNvGrpSpPr/>
          <p:nvPr/>
        </p:nvGrpSpPr>
        <p:grpSpPr>
          <a:xfrm>
            <a:off x="8855875" y="1363781"/>
            <a:ext cx="2377790" cy="1390966"/>
            <a:chOff x="4684698" y="1855343"/>
            <a:chExt cx="3108771" cy="1818578"/>
          </a:xfrm>
        </p:grpSpPr>
        <p:pic>
          <p:nvPicPr>
            <p:cNvPr id="5" name="Picture 4">
              <a:extLst>
                <a:ext uri="{FF2B5EF4-FFF2-40B4-BE49-F238E27FC236}">
                  <a16:creationId xmlns:a16="http://schemas.microsoft.com/office/drawing/2014/main" id="{11BCFAB1-9887-4585-9E55-9C92CC4748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4698" y="1855343"/>
              <a:ext cx="3108771" cy="1818578"/>
            </a:xfrm>
            <a:prstGeom prst="rect">
              <a:avLst/>
            </a:prstGeom>
          </p:spPr>
        </p:pic>
        <p:sp>
          <p:nvSpPr>
            <p:cNvPr id="6" name="Arc 5">
              <a:extLst>
                <a:ext uri="{FF2B5EF4-FFF2-40B4-BE49-F238E27FC236}">
                  <a16:creationId xmlns:a16="http://schemas.microsoft.com/office/drawing/2014/main" id="{9E7B25C2-EE01-4249-892F-84763B03C888}"/>
                </a:ext>
              </a:extLst>
            </p:cNvPr>
            <p:cNvSpPr/>
            <p:nvPr/>
          </p:nvSpPr>
          <p:spPr>
            <a:xfrm rot="20569670">
              <a:off x="6059556" y="2269949"/>
              <a:ext cx="1455918" cy="823082"/>
            </a:xfrm>
            <a:prstGeom prst="arc">
              <a:avLst>
                <a:gd name="adj1" fmla="val 14261569"/>
                <a:gd name="adj2" fmla="val 20561582"/>
              </a:avLst>
            </a:prstGeom>
            <a:ln w="76200">
              <a:solidFill>
                <a:srgbClr val="FF9E15"/>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grpSp>
      <p:sp>
        <p:nvSpPr>
          <p:cNvPr id="7" name="Rectangle 6">
            <a:extLst>
              <a:ext uri="{FF2B5EF4-FFF2-40B4-BE49-F238E27FC236}">
                <a16:creationId xmlns:a16="http://schemas.microsoft.com/office/drawing/2014/main" id="{2B359DAB-89FC-4E9F-A655-4BDC4FDC22CA}"/>
              </a:ext>
            </a:extLst>
          </p:cNvPr>
          <p:cNvSpPr/>
          <p:nvPr/>
        </p:nvSpPr>
        <p:spPr>
          <a:xfrm>
            <a:off x="4647742" y="1313361"/>
            <a:ext cx="3336925" cy="132873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8" name="Rectangle 1">
            <a:extLst>
              <a:ext uri="{FF2B5EF4-FFF2-40B4-BE49-F238E27FC236}">
                <a16:creationId xmlns:a16="http://schemas.microsoft.com/office/drawing/2014/main" id="{54CA7FC0-95AF-423C-9648-F74314DA335E}"/>
              </a:ext>
            </a:extLst>
          </p:cNvPr>
          <p:cNvSpPr>
            <a:spLocks noChangeArrowheads="1"/>
          </p:cNvSpPr>
          <p:nvPr/>
        </p:nvSpPr>
        <p:spPr bwMode="auto">
          <a:xfrm>
            <a:off x="4497317" y="920360"/>
            <a:ext cx="31960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FlowTriever Device (“FT”)</a:t>
            </a:r>
          </a:p>
        </p:txBody>
      </p:sp>
      <p:sp>
        <p:nvSpPr>
          <p:cNvPr id="9" name="Rectangle 10">
            <a:extLst>
              <a:ext uri="{FF2B5EF4-FFF2-40B4-BE49-F238E27FC236}">
                <a16:creationId xmlns:a16="http://schemas.microsoft.com/office/drawing/2014/main" id="{E826A9C4-BE98-47E8-BA28-2F837A621A62}"/>
              </a:ext>
            </a:extLst>
          </p:cNvPr>
          <p:cNvSpPr>
            <a:spLocks noChangeArrowheads="1"/>
          </p:cNvSpPr>
          <p:nvPr/>
        </p:nvSpPr>
        <p:spPr bwMode="auto">
          <a:xfrm>
            <a:off x="456950" y="920360"/>
            <a:ext cx="36928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Aspiration Guide Catheter (“AGC”)</a:t>
            </a:r>
            <a:endParaRPr kumimoji="0" lang="en-US" altLang="en-US" sz="18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endParaRPr>
          </a:p>
        </p:txBody>
      </p:sp>
      <p:sp>
        <p:nvSpPr>
          <p:cNvPr id="10" name="Rectangle 13">
            <a:extLst>
              <a:ext uri="{FF2B5EF4-FFF2-40B4-BE49-F238E27FC236}">
                <a16:creationId xmlns:a16="http://schemas.microsoft.com/office/drawing/2014/main" id="{72E73793-7C05-444F-92E9-85C9D5741526}"/>
              </a:ext>
            </a:extLst>
          </p:cNvPr>
          <p:cNvSpPr>
            <a:spLocks noChangeArrowheads="1"/>
          </p:cNvSpPr>
          <p:nvPr/>
        </p:nvSpPr>
        <p:spPr bwMode="auto">
          <a:xfrm>
            <a:off x="8652485" y="920360"/>
            <a:ext cx="30207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Retraction Aspirator (“RA”)</a:t>
            </a:r>
            <a:endParaRPr kumimoji="0" lang="en-US" altLang="en-US" sz="18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endParaRPr>
          </a:p>
        </p:txBody>
      </p:sp>
      <p:pic>
        <p:nvPicPr>
          <p:cNvPr id="11" name="Picture 14" descr="\\SVR-01\Folder Redirection\billh\Documents\Inari\Sales and Marketing\PE images\AGC graphic 022614.jpg">
            <a:extLst>
              <a:ext uri="{FF2B5EF4-FFF2-40B4-BE49-F238E27FC236}">
                <a16:creationId xmlns:a16="http://schemas.microsoft.com/office/drawing/2014/main" id="{0EA7D254-C86D-40B7-BFC6-611526C890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2112" y="1738170"/>
            <a:ext cx="1673614" cy="71252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12" name="Rectangle 15">
            <a:extLst>
              <a:ext uri="{FF2B5EF4-FFF2-40B4-BE49-F238E27FC236}">
                <a16:creationId xmlns:a16="http://schemas.microsoft.com/office/drawing/2014/main" id="{2B99A858-BA09-4DF9-80AD-F5F278D660BD}"/>
              </a:ext>
            </a:extLst>
          </p:cNvPr>
          <p:cNvSpPr>
            <a:spLocks noChangeArrowheads="1"/>
          </p:cNvSpPr>
          <p:nvPr/>
        </p:nvSpPr>
        <p:spPr bwMode="auto">
          <a:xfrm>
            <a:off x="380750" y="2811454"/>
            <a:ext cx="3376719" cy="164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30188" indent="-230188">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Navigates through the right heart and delivers FT device to the pulmonary artery</a:t>
            </a:r>
          </a:p>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Large bore catheter maximizes aspiration and collection of thrombus</a:t>
            </a:r>
          </a:p>
        </p:txBody>
      </p:sp>
      <p:sp>
        <p:nvSpPr>
          <p:cNvPr id="13" name="Rectangle 12">
            <a:extLst>
              <a:ext uri="{FF2B5EF4-FFF2-40B4-BE49-F238E27FC236}">
                <a16:creationId xmlns:a16="http://schemas.microsoft.com/office/drawing/2014/main" id="{6E3D3928-E94A-4FF6-91E5-F9C9204C65BF}"/>
              </a:ext>
            </a:extLst>
          </p:cNvPr>
          <p:cNvSpPr>
            <a:spLocks noChangeArrowheads="1"/>
          </p:cNvSpPr>
          <p:nvPr/>
        </p:nvSpPr>
        <p:spPr bwMode="auto">
          <a:xfrm>
            <a:off x="4497317" y="2811454"/>
            <a:ext cx="2612009"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30188" indent="-230188">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Deployed out of AGC and into thrombus </a:t>
            </a:r>
          </a:p>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Disrupts, engages and moves large volume of thrombus</a:t>
            </a:r>
          </a:p>
        </p:txBody>
      </p:sp>
      <p:sp>
        <p:nvSpPr>
          <p:cNvPr id="14" name="Rectangle 16">
            <a:extLst>
              <a:ext uri="{FF2B5EF4-FFF2-40B4-BE49-F238E27FC236}">
                <a16:creationId xmlns:a16="http://schemas.microsoft.com/office/drawing/2014/main" id="{8B816BD9-BACF-4D9C-9F62-43B1445073CE}"/>
              </a:ext>
            </a:extLst>
          </p:cNvPr>
          <p:cNvSpPr>
            <a:spLocks noChangeArrowheads="1"/>
          </p:cNvSpPr>
          <p:nvPr/>
        </p:nvSpPr>
        <p:spPr bwMode="auto">
          <a:xfrm>
            <a:off x="8738765" y="2859200"/>
            <a:ext cx="261201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230188" indent="-230188">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30188" marR="0" lvl="1"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Retracts the FT with thrombus into the AGC</a:t>
            </a:r>
          </a:p>
          <a:p>
            <a:pPr marL="230188" marR="0" lvl="1"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Synchronizes aspiration and retrieval </a:t>
            </a:r>
          </a:p>
        </p:txBody>
      </p:sp>
      <p:sp>
        <p:nvSpPr>
          <p:cNvPr id="15" name="Isosceles Triangle 14">
            <a:extLst>
              <a:ext uri="{FF2B5EF4-FFF2-40B4-BE49-F238E27FC236}">
                <a16:creationId xmlns:a16="http://schemas.microsoft.com/office/drawing/2014/main" id="{081205C4-F932-444E-A481-7DC98FF1185B}"/>
              </a:ext>
            </a:extLst>
          </p:cNvPr>
          <p:cNvSpPr>
            <a:spLocks noChangeArrowheads="1"/>
          </p:cNvSpPr>
          <p:nvPr/>
        </p:nvSpPr>
        <p:spPr bwMode="auto">
          <a:xfrm rot="5400000">
            <a:off x="3637089" y="1718968"/>
            <a:ext cx="596900" cy="557212"/>
          </a:xfrm>
          <a:prstGeom prst="triangle">
            <a:avLst>
              <a:gd name="adj" fmla="val 50000"/>
            </a:avLst>
          </a:prstGeom>
          <a:solidFill>
            <a:schemeClr val="accent2"/>
          </a:solidFill>
          <a:ln>
            <a:noFill/>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16" name="Isosceles Triangle 15">
            <a:extLst>
              <a:ext uri="{FF2B5EF4-FFF2-40B4-BE49-F238E27FC236}">
                <a16:creationId xmlns:a16="http://schemas.microsoft.com/office/drawing/2014/main" id="{33B97B06-4A2C-4C38-80B4-BBB562BD3E82}"/>
              </a:ext>
            </a:extLst>
          </p:cNvPr>
          <p:cNvSpPr>
            <a:spLocks noChangeArrowheads="1"/>
          </p:cNvSpPr>
          <p:nvPr/>
        </p:nvSpPr>
        <p:spPr bwMode="auto">
          <a:xfrm rot="5400000">
            <a:off x="7675222" y="1718174"/>
            <a:ext cx="596900" cy="558800"/>
          </a:xfrm>
          <a:prstGeom prst="triangle">
            <a:avLst>
              <a:gd name="adj" fmla="val 50000"/>
            </a:avLst>
          </a:prstGeom>
          <a:solidFill>
            <a:schemeClr val="accent2"/>
          </a:solidFill>
          <a:ln>
            <a:noFill/>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17" name="Rectangle 15">
            <a:extLst>
              <a:ext uri="{FF2B5EF4-FFF2-40B4-BE49-F238E27FC236}">
                <a16:creationId xmlns:a16="http://schemas.microsoft.com/office/drawing/2014/main" id="{819D1B0D-737F-4E67-89F0-34571A0B3E1B}"/>
              </a:ext>
            </a:extLst>
          </p:cNvPr>
          <p:cNvSpPr>
            <a:spLocks noChangeArrowheads="1"/>
          </p:cNvSpPr>
          <p:nvPr/>
        </p:nvSpPr>
        <p:spPr bwMode="auto">
          <a:xfrm>
            <a:off x="1858695" y="4315232"/>
            <a:ext cx="8474609" cy="1169987"/>
          </a:xfrm>
          <a:prstGeom prst="rect">
            <a:avLst/>
          </a:prstGeom>
          <a:solidFill>
            <a:schemeClr val="bg1">
              <a:lumMod val="85000"/>
            </a:schemeClr>
          </a:solidFill>
          <a:ln>
            <a:noFill/>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Disruption, maceration and retrieval of clot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Increased lumen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 Rapid flow restoration       Reduced PA pressure       Reduced RV strain</a:t>
            </a:r>
          </a:p>
        </p:txBody>
      </p:sp>
      <p:sp>
        <p:nvSpPr>
          <p:cNvPr id="18" name="Isosceles Triangle 17">
            <a:extLst>
              <a:ext uri="{FF2B5EF4-FFF2-40B4-BE49-F238E27FC236}">
                <a16:creationId xmlns:a16="http://schemas.microsoft.com/office/drawing/2014/main" id="{FE63B36E-65DB-40E1-8F84-96D7463B453C}"/>
              </a:ext>
            </a:extLst>
          </p:cNvPr>
          <p:cNvSpPr>
            <a:spLocks noChangeArrowheads="1"/>
          </p:cNvSpPr>
          <p:nvPr/>
        </p:nvSpPr>
        <p:spPr bwMode="auto">
          <a:xfrm rot="5400000">
            <a:off x="4931237" y="5183136"/>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19" name="Isosceles Triangle 18">
            <a:extLst>
              <a:ext uri="{FF2B5EF4-FFF2-40B4-BE49-F238E27FC236}">
                <a16:creationId xmlns:a16="http://schemas.microsoft.com/office/drawing/2014/main" id="{977D5D35-4863-4F3A-9D83-DDFA4A41A563}"/>
              </a:ext>
            </a:extLst>
          </p:cNvPr>
          <p:cNvSpPr>
            <a:spLocks noChangeArrowheads="1"/>
          </p:cNvSpPr>
          <p:nvPr/>
        </p:nvSpPr>
        <p:spPr bwMode="auto">
          <a:xfrm rot="5400000">
            <a:off x="7585505" y="5183136"/>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22" name="Isosceles Triangle 21">
            <a:extLst>
              <a:ext uri="{FF2B5EF4-FFF2-40B4-BE49-F238E27FC236}">
                <a16:creationId xmlns:a16="http://schemas.microsoft.com/office/drawing/2014/main" id="{3FC97758-5EDF-4930-A1EA-BB66EA954222}"/>
              </a:ext>
            </a:extLst>
          </p:cNvPr>
          <p:cNvSpPr>
            <a:spLocks noChangeArrowheads="1"/>
          </p:cNvSpPr>
          <p:nvPr/>
        </p:nvSpPr>
        <p:spPr bwMode="auto">
          <a:xfrm rot="5400000">
            <a:off x="7066101" y="4808261"/>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23" name="Isosceles Triangle 22">
            <a:extLst>
              <a:ext uri="{FF2B5EF4-FFF2-40B4-BE49-F238E27FC236}">
                <a16:creationId xmlns:a16="http://schemas.microsoft.com/office/drawing/2014/main" id="{B0E3BCA6-A8C9-4516-8F98-D0AEE236BC09}"/>
              </a:ext>
            </a:extLst>
          </p:cNvPr>
          <p:cNvSpPr>
            <a:spLocks noChangeArrowheads="1"/>
          </p:cNvSpPr>
          <p:nvPr/>
        </p:nvSpPr>
        <p:spPr bwMode="auto">
          <a:xfrm rot="5400000">
            <a:off x="8453871" y="4432092"/>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24" name="Title 2">
            <a:extLst>
              <a:ext uri="{FF2B5EF4-FFF2-40B4-BE49-F238E27FC236}">
                <a16:creationId xmlns:a16="http://schemas.microsoft.com/office/drawing/2014/main" id="{2E192829-61EB-4B90-8A5B-097DFCEDFCEE}"/>
              </a:ext>
            </a:extLst>
          </p:cNvPr>
          <p:cNvSpPr>
            <a:spLocks noGrp="1"/>
          </p:cNvSpPr>
          <p:nvPr>
            <p:ph type="title"/>
          </p:nvPr>
        </p:nvSpPr>
        <p:spPr>
          <a:xfrm>
            <a:off x="387035" y="-246888"/>
            <a:ext cx="10972800" cy="1193800"/>
          </a:xfrm>
          <a:prstGeom prst="rect">
            <a:avLst/>
          </a:prstGeom>
        </p:spPr>
        <p:txBody>
          <a:bodyPr>
            <a:normAutofit/>
          </a:bodyPr>
          <a:lstStyle/>
          <a:p>
            <a:pPr>
              <a:defRPr/>
            </a:pPr>
            <a:r>
              <a:rPr lang="en-US" sz="3600" dirty="0" err="1">
                <a:solidFill>
                  <a:srgbClr val="000000"/>
                </a:solidFill>
                <a:latin typeface="+mj-lt"/>
                <a:cs typeface="+mj-cs"/>
              </a:rPr>
              <a:t>FlowTriever</a:t>
            </a:r>
            <a:r>
              <a:rPr lang="en-US" sz="3600" dirty="0">
                <a:solidFill>
                  <a:srgbClr val="000000"/>
                </a:solidFill>
                <a:latin typeface="+mj-lt"/>
                <a:cs typeface="+mj-cs"/>
              </a:rPr>
              <a:t> System</a:t>
            </a:r>
          </a:p>
        </p:txBody>
      </p:sp>
      <p:pic>
        <p:nvPicPr>
          <p:cNvPr id="25" name="Picture 24">
            <a:extLst>
              <a:ext uri="{FF2B5EF4-FFF2-40B4-BE49-F238E27FC236}">
                <a16:creationId xmlns:a16="http://schemas.microsoft.com/office/drawing/2014/main" id="{A5867DC7-518D-4790-BD5C-96B8DC1D4A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6948" y="1416791"/>
            <a:ext cx="2096076" cy="1299285"/>
          </a:xfrm>
          <a:prstGeom prst="rect">
            <a:avLst/>
          </a:prstGeom>
        </p:spPr>
      </p:pic>
      <p:sp>
        <p:nvSpPr>
          <p:cNvPr id="26"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328B8218-2D68-E247-9EC4-32B123813645}"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36</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2311030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RV/LV Ratio Outcomes</a:t>
            </a:r>
          </a:p>
        </p:txBody>
      </p:sp>
      <p:graphicFrame>
        <p:nvGraphicFramePr>
          <p:cNvPr id="4" name="Chart 3"/>
          <p:cNvGraphicFramePr>
            <a:graphicFrameLocks/>
          </p:cNvGraphicFramePr>
          <p:nvPr>
            <p:extLst/>
          </p:nvPr>
        </p:nvGraphicFramePr>
        <p:xfrm>
          <a:off x="325218" y="472863"/>
          <a:ext cx="10670046" cy="36462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A7CB1C1B-7220-4438-9174-9C2F23C9D27E}"/>
              </a:ext>
            </a:extLst>
          </p:cNvPr>
          <p:cNvGraphicFramePr>
            <a:graphicFrameLocks noGrp="1"/>
          </p:cNvGraphicFramePr>
          <p:nvPr>
            <p:ph idx="1"/>
            <p:extLst/>
          </p:nvPr>
        </p:nvGraphicFramePr>
        <p:xfrm>
          <a:off x="1234416" y="4343924"/>
          <a:ext cx="9475270" cy="1098841"/>
        </p:xfrm>
        <a:graphic>
          <a:graphicData uri="http://schemas.openxmlformats.org/drawingml/2006/table">
            <a:tbl>
              <a:tblPr firstRow="1" firstCol="1" bandRow="1">
                <a:tableStyleId>{9D7B26C5-4107-4FEC-AEDC-1716B250A1EF}</a:tableStyleId>
              </a:tblPr>
              <a:tblGrid>
                <a:gridCol w="3466005">
                  <a:extLst>
                    <a:ext uri="{9D8B030D-6E8A-4147-A177-3AD203B41FA5}">
                      <a16:colId xmlns:a16="http://schemas.microsoft.com/office/drawing/2014/main" val="208051754"/>
                    </a:ext>
                  </a:extLst>
                </a:gridCol>
                <a:gridCol w="1455505">
                  <a:extLst>
                    <a:ext uri="{9D8B030D-6E8A-4147-A177-3AD203B41FA5}">
                      <a16:colId xmlns:a16="http://schemas.microsoft.com/office/drawing/2014/main" val="1170736898"/>
                    </a:ext>
                  </a:extLst>
                </a:gridCol>
                <a:gridCol w="1329670">
                  <a:extLst>
                    <a:ext uri="{9D8B030D-6E8A-4147-A177-3AD203B41FA5}">
                      <a16:colId xmlns:a16="http://schemas.microsoft.com/office/drawing/2014/main" val="20002"/>
                    </a:ext>
                  </a:extLst>
                </a:gridCol>
                <a:gridCol w="1807181">
                  <a:extLst>
                    <a:ext uri="{9D8B030D-6E8A-4147-A177-3AD203B41FA5}">
                      <a16:colId xmlns:a16="http://schemas.microsoft.com/office/drawing/2014/main" val="20003"/>
                    </a:ext>
                  </a:extLst>
                </a:gridCol>
                <a:gridCol w="1416909">
                  <a:extLst>
                    <a:ext uri="{9D8B030D-6E8A-4147-A177-3AD203B41FA5}">
                      <a16:colId xmlns:a16="http://schemas.microsoft.com/office/drawing/2014/main" val="20004"/>
                    </a:ext>
                  </a:extLst>
                </a:gridCol>
              </a:tblGrid>
              <a:tr h="283180">
                <a:tc>
                  <a:txBody>
                    <a:bodyPr/>
                    <a:lstStyle/>
                    <a:p>
                      <a:pPr marL="0" marR="0">
                        <a:lnSpc>
                          <a:spcPct val="107000"/>
                        </a:lnSpc>
                        <a:spcBef>
                          <a:spcPts val="0"/>
                        </a:spcBef>
                        <a:spcAft>
                          <a:spcPts val="0"/>
                        </a:spcAft>
                      </a:pPr>
                      <a:endParaRPr lang="en-US" sz="1600" b="0" dirty="0">
                        <a:effectLst/>
                        <a:latin typeface="+mn-lt"/>
                        <a:ea typeface="Calibri" panose="020F0502020204030204" pitchFamily="34" charset="0"/>
                        <a:cs typeface="Calibri" panose="020F0502020204030204" pitchFamily="34" charset="0"/>
                      </a:endParaRPr>
                    </a:p>
                  </a:txBody>
                  <a:tcPr marL="68630" marR="68630" marT="0" marB="0" anchor="ct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Calibri" panose="020F0502020204030204" pitchFamily="34" charset="0"/>
                        </a:rPr>
                        <a:t>Baseline</a:t>
                      </a:r>
                    </a:p>
                  </a:txBody>
                  <a:tcPr marL="68630" marR="68630" marT="0" marB="0" anchor="ct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Calibri" panose="020F0502020204030204" pitchFamily="34" charset="0"/>
                        </a:rPr>
                        <a:t>48 Hour</a:t>
                      </a:r>
                    </a:p>
                  </a:txBody>
                  <a:tcPr marL="68630" marR="68630" marT="0" marB="0" anchor="ct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Calibri" panose="020F0502020204030204" pitchFamily="34" charset="0"/>
                        </a:rPr>
                        <a:t>Reduction</a:t>
                      </a:r>
                    </a:p>
                  </a:txBody>
                  <a:tcPr marL="68630" marR="68630" marT="0" marB="0" anchor="ctr"/>
                </a:tc>
                <a:tc>
                  <a:txBody>
                    <a:bodyPr/>
                    <a:lstStyle/>
                    <a:p>
                      <a:pPr marL="0" marR="0" algn="ctr">
                        <a:lnSpc>
                          <a:spcPct val="107000"/>
                        </a:lnSpc>
                        <a:spcBef>
                          <a:spcPts val="0"/>
                        </a:spcBef>
                        <a:spcAft>
                          <a:spcPts val="0"/>
                        </a:spcAft>
                      </a:pPr>
                      <a:r>
                        <a:rPr lang="en-US" sz="1600" b="1" baseline="0" dirty="0">
                          <a:effectLst/>
                          <a:latin typeface="+mn-lt"/>
                          <a:ea typeface="Calibri" panose="020F0502020204030204" pitchFamily="34" charset="0"/>
                          <a:cs typeface="Calibri" panose="020F0502020204030204" pitchFamily="34" charset="0"/>
                        </a:rPr>
                        <a:t>p</a:t>
                      </a:r>
                    </a:p>
                  </a:txBody>
                  <a:tcPr marL="68630" marR="68630" marT="0" marB="0" anchor="ctr"/>
                </a:tc>
                <a:extLst>
                  <a:ext uri="{0D108BD9-81ED-4DB2-BD59-A6C34878D82A}">
                    <a16:rowId xmlns:a16="http://schemas.microsoft.com/office/drawing/2014/main" val="2218449211"/>
                  </a:ext>
                </a:extLst>
              </a:tr>
              <a:tr h="0">
                <a:tc>
                  <a:txBody>
                    <a:bodyPr/>
                    <a:lstStyle/>
                    <a:p>
                      <a:pPr marL="0" marR="0">
                        <a:lnSpc>
                          <a:spcPct val="107000"/>
                        </a:lnSpc>
                        <a:spcBef>
                          <a:spcPts val="0"/>
                        </a:spcBef>
                        <a:spcAft>
                          <a:spcPts val="0"/>
                        </a:spcAft>
                      </a:pPr>
                      <a:r>
                        <a:rPr lang="en-US" sz="1600" b="0" dirty="0">
                          <a:effectLst/>
                          <a:latin typeface="+mn-lt"/>
                          <a:ea typeface="+mn-ea"/>
                          <a:cs typeface="+mn-cs"/>
                        </a:rPr>
                        <a:t>All</a:t>
                      </a:r>
                      <a:r>
                        <a:rPr lang="en-US" sz="1600" b="0" baseline="0" dirty="0">
                          <a:effectLst/>
                          <a:latin typeface="+mn-lt"/>
                          <a:ea typeface="+mn-ea"/>
                          <a:cs typeface="+mn-cs"/>
                        </a:rPr>
                        <a:t> Patients (N=106)</a:t>
                      </a:r>
                      <a:endParaRPr lang="en-US" sz="1600" b="0" dirty="0">
                        <a:effectLst/>
                        <a:latin typeface="+mn-lt"/>
                        <a:ea typeface="Calibri" panose="020F0502020204030204" pitchFamily="34" charset="0"/>
                        <a:cs typeface="Calibri" panose="020F0502020204030204" pitchFamily="34" charset="0"/>
                      </a:endParaRPr>
                    </a:p>
                  </a:txBody>
                  <a:tcPr marL="68630" marR="68630" marT="0" marB="0" anchor="ctr"/>
                </a:tc>
                <a:tc>
                  <a:txBody>
                    <a:bodyPr/>
                    <a:lstStyle/>
                    <a:p>
                      <a:pPr marL="0" marR="0" algn="ctr">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1.53</a:t>
                      </a:r>
                    </a:p>
                  </a:txBody>
                  <a:tcPr marL="68630" marR="68630" marT="0" marB="0" anchor="ctr"/>
                </a:tc>
                <a:tc>
                  <a:txBody>
                    <a:bodyPr/>
                    <a:lstStyle/>
                    <a:p>
                      <a:pPr marL="0" marR="0" algn="ctr">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1.15</a:t>
                      </a:r>
                    </a:p>
                  </a:txBody>
                  <a:tcPr marL="68630" marR="68630" marT="0" marB="0" anchor="ctr"/>
                </a:tc>
                <a:tc>
                  <a:txBody>
                    <a:bodyPr/>
                    <a:lstStyle/>
                    <a:p>
                      <a:pPr marL="0" marR="0" algn="ctr">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0.39</a:t>
                      </a:r>
                    </a:p>
                  </a:txBody>
                  <a:tcPr marL="68630" marR="68630" marT="0" marB="0" anchor="ctr"/>
                </a:tc>
                <a:tc>
                  <a:txBody>
                    <a:bodyPr/>
                    <a:lstStyle/>
                    <a:p>
                      <a:pPr marL="0" marR="0" indent="0" algn="ctr" defTabSz="1219170" rtl="0" eaLnBrk="1" fontAlgn="auto" latinLnBrk="0" hangingPunct="1">
                        <a:lnSpc>
                          <a:spcPct val="107000"/>
                        </a:lnSpc>
                        <a:spcBef>
                          <a:spcPts val="0"/>
                        </a:spcBef>
                        <a:spcAft>
                          <a:spcPts val="0"/>
                        </a:spcAft>
                        <a:buClrTx/>
                        <a:buSzTx/>
                        <a:buFontTx/>
                        <a:buNone/>
                        <a:tabLst/>
                        <a:defRPr/>
                      </a:pPr>
                      <a:r>
                        <a:rPr lang="en-US" sz="1600" dirty="0"/>
                        <a:t>p</a:t>
                      </a:r>
                      <a:r>
                        <a:rPr lang="en-US" sz="1600" baseline="0" dirty="0"/>
                        <a:t> </a:t>
                      </a:r>
                      <a:r>
                        <a:rPr lang="en-US" sz="1600" dirty="0"/>
                        <a:t>&lt;0.0001</a:t>
                      </a:r>
                    </a:p>
                  </a:txBody>
                  <a:tcPr marL="68630" marR="68630" marT="0" marB="0" anchor="ctr"/>
                </a:tc>
                <a:extLst>
                  <a:ext uri="{0D108BD9-81ED-4DB2-BD59-A6C34878D82A}">
                    <a16:rowId xmlns:a16="http://schemas.microsoft.com/office/drawing/2014/main" val="3926880325"/>
                  </a:ext>
                </a:extLst>
              </a:tr>
              <a:tr h="283180">
                <a:tc>
                  <a:txBody>
                    <a:bodyPr/>
                    <a:lstStyle/>
                    <a:p>
                      <a:pPr marL="0" marR="0">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All Paired</a:t>
                      </a:r>
                      <a:r>
                        <a:rPr lang="en-US" sz="1600" b="0" baseline="0" dirty="0">
                          <a:effectLst/>
                          <a:latin typeface="+mn-lt"/>
                          <a:ea typeface="Calibri" panose="020F0502020204030204" pitchFamily="34" charset="0"/>
                          <a:cs typeface="Calibri" panose="020F0502020204030204" pitchFamily="34" charset="0"/>
                        </a:rPr>
                        <a:t> Patients (N=103)</a:t>
                      </a:r>
                      <a:endParaRPr lang="en-US" sz="1600" b="0" dirty="0">
                        <a:effectLst/>
                        <a:latin typeface="+mn-lt"/>
                        <a:ea typeface="Calibri" panose="020F0502020204030204" pitchFamily="34" charset="0"/>
                        <a:cs typeface="Calibri" panose="020F0502020204030204" pitchFamily="34" charset="0"/>
                      </a:endParaRPr>
                    </a:p>
                  </a:txBody>
                  <a:tcPr marL="68630" marR="68630" marT="0" marB="0" anchor="ctr"/>
                </a:tc>
                <a:tc>
                  <a:txBody>
                    <a:bodyPr/>
                    <a:lstStyle/>
                    <a:p>
                      <a:pPr algn="ctr"/>
                      <a:r>
                        <a:rPr lang="en-US" sz="1600" b="0" dirty="0"/>
                        <a:t>1.54</a:t>
                      </a:r>
                    </a:p>
                  </a:txBody>
                  <a:tcPr marL="68630" marR="68630" marT="0" marB="0" anchor="ctr"/>
                </a:tc>
                <a:tc>
                  <a:txBody>
                    <a:bodyPr/>
                    <a:lstStyle/>
                    <a:p>
                      <a:pPr algn="ctr"/>
                      <a:r>
                        <a:rPr lang="en-US" sz="1600" b="0" dirty="0"/>
                        <a:t>1.15</a:t>
                      </a:r>
                    </a:p>
                  </a:txBody>
                  <a:tcPr marL="68630" marR="68630" marT="0" marB="0" anchor="ctr"/>
                </a:tc>
                <a:tc>
                  <a:txBody>
                    <a:bodyPr/>
                    <a:lstStyle/>
                    <a:p>
                      <a:pPr algn="ctr"/>
                      <a:r>
                        <a:rPr lang="en-US" sz="1600" b="0" dirty="0"/>
                        <a:t>0.39</a:t>
                      </a:r>
                    </a:p>
                  </a:txBody>
                  <a:tcPr marL="68630" marR="6863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baseline="0" dirty="0"/>
                        <a:t>p </a:t>
                      </a:r>
                      <a:r>
                        <a:rPr lang="en-US" sz="1600" dirty="0"/>
                        <a:t>&lt;0.0001</a:t>
                      </a:r>
                    </a:p>
                  </a:txBody>
                  <a:tcPr marL="68630" marR="68630" marT="0" marB="0" anchor="ctr"/>
                </a:tc>
                <a:extLst>
                  <a:ext uri="{0D108BD9-81ED-4DB2-BD59-A6C34878D82A}">
                    <a16:rowId xmlns:a16="http://schemas.microsoft.com/office/drawing/2014/main" val="2721891974"/>
                  </a:ext>
                </a:extLst>
              </a:tr>
              <a:tr h="283180">
                <a:tc>
                  <a:txBody>
                    <a:bodyPr/>
                    <a:lstStyle/>
                    <a:p>
                      <a:r>
                        <a:rPr lang="en-US" sz="1600" b="0" dirty="0"/>
                        <a:t>Paired</a:t>
                      </a:r>
                      <a:r>
                        <a:rPr lang="en-US" sz="1600" b="0" baseline="0" dirty="0"/>
                        <a:t> Patients w/o Lytic (N=101)</a:t>
                      </a:r>
                      <a:endParaRPr lang="en-US" sz="1600" b="0" dirty="0"/>
                    </a:p>
                  </a:txBody>
                  <a:tcPr marL="68630" marR="68630" marT="0" marB="0" anchor="ctr"/>
                </a:tc>
                <a:tc>
                  <a:txBody>
                    <a:bodyPr/>
                    <a:lstStyle/>
                    <a:p>
                      <a:pPr algn="ctr"/>
                      <a:r>
                        <a:rPr lang="en-US" sz="1600" b="0" dirty="0"/>
                        <a:t>1.54</a:t>
                      </a:r>
                    </a:p>
                  </a:txBody>
                  <a:tcPr marL="68630" marR="68630" marT="0" marB="0" anchor="ctr"/>
                </a:tc>
                <a:tc>
                  <a:txBody>
                    <a:bodyPr/>
                    <a:lstStyle/>
                    <a:p>
                      <a:pPr algn="ctr"/>
                      <a:r>
                        <a:rPr lang="en-US" sz="1600" b="0" dirty="0"/>
                        <a:t>1.15</a:t>
                      </a:r>
                    </a:p>
                  </a:txBody>
                  <a:tcPr marL="68630" marR="68630" marT="0" marB="0" anchor="ctr"/>
                </a:tc>
                <a:tc>
                  <a:txBody>
                    <a:bodyPr/>
                    <a:lstStyle/>
                    <a:p>
                      <a:pPr algn="ctr"/>
                      <a:r>
                        <a:rPr lang="en-US" sz="1600" b="0" dirty="0"/>
                        <a:t>0.38</a:t>
                      </a:r>
                    </a:p>
                  </a:txBody>
                  <a:tcPr marL="68630" marR="6863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dirty="0"/>
                        <a:t>p &lt;0.0001</a:t>
                      </a:r>
                    </a:p>
                  </a:txBody>
                  <a:tcPr marL="68630" marR="68630" marT="0" marB="0" anchor="ctr"/>
                </a:tc>
                <a:extLst>
                  <a:ext uri="{0D108BD9-81ED-4DB2-BD59-A6C34878D82A}">
                    <a16:rowId xmlns:a16="http://schemas.microsoft.com/office/drawing/2014/main" val="2151555477"/>
                  </a:ext>
                </a:extLst>
              </a:tr>
            </a:tbl>
          </a:graphicData>
        </a:graphic>
      </p:graphicFrame>
      <p:sp>
        <p:nvSpPr>
          <p:cNvPr id="7" name="Rectangle 6"/>
          <p:cNvSpPr/>
          <p:nvPr/>
        </p:nvSpPr>
        <p:spPr>
          <a:xfrm>
            <a:off x="5447594" y="2102225"/>
            <a:ext cx="1598064" cy="646331"/>
          </a:xfrm>
          <a:prstGeom prst="rect">
            <a:avLst/>
          </a:prstGeom>
          <a:solidFill>
            <a:schemeClr val="bg1"/>
          </a:solidFill>
        </p:spPr>
        <p:txBody>
          <a:bodyPr wrap="none">
            <a:spAutoFit/>
          </a:body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Reduction 0.39</a:t>
            </a:r>
          </a:p>
          <a:p>
            <a:pPr marL="0" marR="0" lvl="0" indent="0" algn="ctr" defTabSz="121761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 &lt;0.0001</a:t>
            </a:r>
          </a:p>
        </p:txBody>
      </p:sp>
      <p:sp>
        <p:nvSpPr>
          <p:cNvPr id="8"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37</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6825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236FC5E-AACA-44A5-A43A-B886DCFC1CA2}"/>
              </a:ext>
            </a:extLst>
          </p:cNvPr>
          <p:cNvGraphicFramePr>
            <a:graphicFrameLocks noGrp="1"/>
          </p:cNvGraphicFramePr>
          <p:nvPr>
            <p:ph idx="1"/>
            <p:extLst/>
          </p:nvPr>
        </p:nvGraphicFramePr>
        <p:xfrm>
          <a:off x="601663" y="674052"/>
          <a:ext cx="10981059" cy="4237581"/>
        </p:xfrm>
        <a:graphic>
          <a:graphicData uri="http://schemas.openxmlformats.org/drawingml/2006/table">
            <a:tbl>
              <a:tblPr firstRow="1" firstCol="1" bandRow="1">
                <a:tableStyleId>{9D7B26C5-4107-4FEC-AEDC-1716B250A1EF}</a:tableStyleId>
              </a:tblPr>
              <a:tblGrid>
                <a:gridCol w="6664013">
                  <a:extLst>
                    <a:ext uri="{9D8B030D-6E8A-4147-A177-3AD203B41FA5}">
                      <a16:colId xmlns:a16="http://schemas.microsoft.com/office/drawing/2014/main" val="600433957"/>
                    </a:ext>
                  </a:extLst>
                </a:gridCol>
                <a:gridCol w="4317046">
                  <a:extLst>
                    <a:ext uri="{9D8B030D-6E8A-4147-A177-3AD203B41FA5}">
                      <a16:colId xmlns:a16="http://schemas.microsoft.com/office/drawing/2014/main" val="2835646503"/>
                    </a:ext>
                  </a:extLst>
                </a:gridCol>
              </a:tblGrid>
              <a:tr h="575453">
                <a:tc>
                  <a:txBody>
                    <a:bodyPr/>
                    <a:lstStyle/>
                    <a:p>
                      <a:pPr marL="0" marR="0">
                        <a:lnSpc>
                          <a:spcPct val="107000"/>
                        </a:lnSpc>
                        <a:spcBef>
                          <a:spcPts val="0"/>
                        </a:spcBef>
                        <a:spcAft>
                          <a:spcPts val="0"/>
                        </a:spcAft>
                      </a:pPr>
                      <a:r>
                        <a:rPr lang="en-US" sz="2400" b="0" dirty="0">
                          <a:effectLst/>
                          <a:latin typeface="+mj-lt"/>
                        </a:rPr>
                        <a:t>ICU stay post-procedure,</a:t>
                      </a:r>
                      <a:r>
                        <a:rPr lang="en-US" sz="2400" b="0" baseline="0" dirty="0">
                          <a:effectLst/>
                          <a:latin typeface="+mj-lt"/>
                        </a:rPr>
                        <a:t> </a:t>
                      </a:r>
                      <a:r>
                        <a:rPr lang="en-US" sz="2400" b="0" dirty="0">
                          <a:effectLst/>
                          <a:latin typeface="+mj-lt"/>
                        </a:rPr>
                        <a:t>median </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1 day</a:t>
                      </a:r>
                    </a:p>
                  </a:txBody>
                  <a:tcPr marL="70152" marR="70152" marT="0" marB="0" anchor="ctr"/>
                </a:tc>
                <a:extLst>
                  <a:ext uri="{0D108BD9-81ED-4DB2-BD59-A6C34878D82A}">
                    <a16:rowId xmlns:a16="http://schemas.microsoft.com/office/drawing/2014/main" val="446101757"/>
                  </a:ext>
                </a:extLst>
              </a:tr>
              <a:tr h="1763052">
                <a:tc>
                  <a:txBody>
                    <a:bodyPr/>
                    <a:lstStyle/>
                    <a:p>
                      <a:pPr marL="0" marR="0">
                        <a:lnSpc>
                          <a:spcPct val="107000"/>
                        </a:lnSpc>
                        <a:spcBef>
                          <a:spcPts val="0"/>
                        </a:spcBef>
                        <a:spcAft>
                          <a:spcPts val="0"/>
                        </a:spcAft>
                      </a:pPr>
                      <a:r>
                        <a:rPr lang="en-US" sz="2400" b="0" dirty="0">
                          <a:effectLst/>
                          <a:latin typeface="+mj-lt"/>
                          <a:ea typeface="Calibri" panose="020F0502020204030204" pitchFamily="34" charset="0"/>
                          <a:cs typeface="Calibri" panose="020F0502020204030204" pitchFamily="34" charset="0"/>
                        </a:rPr>
                        <a:t>ICU stay:  distribution</a:t>
                      </a: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0 = 44</a:t>
                      </a:r>
                    </a:p>
                    <a:p>
                      <a:pPr marL="0" marR="0">
                        <a:lnSpc>
                          <a:spcPct val="107000"/>
                        </a:lnSpc>
                        <a:spcBef>
                          <a:spcPts val="0"/>
                        </a:spcBef>
                        <a:spcAft>
                          <a:spcPts val="0"/>
                        </a:spcAft>
                      </a:pPr>
                      <a:r>
                        <a:rPr lang="en-US" sz="2400" b="0" dirty="0">
                          <a:effectLst/>
                          <a:latin typeface="+mj-lt"/>
                        </a:rPr>
                        <a:t>1 = 23</a:t>
                      </a:r>
                    </a:p>
                    <a:p>
                      <a:pPr marL="0" marR="0">
                        <a:lnSpc>
                          <a:spcPct val="107000"/>
                        </a:lnSpc>
                        <a:spcBef>
                          <a:spcPts val="0"/>
                        </a:spcBef>
                        <a:spcAft>
                          <a:spcPts val="0"/>
                        </a:spcAft>
                      </a:pPr>
                      <a:r>
                        <a:rPr lang="en-US" sz="2400" b="0" dirty="0">
                          <a:effectLst/>
                          <a:latin typeface="+mj-lt"/>
                        </a:rPr>
                        <a:t>2 = 18</a:t>
                      </a:r>
                    </a:p>
                    <a:p>
                      <a:pPr marL="0" marR="0">
                        <a:lnSpc>
                          <a:spcPct val="107000"/>
                        </a:lnSpc>
                        <a:spcBef>
                          <a:spcPts val="0"/>
                        </a:spcBef>
                        <a:spcAft>
                          <a:spcPts val="0"/>
                        </a:spcAft>
                      </a:pPr>
                      <a:r>
                        <a:rPr lang="en-US" sz="2400" b="0" dirty="0">
                          <a:effectLst/>
                          <a:latin typeface="+mj-lt"/>
                        </a:rPr>
                        <a:t>3+ = 21</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10001"/>
                  </a:ext>
                </a:extLst>
              </a:tr>
              <a:tr h="474769">
                <a:tc>
                  <a:txBody>
                    <a:bodyPr/>
                    <a:lstStyle/>
                    <a:p>
                      <a:pPr marL="0" marR="0">
                        <a:lnSpc>
                          <a:spcPct val="107000"/>
                        </a:lnSpc>
                        <a:spcBef>
                          <a:spcPts val="0"/>
                        </a:spcBef>
                        <a:spcAft>
                          <a:spcPts val="0"/>
                        </a:spcAft>
                      </a:pPr>
                      <a:r>
                        <a:rPr lang="en-US" sz="2400" b="0" dirty="0">
                          <a:effectLst/>
                          <a:latin typeface="+mj-lt"/>
                        </a:rPr>
                        <a:t>Days to discharge post-procedure, median</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3 days</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758773586"/>
                  </a:ext>
                </a:extLst>
              </a:tr>
              <a:tr h="474769">
                <a:tc>
                  <a:txBody>
                    <a:bodyPr/>
                    <a:lstStyle/>
                    <a:p>
                      <a:pPr marL="0" marR="0">
                        <a:lnSpc>
                          <a:spcPct val="107000"/>
                        </a:lnSpc>
                        <a:spcBef>
                          <a:spcPts val="0"/>
                        </a:spcBef>
                        <a:spcAft>
                          <a:spcPts val="0"/>
                        </a:spcAft>
                      </a:pPr>
                      <a:r>
                        <a:rPr lang="en-US" sz="2400" b="0" dirty="0">
                          <a:effectLst/>
                          <a:latin typeface="+mj-lt"/>
                        </a:rPr>
                        <a:t># Patients lost-to-follow-up</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a:effectLst/>
                          <a:latin typeface="+mj-lt"/>
                        </a:rPr>
                        <a:t>2</a:t>
                      </a:r>
                      <a:endParaRPr lang="en-US" sz="2400" b="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464739354"/>
                  </a:ext>
                </a:extLst>
              </a:tr>
              <a:tr h="474769">
                <a:tc>
                  <a:txBody>
                    <a:bodyPr/>
                    <a:lstStyle/>
                    <a:p>
                      <a:pPr marL="0" marR="0">
                        <a:lnSpc>
                          <a:spcPct val="107000"/>
                        </a:lnSpc>
                        <a:spcBef>
                          <a:spcPts val="0"/>
                        </a:spcBef>
                        <a:spcAft>
                          <a:spcPts val="0"/>
                        </a:spcAft>
                      </a:pPr>
                      <a:r>
                        <a:rPr lang="en-US" sz="2400" b="0" dirty="0">
                          <a:effectLst/>
                          <a:latin typeface="+mj-lt"/>
                        </a:rPr>
                        <a:t># Patients any-cause mortality</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a:effectLst/>
                          <a:latin typeface="+mj-lt"/>
                        </a:rPr>
                        <a:t>1</a:t>
                      </a:r>
                      <a:endParaRPr lang="en-US" sz="2400" b="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570331547"/>
                  </a:ext>
                </a:extLst>
              </a:tr>
              <a:tr h="474769">
                <a:tc>
                  <a:txBody>
                    <a:bodyPr/>
                    <a:lstStyle/>
                    <a:p>
                      <a:pPr marL="0" marR="0">
                        <a:lnSpc>
                          <a:spcPct val="107000"/>
                        </a:lnSpc>
                        <a:spcBef>
                          <a:spcPts val="0"/>
                        </a:spcBef>
                        <a:spcAft>
                          <a:spcPts val="0"/>
                        </a:spcAft>
                      </a:pPr>
                      <a:r>
                        <a:rPr lang="en-US" sz="2400" b="0" dirty="0">
                          <a:effectLst/>
                          <a:latin typeface="+mj-lt"/>
                        </a:rPr>
                        <a:t># MAEs*</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4 (ITT 3.8% , mITT 3.8%)</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2512456109"/>
                  </a:ext>
                </a:extLst>
              </a:tr>
            </a:tbl>
          </a:graphicData>
        </a:graphic>
      </p:graphicFrame>
      <p:sp>
        <p:nvSpPr>
          <p:cNvPr id="3" name="Title 2">
            <a:extLst>
              <a:ext uri="{FF2B5EF4-FFF2-40B4-BE49-F238E27FC236}">
                <a16:creationId xmlns:a16="http://schemas.microsoft.com/office/drawing/2014/main" id="{726886E2-3988-47E6-855A-129D35745147}"/>
              </a:ext>
            </a:extLst>
          </p:cNvPr>
          <p:cNvSpPr>
            <a:spLocks noGrp="1"/>
          </p:cNvSpPr>
          <p:nvPr>
            <p:ph type="title"/>
          </p:nvPr>
        </p:nvSpPr>
        <p:spPr/>
        <p:txBody>
          <a:bodyPr>
            <a:normAutofit fontScale="90000"/>
          </a:bodyPr>
          <a:lstStyle/>
          <a:p>
            <a:r>
              <a:rPr lang="en-US" sz="3600" dirty="0"/>
              <a:t>Clinical Outcomes</a:t>
            </a:r>
          </a:p>
        </p:txBody>
      </p:sp>
      <p:sp>
        <p:nvSpPr>
          <p:cNvPr id="8"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38</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95961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22C1-67A7-4A41-B344-EC2DC65200A9}"/>
              </a:ext>
            </a:extLst>
          </p:cNvPr>
          <p:cNvSpPr>
            <a:spLocks noGrp="1"/>
          </p:cNvSpPr>
          <p:nvPr>
            <p:ph type="title"/>
          </p:nvPr>
        </p:nvSpPr>
        <p:spPr/>
        <p:txBody>
          <a:bodyPr/>
          <a:lstStyle/>
          <a:p>
            <a:r>
              <a:rPr lang="en-US" dirty="0"/>
              <a:t>Major Adverse Events</a:t>
            </a:r>
          </a:p>
        </p:txBody>
      </p:sp>
      <p:graphicFrame>
        <p:nvGraphicFramePr>
          <p:cNvPr id="4" name="Content Placeholder 5">
            <a:extLst>
              <a:ext uri="{FF2B5EF4-FFF2-40B4-BE49-F238E27FC236}">
                <a16:creationId xmlns:a16="http://schemas.microsoft.com/office/drawing/2014/main" id="{CA8C3FF7-0535-4BAE-8EC2-D49288D66C3D}"/>
              </a:ext>
            </a:extLst>
          </p:cNvPr>
          <p:cNvGraphicFramePr>
            <a:graphicFrameLocks/>
          </p:cNvGraphicFramePr>
          <p:nvPr>
            <p:extLst/>
          </p:nvPr>
        </p:nvGraphicFramePr>
        <p:xfrm>
          <a:off x="625208" y="2630036"/>
          <a:ext cx="10941583" cy="1400108"/>
        </p:xfrm>
        <a:graphic>
          <a:graphicData uri="http://schemas.openxmlformats.org/drawingml/2006/table">
            <a:tbl>
              <a:tblPr firstRow="1" firstCol="1" bandRow="1">
                <a:tableStyleId>{9D7B26C5-4107-4FEC-AEDC-1716B250A1EF}</a:tableStyleId>
              </a:tblPr>
              <a:tblGrid>
                <a:gridCol w="1566110">
                  <a:extLst>
                    <a:ext uri="{9D8B030D-6E8A-4147-A177-3AD203B41FA5}">
                      <a16:colId xmlns:a16="http://schemas.microsoft.com/office/drawing/2014/main" val="208051754"/>
                    </a:ext>
                  </a:extLst>
                </a:gridCol>
                <a:gridCol w="9375473">
                  <a:extLst>
                    <a:ext uri="{9D8B030D-6E8A-4147-A177-3AD203B41FA5}">
                      <a16:colId xmlns:a16="http://schemas.microsoft.com/office/drawing/2014/main" val="1170736898"/>
                    </a:ext>
                  </a:extLst>
                </a:gridCol>
              </a:tblGrid>
              <a:tr h="160477">
                <a:tc>
                  <a:txBody>
                    <a:bodyPr/>
                    <a:lstStyle/>
                    <a:p>
                      <a:pPr marL="0" marR="0">
                        <a:lnSpc>
                          <a:spcPct val="107000"/>
                        </a:lnSpc>
                        <a:spcBef>
                          <a:spcPts val="0"/>
                        </a:spcBef>
                        <a:spcAft>
                          <a:spcPts val="0"/>
                        </a:spcAft>
                      </a:pPr>
                      <a:r>
                        <a:rPr lang="en-US" sz="1600" b="1">
                          <a:effectLst/>
                          <a:latin typeface="+mj-lt"/>
                          <a:ea typeface="Calibri" panose="020F0502020204030204" pitchFamily="34" charset="0"/>
                          <a:cs typeface="Calibri" panose="020F0502020204030204" pitchFamily="34" charset="0"/>
                        </a:rPr>
                        <a:t>*MAE Subject #</a:t>
                      </a:r>
                      <a:endParaRPr lang="en-US" sz="1600" b="1" dirty="0">
                        <a:effectLst/>
                        <a:latin typeface="+mj-lt"/>
                        <a:ea typeface="Calibri" panose="020F0502020204030204" pitchFamily="34" charset="0"/>
                        <a:cs typeface="Calibri" panose="020F0502020204030204" pitchFamily="34" charset="0"/>
                      </a:endParaRPr>
                    </a:p>
                  </a:txBody>
                  <a:tcPr marL="68630" marR="68630" marT="0" marB="0" anchor="ctr"/>
                </a:tc>
                <a:tc>
                  <a:txBody>
                    <a:bodyPr/>
                    <a:lstStyle/>
                    <a:p>
                      <a:pPr marL="0" marR="0" algn="l">
                        <a:lnSpc>
                          <a:spcPct val="107000"/>
                        </a:lnSpc>
                        <a:spcBef>
                          <a:spcPts val="0"/>
                        </a:spcBef>
                        <a:spcAft>
                          <a:spcPts val="0"/>
                        </a:spcAft>
                      </a:pPr>
                      <a:r>
                        <a:rPr lang="en-US" sz="1600" b="1">
                          <a:effectLst/>
                          <a:latin typeface="+mj-lt"/>
                          <a:ea typeface="Calibri" panose="020F0502020204030204" pitchFamily="34" charset="0"/>
                          <a:cs typeface="Calibri" panose="020F0502020204030204" pitchFamily="34" charset="0"/>
                        </a:rPr>
                        <a:t>* MAE </a:t>
                      </a:r>
                      <a:r>
                        <a:rPr lang="en-US" sz="1600" b="1" dirty="0">
                          <a:effectLst/>
                          <a:latin typeface="+mj-lt"/>
                          <a:ea typeface="Calibri" panose="020F0502020204030204" pitchFamily="34" charset="0"/>
                          <a:cs typeface="Calibri" panose="020F0502020204030204" pitchFamily="34" charset="0"/>
                        </a:rPr>
                        <a:t>Description</a:t>
                      </a:r>
                    </a:p>
                  </a:txBody>
                  <a:tcPr marL="68630" marR="68630" marT="0" marB="0" anchor="ctr"/>
                </a:tc>
                <a:extLst>
                  <a:ext uri="{0D108BD9-81ED-4DB2-BD59-A6C34878D82A}">
                    <a16:rowId xmlns:a16="http://schemas.microsoft.com/office/drawing/2014/main" val="2218449211"/>
                  </a:ext>
                </a:extLst>
              </a:tr>
              <a:tr h="299957">
                <a:tc>
                  <a:txBody>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#0404</a:t>
                      </a:r>
                      <a:endParaRPr lang="en-US" sz="1600" dirty="0">
                        <a:latin typeface="+mj-lt"/>
                      </a:endParaRPr>
                    </a:p>
                  </a:txBody>
                  <a:tcPr marL="68630" marR="68630" marT="0" marB="0" anchor="ctr"/>
                </a:tc>
                <a:tc>
                  <a: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Hemoptysis, </a:t>
                      </a:r>
                      <a:r>
                        <a:rPr kumimoji="0" lang="en-US" altLang="en-US" sz="1600" b="0" i="0" u="none" strike="noStrike" kern="1200" cap="none" spc="0" normalizeH="0" baseline="0" noProof="0" dirty="0" err="1">
                          <a:ln>
                            <a:noFill/>
                          </a:ln>
                          <a:solidFill>
                            <a:prstClr val="black"/>
                          </a:solidFill>
                          <a:effectLst/>
                          <a:uLnTx/>
                          <a:uFillTx/>
                          <a:latin typeface="+mj-lt"/>
                          <a:ea typeface="+mn-ea"/>
                          <a:cs typeface="Arial" charset="0"/>
                        </a:rPr>
                        <a:t>hemothorax</a:t>
                      </a: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 pulmonary infarction; lower lobectomy; possible reperfusion injury</a:t>
                      </a:r>
                      <a:endParaRPr lang="en-US" sz="1600" dirty="0">
                        <a:latin typeface="+mj-lt"/>
                      </a:endParaRPr>
                    </a:p>
                  </a:txBody>
                  <a:tcPr marL="68630" marR="68630" marT="0" marB="0" anchor="ctr"/>
                </a:tc>
                <a:extLst>
                  <a:ext uri="{0D108BD9-81ED-4DB2-BD59-A6C34878D82A}">
                    <a16:rowId xmlns:a16="http://schemas.microsoft.com/office/drawing/2014/main" val="3926880325"/>
                  </a:ext>
                </a:extLst>
              </a:tr>
              <a:tr h="299957">
                <a:tc>
                  <a:txBody>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#0808</a:t>
                      </a:r>
                      <a:endParaRPr lang="en-US" sz="1600" dirty="0">
                        <a:latin typeface="+mj-lt"/>
                      </a:endParaRPr>
                    </a:p>
                  </a:txBody>
                  <a:tcPr marL="68630" marR="68630" marT="0" marB="0" anchor="ctr"/>
                </a:tc>
                <a:tc>
                  <a: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Worsening PE, surgical </a:t>
                      </a:r>
                      <a:r>
                        <a:rPr kumimoji="0" lang="en-US" altLang="en-US" sz="1600" b="0" i="0" u="none" strike="noStrike" kern="1200" cap="none" spc="0" normalizeH="0" baseline="0" noProof="0" dirty="0" err="1">
                          <a:ln>
                            <a:noFill/>
                          </a:ln>
                          <a:solidFill>
                            <a:prstClr val="black"/>
                          </a:solidFill>
                          <a:effectLst/>
                          <a:uLnTx/>
                          <a:uFillTx/>
                          <a:latin typeface="+mj-lt"/>
                          <a:ea typeface="+mn-ea"/>
                          <a:cs typeface="Arial" charset="0"/>
                        </a:rPr>
                        <a:t>embolectomy</a:t>
                      </a:r>
                      <a:endParaRPr lang="en-US" sz="1600" dirty="0">
                        <a:latin typeface="+mj-lt"/>
                      </a:endParaRPr>
                    </a:p>
                  </a:txBody>
                  <a:tcPr marL="68630" marR="68630" marT="0" marB="0" anchor="ctr"/>
                </a:tc>
                <a:extLst>
                  <a:ext uri="{0D108BD9-81ED-4DB2-BD59-A6C34878D82A}">
                    <a16:rowId xmlns:a16="http://schemas.microsoft.com/office/drawing/2014/main" val="10002"/>
                  </a:ext>
                </a:extLst>
              </a:tr>
              <a:tr h="275918">
                <a:tc>
                  <a:txBody>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#2101</a:t>
                      </a:r>
                      <a:endParaRPr lang="en-US" sz="1600" dirty="0">
                        <a:latin typeface="+mj-lt"/>
                      </a:endParaRPr>
                    </a:p>
                  </a:txBody>
                  <a:tcPr marL="68630" marR="68630" marT="0" marB="0" anchor="ctr"/>
                </a:tc>
                <a:tc>
                  <a: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Cardiogenic shock, acute respiratory insufficiency</a:t>
                      </a:r>
                      <a:endParaRPr lang="en-US" sz="1600" dirty="0">
                        <a:latin typeface="+mj-lt"/>
                      </a:endParaRPr>
                    </a:p>
                  </a:txBody>
                  <a:tcPr marL="68630" marR="68630" marT="0" marB="0" anchor="ctr"/>
                </a:tc>
                <a:extLst>
                  <a:ext uri="{0D108BD9-81ED-4DB2-BD59-A6C34878D82A}">
                    <a16:rowId xmlns:a16="http://schemas.microsoft.com/office/drawing/2014/main" val="2721891974"/>
                  </a:ext>
                </a:extLst>
              </a:tr>
              <a:tr h="274975">
                <a:tc>
                  <a:txBody>
                    <a:bodyPr/>
                    <a:lstStyle/>
                    <a:p>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#2422</a:t>
                      </a:r>
                      <a:endParaRPr lang="en-US" sz="1600" dirty="0">
                        <a:latin typeface="+mj-lt"/>
                      </a:endParaRPr>
                    </a:p>
                  </a:txBody>
                  <a:tcPr marL="68630" marR="68630" marT="0" marB="0"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Patient agitated during procedure despite sedation; respiratory arrest with VFIB and </a:t>
                      </a:r>
                      <a:r>
                        <a:rPr kumimoji="0" lang="en-US" altLang="en-US" sz="1600" b="0" i="0" u="none" strike="noStrike" kern="1200" cap="none" spc="0" normalizeH="0" baseline="0" noProof="0" dirty="0" err="1">
                          <a:ln>
                            <a:noFill/>
                          </a:ln>
                          <a:solidFill>
                            <a:prstClr val="black"/>
                          </a:solidFill>
                          <a:effectLst/>
                          <a:uLnTx/>
                          <a:uFillTx/>
                          <a:latin typeface="+mj-lt"/>
                          <a:ea typeface="+mn-ea"/>
                          <a:cs typeface="Arial" charset="0"/>
                        </a:rPr>
                        <a:t>cardioversion</a:t>
                      </a:r>
                      <a:endParaRPr lang="en-US" sz="1600" dirty="0">
                        <a:latin typeface="+mj-lt"/>
                      </a:endParaRPr>
                    </a:p>
                  </a:txBody>
                  <a:tcPr marL="68630" marR="68630" marT="0" marB="0" anchor="ctr"/>
                </a:tc>
                <a:extLst>
                  <a:ext uri="{0D108BD9-81ED-4DB2-BD59-A6C34878D82A}">
                    <a16:rowId xmlns:a16="http://schemas.microsoft.com/office/drawing/2014/main" val="2151555477"/>
                  </a:ext>
                </a:extLst>
              </a:tr>
            </a:tbl>
          </a:graphicData>
        </a:graphic>
      </p:graphicFrame>
    </p:spTree>
    <p:extLst>
      <p:ext uri="{BB962C8B-B14F-4D97-AF65-F5344CB8AC3E}">
        <p14:creationId xmlns:p14="http://schemas.microsoft.com/office/powerpoint/2010/main" val="252041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31CE867A-0827-354E-8E86-1539719F6373}"/>
              </a:ext>
            </a:extLst>
          </p:cNvPr>
          <p:cNvSpPr>
            <a:spLocks noGrp="1"/>
          </p:cNvSpPr>
          <p:nvPr>
            <p:ph type="title"/>
          </p:nvPr>
        </p:nvSpPr>
        <p:spPr>
          <a:xfrm>
            <a:off x="391359" y="14911"/>
            <a:ext cx="10515600" cy="868849"/>
          </a:xfrm>
        </p:spPr>
        <p:txBody>
          <a:bodyPr>
            <a:normAutofit/>
          </a:bodyPr>
          <a:lstStyle/>
          <a:p>
            <a:r>
              <a:rPr lang="en-US" b="1" dirty="0"/>
              <a:t>Study Design</a:t>
            </a:r>
          </a:p>
        </p:txBody>
      </p:sp>
      <p:sp>
        <p:nvSpPr>
          <p:cNvPr id="15" name="Content Placeholder 14">
            <a:extLst>
              <a:ext uri="{FF2B5EF4-FFF2-40B4-BE49-F238E27FC236}">
                <a16:creationId xmlns:a16="http://schemas.microsoft.com/office/drawing/2014/main" id="{D72399D9-574F-8F40-A70E-903D9B4154C8}"/>
              </a:ext>
            </a:extLst>
          </p:cNvPr>
          <p:cNvSpPr>
            <a:spLocks noGrp="1"/>
          </p:cNvSpPr>
          <p:nvPr>
            <p:ph idx="1"/>
          </p:nvPr>
        </p:nvSpPr>
        <p:spPr>
          <a:xfrm>
            <a:off x="138223" y="986062"/>
            <a:ext cx="11961628" cy="3160635"/>
          </a:xfrm>
        </p:spPr>
        <p:txBody>
          <a:bodyPr>
            <a:noAutofit/>
          </a:bodyPr>
          <a:lstStyle/>
          <a:p>
            <a:pPr>
              <a:lnSpc>
                <a:spcPct val="100000"/>
              </a:lnSpc>
            </a:pPr>
            <a:r>
              <a:rPr lang="en-CA" sz="3200" dirty="0"/>
              <a:t>Multicenter, multinational prospective observational study of non-</a:t>
            </a:r>
            <a:r>
              <a:rPr lang="en-CA" sz="3200" dirty="0" err="1"/>
              <a:t>valvular</a:t>
            </a:r>
            <a:r>
              <a:rPr lang="en-CA" sz="3200" dirty="0"/>
              <a:t> AF PCI patients in 11 international sites.</a:t>
            </a:r>
          </a:p>
          <a:p>
            <a:pPr>
              <a:lnSpc>
                <a:spcPct val="100000"/>
              </a:lnSpc>
            </a:pPr>
            <a:r>
              <a:rPr lang="en-CA" sz="3200" dirty="0"/>
              <a:t>Antithrombotic choices were at the discretion of treating physician</a:t>
            </a:r>
          </a:p>
          <a:p>
            <a:pPr>
              <a:lnSpc>
                <a:spcPct val="100000"/>
              </a:lnSpc>
            </a:pPr>
            <a:r>
              <a:rPr lang="en-CA" sz="3200" dirty="0"/>
              <a:t>Patients followed up to one year after PCI</a:t>
            </a:r>
          </a:p>
          <a:p>
            <a:pPr>
              <a:lnSpc>
                <a:spcPct val="100000"/>
              </a:lnSpc>
            </a:pPr>
            <a:r>
              <a:rPr lang="en-CA" sz="3200" dirty="0"/>
              <a:t>Subjective risk assessment performed via smartphone surveys. Empiric scores calculated using validated algorithms </a:t>
            </a:r>
          </a:p>
          <a:p>
            <a:pPr>
              <a:lnSpc>
                <a:spcPct val="100000"/>
              </a:lnSpc>
            </a:pPr>
            <a:r>
              <a:rPr lang="en-CA" sz="3200" dirty="0"/>
              <a:t>Primary EP: One-year MACCE</a:t>
            </a:r>
          </a:p>
        </p:txBody>
      </p:sp>
      <p:sp>
        <p:nvSpPr>
          <p:cNvPr id="2" name="TextBox 1">
            <a:extLst>
              <a:ext uri="{FF2B5EF4-FFF2-40B4-BE49-F238E27FC236}">
                <a16:creationId xmlns:a16="http://schemas.microsoft.com/office/drawing/2014/main" id="{8490914B-7724-9143-BEC3-0C9D689E6BC7}"/>
              </a:ext>
            </a:extLst>
          </p:cNvPr>
          <p:cNvSpPr txBox="1"/>
          <p:nvPr/>
        </p:nvSpPr>
        <p:spPr>
          <a:xfrm>
            <a:off x="7828156" y="5742878"/>
            <a:ext cx="4047893" cy="830997"/>
          </a:xfrm>
          <a:prstGeom prst="rect">
            <a:avLst/>
          </a:prstGeom>
          <a:noFill/>
        </p:spPr>
        <p:txBody>
          <a:bodyPr wrap="square" rtlCol="0">
            <a:spAutoFit/>
          </a:bodyPr>
          <a:lstStyle/>
          <a:p>
            <a:r>
              <a:rPr lang="en-CA" sz="1600" b="1" dirty="0" err="1">
                <a:solidFill>
                  <a:schemeClr val="bg1"/>
                </a:solidFill>
              </a:rPr>
              <a:t>Clinicaltrials.gov</a:t>
            </a:r>
            <a:r>
              <a:rPr lang="en-CA" sz="1600" b="1" dirty="0">
                <a:solidFill>
                  <a:schemeClr val="bg1"/>
                </a:solidFill>
              </a:rPr>
              <a:t> identifier:</a:t>
            </a:r>
            <a:r>
              <a:rPr lang="en-CA" sz="1600" dirty="0">
                <a:solidFill>
                  <a:schemeClr val="bg1"/>
                </a:solidFill>
              </a:rPr>
              <a:t> </a:t>
            </a:r>
            <a:r>
              <a:rPr lang="en-US" sz="1600" dirty="0">
                <a:solidFill>
                  <a:schemeClr val="bg1"/>
                </a:solidFill>
              </a:rPr>
              <a:t>NCT02362659</a:t>
            </a:r>
          </a:p>
          <a:p>
            <a:r>
              <a:rPr lang="en-US" sz="1600" dirty="0">
                <a:solidFill>
                  <a:schemeClr val="bg1"/>
                </a:solidFill>
              </a:rPr>
              <a:t>Chandrasekhar, Mehran et al. </a:t>
            </a:r>
            <a:r>
              <a:rPr lang="en-US" sz="1600" i="1" dirty="0">
                <a:solidFill>
                  <a:schemeClr val="bg1"/>
                </a:solidFill>
              </a:rPr>
              <a:t>Am Heart J </a:t>
            </a:r>
            <a:r>
              <a:rPr lang="en-US" sz="1600" dirty="0">
                <a:solidFill>
                  <a:schemeClr val="bg1"/>
                </a:solidFill>
              </a:rPr>
              <a:t>2015;170:1234-42.</a:t>
            </a:r>
            <a:r>
              <a:rPr lang="en-CA" sz="1600" dirty="0">
                <a:solidFill>
                  <a:schemeClr val="bg1"/>
                </a:solidFill>
              </a:rPr>
              <a:t> </a:t>
            </a:r>
          </a:p>
        </p:txBody>
      </p:sp>
    </p:spTree>
    <p:extLst>
      <p:ext uri="{BB962C8B-B14F-4D97-AF65-F5344CB8AC3E}">
        <p14:creationId xmlns:p14="http://schemas.microsoft.com/office/powerpoint/2010/main" val="12553390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9261" y="214682"/>
            <a:ext cx="10623907" cy="456163"/>
          </a:xfrm>
        </p:spPr>
        <p:txBody>
          <a:bodyPr>
            <a:normAutofit fontScale="90000"/>
          </a:bodyPr>
          <a:lstStyle/>
          <a:p>
            <a:r>
              <a:rPr lang="en-US" altLang="en-US" sz="3600"/>
              <a:t>FlowTriever </a:t>
            </a:r>
            <a:r>
              <a:rPr lang="en-US" altLang="en-US" sz="3600" dirty="0"/>
              <a:t>Clot Retrieval Experience, Acute to Chronic </a:t>
            </a:r>
            <a:endParaRPr lang="en-US" sz="3600" dirty="0"/>
          </a:p>
        </p:txBody>
      </p:sp>
      <p:sp>
        <p:nvSpPr>
          <p:cNvPr id="1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40</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5" name="Group 14">
            <a:extLst>
              <a:ext uri="{FF2B5EF4-FFF2-40B4-BE49-F238E27FC236}">
                <a16:creationId xmlns:a16="http://schemas.microsoft.com/office/drawing/2014/main" id="{09B32076-03AE-446E-8975-1F50BDFC38BC}"/>
              </a:ext>
            </a:extLst>
          </p:cNvPr>
          <p:cNvGrpSpPr/>
          <p:nvPr/>
        </p:nvGrpSpPr>
        <p:grpSpPr>
          <a:xfrm>
            <a:off x="1125065" y="872763"/>
            <a:ext cx="9938696" cy="5112474"/>
            <a:chOff x="634135" y="753304"/>
            <a:chExt cx="10920557" cy="5617545"/>
          </a:xfrm>
        </p:grpSpPr>
        <p:sp>
          <p:nvSpPr>
            <p:cNvPr id="16" name="Right Arrow 5">
              <a:extLst>
                <a:ext uri="{FF2B5EF4-FFF2-40B4-BE49-F238E27FC236}">
                  <a16:creationId xmlns:a16="http://schemas.microsoft.com/office/drawing/2014/main" id="{9DD04FC5-247E-40E5-9312-BC74DF8B1F9D}"/>
                </a:ext>
              </a:extLst>
            </p:cNvPr>
            <p:cNvSpPr/>
            <p:nvPr/>
          </p:nvSpPr>
          <p:spPr>
            <a:xfrm>
              <a:off x="634136" y="753304"/>
              <a:ext cx="10920556" cy="4349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ACUTE						CHRONIC</a:t>
              </a:r>
            </a:p>
          </p:txBody>
        </p:sp>
        <p:pic>
          <p:nvPicPr>
            <p:cNvPr id="17" name="Picture 16">
              <a:extLst>
                <a:ext uri="{FF2B5EF4-FFF2-40B4-BE49-F238E27FC236}">
                  <a16:creationId xmlns:a16="http://schemas.microsoft.com/office/drawing/2014/main" id="{AA18BC36-B6F9-4CD2-ADBB-C7B9471DC0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135" y="1268549"/>
              <a:ext cx="10920556" cy="5102300"/>
            </a:xfrm>
            <a:prstGeom prst="rect">
              <a:avLst/>
            </a:prstGeom>
          </p:spPr>
        </p:pic>
      </p:grpSp>
    </p:spTree>
    <p:extLst>
      <p:ext uri="{BB962C8B-B14F-4D97-AF65-F5344CB8AC3E}">
        <p14:creationId xmlns:p14="http://schemas.microsoft.com/office/powerpoint/2010/main" val="1381497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6DEB7-1A2F-4F9C-8D5A-6C5A834CBFB3}"/>
              </a:ext>
            </a:extLst>
          </p:cNvPr>
          <p:cNvSpPr>
            <a:spLocks noGrp="1"/>
          </p:cNvSpPr>
          <p:nvPr>
            <p:ph type="title"/>
          </p:nvPr>
        </p:nvSpPr>
        <p:spPr/>
        <p:txBody>
          <a:bodyPr>
            <a:normAutofit fontScale="90000"/>
          </a:bodyPr>
          <a:lstStyle/>
          <a:p>
            <a:r>
              <a:rPr lang="en-US" sz="3600" dirty="0"/>
              <a:t>FLARE Safety in Context</a:t>
            </a:r>
          </a:p>
        </p:txBody>
      </p:sp>
      <p:graphicFrame>
        <p:nvGraphicFramePr>
          <p:cNvPr id="6" name="Table 5">
            <a:extLst>
              <a:ext uri="{FF2B5EF4-FFF2-40B4-BE49-F238E27FC236}">
                <a16:creationId xmlns:a16="http://schemas.microsoft.com/office/drawing/2014/main" id="{55E9A1FC-CDB3-4FD0-BAAC-EF4C51DAE266}"/>
              </a:ext>
            </a:extLst>
          </p:cNvPr>
          <p:cNvGraphicFramePr>
            <a:graphicFrameLocks noGrp="1"/>
          </p:cNvGraphicFramePr>
          <p:nvPr>
            <p:extLst/>
          </p:nvPr>
        </p:nvGraphicFramePr>
        <p:xfrm>
          <a:off x="784046" y="896984"/>
          <a:ext cx="10623907" cy="3997232"/>
        </p:xfrm>
        <a:graphic>
          <a:graphicData uri="http://schemas.openxmlformats.org/drawingml/2006/table">
            <a:tbl>
              <a:tblPr firstRow="1" bandRow="1">
                <a:tableStyleId>{616DA210-FB5B-4158-B5E0-FEB733F419BA}</a:tableStyleId>
              </a:tblPr>
              <a:tblGrid>
                <a:gridCol w="3901037">
                  <a:extLst>
                    <a:ext uri="{9D8B030D-6E8A-4147-A177-3AD203B41FA5}">
                      <a16:colId xmlns:a16="http://schemas.microsoft.com/office/drawing/2014/main" val="1294703976"/>
                    </a:ext>
                  </a:extLst>
                </a:gridCol>
                <a:gridCol w="3181567">
                  <a:extLst>
                    <a:ext uri="{9D8B030D-6E8A-4147-A177-3AD203B41FA5}">
                      <a16:colId xmlns:a16="http://schemas.microsoft.com/office/drawing/2014/main" val="20001"/>
                    </a:ext>
                  </a:extLst>
                </a:gridCol>
                <a:gridCol w="3541303">
                  <a:extLst>
                    <a:ext uri="{9D8B030D-6E8A-4147-A177-3AD203B41FA5}">
                      <a16:colId xmlns:a16="http://schemas.microsoft.com/office/drawing/2014/main" val="20002"/>
                    </a:ext>
                  </a:extLst>
                </a:gridCol>
              </a:tblGrid>
              <a:tr h="727564">
                <a:tc>
                  <a:txBody>
                    <a:bodyPr/>
                    <a:lstStyle>
                      <a:lvl1pPr>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914400" rtl="0" eaLnBrk="1" fontAlgn="b" latinLnBrk="0" hangingPunct="1">
                        <a:lnSpc>
                          <a:spcPct val="100000"/>
                        </a:lnSpc>
                        <a:spcBef>
                          <a:spcPts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Study</a:t>
                      </a:r>
                    </a:p>
                  </a:txBody>
                  <a:tcPr marL="54835" marR="54835" marT="0" marB="0" anchor="ctr" horzOverflow="overflow"/>
                </a:tc>
                <a:tc>
                  <a:txBody>
                    <a:bodyPr/>
                    <a:lstStyle/>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Major </a:t>
                      </a:r>
                    </a:p>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Bleeding</a:t>
                      </a:r>
                    </a:p>
                  </a:txBody>
                  <a:tcPr marL="54835" marR="54835" marT="0" marB="0" anchor="ctr" horzOverflow="overflow"/>
                </a:tc>
                <a:tc>
                  <a:txBody>
                    <a:bodyPr/>
                    <a:lstStyle/>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Intracranial Hemorrhage</a:t>
                      </a:r>
                    </a:p>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(Fibrinolysis Group)</a:t>
                      </a:r>
                    </a:p>
                  </a:txBody>
                  <a:tcPr marL="54835" marR="54835" marT="0" marB="0" anchor="ctr" horzOverflow="overflow"/>
                </a:tc>
                <a:extLst>
                  <a:ext uri="{0D108BD9-81ED-4DB2-BD59-A6C34878D82A}">
                    <a16:rowId xmlns:a16="http://schemas.microsoft.com/office/drawing/2014/main" val="1810774892"/>
                  </a:ext>
                </a:extLst>
              </a:tr>
              <a:tr h="723277">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1217613" rtl="0" eaLnBrk="1" fontAlgn="b" latinLnBrk="0" hangingPunct="1">
                        <a:lnSpc>
                          <a:spcPct val="100000"/>
                        </a:lnSpc>
                        <a:spcBef>
                          <a:spcPts val="0"/>
                        </a:spcBef>
                        <a:spcAft>
                          <a:spcPct val="0"/>
                        </a:spcAft>
                        <a:buClrTx/>
                        <a:buSzTx/>
                        <a:buFontTx/>
                        <a:buNone/>
                        <a:tabLst/>
                      </a:pPr>
                      <a:r>
                        <a:rPr kumimoji="0" lang="en-US" altLang="en-US" sz="1800" b="1" u="none" strike="noStrike" cap="none" normalizeH="0" baseline="0" dirty="0">
                          <a:ln>
                            <a:noFill/>
                          </a:ln>
                          <a:solidFill>
                            <a:schemeClr val="tx1"/>
                          </a:solidFill>
                          <a:effectLst/>
                          <a:latin typeface="+mj-lt"/>
                        </a:rPr>
                        <a:t>FLARE</a:t>
                      </a:r>
                      <a:endParaRPr kumimoji="0" lang="en-US" altLang="en-US" sz="1800" b="1" i="0" u="none" strike="noStrike" cap="none" normalizeH="0" baseline="0" dirty="0">
                        <a:ln>
                          <a:noFill/>
                        </a:ln>
                        <a:solidFill>
                          <a:schemeClr val="tx1"/>
                        </a:solidFill>
                        <a:effectLst/>
                        <a:latin typeface="+mj-lt"/>
                        <a:ea typeface="MS PGothic" panose="020B0600070205080204" pitchFamily="34" charset="-128"/>
                      </a:endParaRP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1/106 (.9%)</a:t>
                      </a: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0/106 (0%)</a:t>
                      </a:r>
                    </a:p>
                  </a:txBody>
                  <a:tcPr marL="54835" marR="54835" marT="0" marB="0" anchor="ctr" horzOverflow="overflow"/>
                </a:tc>
                <a:extLst>
                  <a:ext uri="{0D108BD9-81ED-4DB2-BD59-A6C34878D82A}">
                    <a16:rowId xmlns:a16="http://schemas.microsoft.com/office/drawing/2014/main" val="3500367829"/>
                  </a:ext>
                </a:extLst>
              </a:tr>
              <a:tr h="848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ULTIMA (USAT arm)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mj-lt"/>
                          <a:ea typeface="ＭＳ Ｐゴシック" charset="0"/>
                        </a:rPr>
                        <a:t>Kucher</a:t>
                      </a: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 et al. 2013)</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0/30 (0%)</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0/30 (0%)</a:t>
                      </a:r>
                    </a:p>
                  </a:txBody>
                  <a:tcPr marT="45710" marB="45710" horzOverflow="overflow"/>
                </a:tc>
                <a:extLst>
                  <a:ext uri="{0D108BD9-81ED-4DB2-BD59-A6C34878D82A}">
                    <a16:rowId xmlns:a16="http://schemas.microsoft.com/office/drawing/2014/main" val="10002"/>
                  </a:ext>
                </a:extLst>
              </a:tr>
              <a:tr h="848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PEITHO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mj-lt"/>
                          <a:ea typeface="ＭＳ Ｐゴシック" charset="0"/>
                        </a:rPr>
                        <a:t>tPA</a:t>
                      </a: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 arm)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(Meyer G, et al. 2014)</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58/506 (11.5%)</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10/506 (2%)</a:t>
                      </a:r>
                    </a:p>
                  </a:txBody>
                  <a:tcPr marT="45710" marB="45710" horzOverflow="overflow"/>
                </a:tc>
                <a:extLst>
                  <a:ext uri="{0D108BD9-81ED-4DB2-BD59-A6C34878D82A}">
                    <a16:rowId xmlns:a16="http://schemas.microsoft.com/office/drawing/2014/main" val="10003"/>
                  </a:ext>
                </a:extLst>
              </a:tr>
              <a:tr h="848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rPr>
                        <a:t>SEATTLE II</a:t>
                      </a:r>
                      <a:endParaRPr kumimoji="0" lang="en-US" sz="1800" b="1" i="0" u="none" strike="noStrike" cap="none" normalizeH="0" baseline="0" dirty="0">
                        <a:ln>
                          <a:noFill/>
                        </a:ln>
                        <a:solidFill>
                          <a:schemeClr val="tx1"/>
                        </a:solidFill>
                        <a:effectLst/>
                        <a:latin typeface="+mj-lt"/>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rPr>
                        <a:t>(Piazza G, et al. 2014)</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tx1"/>
                          </a:solidFill>
                          <a:effectLst/>
                          <a:latin typeface="+mj-lt"/>
                          <a:ea typeface="ＭＳ Ｐゴシック" charset="0"/>
                        </a:rPr>
                        <a:t>17/150 (11.4%)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endParaRP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rPr>
                        <a:t>0/150 (0%)</a:t>
                      </a:r>
                    </a:p>
                  </a:txBody>
                  <a:tcPr marT="45710" marB="45710" horzOverflow="overflow"/>
                </a:tc>
                <a:extLst>
                  <a:ext uri="{0D108BD9-81ED-4DB2-BD59-A6C34878D82A}">
                    <a16:rowId xmlns:a16="http://schemas.microsoft.com/office/drawing/2014/main" val="10004"/>
                  </a:ext>
                </a:extLst>
              </a:tr>
            </a:tbl>
          </a:graphicData>
        </a:graphic>
      </p:graphicFrame>
      <p:sp>
        <p:nvSpPr>
          <p:cNvPr id="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41</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24827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6DEB7-1A2F-4F9C-8D5A-6C5A834CBFB3}"/>
              </a:ext>
            </a:extLst>
          </p:cNvPr>
          <p:cNvSpPr>
            <a:spLocks noGrp="1"/>
          </p:cNvSpPr>
          <p:nvPr>
            <p:ph type="title"/>
          </p:nvPr>
        </p:nvSpPr>
        <p:spPr/>
        <p:txBody>
          <a:bodyPr>
            <a:normAutofit fontScale="90000"/>
          </a:bodyPr>
          <a:lstStyle/>
          <a:p>
            <a:r>
              <a:rPr lang="en-US" sz="3600" dirty="0"/>
              <a:t>FLARE Effectiveness in Context</a:t>
            </a:r>
          </a:p>
        </p:txBody>
      </p:sp>
      <p:graphicFrame>
        <p:nvGraphicFramePr>
          <p:cNvPr id="6" name="Table 5">
            <a:extLst>
              <a:ext uri="{FF2B5EF4-FFF2-40B4-BE49-F238E27FC236}">
                <a16:creationId xmlns:a16="http://schemas.microsoft.com/office/drawing/2014/main" id="{55E9A1FC-CDB3-4FD0-BAAC-EF4C51DAE266}"/>
              </a:ext>
            </a:extLst>
          </p:cNvPr>
          <p:cNvGraphicFramePr>
            <a:graphicFrameLocks noGrp="1"/>
          </p:cNvGraphicFramePr>
          <p:nvPr>
            <p:extLst/>
          </p:nvPr>
        </p:nvGraphicFramePr>
        <p:xfrm>
          <a:off x="570634" y="803484"/>
          <a:ext cx="10868026" cy="3760122"/>
        </p:xfrm>
        <a:graphic>
          <a:graphicData uri="http://schemas.openxmlformats.org/drawingml/2006/table">
            <a:tbl>
              <a:tblPr firstRow="1" bandRow="1">
                <a:tableStyleId>{616DA210-FB5B-4158-B5E0-FEB733F419BA}</a:tableStyleId>
              </a:tblPr>
              <a:tblGrid>
                <a:gridCol w="1930250">
                  <a:extLst>
                    <a:ext uri="{9D8B030D-6E8A-4147-A177-3AD203B41FA5}">
                      <a16:colId xmlns:a16="http://schemas.microsoft.com/office/drawing/2014/main" val="1294703976"/>
                    </a:ext>
                  </a:extLst>
                </a:gridCol>
                <a:gridCol w="1506676">
                  <a:extLst>
                    <a:ext uri="{9D8B030D-6E8A-4147-A177-3AD203B41FA5}">
                      <a16:colId xmlns:a16="http://schemas.microsoft.com/office/drawing/2014/main" val="20001"/>
                    </a:ext>
                  </a:extLst>
                </a:gridCol>
                <a:gridCol w="2397547">
                  <a:extLst>
                    <a:ext uri="{9D8B030D-6E8A-4147-A177-3AD203B41FA5}">
                      <a16:colId xmlns:a16="http://schemas.microsoft.com/office/drawing/2014/main" val="1784073231"/>
                    </a:ext>
                  </a:extLst>
                </a:gridCol>
                <a:gridCol w="2397547">
                  <a:extLst>
                    <a:ext uri="{9D8B030D-6E8A-4147-A177-3AD203B41FA5}">
                      <a16:colId xmlns:a16="http://schemas.microsoft.com/office/drawing/2014/main" val="20003"/>
                    </a:ext>
                  </a:extLst>
                </a:gridCol>
                <a:gridCol w="2636006">
                  <a:extLst>
                    <a:ext uri="{9D8B030D-6E8A-4147-A177-3AD203B41FA5}">
                      <a16:colId xmlns:a16="http://schemas.microsoft.com/office/drawing/2014/main" val="1533945253"/>
                    </a:ext>
                  </a:extLst>
                </a:gridCol>
              </a:tblGrid>
              <a:tr h="409055">
                <a:tc>
                  <a:txBody>
                    <a:bodyPr/>
                    <a:lstStyle>
                      <a:lvl1pPr>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914400" rtl="0" eaLnBrk="1" fontAlgn="b" latinLnBrk="0" hangingPunct="1">
                        <a:lnSpc>
                          <a:spcPct val="100000"/>
                        </a:lnSpc>
                        <a:spcBef>
                          <a:spcPts val="0"/>
                        </a:spcBef>
                        <a:spcAft>
                          <a:spcPct val="0"/>
                        </a:spcAft>
                        <a:buClrTx/>
                        <a:buSzTx/>
                        <a:buFontTx/>
                        <a:buNone/>
                        <a:tabLst/>
                      </a:pPr>
                      <a:endParaRPr kumimoji="0" lang="en-US" altLang="en-US" sz="1600" b="0" i="0" u="none" strike="noStrike" cap="none" normalizeH="0" baseline="30000" dirty="0">
                        <a:ln>
                          <a:noFill/>
                        </a:ln>
                        <a:solidFill>
                          <a:schemeClr val="tx1"/>
                        </a:solidFill>
                        <a:effectLst/>
                        <a:latin typeface="+mn-lt"/>
                        <a:ea typeface="MS PGothic" panose="020B0600070205080204" pitchFamily="34" charset="-128"/>
                      </a:endParaRPr>
                    </a:p>
                  </a:txBody>
                  <a:tcPr marL="54835" marR="54835" marT="0" marB="0" anchor="ctr" horzOverflow="overflow"/>
                </a:tc>
                <a:tc>
                  <a:txBody>
                    <a:bodyPr/>
                    <a:lstStyle/>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600" b="1" i="0" u="none" strike="noStrike" cap="none" normalizeH="0" baseline="0" dirty="0">
                          <a:ln>
                            <a:noFill/>
                          </a:ln>
                          <a:solidFill>
                            <a:schemeClr val="tx1"/>
                          </a:solidFill>
                          <a:effectLst/>
                          <a:latin typeface="+mn-lt"/>
                          <a:ea typeface="MS PGothic" panose="020B0600070205080204" pitchFamily="34" charset="-128"/>
                        </a:rPr>
                        <a:t>N</a:t>
                      </a:r>
                    </a:p>
                  </a:txBody>
                  <a:tcPr marL="54835" marR="54835" marT="0" marB="0" anchor="ctr" horzOverflow="overflow"/>
                </a:tc>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mn-lt"/>
                          <a:ea typeface="MS PGothic" panose="020B0600070205080204" pitchFamily="34" charset="-128"/>
                        </a:rPr>
                        <a:t>Treatment</a:t>
                      </a: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mn-lt"/>
                          <a:ea typeface="MS PGothic" panose="020B0600070205080204" pitchFamily="34" charset="-128"/>
                        </a:rPr>
                        <a:t>tPA</a:t>
                      </a:r>
                      <a:r>
                        <a:rPr kumimoji="0" lang="en-US" altLang="en-US" sz="1600" b="1" i="0" u="none" strike="noStrike" cap="none" normalizeH="0" baseline="0" dirty="0">
                          <a:ln>
                            <a:noFill/>
                          </a:ln>
                          <a:solidFill>
                            <a:schemeClr val="tx1"/>
                          </a:solidFill>
                          <a:effectLst/>
                          <a:latin typeface="+mn-lt"/>
                          <a:ea typeface="MS PGothic" panose="020B0600070205080204" pitchFamily="34" charset="-128"/>
                        </a:rPr>
                        <a:t> </a:t>
                      </a:r>
                    </a:p>
                  </a:txBody>
                  <a:tcPr marL="54835" marR="54835" marT="0" marB="0" anchor="ctr" horzOverflow="overflow"/>
                </a:tc>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1" i="0" u="none" strike="noStrike" kern="1200" cap="none" normalizeH="0" baseline="0" dirty="0">
                          <a:ln>
                            <a:noFill/>
                          </a:ln>
                          <a:solidFill>
                            <a:schemeClr val="tx1"/>
                          </a:solidFill>
                          <a:effectLst/>
                          <a:latin typeface="+mn-lt"/>
                          <a:ea typeface="MS PGothic" panose="020B0600070205080204" pitchFamily="34" charset="-128"/>
                          <a:cs typeface="+mn-cs"/>
                        </a:rPr>
                        <a:t>Reduction in RV/LV Ratio at 48 Hours</a:t>
                      </a:r>
                    </a:p>
                  </a:txBody>
                  <a:tcPr marL="54835" marR="54835" marT="0" marB="0" anchor="ctr" horzOverflow="overflow"/>
                </a:tc>
                <a:extLst>
                  <a:ext uri="{0D108BD9-81ED-4DB2-BD59-A6C34878D82A}">
                    <a16:rowId xmlns:a16="http://schemas.microsoft.com/office/drawing/2014/main" val="1810774892"/>
                  </a:ext>
                </a:extLst>
              </a:tr>
              <a:tr h="545407">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1217613" rtl="0" eaLnBrk="1" fontAlgn="b" latinLnBrk="0" hangingPunct="1">
                        <a:lnSpc>
                          <a:spcPct val="100000"/>
                        </a:lnSpc>
                        <a:spcBef>
                          <a:spcPts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mn-lt"/>
                        </a:rPr>
                        <a:t>FLARE</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MS PGothic" panose="020B0600070205080204" pitchFamily="34" charset="-128"/>
                        </a:rPr>
                        <a:t>104</a:t>
                      </a:r>
                    </a:p>
                  </a:txBody>
                  <a:tcPr marL="54835" marR="54835" marT="0" marB="0" anchor="ctr" horzOverflow="overflow"/>
                </a:tc>
                <a:tc>
                  <a:txBody>
                    <a:bodyPr/>
                    <a:lstStyle/>
                    <a:p>
                      <a:pPr algn="ctr"/>
                      <a:r>
                        <a:rPr lang="en-US" sz="1600" dirty="0" err="1">
                          <a:latin typeface="+mn-lt"/>
                        </a:rPr>
                        <a:t>FlowTriever</a:t>
                      </a:r>
                      <a:r>
                        <a:rPr lang="en-US" sz="1600" dirty="0">
                          <a:latin typeface="+mn-lt"/>
                        </a:rPr>
                        <a:t> mechanical</a:t>
                      </a:r>
                      <a:r>
                        <a:rPr lang="en-US" sz="1600" baseline="0" dirty="0">
                          <a:latin typeface="+mn-lt"/>
                        </a:rPr>
                        <a:t> </a:t>
                      </a:r>
                      <a:r>
                        <a:rPr lang="en-US" sz="1600" baseline="0" dirty="0" err="1">
                          <a:latin typeface="+mn-lt"/>
                        </a:rPr>
                        <a:t>thrombectomy</a:t>
                      </a:r>
                      <a:endParaRPr lang="en-US" sz="1600" dirty="0">
                        <a:latin typeface="+mn-lt"/>
                      </a:endParaRPr>
                    </a:p>
                  </a:txBody>
                  <a:tcPr marL="54835" marR="54835" marT="0" marB="0" anchor="ctr" horzOverflow="overflow"/>
                </a:tc>
                <a:tc>
                  <a:txBody>
                    <a:bodyPr/>
                    <a:lstStyle/>
                    <a:p>
                      <a:pPr algn="ctr"/>
                      <a:r>
                        <a:rPr lang="en-US" sz="1600" dirty="0">
                          <a:latin typeface="+mn-lt"/>
                        </a:rPr>
                        <a:t>0 mg</a:t>
                      </a:r>
                    </a:p>
                  </a:txBody>
                  <a:tcPr marL="54835" marR="54835" marT="0" marB="0" anchor="ctr" horzOverflow="overflow"/>
                </a:tc>
                <a:tc>
                  <a:txBody>
                    <a:bodyPr/>
                    <a:lstStyle>
                      <a:lvl1pPr marL="342900" indent="-3429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1" indent="0" algn="ctr" defTabSz="1217613" rtl="0" eaLnBrk="1" fontAlgn="base" latinLnBrk="0" hangingPunct="1">
                        <a:lnSpc>
                          <a:spcPct val="100000"/>
                        </a:lnSpc>
                        <a:spcBef>
                          <a:spcPts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mn-lt"/>
                        </a:rPr>
                        <a:t>0.39 / 25%</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extLst>
                  <a:ext uri="{0D108BD9-81ED-4DB2-BD59-A6C34878D82A}">
                    <a16:rowId xmlns:a16="http://schemas.microsoft.com/office/drawing/2014/main" val="3500367829"/>
                  </a:ext>
                </a:extLst>
              </a:tr>
              <a:tr h="545407">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1217613" rtl="0" eaLnBrk="1" fontAlgn="b" latinLnBrk="0" hangingPunct="1">
                        <a:lnSpc>
                          <a:spcPct val="100000"/>
                        </a:lnSpc>
                        <a:spcBef>
                          <a:spcPts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mn-ea"/>
                        </a:rPr>
                        <a:t>SEATTLE II (2015)</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MS PGothic" panose="020B0600070205080204" pitchFamily="34" charset="-128"/>
                        </a:rPr>
                        <a:t>150</a:t>
                      </a:r>
                    </a:p>
                  </a:txBody>
                  <a:tcPr marL="54835" marR="54835" marT="0" marB="0" anchor="ctr" horzOverflow="overflow"/>
                </a:tc>
                <a:tc>
                  <a:txBody>
                    <a:bodyPr/>
                    <a:lstStyle/>
                    <a:p>
                      <a:pPr algn="ctr"/>
                      <a:r>
                        <a:rPr lang="en-US" sz="1600" dirty="0">
                          <a:latin typeface="+mn-lt"/>
                        </a:rPr>
                        <a:t>USAT</a:t>
                      </a:r>
                    </a:p>
                  </a:txBody>
                  <a:tcPr marL="54835" marR="54835" marT="0" marB="0" anchor="ctr" horzOverflow="overflow"/>
                </a:tc>
                <a:tc>
                  <a:txBody>
                    <a:bodyPr/>
                    <a:lstStyle/>
                    <a:p>
                      <a:pPr algn="ctr"/>
                      <a:r>
                        <a:rPr lang="en-US" sz="1600" dirty="0">
                          <a:latin typeface="+mn-lt"/>
                        </a:rPr>
                        <a:t>24 mg</a:t>
                      </a:r>
                    </a:p>
                  </a:txBody>
                  <a:tcPr marL="54835" marR="54835" marT="0" marB="0" anchor="ctr" horzOverflow="overflow"/>
                </a:tc>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2" indent="0" algn="ctr" defTabSz="1217613" rtl="0" eaLnBrk="1" fontAlgn="b" latinLnBrk="0" hangingPunct="1">
                        <a:lnSpc>
                          <a:spcPct val="100000"/>
                        </a:lnSpc>
                        <a:spcBef>
                          <a:spcPts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mn-lt"/>
                        </a:rPr>
                        <a:t>0.42 / 24%</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extLst>
                  <a:ext uri="{0D108BD9-81ED-4DB2-BD59-A6C34878D82A}">
                    <a16:rowId xmlns:a16="http://schemas.microsoft.com/office/drawing/2014/main" val="97280520"/>
                  </a:ext>
                </a:extLst>
              </a:tr>
              <a:tr h="545407">
                <a:tc>
                  <a:txBody>
                    <a:bodyPr/>
                    <a:lstStyle/>
                    <a:p>
                      <a:pPr marL="0" marR="0" algn="l">
                        <a:spcBef>
                          <a:spcPts val="0"/>
                        </a:spcBef>
                        <a:spcAft>
                          <a:spcPts val="0"/>
                        </a:spcAft>
                      </a:pPr>
                      <a:r>
                        <a:rPr lang="en-US" sz="1600" dirty="0">
                          <a:effectLst/>
                          <a:latin typeface="+mn-lt"/>
                          <a:ea typeface="SimSun"/>
                        </a:rPr>
                        <a:t>ULTIMA (2014)*</a:t>
                      </a:r>
                    </a:p>
                  </a:txBody>
                  <a:tcPr marL="68580" marR="68580" marT="0" marB="0" anchor="ctr"/>
                </a:tc>
                <a:tc>
                  <a:txBody>
                    <a:bodyPr/>
                    <a:lstStyle/>
                    <a:p>
                      <a:pPr marL="0" marR="0" algn="ctr">
                        <a:spcBef>
                          <a:spcPts val="0"/>
                        </a:spcBef>
                        <a:spcAft>
                          <a:spcPts val="0"/>
                        </a:spcAft>
                      </a:pPr>
                      <a:r>
                        <a:rPr lang="en-US" sz="1600" dirty="0">
                          <a:effectLst/>
                          <a:latin typeface="+mn-lt"/>
                          <a:ea typeface="SimSun"/>
                        </a:rPr>
                        <a:t>30</a:t>
                      </a:r>
                    </a:p>
                  </a:txBody>
                  <a:tcPr marL="68580" marR="68580" marT="0" marB="0" anchor="ctr"/>
                </a:tc>
                <a:tc>
                  <a:txBody>
                    <a:bodyPr/>
                    <a:lstStyle/>
                    <a:p>
                      <a:pPr algn="ctr"/>
                      <a:r>
                        <a:rPr lang="en-US" sz="1600" dirty="0">
                          <a:latin typeface="+mn-lt"/>
                        </a:rPr>
                        <a:t>USAT arm</a:t>
                      </a:r>
                    </a:p>
                  </a:txBody>
                  <a:tcPr marL="68580" marR="68580" marT="0" marB="0" anchor="ctr"/>
                </a:tc>
                <a:tc>
                  <a:txBody>
                    <a:bodyPr/>
                    <a:lstStyle/>
                    <a:p>
                      <a:pPr algn="ctr"/>
                      <a:r>
                        <a:rPr lang="en-US" sz="1600" dirty="0">
                          <a:latin typeface="+mn-lt"/>
                        </a:rPr>
                        <a:t>10-20 mg</a:t>
                      </a:r>
                    </a:p>
                  </a:txBody>
                  <a:tcPr marL="68580" marR="68580" marT="0" marB="0" anchor="ct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MS PGothic" charset="0"/>
                          <a:cs typeface="MS PGothic" charset="0"/>
                        </a:rPr>
                        <a:t>0.29 / 22%</a:t>
                      </a:r>
                    </a:p>
                  </a:txBody>
                  <a:tcPr marL="68580" marR="68580" marT="0" marB="0" anchor="ctr"/>
                </a:tc>
                <a:extLst>
                  <a:ext uri="{0D108BD9-81ED-4DB2-BD59-A6C34878D82A}">
                    <a16:rowId xmlns:a16="http://schemas.microsoft.com/office/drawing/2014/main" val="10003"/>
                  </a:ext>
                </a:extLst>
              </a:tr>
              <a:tr h="545407">
                <a:tc>
                  <a:txBody>
                    <a:bodyPr/>
                    <a:lstStyle/>
                    <a:p>
                      <a:pPr marL="0" marR="0" algn="l">
                        <a:spcBef>
                          <a:spcPts val="0"/>
                        </a:spcBef>
                        <a:spcAft>
                          <a:spcPts val="0"/>
                        </a:spcAft>
                      </a:pPr>
                      <a:r>
                        <a:rPr lang="en-US" sz="1600" dirty="0">
                          <a:effectLst/>
                          <a:latin typeface="+mn-lt"/>
                        </a:rPr>
                        <a:t>Becattini et al (2010)</a:t>
                      </a:r>
                      <a:endParaRPr lang="en-US" sz="1600" dirty="0">
                        <a:effectLst/>
                        <a:latin typeface="+mn-lt"/>
                        <a:ea typeface="SimSun"/>
                      </a:endParaRPr>
                    </a:p>
                  </a:txBody>
                  <a:tcPr marL="68580" marR="68580" marT="0" marB="0" anchor="ctr"/>
                </a:tc>
                <a:tc>
                  <a:txBody>
                    <a:bodyPr/>
                    <a:lstStyle/>
                    <a:p>
                      <a:pPr marL="0" marR="0" algn="ctr">
                        <a:spcBef>
                          <a:spcPts val="0"/>
                        </a:spcBef>
                        <a:spcAft>
                          <a:spcPts val="0"/>
                        </a:spcAft>
                      </a:pPr>
                      <a:r>
                        <a:rPr lang="en-US" sz="1600" dirty="0">
                          <a:effectLst/>
                          <a:latin typeface="+mn-lt"/>
                        </a:rPr>
                        <a:t>28</a:t>
                      </a:r>
                      <a:endParaRPr lang="en-US" sz="1600" dirty="0">
                        <a:effectLst/>
                        <a:latin typeface="+mn-lt"/>
                        <a:ea typeface="SimSun"/>
                      </a:endParaRPr>
                    </a:p>
                  </a:txBody>
                  <a:tcPr marL="68580" marR="68580" marT="0" marB="0" anchor="ctr"/>
                </a:tc>
                <a:tc>
                  <a:txBody>
                    <a:bodyPr/>
                    <a:lstStyle/>
                    <a:p>
                      <a:pPr algn="ctr"/>
                      <a:r>
                        <a:rPr lang="en-US" sz="1600" dirty="0">
                          <a:latin typeface="+mn-lt"/>
                        </a:rPr>
                        <a:t>Systemic Thrombolytic</a:t>
                      </a:r>
                    </a:p>
                  </a:txBody>
                  <a:tcPr marL="68580" marR="68580" marT="0" marB="0" anchor="ctr"/>
                </a:tc>
                <a:tc>
                  <a:txBody>
                    <a:bodyPr/>
                    <a:lstStyle/>
                    <a:p>
                      <a:pPr algn="ctr"/>
                      <a:r>
                        <a:rPr lang="en-US" sz="1600" dirty="0">
                          <a:latin typeface="+mn-lt"/>
                        </a:rPr>
                        <a:t>30-50 mg</a:t>
                      </a:r>
                    </a:p>
                  </a:txBody>
                  <a:tcPr marL="68580" marR="68580" marT="0" marB="0" anchor="ctr"/>
                </a:tc>
                <a:tc>
                  <a:txBody>
                    <a:bodyPr/>
                    <a:lstStyle/>
                    <a:p>
                      <a:pPr marL="0" marR="0" algn="ctr">
                        <a:spcBef>
                          <a:spcPts val="0"/>
                        </a:spcBef>
                        <a:spcAft>
                          <a:spcPts val="0"/>
                        </a:spcAft>
                      </a:pPr>
                      <a:r>
                        <a:rPr lang="en-US" sz="1600" dirty="0">
                          <a:effectLst/>
                          <a:latin typeface="+mn-lt"/>
                        </a:rPr>
                        <a:t>0.31</a:t>
                      </a:r>
                      <a:r>
                        <a:rPr lang="en-US" sz="1600" baseline="0" dirty="0">
                          <a:effectLst/>
                          <a:latin typeface="+mn-lt"/>
                        </a:rPr>
                        <a:t> / 24%</a:t>
                      </a:r>
                      <a:endParaRPr lang="en-US" sz="1600" dirty="0">
                        <a:effectLst/>
                        <a:latin typeface="+mn-lt"/>
                        <a:ea typeface="SimSun"/>
                      </a:endParaRPr>
                    </a:p>
                  </a:txBody>
                  <a:tcPr marL="68580" marR="68580" marT="0" marB="0" anchor="ctr"/>
                </a:tc>
                <a:extLst>
                  <a:ext uri="{0D108BD9-81ED-4DB2-BD59-A6C34878D82A}">
                    <a16:rowId xmlns:a16="http://schemas.microsoft.com/office/drawing/2014/main" val="10004"/>
                  </a:ext>
                </a:extLst>
              </a:tr>
              <a:tr h="545407">
                <a:tc>
                  <a:txBody>
                    <a:bodyPr/>
                    <a:lstStyle/>
                    <a:p>
                      <a:pPr marL="0" marR="0" algn="l">
                        <a:spcBef>
                          <a:spcPts val="0"/>
                        </a:spcBef>
                        <a:spcAft>
                          <a:spcPts val="0"/>
                        </a:spcAft>
                      </a:pPr>
                      <a:r>
                        <a:rPr lang="en-US" sz="1600" dirty="0">
                          <a:effectLst/>
                          <a:latin typeface="+mn-lt"/>
                        </a:rPr>
                        <a:t>Fasullo et al (2011)</a:t>
                      </a:r>
                      <a:endParaRPr lang="en-US" sz="1600" dirty="0">
                        <a:effectLst/>
                        <a:latin typeface="+mn-lt"/>
                        <a:ea typeface="SimSun"/>
                      </a:endParaRPr>
                    </a:p>
                  </a:txBody>
                  <a:tcPr marL="68580" marR="68580" marT="0" marB="0" anchor="ctr"/>
                </a:tc>
                <a:tc>
                  <a:txBody>
                    <a:bodyPr/>
                    <a:lstStyle/>
                    <a:p>
                      <a:pPr marL="0" marR="0" algn="ctr">
                        <a:spcBef>
                          <a:spcPts val="0"/>
                        </a:spcBef>
                        <a:spcAft>
                          <a:spcPts val="0"/>
                        </a:spcAft>
                      </a:pPr>
                      <a:r>
                        <a:rPr lang="en-US" sz="1600" b="0" dirty="0">
                          <a:effectLst/>
                          <a:latin typeface="+mn-lt"/>
                        </a:rPr>
                        <a:t>35</a:t>
                      </a:r>
                      <a:endParaRPr lang="en-US" sz="1600" b="0" dirty="0">
                        <a:effectLst/>
                        <a:latin typeface="+mn-lt"/>
                        <a:ea typeface="SimSun"/>
                      </a:endParaRPr>
                    </a:p>
                  </a:txBody>
                  <a:tcPr marL="68580" marR="68580" marT="0" marB="0" anchor="ctr"/>
                </a:tc>
                <a:tc>
                  <a:txBody>
                    <a:bodyPr/>
                    <a:lstStyle/>
                    <a:p>
                      <a:pPr algn="ctr"/>
                      <a:r>
                        <a:rPr lang="en-US" sz="1600" dirty="0">
                          <a:latin typeface="+mn-lt"/>
                        </a:rPr>
                        <a:t>Systemic Thrombolytic</a:t>
                      </a:r>
                    </a:p>
                  </a:txBody>
                  <a:tcPr marL="68580" marR="6858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dirty="0">
                          <a:latin typeface="+mn-lt"/>
                        </a:rPr>
                        <a:t>100 mg</a:t>
                      </a:r>
                    </a:p>
                  </a:txBody>
                  <a:tcPr marL="68580" marR="68580" marT="0" marB="0" anchor="ctr"/>
                </a:tc>
                <a:tc>
                  <a:txBody>
                    <a:bodyPr/>
                    <a:lstStyle/>
                    <a:p>
                      <a:pPr marL="0" marR="0" algn="ctr">
                        <a:spcBef>
                          <a:spcPts val="0"/>
                        </a:spcBef>
                        <a:spcAft>
                          <a:spcPts val="0"/>
                        </a:spcAft>
                      </a:pPr>
                      <a:r>
                        <a:rPr lang="en-US" sz="1600" b="0" dirty="0">
                          <a:effectLst/>
                          <a:latin typeface="+mn-lt"/>
                        </a:rPr>
                        <a:t>0.40 / 27%</a:t>
                      </a:r>
                      <a:endParaRPr lang="en-US" sz="1600" b="0" dirty="0">
                        <a:effectLst/>
                        <a:latin typeface="+mn-lt"/>
                        <a:ea typeface="SimSun"/>
                      </a:endParaRPr>
                    </a:p>
                  </a:txBody>
                  <a:tcPr marL="68580" marR="68580" marT="0" marB="0" anchor="ctr"/>
                </a:tc>
                <a:extLst>
                  <a:ext uri="{0D108BD9-81ED-4DB2-BD59-A6C34878D82A}">
                    <a16:rowId xmlns:a16="http://schemas.microsoft.com/office/drawing/2014/main" val="10005"/>
                  </a:ext>
                </a:extLst>
              </a:tr>
              <a:tr h="545407">
                <a:tc>
                  <a:txBody>
                    <a:bodyPr/>
                    <a:lstStyle/>
                    <a:p>
                      <a:pPr marL="0" marR="0" algn="l">
                        <a:spcBef>
                          <a:spcPts val="0"/>
                        </a:spcBef>
                        <a:spcAft>
                          <a:spcPts val="0"/>
                        </a:spcAft>
                      </a:pPr>
                      <a:r>
                        <a:rPr lang="en-US" sz="1600" dirty="0">
                          <a:effectLst/>
                          <a:latin typeface="+mn-lt"/>
                        </a:rPr>
                        <a:t>Mi et al (2013)</a:t>
                      </a:r>
                      <a:endParaRPr lang="en-US" sz="1600" dirty="0">
                        <a:effectLst/>
                        <a:latin typeface="+mn-lt"/>
                        <a:ea typeface="SimSun"/>
                      </a:endParaRPr>
                    </a:p>
                  </a:txBody>
                  <a:tcPr marL="68580" marR="68580" marT="0" marB="0" anchor="ctr"/>
                </a:tc>
                <a:tc>
                  <a:txBody>
                    <a:bodyPr/>
                    <a:lstStyle/>
                    <a:p>
                      <a:pPr marL="0" marR="0" algn="ctr">
                        <a:spcBef>
                          <a:spcPts val="0"/>
                        </a:spcBef>
                        <a:spcAft>
                          <a:spcPts val="0"/>
                        </a:spcAft>
                      </a:pPr>
                      <a:r>
                        <a:rPr lang="en-US" sz="1600" dirty="0">
                          <a:effectLst/>
                          <a:latin typeface="+mn-lt"/>
                        </a:rPr>
                        <a:t>57</a:t>
                      </a:r>
                      <a:endParaRPr lang="en-US" sz="1600" dirty="0">
                        <a:effectLst/>
                        <a:latin typeface="+mn-lt"/>
                        <a:ea typeface="SimSun"/>
                      </a:endParaRPr>
                    </a:p>
                  </a:txBody>
                  <a:tcPr marL="68580" marR="68580" marT="0" marB="0" anchor="ctr"/>
                </a:tc>
                <a:tc>
                  <a:txBody>
                    <a:bodyPr/>
                    <a:lstStyle/>
                    <a:p>
                      <a:pPr algn="ctr"/>
                      <a:r>
                        <a:rPr lang="en-US" sz="1600" dirty="0">
                          <a:latin typeface="+mn-lt"/>
                        </a:rPr>
                        <a:t>Systemic Thrombolytic</a:t>
                      </a:r>
                    </a:p>
                  </a:txBody>
                  <a:tcPr marL="68580" marR="6858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dirty="0">
                          <a:latin typeface="+mn-lt"/>
                        </a:rPr>
                        <a:t>50 mg</a:t>
                      </a:r>
                    </a:p>
                  </a:txBody>
                  <a:tcPr marL="68580" marR="68580" marT="0" marB="0" anchor="ctr"/>
                </a:tc>
                <a:tc>
                  <a:txBody>
                    <a:bodyPr/>
                    <a:lstStyle/>
                    <a:p>
                      <a:pPr marL="0" marR="0" algn="ctr">
                        <a:spcBef>
                          <a:spcPts val="0"/>
                        </a:spcBef>
                        <a:spcAft>
                          <a:spcPts val="0"/>
                        </a:spcAft>
                      </a:pPr>
                      <a:r>
                        <a:rPr lang="en-US" sz="1600" dirty="0">
                          <a:effectLst/>
                          <a:latin typeface="+mn-lt"/>
                        </a:rPr>
                        <a:t>0.11 / 8%</a:t>
                      </a:r>
                      <a:endParaRPr lang="en-US" sz="1600" dirty="0">
                        <a:effectLst/>
                        <a:latin typeface="+mn-lt"/>
                        <a:ea typeface="SimSun"/>
                      </a:endParaRPr>
                    </a:p>
                  </a:txBody>
                  <a:tcPr marL="68580" marR="68580" marT="0" marB="0" anchor="ctr"/>
                </a:tc>
                <a:extLst>
                  <a:ext uri="{0D108BD9-81ED-4DB2-BD59-A6C34878D82A}">
                    <a16:rowId xmlns:a16="http://schemas.microsoft.com/office/drawing/2014/main" val="10006"/>
                  </a:ext>
                </a:extLst>
              </a:tr>
            </a:tbl>
          </a:graphicData>
        </a:graphic>
      </p:graphicFrame>
      <p:sp>
        <p:nvSpPr>
          <p:cNvPr id="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42</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Rectangle 1"/>
          <p:cNvSpPr/>
          <p:nvPr/>
        </p:nvSpPr>
        <p:spPr>
          <a:xfrm>
            <a:off x="570634" y="4901475"/>
            <a:ext cx="45448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SimSun"/>
                <a:cs typeface="+mn-cs"/>
              </a:rPr>
              <a:t>*RV/LV Ratio in ULTIMA measured at 24 hours</a:t>
            </a:r>
          </a:p>
        </p:txBody>
      </p:sp>
    </p:spTree>
    <p:extLst>
      <p:ext uri="{BB962C8B-B14F-4D97-AF65-F5344CB8AC3E}">
        <p14:creationId xmlns:p14="http://schemas.microsoft.com/office/powerpoint/2010/main" val="788967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15D63-11A3-430E-8DAF-8B0D2F26E96A}"/>
              </a:ext>
            </a:extLst>
          </p:cNvPr>
          <p:cNvSpPr>
            <a:spLocks noGrp="1"/>
          </p:cNvSpPr>
          <p:nvPr>
            <p:ph type="title"/>
          </p:nvPr>
        </p:nvSpPr>
        <p:spPr/>
        <p:txBody>
          <a:bodyPr>
            <a:normAutofit fontScale="90000"/>
          </a:bodyPr>
          <a:lstStyle/>
          <a:p>
            <a:r>
              <a:rPr lang="en-US" sz="3600" dirty="0"/>
              <a:t>Conclusions</a:t>
            </a:r>
          </a:p>
        </p:txBody>
      </p:sp>
      <p:sp>
        <p:nvSpPr>
          <p:cNvPr id="5" name="Rectangle 4"/>
          <p:cNvSpPr/>
          <p:nvPr/>
        </p:nvSpPr>
        <p:spPr>
          <a:xfrm>
            <a:off x="478568" y="1281355"/>
            <a:ext cx="11412025"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Catheter-directed mechanical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thrombectomy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using the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FlowTriever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System, without the use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thrombolytics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safe and effective in improving RV function in patients with intermediate-risk PE.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Additionally, it has the potential to reduce bleeding complications and reduce total hospital and ICU length of stay.</a:t>
            </a:r>
          </a:p>
        </p:txBody>
      </p:sp>
      <p:sp>
        <p:nvSpPr>
          <p:cNvPr id="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43</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617534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73073" y="887619"/>
            <a:ext cx="10160383" cy="23083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 Prospective, Single-Arm, Multicenter Trial of Catheter-Directed Mechanical </a:t>
            </a:r>
            <a:r>
              <a:rPr kumimoji="0" lang="en-US" sz="3600" b="0" i="0" u="none" strike="noStrike" kern="1200" cap="none" spc="0" normalizeH="0" baseline="0" noProof="0" dirty="0" err="1">
                <a:ln>
                  <a:noFill/>
                </a:ln>
                <a:solidFill>
                  <a:prstClr val="black"/>
                </a:solidFill>
                <a:effectLst/>
                <a:uLnTx/>
                <a:uFillTx/>
                <a:latin typeface="Calibri" panose="020F0502020204030204"/>
                <a:ea typeface="+mn-ea"/>
                <a:cs typeface="+mn-cs"/>
              </a:rPr>
              <a:t>Thrombectomy</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 for Intermediate-Risk Acute Pulmonary Embolism: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The FLARE Study</a:t>
            </a:r>
          </a:p>
        </p:txBody>
      </p:sp>
      <p:sp>
        <p:nvSpPr>
          <p:cNvPr id="5" name="Rectangle 4"/>
          <p:cNvSpPr/>
          <p:nvPr/>
        </p:nvSpPr>
        <p:spPr>
          <a:xfrm>
            <a:off x="1564551" y="3860431"/>
            <a:ext cx="8779896"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Thomas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Tu</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On behalf of the FLARE Investigators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National PIs:  Kenneth Rosenfield, M.D. and Victor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Tapson</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M.D.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April 27, 2018</a:t>
            </a:r>
          </a:p>
        </p:txBody>
      </p:sp>
      <p:sp>
        <p:nvSpPr>
          <p:cNvPr id="7"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44</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857058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87C5D90-33B5-46C3-9545-B468E57D5605}"/>
              </a:ext>
            </a:extLst>
          </p:cNvPr>
          <p:cNvGrpSpPr/>
          <p:nvPr/>
        </p:nvGrpSpPr>
        <p:grpSpPr>
          <a:xfrm>
            <a:off x="8855875" y="1363781"/>
            <a:ext cx="2377790" cy="1390966"/>
            <a:chOff x="4684698" y="1855343"/>
            <a:chExt cx="3108771" cy="1818578"/>
          </a:xfrm>
        </p:grpSpPr>
        <p:pic>
          <p:nvPicPr>
            <p:cNvPr id="5" name="Picture 4">
              <a:extLst>
                <a:ext uri="{FF2B5EF4-FFF2-40B4-BE49-F238E27FC236}">
                  <a16:creationId xmlns:a16="http://schemas.microsoft.com/office/drawing/2014/main" id="{11BCFAB1-9887-4585-9E55-9C92CC4748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684698" y="1855343"/>
              <a:ext cx="3108771" cy="1818578"/>
            </a:xfrm>
            <a:prstGeom prst="rect">
              <a:avLst/>
            </a:prstGeom>
          </p:spPr>
        </p:pic>
        <p:sp>
          <p:nvSpPr>
            <p:cNvPr id="6" name="Arc 5">
              <a:extLst>
                <a:ext uri="{FF2B5EF4-FFF2-40B4-BE49-F238E27FC236}">
                  <a16:creationId xmlns:a16="http://schemas.microsoft.com/office/drawing/2014/main" id="{9E7B25C2-EE01-4249-892F-84763B03C888}"/>
                </a:ext>
              </a:extLst>
            </p:cNvPr>
            <p:cNvSpPr/>
            <p:nvPr/>
          </p:nvSpPr>
          <p:spPr>
            <a:xfrm rot="20569670">
              <a:off x="6059556" y="2269949"/>
              <a:ext cx="1455918" cy="823082"/>
            </a:xfrm>
            <a:prstGeom prst="arc">
              <a:avLst>
                <a:gd name="adj1" fmla="val 14261569"/>
                <a:gd name="adj2" fmla="val 20561582"/>
              </a:avLst>
            </a:prstGeom>
            <a:ln w="76200">
              <a:solidFill>
                <a:srgbClr val="FF9E15"/>
              </a:solidFill>
              <a:prstDash val="sysDot"/>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grpSp>
      <p:sp>
        <p:nvSpPr>
          <p:cNvPr id="7" name="Rectangle 6">
            <a:extLst>
              <a:ext uri="{FF2B5EF4-FFF2-40B4-BE49-F238E27FC236}">
                <a16:creationId xmlns:a16="http://schemas.microsoft.com/office/drawing/2014/main" id="{2B359DAB-89FC-4E9F-A655-4BDC4FDC22CA}"/>
              </a:ext>
            </a:extLst>
          </p:cNvPr>
          <p:cNvSpPr/>
          <p:nvPr/>
        </p:nvSpPr>
        <p:spPr>
          <a:xfrm>
            <a:off x="4647742" y="1313361"/>
            <a:ext cx="3336925" cy="1328738"/>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8" name="Rectangle 1">
            <a:extLst>
              <a:ext uri="{FF2B5EF4-FFF2-40B4-BE49-F238E27FC236}">
                <a16:creationId xmlns:a16="http://schemas.microsoft.com/office/drawing/2014/main" id="{54CA7FC0-95AF-423C-9648-F74314DA335E}"/>
              </a:ext>
            </a:extLst>
          </p:cNvPr>
          <p:cNvSpPr>
            <a:spLocks noChangeArrowheads="1"/>
          </p:cNvSpPr>
          <p:nvPr/>
        </p:nvSpPr>
        <p:spPr bwMode="auto">
          <a:xfrm>
            <a:off x="4497317" y="920360"/>
            <a:ext cx="319600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FlowTriever Device (“FT”)</a:t>
            </a:r>
          </a:p>
        </p:txBody>
      </p:sp>
      <p:sp>
        <p:nvSpPr>
          <p:cNvPr id="9" name="Rectangle 10">
            <a:extLst>
              <a:ext uri="{FF2B5EF4-FFF2-40B4-BE49-F238E27FC236}">
                <a16:creationId xmlns:a16="http://schemas.microsoft.com/office/drawing/2014/main" id="{E826A9C4-BE98-47E8-BA28-2F837A621A62}"/>
              </a:ext>
            </a:extLst>
          </p:cNvPr>
          <p:cNvSpPr>
            <a:spLocks noChangeArrowheads="1"/>
          </p:cNvSpPr>
          <p:nvPr/>
        </p:nvSpPr>
        <p:spPr bwMode="auto">
          <a:xfrm>
            <a:off x="456950" y="920360"/>
            <a:ext cx="369284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Aspiration Guide Catheter (“AGC”)</a:t>
            </a:r>
            <a:endParaRPr kumimoji="0" lang="en-US" altLang="en-US" sz="18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endParaRPr>
          </a:p>
        </p:txBody>
      </p:sp>
      <p:sp>
        <p:nvSpPr>
          <p:cNvPr id="10" name="Rectangle 13">
            <a:extLst>
              <a:ext uri="{FF2B5EF4-FFF2-40B4-BE49-F238E27FC236}">
                <a16:creationId xmlns:a16="http://schemas.microsoft.com/office/drawing/2014/main" id="{72E73793-7C05-444F-92E9-85C9D5741526}"/>
              </a:ext>
            </a:extLst>
          </p:cNvPr>
          <p:cNvSpPr>
            <a:spLocks noChangeArrowheads="1"/>
          </p:cNvSpPr>
          <p:nvPr/>
        </p:nvSpPr>
        <p:spPr bwMode="auto">
          <a:xfrm>
            <a:off x="8652485" y="920360"/>
            <a:ext cx="30207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Retraction Aspirator (“RA”)</a:t>
            </a:r>
            <a:endParaRPr kumimoji="0" lang="en-US" altLang="en-US" sz="18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endParaRPr>
          </a:p>
        </p:txBody>
      </p:sp>
      <p:pic>
        <p:nvPicPr>
          <p:cNvPr id="11" name="Picture 14" descr="\\SVR-01\Folder Redirection\billh\Documents\Inari\Sales and Marketing\PE images\AGC graphic 022614.jpg">
            <a:extLst>
              <a:ext uri="{FF2B5EF4-FFF2-40B4-BE49-F238E27FC236}">
                <a16:creationId xmlns:a16="http://schemas.microsoft.com/office/drawing/2014/main" id="{0EA7D254-C86D-40B7-BFC6-611526C890B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2112" y="1738170"/>
            <a:ext cx="1673614" cy="71252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12" name="Rectangle 15">
            <a:extLst>
              <a:ext uri="{FF2B5EF4-FFF2-40B4-BE49-F238E27FC236}">
                <a16:creationId xmlns:a16="http://schemas.microsoft.com/office/drawing/2014/main" id="{2B99A858-BA09-4DF9-80AD-F5F278D660BD}"/>
              </a:ext>
            </a:extLst>
          </p:cNvPr>
          <p:cNvSpPr>
            <a:spLocks noChangeArrowheads="1"/>
          </p:cNvSpPr>
          <p:nvPr/>
        </p:nvSpPr>
        <p:spPr bwMode="auto">
          <a:xfrm>
            <a:off x="380750" y="2811454"/>
            <a:ext cx="3376719" cy="16466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30188" indent="-230188">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Navigates through the right heart and delivers FT device to the pulmonary artery</a:t>
            </a:r>
          </a:p>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Large bore catheter maximizes aspiration and collection of thrombus</a:t>
            </a:r>
          </a:p>
        </p:txBody>
      </p:sp>
      <p:sp>
        <p:nvSpPr>
          <p:cNvPr id="13" name="Rectangle 12">
            <a:extLst>
              <a:ext uri="{FF2B5EF4-FFF2-40B4-BE49-F238E27FC236}">
                <a16:creationId xmlns:a16="http://schemas.microsoft.com/office/drawing/2014/main" id="{6E3D3928-E94A-4FF6-91E5-F9C9204C65BF}"/>
              </a:ext>
            </a:extLst>
          </p:cNvPr>
          <p:cNvSpPr>
            <a:spLocks noChangeArrowheads="1"/>
          </p:cNvSpPr>
          <p:nvPr/>
        </p:nvSpPr>
        <p:spPr bwMode="auto">
          <a:xfrm>
            <a:off x="4497317" y="2811454"/>
            <a:ext cx="2612009" cy="1400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230188" indent="-230188">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Deployed out of AGC and into thrombus </a:t>
            </a:r>
          </a:p>
          <a:p>
            <a:pPr marL="230188" marR="0" lvl="0"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Disrupts, engages and moves large volume of thrombus</a:t>
            </a:r>
          </a:p>
        </p:txBody>
      </p:sp>
      <p:sp>
        <p:nvSpPr>
          <p:cNvPr id="14" name="Rectangle 16">
            <a:extLst>
              <a:ext uri="{FF2B5EF4-FFF2-40B4-BE49-F238E27FC236}">
                <a16:creationId xmlns:a16="http://schemas.microsoft.com/office/drawing/2014/main" id="{8B816BD9-BACF-4D9C-9F62-43B1445073CE}"/>
              </a:ext>
            </a:extLst>
          </p:cNvPr>
          <p:cNvSpPr>
            <a:spLocks noChangeArrowheads="1"/>
          </p:cNvSpPr>
          <p:nvPr/>
        </p:nvSpPr>
        <p:spPr bwMode="auto">
          <a:xfrm>
            <a:off x="8738765" y="2859200"/>
            <a:ext cx="2612010" cy="1154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a:defRPr>
                <a:solidFill>
                  <a:schemeClr val="tx1"/>
                </a:solidFill>
                <a:latin typeface="Calibri" panose="020F0502020204030204" pitchFamily="34" charset="0"/>
                <a:ea typeface="ＭＳ Ｐゴシック" panose="020B0600070205080204" pitchFamily="34" charset="-128"/>
              </a:defRPr>
            </a:lvl1pPr>
            <a:lvl2pPr marL="230188" indent="-230188">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230188" marR="0" lvl="1"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Retracts the FT with thrombus into the AGC</a:t>
            </a:r>
          </a:p>
          <a:p>
            <a:pPr marL="230188" marR="0" lvl="1" indent="-230188" algn="l" defTabSz="914400" rtl="0" eaLnBrk="1" fontAlgn="auto" latinLnBrk="0" hangingPunct="1">
              <a:lnSpc>
                <a:spcPct val="100000"/>
              </a:lnSpc>
              <a:spcBef>
                <a:spcPts val="600"/>
              </a:spcBef>
              <a:spcAft>
                <a:spcPts val="0"/>
              </a:spcAft>
              <a:buClrTx/>
              <a:buSzPct val="110000"/>
              <a:buFont typeface="Arial" panose="020B0604020202020204" pitchFamily="34" charset="0"/>
              <a:buChar char="•"/>
              <a:tabLst/>
              <a:defRPr/>
            </a:pPr>
            <a:r>
              <a:rPr kumimoji="0" lang="en-US" altLang="en-US" sz="1600" b="0"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Synchronizes aspiration and retrieval </a:t>
            </a:r>
          </a:p>
        </p:txBody>
      </p:sp>
      <p:sp>
        <p:nvSpPr>
          <p:cNvPr id="15" name="Isosceles Triangle 14">
            <a:extLst>
              <a:ext uri="{FF2B5EF4-FFF2-40B4-BE49-F238E27FC236}">
                <a16:creationId xmlns:a16="http://schemas.microsoft.com/office/drawing/2014/main" id="{081205C4-F932-444E-A481-7DC98FF1185B}"/>
              </a:ext>
            </a:extLst>
          </p:cNvPr>
          <p:cNvSpPr>
            <a:spLocks noChangeArrowheads="1"/>
          </p:cNvSpPr>
          <p:nvPr/>
        </p:nvSpPr>
        <p:spPr bwMode="auto">
          <a:xfrm rot="5400000">
            <a:off x="3637089" y="1718968"/>
            <a:ext cx="596900" cy="557212"/>
          </a:xfrm>
          <a:prstGeom prst="triangle">
            <a:avLst>
              <a:gd name="adj" fmla="val 50000"/>
            </a:avLst>
          </a:prstGeom>
          <a:solidFill>
            <a:schemeClr val="accent2"/>
          </a:solidFill>
          <a:ln>
            <a:noFill/>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16" name="Isosceles Triangle 15">
            <a:extLst>
              <a:ext uri="{FF2B5EF4-FFF2-40B4-BE49-F238E27FC236}">
                <a16:creationId xmlns:a16="http://schemas.microsoft.com/office/drawing/2014/main" id="{33B97B06-4A2C-4C38-80B4-BBB562BD3E82}"/>
              </a:ext>
            </a:extLst>
          </p:cNvPr>
          <p:cNvSpPr>
            <a:spLocks noChangeArrowheads="1"/>
          </p:cNvSpPr>
          <p:nvPr/>
        </p:nvSpPr>
        <p:spPr bwMode="auto">
          <a:xfrm rot="5400000">
            <a:off x="7675222" y="1718174"/>
            <a:ext cx="596900" cy="558800"/>
          </a:xfrm>
          <a:prstGeom prst="triangle">
            <a:avLst>
              <a:gd name="adj" fmla="val 50000"/>
            </a:avLst>
          </a:prstGeom>
          <a:solidFill>
            <a:schemeClr val="accent2"/>
          </a:solidFill>
          <a:ln>
            <a:noFill/>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17" name="Rectangle 15">
            <a:extLst>
              <a:ext uri="{FF2B5EF4-FFF2-40B4-BE49-F238E27FC236}">
                <a16:creationId xmlns:a16="http://schemas.microsoft.com/office/drawing/2014/main" id="{819D1B0D-737F-4E67-89F0-34571A0B3E1B}"/>
              </a:ext>
            </a:extLst>
          </p:cNvPr>
          <p:cNvSpPr>
            <a:spLocks noChangeArrowheads="1"/>
          </p:cNvSpPr>
          <p:nvPr/>
        </p:nvSpPr>
        <p:spPr bwMode="auto">
          <a:xfrm>
            <a:off x="1858695" y="4315232"/>
            <a:ext cx="8474609" cy="1169987"/>
          </a:xfrm>
          <a:prstGeom prst="rect">
            <a:avLst/>
          </a:prstGeom>
          <a:solidFill>
            <a:schemeClr val="bg1">
              <a:lumMod val="85000"/>
            </a:schemeClr>
          </a:solidFill>
          <a:ln>
            <a:noFill/>
          </a:ln>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Disruption, maceration and retrieval of clot</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Increased lumen</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Light" panose="020F0302020204030204"/>
                <a:ea typeface="ＭＳ Ｐゴシック" panose="020B0600070205080204" pitchFamily="34" charset="-128"/>
                <a:cs typeface="+mn-cs"/>
              </a:rPr>
              <a:t> Rapid flow restoration       Reduced PA pressure       Reduced RV strain</a:t>
            </a:r>
          </a:p>
        </p:txBody>
      </p:sp>
      <p:sp>
        <p:nvSpPr>
          <p:cNvPr id="18" name="Isosceles Triangle 17">
            <a:extLst>
              <a:ext uri="{FF2B5EF4-FFF2-40B4-BE49-F238E27FC236}">
                <a16:creationId xmlns:a16="http://schemas.microsoft.com/office/drawing/2014/main" id="{FE63B36E-65DB-40E1-8F84-96D7463B453C}"/>
              </a:ext>
            </a:extLst>
          </p:cNvPr>
          <p:cNvSpPr>
            <a:spLocks noChangeArrowheads="1"/>
          </p:cNvSpPr>
          <p:nvPr/>
        </p:nvSpPr>
        <p:spPr bwMode="auto">
          <a:xfrm rot="5400000">
            <a:off x="4931237" y="5183136"/>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19" name="Isosceles Triangle 18">
            <a:extLst>
              <a:ext uri="{FF2B5EF4-FFF2-40B4-BE49-F238E27FC236}">
                <a16:creationId xmlns:a16="http://schemas.microsoft.com/office/drawing/2014/main" id="{977D5D35-4863-4F3A-9D83-DDFA4A41A563}"/>
              </a:ext>
            </a:extLst>
          </p:cNvPr>
          <p:cNvSpPr>
            <a:spLocks noChangeArrowheads="1"/>
          </p:cNvSpPr>
          <p:nvPr/>
        </p:nvSpPr>
        <p:spPr bwMode="auto">
          <a:xfrm rot="5400000">
            <a:off x="7585505" y="5183136"/>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22" name="Isosceles Triangle 21">
            <a:extLst>
              <a:ext uri="{FF2B5EF4-FFF2-40B4-BE49-F238E27FC236}">
                <a16:creationId xmlns:a16="http://schemas.microsoft.com/office/drawing/2014/main" id="{3FC97758-5EDF-4930-A1EA-BB66EA954222}"/>
              </a:ext>
            </a:extLst>
          </p:cNvPr>
          <p:cNvSpPr>
            <a:spLocks noChangeArrowheads="1"/>
          </p:cNvSpPr>
          <p:nvPr/>
        </p:nvSpPr>
        <p:spPr bwMode="auto">
          <a:xfrm rot="5400000">
            <a:off x="7066101" y="4808261"/>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23" name="Isosceles Triangle 22">
            <a:extLst>
              <a:ext uri="{FF2B5EF4-FFF2-40B4-BE49-F238E27FC236}">
                <a16:creationId xmlns:a16="http://schemas.microsoft.com/office/drawing/2014/main" id="{B0E3BCA6-A8C9-4516-8F98-D0AEE236BC09}"/>
              </a:ext>
            </a:extLst>
          </p:cNvPr>
          <p:cNvSpPr>
            <a:spLocks noChangeArrowheads="1"/>
          </p:cNvSpPr>
          <p:nvPr/>
        </p:nvSpPr>
        <p:spPr bwMode="auto">
          <a:xfrm rot="5400000">
            <a:off x="8453871" y="4432092"/>
            <a:ext cx="231775" cy="184150"/>
          </a:xfrm>
          <a:prstGeom prst="triangle">
            <a:avLst>
              <a:gd name="adj" fmla="val 50000"/>
            </a:avLst>
          </a:prstGeom>
          <a:solidFill>
            <a:schemeClr val="accent2"/>
          </a:solidFill>
          <a:ln w="9525">
            <a:noFill/>
            <a:miter lim="800000"/>
            <a:headEnd/>
            <a:tailEnd/>
          </a:ln>
          <a:effectLst>
            <a:outerShdw blurRad="40000" dist="23000" dir="5400000" rotWithShape="0">
              <a:srgbClr val="808080">
                <a:alpha val="34999"/>
              </a:srgbClr>
            </a:outerShdw>
          </a:effectLs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Light" panose="020F0302020204030204"/>
              <a:ea typeface="+mn-ea"/>
              <a:cs typeface="+mn-cs"/>
            </a:endParaRPr>
          </a:p>
        </p:txBody>
      </p:sp>
      <p:sp>
        <p:nvSpPr>
          <p:cNvPr id="24" name="Title 2">
            <a:extLst>
              <a:ext uri="{FF2B5EF4-FFF2-40B4-BE49-F238E27FC236}">
                <a16:creationId xmlns:a16="http://schemas.microsoft.com/office/drawing/2014/main" id="{2E192829-61EB-4B90-8A5B-097DFCEDFCEE}"/>
              </a:ext>
            </a:extLst>
          </p:cNvPr>
          <p:cNvSpPr>
            <a:spLocks noGrp="1"/>
          </p:cNvSpPr>
          <p:nvPr>
            <p:ph type="title"/>
          </p:nvPr>
        </p:nvSpPr>
        <p:spPr>
          <a:xfrm>
            <a:off x="387035" y="-246888"/>
            <a:ext cx="10972800" cy="1193800"/>
          </a:xfrm>
          <a:prstGeom prst="rect">
            <a:avLst/>
          </a:prstGeom>
        </p:spPr>
        <p:txBody>
          <a:bodyPr>
            <a:normAutofit/>
          </a:bodyPr>
          <a:lstStyle/>
          <a:p>
            <a:pPr>
              <a:defRPr/>
            </a:pPr>
            <a:r>
              <a:rPr lang="en-US" sz="3600" dirty="0" err="1">
                <a:solidFill>
                  <a:srgbClr val="000000"/>
                </a:solidFill>
                <a:latin typeface="+mj-lt"/>
                <a:cs typeface="+mj-cs"/>
              </a:rPr>
              <a:t>FlowTriever</a:t>
            </a:r>
            <a:r>
              <a:rPr lang="en-US" sz="3600" dirty="0">
                <a:solidFill>
                  <a:srgbClr val="000000"/>
                </a:solidFill>
                <a:latin typeface="+mj-lt"/>
                <a:cs typeface="+mj-cs"/>
              </a:rPr>
              <a:t> System</a:t>
            </a:r>
          </a:p>
        </p:txBody>
      </p:sp>
      <p:pic>
        <p:nvPicPr>
          <p:cNvPr id="25" name="Picture 24">
            <a:extLst>
              <a:ext uri="{FF2B5EF4-FFF2-40B4-BE49-F238E27FC236}">
                <a16:creationId xmlns:a16="http://schemas.microsoft.com/office/drawing/2014/main" id="{A5867DC7-518D-4790-BD5C-96B8DC1D4A4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816948" y="1416791"/>
            <a:ext cx="2096076" cy="1299285"/>
          </a:xfrm>
          <a:prstGeom prst="rect">
            <a:avLst/>
          </a:prstGeom>
        </p:spPr>
      </p:pic>
      <p:sp>
        <p:nvSpPr>
          <p:cNvPr id="26"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328B8218-2D68-E247-9EC4-32B123813645}"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45</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346794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RV/LV Ratio Outcomes</a:t>
            </a:r>
          </a:p>
        </p:txBody>
      </p:sp>
      <p:graphicFrame>
        <p:nvGraphicFramePr>
          <p:cNvPr id="4" name="Chart 3"/>
          <p:cNvGraphicFramePr>
            <a:graphicFrameLocks/>
          </p:cNvGraphicFramePr>
          <p:nvPr>
            <p:extLst/>
          </p:nvPr>
        </p:nvGraphicFramePr>
        <p:xfrm>
          <a:off x="325218" y="472863"/>
          <a:ext cx="10670046" cy="36462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ontent Placeholder 5">
            <a:extLst>
              <a:ext uri="{FF2B5EF4-FFF2-40B4-BE49-F238E27FC236}">
                <a16:creationId xmlns:a16="http://schemas.microsoft.com/office/drawing/2014/main" id="{A7CB1C1B-7220-4438-9174-9C2F23C9D27E}"/>
              </a:ext>
            </a:extLst>
          </p:cNvPr>
          <p:cNvGraphicFramePr>
            <a:graphicFrameLocks noGrp="1"/>
          </p:cNvGraphicFramePr>
          <p:nvPr>
            <p:ph idx="1"/>
            <p:extLst/>
          </p:nvPr>
        </p:nvGraphicFramePr>
        <p:xfrm>
          <a:off x="1234416" y="4343924"/>
          <a:ext cx="9475270" cy="1098841"/>
        </p:xfrm>
        <a:graphic>
          <a:graphicData uri="http://schemas.openxmlformats.org/drawingml/2006/table">
            <a:tbl>
              <a:tblPr firstRow="1" firstCol="1" bandRow="1">
                <a:tableStyleId>{9D7B26C5-4107-4FEC-AEDC-1716B250A1EF}</a:tableStyleId>
              </a:tblPr>
              <a:tblGrid>
                <a:gridCol w="3466005">
                  <a:extLst>
                    <a:ext uri="{9D8B030D-6E8A-4147-A177-3AD203B41FA5}">
                      <a16:colId xmlns:a16="http://schemas.microsoft.com/office/drawing/2014/main" val="208051754"/>
                    </a:ext>
                  </a:extLst>
                </a:gridCol>
                <a:gridCol w="1455505">
                  <a:extLst>
                    <a:ext uri="{9D8B030D-6E8A-4147-A177-3AD203B41FA5}">
                      <a16:colId xmlns:a16="http://schemas.microsoft.com/office/drawing/2014/main" val="1170736898"/>
                    </a:ext>
                  </a:extLst>
                </a:gridCol>
                <a:gridCol w="1329670">
                  <a:extLst>
                    <a:ext uri="{9D8B030D-6E8A-4147-A177-3AD203B41FA5}">
                      <a16:colId xmlns:a16="http://schemas.microsoft.com/office/drawing/2014/main" val="20002"/>
                    </a:ext>
                  </a:extLst>
                </a:gridCol>
                <a:gridCol w="1807181">
                  <a:extLst>
                    <a:ext uri="{9D8B030D-6E8A-4147-A177-3AD203B41FA5}">
                      <a16:colId xmlns:a16="http://schemas.microsoft.com/office/drawing/2014/main" val="20003"/>
                    </a:ext>
                  </a:extLst>
                </a:gridCol>
                <a:gridCol w="1416909">
                  <a:extLst>
                    <a:ext uri="{9D8B030D-6E8A-4147-A177-3AD203B41FA5}">
                      <a16:colId xmlns:a16="http://schemas.microsoft.com/office/drawing/2014/main" val="20004"/>
                    </a:ext>
                  </a:extLst>
                </a:gridCol>
              </a:tblGrid>
              <a:tr h="283180">
                <a:tc>
                  <a:txBody>
                    <a:bodyPr/>
                    <a:lstStyle/>
                    <a:p>
                      <a:pPr marL="0" marR="0">
                        <a:lnSpc>
                          <a:spcPct val="107000"/>
                        </a:lnSpc>
                        <a:spcBef>
                          <a:spcPts val="0"/>
                        </a:spcBef>
                        <a:spcAft>
                          <a:spcPts val="0"/>
                        </a:spcAft>
                      </a:pPr>
                      <a:endParaRPr lang="en-US" sz="1600" b="0" dirty="0">
                        <a:effectLst/>
                        <a:latin typeface="+mn-lt"/>
                        <a:ea typeface="Calibri" panose="020F0502020204030204" pitchFamily="34" charset="0"/>
                        <a:cs typeface="Calibri" panose="020F0502020204030204" pitchFamily="34" charset="0"/>
                      </a:endParaRPr>
                    </a:p>
                  </a:txBody>
                  <a:tcPr marL="68630" marR="68630" marT="0" marB="0" anchor="ct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Calibri" panose="020F0502020204030204" pitchFamily="34" charset="0"/>
                        </a:rPr>
                        <a:t>Baseline</a:t>
                      </a:r>
                    </a:p>
                  </a:txBody>
                  <a:tcPr marL="68630" marR="68630" marT="0" marB="0" anchor="ct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Calibri" panose="020F0502020204030204" pitchFamily="34" charset="0"/>
                        </a:rPr>
                        <a:t>48 Hour</a:t>
                      </a:r>
                    </a:p>
                  </a:txBody>
                  <a:tcPr marL="68630" marR="68630" marT="0" marB="0" anchor="ctr"/>
                </a:tc>
                <a:tc>
                  <a:txBody>
                    <a:bodyPr/>
                    <a:lstStyle/>
                    <a:p>
                      <a:pPr marL="0" marR="0" algn="ctr">
                        <a:lnSpc>
                          <a:spcPct val="107000"/>
                        </a:lnSpc>
                        <a:spcBef>
                          <a:spcPts val="0"/>
                        </a:spcBef>
                        <a:spcAft>
                          <a:spcPts val="0"/>
                        </a:spcAft>
                      </a:pPr>
                      <a:r>
                        <a:rPr lang="en-US" sz="1600" b="1" dirty="0">
                          <a:effectLst/>
                          <a:latin typeface="+mn-lt"/>
                          <a:ea typeface="Calibri" panose="020F0502020204030204" pitchFamily="34" charset="0"/>
                          <a:cs typeface="Calibri" panose="020F0502020204030204" pitchFamily="34" charset="0"/>
                        </a:rPr>
                        <a:t>Reduction</a:t>
                      </a:r>
                    </a:p>
                  </a:txBody>
                  <a:tcPr marL="68630" marR="68630" marT="0" marB="0" anchor="ctr"/>
                </a:tc>
                <a:tc>
                  <a:txBody>
                    <a:bodyPr/>
                    <a:lstStyle/>
                    <a:p>
                      <a:pPr marL="0" marR="0" algn="ctr">
                        <a:lnSpc>
                          <a:spcPct val="107000"/>
                        </a:lnSpc>
                        <a:spcBef>
                          <a:spcPts val="0"/>
                        </a:spcBef>
                        <a:spcAft>
                          <a:spcPts val="0"/>
                        </a:spcAft>
                      </a:pPr>
                      <a:r>
                        <a:rPr lang="en-US" sz="1600" b="1" baseline="0" dirty="0">
                          <a:effectLst/>
                          <a:latin typeface="+mn-lt"/>
                          <a:ea typeface="Calibri" panose="020F0502020204030204" pitchFamily="34" charset="0"/>
                          <a:cs typeface="Calibri" panose="020F0502020204030204" pitchFamily="34" charset="0"/>
                        </a:rPr>
                        <a:t>p</a:t>
                      </a:r>
                    </a:p>
                  </a:txBody>
                  <a:tcPr marL="68630" marR="68630" marT="0" marB="0" anchor="ctr"/>
                </a:tc>
                <a:extLst>
                  <a:ext uri="{0D108BD9-81ED-4DB2-BD59-A6C34878D82A}">
                    <a16:rowId xmlns:a16="http://schemas.microsoft.com/office/drawing/2014/main" val="2218449211"/>
                  </a:ext>
                </a:extLst>
              </a:tr>
              <a:tr h="0">
                <a:tc>
                  <a:txBody>
                    <a:bodyPr/>
                    <a:lstStyle/>
                    <a:p>
                      <a:pPr marL="0" marR="0">
                        <a:lnSpc>
                          <a:spcPct val="107000"/>
                        </a:lnSpc>
                        <a:spcBef>
                          <a:spcPts val="0"/>
                        </a:spcBef>
                        <a:spcAft>
                          <a:spcPts val="0"/>
                        </a:spcAft>
                      </a:pPr>
                      <a:r>
                        <a:rPr lang="en-US" sz="1600" b="0" dirty="0">
                          <a:effectLst/>
                          <a:latin typeface="+mn-lt"/>
                          <a:ea typeface="+mn-ea"/>
                          <a:cs typeface="+mn-cs"/>
                        </a:rPr>
                        <a:t>All</a:t>
                      </a:r>
                      <a:r>
                        <a:rPr lang="en-US" sz="1600" b="0" baseline="0" dirty="0">
                          <a:effectLst/>
                          <a:latin typeface="+mn-lt"/>
                          <a:ea typeface="+mn-ea"/>
                          <a:cs typeface="+mn-cs"/>
                        </a:rPr>
                        <a:t> Patients (N=106)</a:t>
                      </a:r>
                      <a:endParaRPr lang="en-US" sz="1600" b="0" dirty="0">
                        <a:effectLst/>
                        <a:latin typeface="+mn-lt"/>
                        <a:ea typeface="Calibri" panose="020F0502020204030204" pitchFamily="34" charset="0"/>
                        <a:cs typeface="Calibri" panose="020F0502020204030204" pitchFamily="34" charset="0"/>
                      </a:endParaRPr>
                    </a:p>
                  </a:txBody>
                  <a:tcPr marL="68630" marR="68630" marT="0" marB="0" anchor="ctr"/>
                </a:tc>
                <a:tc>
                  <a:txBody>
                    <a:bodyPr/>
                    <a:lstStyle/>
                    <a:p>
                      <a:pPr marL="0" marR="0" algn="ctr">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1.53</a:t>
                      </a:r>
                    </a:p>
                  </a:txBody>
                  <a:tcPr marL="68630" marR="68630" marT="0" marB="0" anchor="ctr"/>
                </a:tc>
                <a:tc>
                  <a:txBody>
                    <a:bodyPr/>
                    <a:lstStyle/>
                    <a:p>
                      <a:pPr marL="0" marR="0" algn="ctr">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1.15</a:t>
                      </a:r>
                    </a:p>
                  </a:txBody>
                  <a:tcPr marL="68630" marR="68630" marT="0" marB="0" anchor="ctr"/>
                </a:tc>
                <a:tc>
                  <a:txBody>
                    <a:bodyPr/>
                    <a:lstStyle/>
                    <a:p>
                      <a:pPr marL="0" marR="0" algn="ctr">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0.39</a:t>
                      </a:r>
                    </a:p>
                  </a:txBody>
                  <a:tcPr marL="68630" marR="68630" marT="0" marB="0" anchor="ctr"/>
                </a:tc>
                <a:tc>
                  <a:txBody>
                    <a:bodyPr/>
                    <a:lstStyle/>
                    <a:p>
                      <a:pPr marL="0" marR="0" indent="0" algn="ctr" defTabSz="1219170" rtl="0" eaLnBrk="1" fontAlgn="auto" latinLnBrk="0" hangingPunct="1">
                        <a:lnSpc>
                          <a:spcPct val="107000"/>
                        </a:lnSpc>
                        <a:spcBef>
                          <a:spcPts val="0"/>
                        </a:spcBef>
                        <a:spcAft>
                          <a:spcPts val="0"/>
                        </a:spcAft>
                        <a:buClrTx/>
                        <a:buSzTx/>
                        <a:buFontTx/>
                        <a:buNone/>
                        <a:tabLst/>
                        <a:defRPr/>
                      </a:pPr>
                      <a:r>
                        <a:rPr lang="en-US" sz="1600" dirty="0"/>
                        <a:t>p</a:t>
                      </a:r>
                      <a:r>
                        <a:rPr lang="en-US" sz="1600" baseline="0" dirty="0"/>
                        <a:t> </a:t>
                      </a:r>
                      <a:r>
                        <a:rPr lang="en-US" sz="1600" dirty="0"/>
                        <a:t>&lt;0.0001</a:t>
                      </a:r>
                    </a:p>
                  </a:txBody>
                  <a:tcPr marL="68630" marR="68630" marT="0" marB="0" anchor="ctr"/>
                </a:tc>
                <a:extLst>
                  <a:ext uri="{0D108BD9-81ED-4DB2-BD59-A6C34878D82A}">
                    <a16:rowId xmlns:a16="http://schemas.microsoft.com/office/drawing/2014/main" val="3926880325"/>
                  </a:ext>
                </a:extLst>
              </a:tr>
              <a:tr h="283180">
                <a:tc>
                  <a:txBody>
                    <a:bodyPr/>
                    <a:lstStyle/>
                    <a:p>
                      <a:pPr marL="0" marR="0">
                        <a:lnSpc>
                          <a:spcPct val="107000"/>
                        </a:lnSpc>
                        <a:spcBef>
                          <a:spcPts val="0"/>
                        </a:spcBef>
                        <a:spcAft>
                          <a:spcPts val="0"/>
                        </a:spcAft>
                      </a:pPr>
                      <a:r>
                        <a:rPr lang="en-US" sz="1600" b="0" dirty="0">
                          <a:effectLst/>
                          <a:latin typeface="+mn-lt"/>
                          <a:ea typeface="Calibri" panose="020F0502020204030204" pitchFamily="34" charset="0"/>
                          <a:cs typeface="Calibri" panose="020F0502020204030204" pitchFamily="34" charset="0"/>
                        </a:rPr>
                        <a:t>All Paired</a:t>
                      </a:r>
                      <a:r>
                        <a:rPr lang="en-US" sz="1600" b="0" baseline="0" dirty="0">
                          <a:effectLst/>
                          <a:latin typeface="+mn-lt"/>
                          <a:ea typeface="Calibri" panose="020F0502020204030204" pitchFamily="34" charset="0"/>
                          <a:cs typeface="Calibri" panose="020F0502020204030204" pitchFamily="34" charset="0"/>
                        </a:rPr>
                        <a:t> Patients (N=103)</a:t>
                      </a:r>
                      <a:endParaRPr lang="en-US" sz="1600" b="0" dirty="0">
                        <a:effectLst/>
                        <a:latin typeface="+mn-lt"/>
                        <a:ea typeface="Calibri" panose="020F0502020204030204" pitchFamily="34" charset="0"/>
                        <a:cs typeface="Calibri" panose="020F0502020204030204" pitchFamily="34" charset="0"/>
                      </a:endParaRPr>
                    </a:p>
                  </a:txBody>
                  <a:tcPr marL="68630" marR="68630" marT="0" marB="0" anchor="ctr"/>
                </a:tc>
                <a:tc>
                  <a:txBody>
                    <a:bodyPr/>
                    <a:lstStyle/>
                    <a:p>
                      <a:pPr algn="ctr"/>
                      <a:r>
                        <a:rPr lang="en-US" sz="1600" b="0" dirty="0"/>
                        <a:t>1.54</a:t>
                      </a:r>
                    </a:p>
                  </a:txBody>
                  <a:tcPr marL="68630" marR="68630" marT="0" marB="0" anchor="ctr"/>
                </a:tc>
                <a:tc>
                  <a:txBody>
                    <a:bodyPr/>
                    <a:lstStyle/>
                    <a:p>
                      <a:pPr algn="ctr"/>
                      <a:r>
                        <a:rPr lang="en-US" sz="1600" b="0" dirty="0"/>
                        <a:t>1.15</a:t>
                      </a:r>
                    </a:p>
                  </a:txBody>
                  <a:tcPr marL="68630" marR="68630" marT="0" marB="0" anchor="ctr"/>
                </a:tc>
                <a:tc>
                  <a:txBody>
                    <a:bodyPr/>
                    <a:lstStyle/>
                    <a:p>
                      <a:pPr algn="ctr"/>
                      <a:r>
                        <a:rPr lang="en-US" sz="1600" b="0" dirty="0"/>
                        <a:t>0.39</a:t>
                      </a:r>
                    </a:p>
                  </a:txBody>
                  <a:tcPr marL="68630" marR="6863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baseline="0" dirty="0"/>
                        <a:t>p </a:t>
                      </a:r>
                      <a:r>
                        <a:rPr lang="en-US" sz="1600" dirty="0"/>
                        <a:t>&lt;0.0001</a:t>
                      </a:r>
                    </a:p>
                  </a:txBody>
                  <a:tcPr marL="68630" marR="68630" marT="0" marB="0" anchor="ctr"/>
                </a:tc>
                <a:extLst>
                  <a:ext uri="{0D108BD9-81ED-4DB2-BD59-A6C34878D82A}">
                    <a16:rowId xmlns:a16="http://schemas.microsoft.com/office/drawing/2014/main" val="2721891974"/>
                  </a:ext>
                </a:extLst>
              </a:tr>
              <a:tr h="283180">
                <a:tc>
                  <a:txBody>
                    <a:bodyPr/>
                    <a:lstStyle/>
                    <a:p>
                      <a:r>
                        <a:rPr lang="en-US" sz="1600" b="0" dirty="0"/>
                        <a:t>Paired</a:t>
                      </a:r>
                      <a:r>
                        <a:rPr lang="en-US" sz="1600" b="0" baseline="0" dirty="0"/>
                        <a:t> Patients w/o Lytic (N=101)</a:t>
                      </a:r>
                      <a:endParaRPr lang="en-US" sz="1600" b="0" dirty="0"/>
                    </a:p>
                  </a:txBody>
                  <a:tcPr marL="68630" marR="68630" marT="0" marB="0" anchor="ctr"/>
                </a:tc>
                <a:tc>
                  <a:txBody>
                    <a:bodyPr/>
                    <a:lstStyle/>
                    <a:p>
                      <a:pPr algn="ctr"/>
                      <a:r>
                        <a:rPr lang="en-US" sz="1600" b="0" dirty="0"/>
                        <a:t>1.54</a:t>
                      </a:r>
                    </a:p>
                  </a:txBody>
                  <a:tcPr marL="68630" marR="68630" marT="0" marB="0" anchor="ctr"/>
                </a:tc>
                <a:tc>
                  <a:txBody>
                    <a:bodyPr/>
                    <a:lstStyle/>
                    <a:p>
                      <a:pPr algn="ctr"/>
                      <a:r>
                        <a:rPr lang="en-US" sz="1600" b="0" dirty="0"/>
                        <a:t>1.15</a:t>
                      </a:r>
                    </a:p>
                  </a:txBody>
                  <a:tcPr marL="68630" marR="68630" marT="0" marB="0" anchor="ctr"/>
                </a:tc>
                <a:tc>
                  <a:txBody>
                    <a:bodyPr/>
                    <a:lstStyle/>
                    <a:p>
                      <a:pPr algn="ctr"/>
                      <a:r>
                        <a:rPr lang="en-US" sz="1600" b="0" dirty="0"/>
                        <a:t>0.38</a:t>
                      </a:r>
                    </a:p>
                  </a:txBody>
                  <a:tcPr marL="68630" marR="6863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dirty="0"/>
                        <a:t>p &lt;0.0001</a:t>
                      </a:r>
                    </a:p>
                  </a:txBody>
                  <a:tcPr marL="68630" marR="68630" marT="0" marB="0" anchor="ctr"/>
                </a:tc>
                <a:extLst>
                  <a:ext uri="{0D108BD9-81ED-4DB2-BD59-A6C34878D82A}">
                    <a16:rowId xmlns:a16="http://schemas.microsoft.com/office/drawing/2014/main" val="2151555477"/>
                  </a:ext>
                </a:extLst>
              </a:tr>
            </a:tbl>
          </a:graphicData>
        </a:graphic>
      </p:graphicFrame>
      <p:sp>
        <p:nvSpPr>
          <p:cNvPr id="7" name="Rectangle 6"/>
          <p:cNvSpPr/>
          <p:nvPr/>
        </p:nvSpPr>
        <p:spPr>
          <a:xfrm>
            <a:off x="5447594" y="2102225"/>
            <a:ext cx="1598064" cy="646331"/>
          </a:xfrm>
          <a:prstGeom prst="rect">
            <a:avLst/>
          </a:prstGeom>
          <a:solidFill>
            <a:schemeClr val="bg1"/>
          </a:solidFill>
        </p:spPr>
        <p:txBody>
          <a:bodyPr wrap="none">
            <a:spAutoFit/>
          </a:bodyPr>
          <a:lstStyle/>
          <a:p>
            <a:pPr marL="0" marR="0" lvl="0" indent="0" algn="ctr" defTabSz="121761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Reduction 0.39</a:t>
            </a:r>
          </a:p>
          <a:p>
            <a:pPr marL="0" marR="0" lvl="0" indent="0" algn="ctr" defTabSz="1217613"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 &lt;0.0001</a:t>
            </a:r>
          </a:p>
        </p:txBody>
      </p:sp>
      <p:sp>
        <p:nvSpPr>
          <p:cNvPr id="8"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46</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0010406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236FC5E-AACA-44A5-A43A-B886DCFC1CA2}"/>
              </a:ext>
            </a:extLst>
          </p:cNvPr>
          <p:cNvGraphicFramePr>
            <a:graphicFrameLocks noGrp="1"/>
          </p:cNvGraphicFramePr>
          <p:nvPr>
            <p:ph idx="1"/>
            <p:extLst/>
          </p:nvPr>
        </p:nvGraphicFramePr>
        <p:xfrm>
          <a:off x="601663" y="674052"/>
          <a:ext cx="10981059" cy="4237581"/>
        </p:xfrm>
        <a:graphic>
          <a:graphicData uri="http://schemas.openxmlformats.org/drawingml/2006/table">
            <a:tbl>
              <a:tblPr firstRow="1" firstCol="1" bandRow="1">
                <a:tableStyleId>{9D7B26C5-4107-4FEC-AEDC-1716B250A1EF}</a:tableStyleId>
              </a:tblPr>
              <a:tblGrid>
                <a:gridCol w="6664013">
                  <a:extLst>
                    <a:ext uri="{9D8B030D-6E8A-4147-A177-3AD203B41FA5}">
                      <a16:colId xmlns:a16="http://schemas.microsoft.com/office/drawing/2014/main" val="600433957"/>
                    </a:ext>
                  </a:extLst>
                </a:gridCol>
                <a:gridCol w="4317046">
                  <a:extLst>
                    <a:ext uri="{9D8B030D-6E8A-4147-A177-3AD203B41FA5}">
                      <a16:colId xmlns:a16="http://schemas.microsoft.com/office/drawing/2014/main" val="2835646503"/>
                    </a:ext>
                  </a:extLst>
                </a:gridCol>
              </a:tblGrid>
              <a:tr h="575453">
                <a:tc>
                  <a:txBody>
                    <a:bodyPr/>
                    <a:lstStyle/>
                    <a:p>
                      <a:pPr marL="0" marR="0">
                        <a:lnSpc>
                          <a:spcPct val="107000"/>
                        </a:lnSpc>
                        <a:spcBef>
                          <a:spcPts val="0"/>
                        </a:spcBef>
                        <a:spcAft>
                          <a:spcPts val="0"/>
                        </a:spcAft>
                      </a:pPr>
                      <a:r>
                        <a:rPr lang="en-US" sz="2400" b="0" dirty="0">
                          <a:effectLst/>
                          <a:latin typeface="+mj-lt"/>
                        </a:rPr>
                        <a:t>ICU stay post-procedure,</a:t>
                      </a:r>
                      <a:r>
                        <a:rPr lang="en-US" sz="2400" b="0" baseline="0" dirty="0">
                          <a:effectLst/>
                          <a:latin typeface="+mj-lt"/>
                        </a:rPr>
                        <a:t> </a:t>
                      </a:r>
                      <a:r>
                        <a:rPr lang="en-US" sz="2400" b="0" dirty="0">
                          <a:effectLst/>
                          <a:latin typeface="+mj-lt"/>
                        </a:rPr>
                        <a:t>median </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1 day</a:t>
                      </a:r>
                    </a:p>
                  </a:txBody>
                  <a:tcPr marL="70152" marR="70152" marT="0" marB="0" anchor="ctr"/>
                </a:tc>
                <a:extLst>
                  <a:ext uri="{0D108BD9-81ED-4DB2-BD59-A6C34878D82A}">
                    <a16:rowId xmlns:a16="http://schemas.microsoft.com/office/drawing/2014/main" val="446101757"/>
                  </a:ext>
                </a:extLst>
              </a:tr>
              <a:tr h="1763052">
                <a:tc>
                  <a:txBody>
                    <a:bodyPr/>
                    <a:lstStyle/>
                    <a:p>
                      <a:pPr marL="0" marR="0">
                        <a:lnSpc>
                          <a:spcPct val="107000"/>
                        </a:lnSpc>
                        <a:spcBef>
                          <a:spcPts val="0"/>
                        </a:spcBef>
                        <a:spcAft>
                          <a:spcPts val="0"/>
                        </a:spcAft>
                      </a:pPr>
                      <a:r>
                        <a:rPr lang="en-US" sz="2400" b="0" dirty="0">
                          <a:effectLst/>
                          <a:latin typeface="+mj-lt"/>
                          <a:ea typeface="Calibri" panose="020F0502020204030204" pitchFamily="34" charset="0"/>
                          <a:cs typeface="Calibri" panose="020F0502020204030204" pitchFamily="34" charset="0"/>
                        </a:rPr>
                        <a:t>ICU stay:  distribution</a:t>
                      </a: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0 = 44</a:t>
                      </a:r>
                    </a:p>
                    <a:p>
                      <a:pPr marL="0" marR="0">
                        <a:lnSpc>
                          <a:spcPct val="107000"/>
                        </a:lnSpc>
                        <a:spcBef>
                          <a:spcPts val="0"/>
                        </a:spcBef>
                        <a:spcAft>
                          <a:spcPts val="0"/>
                        </a:spcAft>
                      </a:pPr>
                      <a:r>
                        <a:rPr lang="en-US" sz="2400" b="0" dirty="0">
                          <a:effectLst/>
                          <a:latin typeface="+mj-lt"/>
                        </a:rPr>
                        <a:t>1 = 23</a:t>
                      </a:r>
                    </a:p>
                    <a:p>
                      <a:pPr marL="0" marR="0">
                        <a:lnSpc>
                          <a:spcPct val="107000"/>
                        </a:lnSpc>
                        <a:spcBef>
                          <a:spcPts val="0"/>
                        </a:spcBef>
                        <a:spcAft>
                          <a:spcPts val="0"/>
                        </a:spcAft>
                      </a:pPr>
                      <a:r>
                        <a:rPr lang="en-US" sz="2400" b="0" dirty="0">
                          <a:effectLst/>
                          <a:latin typeface="+mj-lt"/>
                        </a:rPr>
                        <a:t>2 = 18</a:t>
                      </a:r>
                    </a:p>
                    <a:p>
                      <a:pPr marL="0" marR="0">
                        <a:lnSpc>
                          <a:spcPct val="107000"/>
                        </a:lnSpc>
                        <a:spcBef>
                          <a:spcPts val="0"/>
                        </a:spcBef>
                        <a:spcAft>
                          <a:spcPts val="0"/>
                        </a:spcAft>
                      </a:pPr>
                      <a:r>
                        <a:rPr lang="en-US" sz="2400" b="0" dirty="0">
                          <a:effectLst/>
                          <a:latin typeface="+mj-lt"/>
                        </a:rPr>
                        <a:t>3+ = 21</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10001"/>
                  </a:ext>
                </a:extLst>
              </a:tr>
              <a:tr h="474769">
                <a:tc>
                  <a:txBody>
                    <a:bodyPr/>
                    <a:lstStyle/>
                    <a:p>
                      <a:pPr marL="0" marR="0">
                        <a:lnSpc>
                          <a:spcPct val="107000"/>
                        </a:lnSpc>
                        <a:spcBef>
                          <a:spcPts val="0"/>
                        </a:spcBef>
                        <a:spcAft>
                          <a:spcPts val="0"/>
                        </a:spcAft>
                      </a:pPr>
                      <a:r>
                        <a:rPr lang="en-US" sz="2400" b="0" dirty="0">
                          <a:effectLst/>
                          <a:latin typeface="+mj-lt"/>
                        </a:rPr>
                        <a:t>Days to discharge post-procedure, median</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3 days</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758773586"/>
                  </a:ext>
                </a:extLst>
              </a:tr>
              <a:tr h="474769">
                <a:tc>
                  <a:txBody>
                    <a:bodyPr/>
                    <a:lstStyle/>
                    <a:p>
                      <a:pPr marL="0" marR="0">
                        <a:lnSpc>
                          <a:spcPct val="107000"/>
                        </a:lnSpc>
                        <a:spcBef>
                          <a:spcPts val="0"/>
                        </a:spcBef>
                        <a:spcAft>
                          <a:spcPts val="0"/>
                        </a:spcAft>
                      </a:pPr>
                      <a:r>
                        <a:rPr lang="en-US" sz="2400" b="0" dirty="0">
                          <a:effectLst/>
                          <a:latin typeface="+mj-lt"/>
                        </a:rPr>
                        <a:t># Patients lost-to-follow-up</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a:effectLst/>
                          <a:latin typeface="+mj-lt"/>
                        </a:rPr>
                        <a:t>2</a:t>
                      </a:r>
                      <a:endParaRPr lang="en-US" sz="2400" b="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464739354"/>
                  </a:ext>
                </a:extLst>
              </a:tr>
              <a:tr h="474769">
                <a:tc>
                  <a:txBody>
                    <a:bodyPr/>
                    <a:lstStyle/>
                    <a:p>
                      <a:pPr marL="0" marR="0">
                        <a:lnSpc>
                          <a:spcPct val="107000"/>
                        </a:lnSpc>
                        <a:spcBef>
                          <a:spcPts val="0"/>
                        </a:spcBef>
                        <a:spcAft>
                          <a:spcPts val="0"/>
                        </a:spcAft>
                      </a:pPr>
                      <a:r>
                        <a:rPr lang="en-US" sz="2400" b="0" dirty="0">
                          <a:effectLst/>
                          <a:latin typeface="+mj-lt"/>
                        </a:rPr>
                        <a:t># Patients any-cause mortality</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a:effectLst/>
                          <a:latin typeface="+mj-lt"/>
                        </a:rPr>
                        <a:t>1</a:t>
                      </a:r>
                      <a:endParaRPr lang="en-US" sz="2400" b="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570331547"/>
                  </a:ext>
                </a:extLst>
              </a:tr>
              <a:tr h="474769">
                <a:tc>
                  <a:txBody>
                    <a:bodyPr/>
                    <a:lstStyle/>
                    <a:p>
                      <a:pPr marL="0" marR="0">
                        <a:lnSpc>
                          <a:spcPct val="107000"/>
                        </a:lnSpc>
                        <a:spcBef>
                          <a:spcPts val="0"/>
                        </a:spcBef>
                        <a:spcAft>
                          <a:spcPts val="0"/>
                        </a:spcAft>
                      </a:pPr>
                      <a:r>
                        <a:rPr lang="en-US" sz="2400" b="0" dirty="0">
                          <a:effectLst/>
                          <a:latin typeface="+mj-lt"/>
                        </a:rPr>
                        <a:t># MAEs*</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tc>
                  <a:txBody>
                    <a:bodyPr/>
                    <a:lstStyle/>
                    <a:p>
                      <a:pPr marL="0" marR="0">
                        <a:lnSpc>
                          <a:spcPct val="107000"/>
                        </a:lnSpc>
                        <a:spcBef>
                          <a:spcPts val="0"/>
                        </a:spcBef>
                        <a:spcAft>
                          <a:spcPts val="0"/>
                        </a:spcAft>
                      </a:pPr>
                      <a:r>
                        <a:rPr lang="en-US" sz="2400" b="0" dirty="0">
                          <a:effectLst/>
                          <a:latin typeface="+mj-lt"/>
                        </a:rPr>
                        <a:t>4 (ITT 3.8% , mITT 3.8%)</a:t>
                      </a:r>
                      <a:endParaRPr lang="en-US" sz="2400" b="0" dirty="0">
                        <a:effectLst/>
                        <a:latin typeface="+mj-lt"/>
                        <a:ea typeface="Calibri" panose="020F0502020204030204" pitchFamily="34" charset="0"/>
                        <a:cs typeface="Calibri" panose="020F0502020204030204" pitchFamily="34" charset="0"/>
                      </a:endParaRPr>
                    </a:p>
                  </a:txBody>
                  <a:tcPr marL="70152" marR="70152" marT="0" marB="0" anchor="ctr"/>
                </a:tc>
                <a:extLst>
                  <a:ext uri="{0D108BD9-81ED-4DB2-BD59-A6C34878D82A}">
                    <a16:rowId xmlns:a16="http://schemas.microsoft.com/office/drawing/2014/main" val="2512456109"/>
                  </a:ext>
                </a:extLst>
              </a:tr>
            </a:tbl>
          </a:graphicData>
        </a:graphic>
      </p:graphicFrame>
      <p:sp>
        <p:nvSpPr>
          <p:cNvPr id="3" name="Title 2">
            <a:extLst>
              <a:ext uri="{FF2B5EF4-FFF2-40B4-BE49-F238E27FC236}">
                <a16:creationId xmlns:a16="http://schemas.microsoft.com/office/drawing/2014/main" id="{726886E2-3988-47E6-855A-129D35745147}"/>
              </a:ext>
            </a:extLst>
          </p:cNvPr>
          <p:cNvSpPr>
            <a:spLocks noGrp="1"/>
          </p:cNvSpPr>
          <p:nvPr>
            <p:ph type="title"/>
          </p:nvPr>
        </p:nvSpPr>
        <p:spPr/>
        <p:txBody>
          <a:bodyPr>
            <a:normAutofit fontScale="90000"/>
          </a:bodyPr>
          <a:lstStyle/>
          <a:p>
            <a:r>
              <a:rPr lang="en-US" sz="3600" dirty="0"/>
              <a:t>Clinical Outcomes</a:t>
            </a:r>
          </a:p>
        </p:txBody>
      </p:sp>
      <p:sp>
        <p:nvSpPr>
          <p:cNvPr id="8"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47</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270062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822C1-67A7-4A41-B344-EC2DC65200A9}"/>
              </a:ext>
            </a:extLst>
          </p:cNvPr>
          <p:cNvSpPr>
            <a:spLocks noGrp="1"/>
          </p:cNvSpPr>
          <p:nvPr>
            <p:ph type="title"/>
          </p:nvPr>
        </p:nvSpPr>
        <p:spPr/>
        <p:txBody>
          <a:bodyPr/>
          <a:lstStyle/>
          <a:p>
            <a:r>
              <a:rPr lang="en-US" dirty="0"/>
              <a:t>Major Adverse Events</a:t>
            </a:r>
          </a:p>
        </p:txBody>
      </p:sp>
      <p:graphicFrame>
        <p:nvGraphicFramePr>
          <p:cNvPr id="4" name="Content Placeholder 5">
            <a:extLst>
              <a:ext uri="{FF2B5EF4-FFF2-40B4-BE49-F238E27FC236}">
                <a16:creationId xmlns:a16="http://schemas.microsoft.com/office/drawing/2014/main" id="{CA8C3FF7-0535-4BAE-8EC2-D49288D66C3D}"/>
              </a:ext>
            </a:extLst>
          </p:cNvPr>
          <p:cNvGraphicFramePr>
            <a:graphicFrameLocks/>
          </p:cNvGraphicFramePr>
          <p:nvPr>
            <p:extLst/>
          </p:nvPr>
        </p:nvGraphicFramePr>
        <p:xfrm>
          <a:off x="625208" y="2630036"/>
          <a:ext cx="10941583" cy="1400108"/>
        </p:xfrm>
        <a:graphic>
          <a:graphicData uri="http://schemas.openxmlformats.org/drawingml/2006/table">
            <a:tbl>
              <a:tblPr firstRow="1" firstCol="1" bandRow="1">
                <a:tableStyleId>{9D7B26C5-4107-4FEC-AEDC-1716B250A1EF}</a:tableStyleId>
              </a:tblPr>
              <a:tblGrid>
                <a:gridCol w="1566110">
                  <a:extLst>
                    <a:ext uri="{9D8B030D-6E8A-4147-A177-3AD203B41FA5}">
                      <a16:colId xmlns:a16="http://schemas.microsoft.com/office/drawing/2014/main" val="208051754"/>
                    </a:ext>
                  </a:extLst>
                </a:gridCol>
                <a:gridCol w="9375473">
                  <a:extLst>
                    <a:ext uri="{9D8B030D-6E8A-4147-A177-3AD203B41FA5}">
                      <a16:colId xmlns:a16="http://schemas.microsoft.com/office/drawing/2014/main" val="1170736898"/>
                    </a:ext>
                  </a:extLst>
                </a:gridCol>
              </a:tblGrid>
              <a:tr h="160477">
                <a:tc>
                  <a:txBody>
                    <a:bodyPr/>
                    <a:lstStyle/>
                    <a:p>
                      <a:pPr marL="0" marR="0">
                        <a:lnSpc>
                          <a:spcPct val="107000"/>
                        </a:lnSpc>
                        <a:spcBef>
                          <a:spcPts val="0"/>
                        </a:spcBef>
                        <a:spcAft>
                          <a:spcPts val="0"/>
                        </a:spcAft>
                      </a:pPr>
                      <a:r>
                        <a:rPr lang="en-US" sz="1600" b="1">
                          <a:effectLst/>
                          <a:latin typeface="+mj-lt"/>
                          <a:ea typeface="Calibri" panose="020F0502020204030204" pitchFamily="34" charset="0"/>
                          <a:cs typeface="Calibri" panose="020F0502020204030204" pitchFamily="34" charset="0"/>
                        </a:rPr>
                        <a:t>*MAE Subject #</a:t>
                      </a:r>
                      <a:endParaRPr lang="en-US" sz="1600" b="1" dirty="0">
                        <a:effectLst/>
                        <a:latin typeface="+mj-lt"/>
                        <a:ea typeface="Calibri" panose="020F0502020204030204" pitchFamily="34" charset="0"/>
                        <a:cs typeface="Calibri" panose="020F0502020204030204" pitchFamily="34" charset="0"/>
                      </a:endParaRPr>
                    </a:p>
                  </a:txBody>
                  <a:tcPr marL="68630" marR="68630" marT="0" marB="0" anchor="ctr"/>
                </a:tc>
                <a:tc>
                  <a:txBody>
                    <a:bodyPr/>
                    <a:lstStyle/>
                    <a:p>
                      <a:pPr marL="0" marR="0" algn="l">
                        <a:lnSpc>
                          <a:spcPct val="107000"/>
                        </a:lnSpc>
                        <a:spcBef>
                          <a:spcPts val="0"/>
                        </a:spcBef>
                        <a:spcAft>
                          <a:spcPts val="0"/>
                        </a:spcAft>
                      </a:pPr>
                      <a:r>
                        <a:rPr lang="en-US" sz="1600" b="1">
                          <a:effectLst/>
                          <a:latin typeface="+mj-lt"/>
                          <a:ea typeface="Calibri" panose="020F0502020204030204" pitchFamily="34" charset="0"/>
                          <a:cs typeface="Calibri" panose="020F0502020204030204" pitchFamily="34" charset="0"/>
                        </a:rPr>
                        <a:t>* MAE </a:t>
                      </a:r>
                      <a:r>
                        <a:rPr lang="en-US" sz="1600" b="1" dirty="0">
                          <a:effectLst/>
                          <a:latin typeface="+mj-lt"/>
                          <a:ea typeface="Calibri" panose="020F0502020204030204" pitchFamily="34" charset="0"/>
                          <a:cs typeface="Calibri" panose="020F0502020204030204" pitchFamily="34" charset="0"/>
                        </a:rPr>
                        <a:t>Description</a:t>
                      </a:r>
                    </a:p>
                  </a:txBody>
                  <a:tcPr marL="68630" marR="68630" marT="0" marB="0" anchor="ctr"/>
                </a:tc>
                <a:extLst>
                  <a:ext uri="{0D108BD9-81ED-4DB2-BD59-A6C34878D82A}">
                    <a16:rowId xmlns:a16="http://schemas.microsoft.com/office/drawing/2014/main" val="2218449211"/>
                  </a:ext>
                </a:extLst>
              </a:tr>
              <a:tr h="299957">
                <a:tc>
                  <a:txBody>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#0404</a:t>
                      </a:r>
                      <a:endParaRPr lang="en-US" sz="1600" dirty="0">
                        <a:latin typeface="+mj-lt"/>
                      </a:endParaRPr>
                    </a:p>
                  </a:txBody>
                  <a:tcPr marL="68630" marR="68630" marT="0" marB="0" anchor="ctr"/>
                </a:tc>
                <a:tc>
                  <a: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Hemoptysis, </a:t>
                      </a:r>
                      <a:r>
                        <a:rPr kumimoji="0" lang="en-US" altLang="en-US" sz="1600" b="0" i="0" u="none" strike="noStrike" kern="1200" cap="none" spc="0" normalizeH="0" baseline="0" noProof="0" dirty="0" err="1">
                          <a:ln>
                            <a:noFill/>
                          </a:ln>
                          <a:solidFill>
                            <a:prstClr val="black"/>
                          </a:solidFill>
                          <a:effectLst/>
                          <a:uLnTx/>
                          <a:uFillTx/>
                          <a:latin typeface="+mj-lt"/>
                          <a:ea typeface="+mn-ea"/>
                          <a:cs typeface="Arial" charset="0"/>
                        </a:rPr>
                        <a:t>hemothorax</a:t>
                      </a: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 pulmonary infarction; lower lobectomy; possible reperfusion injury</a:t>
                      </a:r>
                      <a:endParaRPr lang="en-US" sz="1600" dirty="0">
                        <a:latin typeface="+mj-lt"/>
                      </a:endParaRPr>
                    </a:p>
                  </a:txBody>
                  <a:tcPr marL="68630" marR="68630" marT="0" marB="0" anchor="ctr"/>
                </a:tc>
                <a:extLst>
                  <a:ext uri="{0D108BD9-81ED-4DB2-BD59-A6C34878D82A}">
                    <a16:rowId xmlns:a16="http://schemas.microsoft.com/office/drawing/2014/main" val="3926880325"/>
                  </a:ext>
                </a:extLst>
              </a:tr>
              <a:tr h="299957">
                <a:tc>
                  <a:txBody>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#0808</a:t>
                      </a:r>
                      <a:endParaRPr lang="en-US" sz="1600" dirty="0">
                        <a:latin typeface="+mj-lt"/>
                      </a:endParaRPr>
                    </a:p>
                  </a:txBody>
                  <a:tcPr marL="68630" marR="68630" marT="0" marB="0" anchor="ctr"/>
                </a:tc>
                <a:tc>
                  <a: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Worsening PE, surgical </a:t>
                      </a:r>
                      <a:r>
                        <a:rPr kumimoji="0" lang="en-US" altLang="en-US" sz="1600" b="0" i="0" u="none" strike="noStrike" kern="1200" cap="none" spc="0" normalizeH="0" baseline="0" noProof="0" dirty="0" err="1">
                          <a:ln>
                            <a:noFill/>
                          </a:ln>
                          <a:solidFill>
                            <a:prstClr val="black"/>
                          </a:solidFill>
                          <a:effectLst/>
                          <a:uLnTx/>
                          <a:uFillTx/>
                          <a:latin typeface="+mj-lt"/>
                          <a:ea typeface="+mn-ea"/>
                          <a:cs typeface="Arial" charset="0"/>
                        </a:rPr>
                        <a:t>embolectomy</a:t>
                      </a:r>
                      <a:endParaRPr lang="en-US" sz="1600" dirty="0">
                        <a:latin typeface="+mj-lt"/>
                      </a:endParaRPr>
                    </a:p>
                  </a:txBody>
                  <a:tcPr marL="68630" marR="68630" marT="0" marB="0" anchor="ctr"/>
                </a:tc>
                <a:extLst>
                  <a:ext uri="{0D108BD9-81ED-4DB2-BD59-A6C34878D82A}">
                    <a16:rowId xmlns:a16="http://schemas.microsoft.com/office/drawing/2014/main" val="10002"/>
                  </a:ext>
                </a:extLst>
              </a:tr>
              <a:tr h="275918">
                <a:tc>
                  <a:txBody>
                    <a:bodyPr/>
                    <a:lstStyle/>
                    <a:p>
                      <a:pPr marL="0" marR="0" lvl="1"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#2101</a:t>
                      </a:r>
                      <a:endParaRPr lang="en-US" sz="1600" dirty="0">
                        <a:latin typeface="+mj-lt"/>
                      </a:endParaRPr>
                    </a:p>
                  </a:txBody>
                  <a:tcPr marL="68630" marR="68630" marT="0" marB="0" anchor="ctr"/>
                </a:tc>
                <a:tc>
                  <a:txBody>
                    <a:bodyPr/>
                    <a:lstStyle/>
                    <a:p>
                      <a:pPr marL="0" marR="0" lvl="1"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Cardiogenic shock, acute respiratory insufficiency</a:t>
                      </a:r>
                      <a:endParaRPr lang="en-US" sz="1600" dirty="0">
                        <a:latin typeface="+mj-lt"/>
                      </a:endParaRPr>
                    </a:p>
                  </a:txBody>
                  <a:tcPr marL="68630" marR="68630" marT="0" marB="0" anchor="ctr"/>
                </a:tc>
                <a:extLst>
                  <a:ext uri="{0D108BD9-81ED-4DB2-BD59-A6C34878D82A}">
                    <a16:rowId xmlns:a16="http://schemas.microsoft.com/office/drawing/2014/main" val="2721891974"/>
                  </a:ext>
                </a:extLst>
              </a:tr>
              <a:tr h="274975">
                <a:tc>
                  <a:txBody>
                    <a:bodyPr/>
                    <a:lstStyle/>
                    <a:p>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#2422</a:t>
                      </a:r>
                      <a:endParaRPr lang="en-US" sz="1600" dirty="0">
                        <a:latin typeface="+mj-lt"/>
                      </a:endParaRPr>
                    </a:p>
                  </a:txBody>
                  <a:tcPr marL="68630" marR="68630" marT="0" marB="0" anchor="ctr"/>
                </a:tc>
                <a:tc>
                  <a:txBody>
                    <a:bodyPr/>
                    <a:lstStyle/>
                    <a:p>
                      <a:pPr marL="0" marR="0" indent="0" algn="l" defTabSz="121917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mj-lt"/>
                          <a:ea typeface="+mn-ea"/>
                          <a:cs typeface="Arial" charset="0"/>
                        </a:rPr>
                        <a:t>Patient agitated during procedure despite sedation; respiratory arrest with VFIB and </a:t>
                      </a:r>
                      <a:r>
                        <a:rPr kumimoji="0" lang="en-US" altLang="en-US" sz="1600" b="0" i="0" u="none" strike="noStrike" kern="1200" cap="none" spc="0" normalizeH="0" baseline="0" noProof="0" dirty="0" err="1">
                          <a:ln>
                            <a:noFill/>
                          </a:ln>
                          <a:solidFill>
                            <a:prstClr val="black"/>
                          </a:solidFill>
                          <a:effectLst/>
                          <a:uLnTx/>
                          <a:uFillTx/>
                          <a:latin typeface="+mj-lt"/>
                          <a:ea typeface="+mn-ea"/>
                          <a:cs typeface="Arial" charset="0"/>
                        </a:rPr>
                        <a:t>cardioversion</a:t>
                      </a:r>
                      <a:endParaRPr lang="en-US" sz="1600" dirty="0">
                        <a:latin typeface="+mj-lt"/>
                      </a:endParaRPr>
                    </a:p>
                  </a:txBody>
                  <a:tcPr marL="68630" marR="68630" marT="0" marB="0" anchor="ctr"/>
                </a:tc>
                <a:extLst>
                  <a:ext uri="{0D108BD9-81ED-4DB2-BD59-A6C34878D82A}">
                    <a16:rowId xmlns:a16="http://schemas.microsoft.com/office/drawing/2014/main" val="2151555477"/>
                  </a:ext>
                </a:extLst>
              </a:tr>
            </a:tbl>
          </a:graphicData>
        </a:graphic>
      </p:graphicFrame>
    </p:spTree>
    <p:extLst>
      <p:ext uri="{BB962C8B-B14F-4D97-AF65-F5344CB8AC3E}">
        <p14:creationId xmlns:p14="http://schemas.microsoft.com/office/powerpoint/2010/main" val="17119059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69261" y="214682"/>
            <a:ext cx="10623907" cy="456163"/>
          </a:xfrm>
        </p:spPr>
        <p:txBody>
          <a:bodyPr>
            <a:normAutofit fontScale="90000"/>
          </a:bodyPr>
          <a:lstStyle/>
          <a:p>
            <a:r>
              <a:rPr lang="en-US" altLang="en-US" sz="3600"/>
              <a:t>FlowTriever </a:t>
            </a:r>
            <a:r>
              <a:rPr lang="en-US" altLang="en-US" sz="3600" dirty="0"/>
              <a:t>Clot Retrieval Experience, Acute to Chronic </a:t>
            </a:r>
            <a:endParaRPr lang="en-US" sz="3600" dirty="0"/>
          </a:p>
        </p:txBody>
      </p:sp>
      <p:sp>
        <p:nvSpPr>
          <p:cNvPr id="1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49</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pSp>
        <p:nvGrpSpPr>
          <p:cNvPr id="15" name="Group 14">
            <a:extLst>
              <a:ext uri="{FF2B5EF4-FFF2-40B4-BE49-F238E27FC236}">
                <a16:creationId xmlns:a16="http://schemas.microsoft.com/office/drawing/2014/main" id="{09B32076-03AE-446E-8975-1F50BDFC38BC}"/>
              </a:ext>
            </a:extLst>
          </p:cNvPr>
          <p:cNvGrpSpPr/>
          <p:nvPr/>
        </p:nvGrpSpPr>
        <p:grpSpPr>
          <a:xfrm>
            <a:off x="1125065" y="872763"/>
            <a:ext cx="9938696" cy="5112474"/>
            <a:chOff x="634135" y="753304"/>
            <a:chExt cx="10920557" cy="5617545"/>
          </a:xfrm>
        </p:grpSpPr>
        <p:sp>
          <p:nvSpPr>
            <p:cNvPr id="16" name="Right Arrow 5">
              <a:extLst>
                <a:ext uri="{FF2B5EF4-FFF2-40B4-BE49-F238E27FC236}">
                  <a16:creationId xmlns:a16="http://schemas.microsoft.com/office/drawing/2014/main" id="{9DD04FC5-247E-40E5-9312-BC74DF8B1F9D}"/>
                </a:ext>
              </a:extLst>
            </p:cNvPr>
            <p:cNvSpPr/>
            <p:nvPr/>
          </p:nvSpPr>
          <p:spPr>
            <a:xfrm>
              <a:off x="634136" y="753304"/>
              <a:ext cx="10920556" cy="434975"/>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ACUTE						CHRONIC</a:t>
              </a:r>
            </a:p>
          </p:txBody>
        </p:sp>
        <p:pic>
          <p:nvPicPr>
            <p:cNvPr id="17" name="Picture 16">
              <a:extLst>
                <a:ext uri="{FF2B5EF4-FFF2-40B4-BE49-F238E27FC236}">
                  <a16:creationId xmlns:a16="http://schemas.microsoft.com/office/drawing/2014/main" id="{AA18BC36-B6F9-4CD2-ADBB-C7B9471DC0D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4135" y="1268549"/>
              <a:ext cx="10920556" cy="5102300"/>
            </a:xfrm>
            <a:prstGeom prst="rect">
              <a:avLst/>
            </a:prstGeom>
          </p:spPr>
        </p:pic>
      </p:grpSp>
    </p:spTree>
    <p:extLst>
      <p:ext uri="{BB962C8B-B14F-4D97-AF65-F5344CB8AC3E}">
        <p14:creationId xmlns:p14="http://schemas.microsoft.com/office/powerpoint/2010/main" val="3022603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75556" y="61983"/>
            <a:ext cx="10526349" cy="707886"/>
          </a:xfrm>
          <a:prstGeom prst="rect">
            <a:avLst/>
          </a:prstGeom>
          <a:noFill/>
        </p:spPr>
        <p:txBody>
          <a:bodyPr wrap="square" rtlCol="0" anchor="ctr">
            <a:spAutoFit/>
          </a:bodyPr>
          <a:lstStyle/>
          <a:p>
            <a:pPr algn="ctr"/>
            <a:r>
              <a:rPr lang="en-US" sz="4000" dirty="0"/>
              <a:t>Discharge Pharmacotherapy</a:t>
            </a:r>
          </a:p>
        </p:txBody>
      </p:sp>
      <p:graphicFrame>
        <p:nvGraphicFramePr>
          <p:cNvPr id="5" name="Chart 4"/>
          <p:cNvGraphicFramePr/>
          <p:nvPr>
            <p:extLst>
              <p:ext uri="{D42A27DB-BD31-4B8C-83A1-F6EECF244321}">
                <p14:modId xmlns:p14="http://schemas.microsoft.com/office/powerpoint/2010/main" val="3741395032"/>
              </p:ext>
            </p:extLst>
          </p:nvPr>
        </p:nvGraphicFramePr>
        <p:xfrm>
          <a:off x="-1132766" y="1473958"/>
          <a:ext cx="6564574" cy="361665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p:extLst>
              <p:ext uri="{D42A27DB-BD31-4B8C-83A1-F6EECF244321}">
                <p14:modId xmlns:p14="http://schemas.microsoft.com/office/powerpoint/2010/main" val="2532331109"/>
              </p:ext>
            </p:extLst>
          </p:nvPr>
        </p:nvGraphicFramePr>
        <p:xfrm>
          <a:off x="2569840" y="1473958"/>
          <a:ext cx="6564574" cy="361665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655093" y="1127793"/>
            <a:ext cx="3002507" cy="369332"/>
          </a:xfrm>
          <a:prstGeom prst="rect">
            <a:avLst/>
          </a:prstGeom>
          <a:noFill/>
        </p:spPr>
        <p:txBody>
          <a:bodyPr wrap="square" rtlCol="0">
            <a:spAutoFit/>
          </a:bodyPr>
          <a:lstStyle/>
          <a:p>
            <a:pPr algn="ctr"/>
            <a:r>
              <a:rPr lang="en-US" i="1" dirty="0"/>
              <a:t>Antithrombotic</a:t>
            </a:r>
          </a:p>
        </p:txBody>
      </p:sp>
      <p:sp>
        <p:nvSpPr>
          <p:cNvPr id="8" name="TextBox 7"/>
          <p:cNvSpPr txBox="1"/>
          <p:nvPr/>
        </p:nvSpPr>
        <p:spPr>
          <a:xfrm>
            <a:off x="4241691" y="1104626"/>
            <a:ext cx="3002507" cy="369332"/>
          </a:xfrm>
          <a:prstGeom prst="rect">
            <a:avLst/>
          </a:prstGeom>
          <a:noFill/>
        </p:spPr>
        <p:txBody>
          <a:bodyPr wrap="square" rtlCol="0">
            <a:spAutoFit/>
          </a:bodyPr>
          <a:lstStyle/>
          <a:p>
            <a:pPr algn="ctr"/>
            <a:r>
              <a:rPr lang="en-US" i="1" dirty="0"/>
              <a:t>OAC</a:t>
            </a:r>
          </a:p>
        </p:txBody>
      </p:sp>
      <p:graphicFrame>
        <p:nvGraphicFramePr>
          <p:cNvPr id="9" name="Chart 8"/>
          <p:cNvGraphicFramePr/>
          <p:nvPr>
            <p:extLst>
              <p:ext uri="{D42A27DB-BD31-4B8C-83A1-F6EECF244321}">
                <p14:modId xmlns:p14="http://schemas.microsoft.com/office/powerpoint/2010/main" val="3390842506"/>
              </p:ext>
            </p:extLst>
          </p:nvPr>
        </p:nvGraphicFramePr>
        <p:xfrm>
          <a:off x="6594142" y="1462585"/>
          <a:ext cx="6564574" cy="361665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p:cNvSpPr txBox="1"/>
          <p:nvPr/>
        </p:nvSpPr>
        <p:spPr>
          <a:xfrm>
            <a:off x="8399398" y="1061829"/>
            <a:ext cx="3002507" cy="369332"/>
          </a:xfrm>
          <a:prstGeom prst="rect">
            <a:avLst/>
          </a:prstGeom>
          <a:noFill/>
        </p:spPr>
        <p:txBody>
          <a:bodyPr wrap="square" rtlCol="0">
            <a:spAutoFit/>
          </a:bodyPr>
          <a:lstStyle/>
          <a:p>
            <a:pPr algn="ctr"/>
            <a:r>
              <a:rPr lang="en-US" i="1" dirty="0"/>
              <a:t>Antiplatelet</a:t>
            </a:r>
          </a:p>
        </p:txBody>
      </p:sp>
      <p:sp>
        <p:nvSpPr>
          <p:cNvPr id="11" name="Rounded Rectangle 10"/>
          <p:cNvSpPr/>
          <p:nvPr/>
        </p:nvSpPr>
        <p:spPr>
          <a:xfrm>
            <a:off x="163773" y="859809"/>
            <a:ext cx="11887200" cy="4449170"/>
          </a:xfrm>
          <a:prstGeom prst="roundRect">
            <a:avLst/>
          </a:prstGeom>
          <a:solidFill>
            <a:schemeClr val="accent4">
              <a:alpha val="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06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6DEB7-1A2F-4F9C-8D5A-6C5A834CBFB3}"/>
              </a:ext>
            </a:extLst>
          </p:cNvPr>
          <p:cNvSpPr>
            <a:spLocks noGrp="1"/>
          </p:cNvSpPr>
          <p:nvPr>
            <p:ph type="title"/>
          </p:nvPr>
        </p:nvSpPr>
        <p:spPr/>
        <p:txBody>
          <a:bodyPr>
            <a:normAutofit fontScale="90000"/>
          </a:bodyPr>
          <a:lstStyle/>
          <a:p>
            <a:r>
              <a:rPr lang="en-US" sz="3600" dirty="0"/>
              <a:t>FLARE Safety in Context</a:t>
            </a:r>
          </a:p>
        </p:txBody>
      </p:sp>
      <p:graphicFrame>
        <p:nvGraphicFramePr>
          <p:cNvPr id="6" name="Table 5">
            <a:extLst>
              <a:ext uri="{FF2B5EF4-FFF2-40B4-BE49-F238E27FC236}">
                <a16:creationId xmlns:a16="http://schemas.microsoft.com/office/drawing/2014/main" id="{55E9A1FC-CDB3-4FD0-BAAC-EF4C51DAE266}"/>
              </a:ext>
            </a:extLst>
          </p:cNvPr>
          <p:cNvGraphicFramePr>
            <a:graphicFrameLocks noGrp="1"/>
          </p:cNvGraphicFramePr>
          <p:nvPr>
            <p:extLst/>
          </p:nvPr>
        </p:nvGraphicFramePr>
        <p:xfrm>
          <a:off x="784046" y="896984"/>
          <a:ext cx="10623907" cy="3997232"/>
        </p:xfrm>
        <a:graphic>
          <a:graphicData uri="http://schemas.openxmlformats.org/drawingml/2006/table">
            <a:tbl>
              <a:tblPr firstRow="1" bandRow="1">
                <a:tableStyleId>{616DA210-FB5B-4158-B5E0-FEB733F419BA}</a:tableStyleId>
              </a:tblPr>
              <a:tblGrid>
                <a:gridCol w="3901037">
                  <a:extLst>
                    <a:ext uri="{9D8B030D-6E8A-4147-A177-3AD203B41FA5}">
                      <a16:colId xmlns:a16="http://schemas.microsoft.com/office/drawing/2014/main" val="1294703976"/>
                    </a:ext>
                  </a:extLst>
                </a:gridCol>
                <a:gridCol w="3181567">
                  <a:extLst>
                    <a:ext uri="{9D8B030D-6E8A-4147-A177-3AD203B41FA5}">
                      <a16:colId xmlns:a16="http://schemas.microsoft.com/office/drawing/2014/main" val="20001"/>
                    </a:ext>
                  </a:extLst>
                </a:gridCol>
                <a:gridCol w="3541303">
                  <a:extLst>
                    <a:ext uri="{9D8B030D-6E8A-4147-A177-3AD203B41FA5}">
                      <a16:colId xmlns:a16="http://schemas.microsoft.com/office/drawing/2014/main" val="20002"/>
                    </a:ext>
                  </a:extLst>
                </a:gridCol>
              </a:tblGrid>
              <a:tr h="727564">
                <a:tc>
                  <a:txBody>
                    <a:bodyPr/>
                    <a:lstStyle>
                      <a:lvl1pPr>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914400" rtl="0" eaLnBrk="1" fontAlgn="b" latinLnBrk="0" hangingPunct="1">
                        <a:lnSpc>
                          <a:spcPct val="100000"/>
                        </a:lnSpc>
                        <a:spcBef>
                          <a:spcPts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Study</a:t>
                      </a:r>
                    </a:p>
                  </a:txBody>
                  <a:tcPr marL="54835" marR="54835" marT="0" marB="0" anchor="ctr" horzOverflow="overflow"/>
                </a:tc>
                <a:tc>
                  <a:txBody>
                    <a:bodyPr/>
                    <a:lstStyle/>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Major </a:t>
                      </a:r>
                    </a:p>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Bleeding</a:t>
                      </a:r>
                    </a:p>
                  </a:txBody>
                  <a:tcPr marL="54835" marR="54835" marT="0" marB="0" anchor="ctr" horzOverflow="overflow"/>
                </a:tc>
                <a:tc>
                  <a:txBody>
                    <a:bodyPr/>
                    <a:lstStyle/>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Intracranial Hemorrhage</a:t>
                      </a:r>
                    </a:p>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(Fibrinolysis Group)</a:t>
                      </a:r>
                    </a:p>
                  </a:txBody>
                  <a:tcPr marL="54835" marR="54835" marT="0" marB="0" anchor="ctr" horzOverflow="overflow"/>
                </a:tc>
                <a:extLst>
                  <a:ext uri="{0D108BD9-81ED-4DB2-BD59-A6C34878D82A}">
                    <a16:rowId xmlns:a16="http://schemas.microsoft.com/office/drawing/2014/main" val="1810774892"/>
                  </a:ext>
                </a:extLst>
              </a:tr>
              <a:tr h="723277">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1217613" rtl="0" eaLnBrk="1" fontAlgn="b" latinLnBrk="0" hangingPunct="1">
                        <a:lnSpc>
                          <a:spcPct val="100000"/>
                        </a:lnSpc>
                        <a:spcBef>
                          <a:spcPts val="0"/>
                        </a:spcBef>
                        <a:spcAft>
                          <a:spcPct val="0"/>
                        </a:spcAft>
                        <a:buClrTx/>
                        <a:buSzTx/>
                        <a:buFontTx/>
                        <a:buNone/>
                        <a:tabLst/>
                      </a:pPr>
                      <a:r>
                        <a:rPr kumimoji="0" lang="en-US" altLang="en-US" sz="1800" b="1" u="none" strike="noStrike" cap="none" normalizeH="0" baseline="0" dirty="0">
                          <a:ln>
                            <a:noFill/>
                          </a:ln>
                          <a:solidFill>
                            <a:schemeClr val="tx1"/>
                          </a:solidFill>
                          <a:effectLst/>
                          <a:latin typeface="+mj-lt"/>
                        </a:rPr>
                        <a:t>FLARE</a:t>
                      </a:r>
                      <a:endParaRPr kumimoji="0" lang="en-US" altLang="en-US" sz="1800" b="1" i="0" u="none" strike="noStrike" cap="none" normalizeH="0" baseline="0" dirty="0">
                        <a:ln>
                          <a:noFill/>
                        </a:ln>
                        <a:solidFill>
                          <a:schemeClr val="tx1"/>
                        </a:solidFill>
                        <a:effectLst/>
                        <a:latin typeface="+mj-lt"/>
                        <a:ea typeface="MS PGothic" panose="020B0600070205080204" pitchFamily="34" charset="-128"/>
                      </a:endParaRP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1/106 (.9%)</a:t>
                      </a: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800" b="1" i="0" u="none" strike="noStrike" cap="none" normalizeH="0" baseline="0" dirty="0">
                          <a:ln>
                            <a:noFill/>
                          </a:ln>
                          <a:solidFill>
                            <a:schemeClr val="tx1"/>
                          </a:solidFill>
                          <a:effectLst/>
                          <a:latin typeface="+mj-lt"/>
                          <a:ea typeface="MS PGothic" panose="020B0600070205080204" pitchFamily="34" charset="-128"/>
                        </a:rPr>
                        <a:t>0/106 (0%)</a:t>
                      </a:r>
                    </a:p>
                  </a:txBody>
                  <a:tcPr marL="54835" marR="54835" marT="0" marB="0" anchor="ctr" horzOverflow="overflow"/>
                </a:tc>
                <a:extLst>
                  <a:ext uri="{0D108BD9-81ED-4DB2-BD59-A6C34878D82A}">
                    <a16:rowId xmlns:a16="http://schemas.microsoft.com/office/drawing/2014/main" val="3500367829"/>
                  </a:ext>
                </a:extLst>
              </a:tr>
              <a:tr h="848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ULTIMA (USAT arm)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mj-lt"/>
                          <a:ea typeface="ＭＳ Ｐゴシック" charset="0"/>
                        </a:rPr>
                        <a:t>Kucher</a:t>
                      </a: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 et al. 2013)</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0/30 (0%)</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0/30 (0%)</a:t>
                      </a:r>
                    </a:p>
                  </a:txBody>
                  <a:tcPr marT="45710" marB="45710" horzOverflow="overflow"/>
                </a:tc>
                <a:extLst>
                  <a:ext uri="{0D108BD9-81ED-4DB2-BD59-A6C34878D82A}">
                    <a16:rowId xmlns:a16="http://schemas.microsoft.com/office/drawing/2014/main" val="10002"/>
                  </a:ext>
                </a:extLst>
              </a:tr>
              <a:tr h="848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PEITHO (</a:t>
                      </a:r>
                      <a:r>
                        <a:rPr kumimoji="0" lang="en-US" sz="1800" b="1" i="0" u="none" strike="noStrike" cap="none" normalizeH="0" baseline="0" dirty="0" err="1">
                          <a:ln>
                            <a:noFill/>
                          </a:ln>
                          <a:solidFill>
                            <a:schemeClr val="tx1"/>
                          </a:solidFill>
                          <a:effectLst>
                            <a:outerShdw blurRad="38100" dist="38100" dir="2700000" algn="tl">
                              <a:srgbClr val="DDDDDD"/>
                            </a:outerShdw>
                          </a:effectLst>
                          <a:latin typeface="+mj-lt"/>
                          <a:ea typeface="ＭＳ Ｐゴシック" charset="0"/>
                        </a:rPr>
                        <a:t>tPA</a:t>
                      </a: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 arm)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(Meyer G, et al. 2014)</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58/506 (11.5%)</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DDDDDD"/>
                            </a:outerShdw>
                          </a:effectLst>
                          <a:latin typeface="+mj-lt"/>
                          <a:ea typeface="ＭＳ Ｐゴシック" charset="0"/>
                        </a:rPr>
                        <a:t>10/506 (2%)</a:t>
                      </a:r>
                    </a:p>
                  </a:txBody>
                  <a:tcPr marT="45710" marB="45710" horzOverflow="overflow"/>
                </a:tc>
                <a:extLst>
                  <a:ext uri="{0D108BD9-81ED-4DB2-BD59-A6C34878D82A}">
                    <a16:rowId xmlns:a16="http://schemas.microsoft.com/office/drawing/2014/main" val="10003"/>
                  </a:ext>
                </a:extLst>
              </a:tr>
              <a:tr h="848797">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rPr>
                        <a:t>SEATTLE II</a:t>
                      </a:r>
                      <a:endParaRPr kumimoji="0" lang="en-US" sz="1800" b="1" i="0" u="none" strike="noStrike" cap="none" normalizeH="0" baseline="0" dirty="0">
                        <a:ln>
                          <a:noFill/>
                        </a:ln>
                        <a:solidFill>
                          <a:schemeClr val="tx1"/>
                        </a:solidFill>
                        <a:effectLst/>
                        <a:latin typeface="+mj-lt"/>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rPr>
                        <a:t>(Piazza G, et al. 2014)</a:t>
                      </a: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chemeClr val="tx1"/>
                          </a:solidFill>
                          <a:effectLst/>
                          <a:latin typeface="+mj-lt"/>
                          <a:ea typeface="ＭＳ Ｐゴシック" charset="0"/>
                        </a:rPr>
                        <a:t>17/150 (11.4%)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endParaRPr>
                    </a:p>
                  </a:txBody>
                  <a:tcPr marT="45710" marB="45710"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outerShdw blurRad="38100" dist="38100" dir="2700000" algn="tl">
                              <a:srgbClr val="FFFFFF"/>
                            </a:outerShdw>
                          </a:effectLst>
                          <a:latin typeface="+mj-lt"/>
                          <a:ea typeface="ＭＳ Ｐゴシック" charset="0"/>
                        </a:rPr>
                        <a:t>0/150 (0%)</a:t>
                      </a:r>
                    </a:p>
                  </a:txBody>
                  <a:tcPr marT="45710" marB="45710" horzOverflow="overflow"/>
                </a:tc>
                <a:extLst>
                  <a:ext uri="{0D108BD9-81ED-4DB2-BD59-A6C34878D82A}">
                    <a16:rowId xmlns:a16="http://schemas.microsoft.com/office/drawing/2014/main" val="10004"/>
                  </a:ext>
                </a:extLst>
              </a:tr>
            </a:tbl>
          </a:graphicData>
        </a:graphic>
      </p:graphicFrame>
      <p:sp>
        <p:nvSpPr>
          <p:cNvPr id="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50</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92461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96DEB7-1A2F-4F9C-8D5A-6C5A834CBFB3}"/>
              </a:ext>
            </a:extLst>
          </p:cNvPr>
          <p:cNvSpPr>
            <a:spLocks noGrp="1"/>
          </p:cNvSpPr>
          <p:nvPr>
            <p:ph type="title"/>
          </p:nvPr>
        </p:nvSpPr>
        <p:spPr/>
        <p:txBody>
          <a:bodyPr>
            <a:normAutofit fontScale="90000"/>
          </a:bodyPr>
          <a:lstStyle/>
          <a:p>
            <a:r>
              <a:rPr lang="en-US" sz="3600" dirty="0"/>
              <a:t>FLARE Effectiveness in Context</a:t>
            </a:r>
          </a:p>
        </p:txBody>
      </p:sp>
      <p:graphicFrame>
        <p:nvGraphicFramePr>
          <p:cNvPr id="6" name="Table 5">
            <a:extLst>
              <a:ext uri="{FF2B5EF4-FFF2-40B4-BE49-F238E27FC236}">
                <a16:creationId xmlns:a16="http://schemas.microsoft.com/office/drawing/2014/main" id="{55E9A1FC-CDB3-4FD0-BAAC-EF4C51DAE266}"/>
              </a:ext>
            </a:extLst>
          </p:cNvPr>
          <p:cNvGraphicFramePr>
            <a:graphicFrameLocks noGrp="1"/>
          </p:cNvGraphicFramePr>
          <p:nvPr>
            <p:extLst/>
          </p:nvPr>
        </p:nvGraphicFramePr>
        <p:xfrm>
          <a:off x="570634" y="803484"/>
          <a:ext cx="10868026" cy="3760122"/>
        </p:xfrm>
        <a:graphic>
          <a:graphicData uri="http://schemas.openxmlformats.org/drawingml/2006/table">
            <a:tbl>
              <a:tblPr firstRow="1" bandRow="1">
                <a:tableStyleId>{616DA210-FB5B-4158-B5E0-FEB733F419BA}</a:tableStyleId>
              </a:tblPr>
              <a:tblGrid>
                <a:gridCol w="1930250">
                  <a:extLst>
                    <a:ext uri="{9D8B030D-6E8A-4147-A177-3AD203B41FA5}">
                      <a16:colId xmlns:a16="http://schemas.microsoft.com/office/drawing/2014/main" val="1294703976"/>
                    </a:ext>
                  </a:extLst>
                </a:gridCol>
                <a:gridCol w="1506676">
                  <a:extLst>
                    <a:ext uri="{9D8B030D-6E8A-4147-A177-3AD203B41FA5}">
                      <a16:colId xmlns:a16="http://schemas.microsoft.com/office/drawing/2014/main" val="20001"/>
                    </a:ext>
                  </a:extLst>
                </a:gridCol>
                <a:gridCol w="2397547">
                  <a:extLst>
                    <a:ext uri="{9D8B030D-6E8A-4147-A177-3AD203B41FA5}">
                      <a16:colId xmlns:a16="http://schemas.microsoft.com/office/drawing/2014/main" val="1784073231"/>
                    </a:ext>
                  </a:extLst>
                </a:gridCol>
                <a:gridCol w="2397547">
                  <a:extLst>
                    <a:ext uri="{9D8B030D-6E8A-4147-A177-3AD203B41FA5}">
                      <a16:colId xmlns:a16="http://schemas.microsoft.com/office/drawing/2014/main" val="20003"/>
                    </a:ext>
                  </a:extLst>
                </a:gridCol>
                <a:gridCol w="2636006">
                  <a:extLst>
                    <a:ext uri="{9D8B030D-6E8A-4147-A177-3AD203B41FA5}">
                      <a16:colId xmlns:a16="http://schemas.microsoft.com/office/drawing/2014/main" val="1533945253"/>
                    </a:ext>
                  </a:extLst>
                </a:gridCol>
              </a:tblGrid>
              <a:tr h="409055">
                <a:tc>
                  <a:txBody>
                    <a:bodyPr/>
                    <a:lstStyle>
                      <a:lvl1pPr>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914400" rtl="0" eaLnBrk="1" fontAlgn="b" latinLnBrk="0" hangingPunct="1">
                        <a:lnSpc>
                          <a:spcPct val="100000"/>
                        </a:lnSpc>
                        <a:spcBef>
                          <a:spcPts val="0"/>
                        </a:spcBef>
                        <a:spcAft>
                          <a:spcPct val="0"/>
                        </a:spcAft>
                        <a:buClrTx/>
                        <a:buSzTx/>
                        <a:buFontTx/>
                        <a:buNone/>
                        <a:tabLst/>
                      </a:pPr>
                      <a:endParaRPr kumimoji="0" lang="en-US" altLang="en-US" sz="1600" b="0" i="0" u="none" strike="noStrike" cap="none" normalizeH="0" baseline="30000" dirty="0">
                        <a:ln>
                          <a:noFill/>
                        </a:ln>
                        <a:solidFill>
                          <a:schemeClr val="tx1"/>
                        </a:solidFill>
                        <a:effectLst/>
                        <a:latin typeface="+mn-lt"/>
                        <a:ea typeface="MS PGothic" panose="020B0600070205080204" pitchFamily="34" charset="-128"/>
                      </a:endParaRPr>
                    </a:p>
                  </a:txBody>
                  <a:tcPr marL="54835" marR="54835" marT="0" marB="0" anchor="ctr" horzOverflow="overflow"/>
                </a:tc>
                <a:tc>
                  <a:txBody>
                    <a:bodyPr/>
                    <a:lstStyle/>
                    <a:p>
                      <a:pPr marL="0" marR="0" lvl="0" indent="0" algn="ctr" defTabSz="914400" rtl="0" eaLnBrk="1" fontAlgn="b" latinLnBrk="0" hangingPunct="1">
                        <a:lnSpc>
                          <a:spcPct val="100000"/>
                        </a:lnSpc>
                        <a:spcBef>
                          <a:spcPts val="0"/>
                        </a:spcBef>
                        <a:spcAft>
                          <a:spcPct val="0"/>
                        </a:spcAft>
                        <a:buClrTx/>
                        <a:buSzTx/>
                        <a:buFontTx/>
                        <a:buNone/>
                        <a:tabLst/>
                        <a:defRPr/>
                      </a:pPr>
                      <a:r>
                        <a:rPr kumimoji="0" lang="en-US" altLang="en-US" sz="1600" b="1" i="0" u="none" strike="noStrike" cap="none" normalizeH="0" baseline="0" dirty="0">
                          <a:ln>
                            <a:noFill/>
                          </a:ln>
                          <a:solidFill>
                            <a:schemeClr val="tx1"/>
                          </a:solidFill>
                          <a:effectLst/>
                          <a:latin typeface="+mn-lt"/>
                          <a:ea typeface="MS PGothic" panose="020B0600070205080204" pitchFamily="34" charset="-128"/>
                        </a:rPr>
                        <a:t>N</a:t>
                      </a:r>
                    </a:p>
                  </a:txBody>
                  <a:tcPr marL="54835" marR="54835" marT="0" marB="0" anchor="ctr" horzOverflow="overflow"/>
                </a:tc>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mn-lt"/>
                          <a:ea typeface="MS PGothic" panose="020B0600070205080204" pitchFamily="34" charset="-128"/>
                        </a:rPr>
                        <a:t>Treatment</a:t>
                      </a: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1" i="0" u="none" strike="noStrike" cap="none" normalizeH="0" baseline="0" dirty="0" err="1">
                          <a:ln>
                            <a:noFill/>
                          </a:ln>
                          <a:solidFill>
                            <a:schemeClr val="tx1"/>
                          </a:solidFill>
                          <a:effectLst/>
                          <a:latin typeface="+mn-lt"/>
                          <a:ea typeface="MS PGothic" panose="020B0600070205080204" pitchFamily="34" charset="-128"/>
                        </a:rPr>
                        <a:t>tPA</a:t>
                      </a:r>
                      <a:r>
                        <a:rPr kumimoji="0" lang="en-US" altLang="en-US" sz="1600" b="1" i="0" u="none" strike="noStrike" cap="none" normalizeH="0" baseline="0" dirty="0">
                          <a:ln>
                            <a:noFill/>
                          </a:ln>
                          <a:solidFill>
                            <a:schemeClr val="tx1"/>
                          </a:solidFill>
                          <a:effectLst/>
                          <a:latin typeface="+mn-lt"/>
                          <a:ea typeface="MS PGothic" panose="020B0600070205080204" pitchFamily="34" charset="-128"/>
                        </a:rPr>
                        <a:t> </a:t>
                      </a:r>
                    </a:p>
                  </a:txBody>
                  <a:tcPr marL="54835" marR="54835" marT="0" marB="0" anchor="ctr" horzOverflow="overflow"/>
                </a:tc>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1" i="0" u="none" strike="noStrike" kern="1200" cap="none" normalizeH="0" baseline="0" dirty="0">
                          <a:ln>
                            <a:noFill/>
                          </a:ln>
                          <a:solidFill>
                            <a:schemeClr val="tx1"/>
                          </a:solidFill>
                          <a:effectLst/>
                          <a:latin typeface="+mn-lt"/>
                          <a:ea typeface="MS PGothic" panose="020B0600070205080204" pitchFamily="34" charset="-128"/>
                          <a:cs typeface="+mn-cs"/>
                        </a:rPr>
                        <a:t>Reduction in RV/LV Ratio at 48 Hours</a:t>
                      </a:r>
                    </a:p>
                  </a:txBody>
                  <a:tcPr marL="54835" marR="54835" marT="0" marB="0" anchor="ctr" horzOverflow="overflow"/>
                </a:tc>
                <a:extLst>
                  <a:ext uri="{0D108BD9-81ED-4DB2-BD59-A6C34878D82A}">
                    <a16:rowId xmlns:a16="http://schemas.microsoft.com/office/drawing/2014/main" val="1810774892"/>
                  </a:ext>
                </a:extLst>
              </a:tr>
              <a:tr h="545407">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1217613" rtl="0" eaLnBrk="1" fontAlgn="b" latinLnBrk="0" hangingPunct="1">
                        <a:lnSpc>
                          <a:spcPct val="100000"/>
                        </a:lnSpc>
                        <a:spcBef>
                          <a:spcPts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mn-lt"/>
                        </a:rPr>
                        <a:t>FLARE</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MS PGothic" panose="020B0600070205080204" pitchFamily="34" charset="-128"/>
                        </a:rPr>
                        <a:t>104</a:t>
                      </a:r>
                    </a:p>
                  </a:txBody>
                  <a:tcPr marL="54835" marR="54835" marT="0" marB="0" anchor="ctr" horzOverflow="overflow"/>
                </a:tc>
                <a:tc>
                  <a:txBody>
                    <a:bodyPr/>
                    <a:lstStyle/>
                    <a:p>
                      <a:pPr algn="ctr"/>
                      <a:r>
                        <a:rPr lang="en-US" sz="1600" dirty="0" err="1">
                          <a:latin typeface="+mn-lt"/>
                        </a:rPr>
                        <a:t>FlowTriever</a:t>
                      </a:r>
                      <a:r>
                        <a:rPr lang="en-US" sz="1600" dirty="0">
                          <a:latin typeface="+mn-lt"/>
                        </a:rPr>
                        <a:t> mechanical</a:t>
                      </a:r>
                      <a:r>
                        <a:rPr lang="en-US" sz="1600" baseline="0" dirty="0">
                          <a:latin typeface="+mn-lt"/>
                        </a:rPr>
                        <a:t> </a:t>
                      </a:r>
                      <a:r>
                        <a:rPr lang="en-US" sz="1600" baseline="0" dirty="0" err="1">
                          <a:latin typeface="+mn-lt"/>
                        </a:rPr>
                        <a:t>thrombectomy</a:t>
                      </a:r>
                      <a:endParaRPr lang="en-US" sz="1600" dirty="0">
                        <a:latin typeface="+mn-lt"/>
                      </a:endParaRPr>
                    </a:p>
                  </a:txBody>
                  <a:tcPr marL="54835" marR="54835" marT="0" marB="0" anchor="ctr" horzOverflow="overflow"/>
                </a:tc>
                <a:tc>
                  <a:txBody>
                    <a:bodyPr/>
                    <a:lstStyle/>
                    <a:p>
                      <a:pPr algn="ctr"/>
                      <a:r>
                        <a:rPr lang="en-US" sz="1600" dirty="0">
                          <a:latin typeface="+mn-lt"/>
                        </a:rPr>
                        <a:t>0 mg</a:t>
                      </a:r>
                    </a:p>
                  </a:txBody>
                  <a:tcPr marL="54835" marR="54835" marT="0" marB="0" anchor="ctr" horzOverflow="overflow"/>
                </a:tc>
                <a:tc>
                  <a:txBody>
                    <a:bodyPr/>
                    <a:lstStyle>
                      <a:lvl1pPr marL="342900" indent="-3429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1" indent="0" algn="ctr" defTabSz="1217613" rtl="0" eaLnBrk="1" fontAlgn="base" latinLnBrk="0" hangingPunct="1">
                        <a:lnSpc>
                          <a:spcPct val="100000"/>
                        </a:lnSpc>
                        <a:spcBef>
                          <a:spcPts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mn-lt"/>
                        </a:rPr>
                        <a:t>0.39 / 25%</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extLst>
                  <a:ext uri="{0D108BD9-81ED-4DB2-BD59-A6C34878D82A}">
                    <a16:rowId xmlns:a16="http://schemas.microsoft.com/office/drawing/2014/main" val="3500367829"/>
                  </a:ext>
                </a:extLst>
              </a:tr>
              <a:tr h="545407">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marL="742950" indent="-28575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0" indent="0" algn="l" defTabSz="1217613" rtl="0" eaLnBrk="1" fontAlgn="b" latinLnBrk="0" hangingPunct="1">
                        <a:lnSpc>
                          <a:spcPct val="100000"/>
                        </a:lnSpc>
                        <a:spcBef>
                          <a:spcPts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mn-ea"/>
                        </a:rPr>
                        <a:t>SEATTLE II (2015)</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tc>
                  <a:txBody>
                    <a:bodyPr/>
                    <a:lstStyle/>
                    <a:p>
                      <a:pPr marL="0" marR="0" lvl="0" indent="0" algn="ctr" defTabSz="1217613" rtl="0" eaLnBrk="1" fontAlgn="b" latinLnBrk="0" hangingPunct="1">
                        <a:lnSpc>
                          <a:spcPct val="100000"/>
                        </a:lnSpc>
                        <a:spcBef>
                          <a:spcPts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n-lt"/>
                          <a:ea typeface="MS PGothic" panose="020B0600070205080204" pitchFamily="34" charset="-128"/>
                        </a:rPr>
                        <a:t>150</a:t>
                      </a:r>
                    </a:p>
                  </a:txBody>
                  <a:tcPr marL="54835" marR="54835" marT="0" marB="0" anchor="ctr" horzOverflow="overflow"/>
                </a:tc>
                <a:tc>
                  <a:txBody>
                    <a:bodyPr/>
                    <a:lstStyle/>
                    <a:p>
                      <a:pPr algn="ctr"/>
                      <a:r>
                        <a:rPr lang="en-US" sz="1600" dirty="0">
                          <a:latin typeface="+mn-lt"/>
                        </a:rPr>
                        <a:t>USAT</a:t>
                      </a:r>
                    </a:p>
                  </a:txBody>
                  <a:tcPr marL="54835" marR="54835" marT="0" marB="0" anchor="ctr" horzOverflow="overflow"/>
                </a:tc>
                <a:tc>
                  <a:txBody>
                    <a:bodyPr/>
                    <a:lstStyle/>
                    <a:p>
                      <a:pPr algn="ctr"/>
                      <a:r>
                        <a:rPr lang="en-US" sz="1600" dirty="0">
                          <a:latin typeface="+mn-lt"/>
                        </a:rPr>
                        <a:t>24 mg</a:t>
                      </a:r>
                    </a:p>
                  </a:txBody>
                  <a:tcPr marL="54835" marR="54835" marT="0" marB="0" anchor="ctr" horzOverflow="overflow"/>
                </a:tc>
                <a:tc>
                  <a:txBody>
                    <a:bodyPr/>
                    <a:lstStyle>
                      <a:lvl1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1pPr>
                      <a:lvl2pPr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2pPr>
                      <a:lvl3pPr marL="11430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3pPr>
                      <a:lvl4pPr marL="16002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4pPr>
                      <a:lvl5pPr marL="2057400" indent="-228600" defTabSz="1217613">
                        <a:spcBef>
                          <a:spcPct val="20000"/>
                        </a:spcBef>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5pPr>
                      <a:lvl6pPr marL="25146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6pPr>
                      <a:lvl7pPr marL="29718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7pPr>
                      <a:lvl8pPr marL="34290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8pPr>
                      <a:lvl9pPr marL="3886200" indent="-228600" defTabSz="1217613" eaLnBrk="0" fontAlgn="base" hangingPunct="0">
                        <a:spcBef>
                          <a:spcPct val="20000"/>
                        </a:spcBef>
                        <a:spcAft>
                          <a:spcPct val="0"/>
                        </a:spcAft>
                        <a:buFont typeface="Arial" panose="020B0604020202020204" pitchFamily="34" charset="0"/>
                        <a:defRPr sz="1600">
                          <a:solidFill>
                            <a:schemeClr val="bg1"/>
                          </a:solidFill>
                          <a:latin typeface="Trebuchet MS" panose="020B0603020202020204" pitchFamily="34" charset="0"/>
                          <a:ea typeface="MS PGothic" panose="020B0600070205080204" pitchFamily="34" charset="-128"/>
                        </a:defRPr>
                      </a:lvl9pPr>
                    </a:lstStyle>
                    <a:p>
                      <a:pPr marL="0" marR="0" lvl="2" indent="0" algn="ctr" defTabSz="1217613" rtl="0" eaLnBrk="1" fontAlgn="b" latinLnBrk="0" hangingPunct="1">
                        <a:lnSpc>
                          <a:spcPct val="100000"/>
                        </a:lnSpc>
                        <a:spcBef>
                          <a:spcPts val="0"/>
                        </a:spcBef>
                        <a:spcAft>
                          <a:spcPct val="0"/>
                        </a:spcAft>
                        <a:buClrTx/>
                        <a:buSzTx/>
                        <a:buFontTx/>
                        <a:buNone/>
                        <a:tabLst/>
                      </a:pPr>
                      <a:r>
                        <a:rPr kumimoji="0" lang="en-US" altLang="en-US" sz="1600" b="0" u="none" strike="noStrike" cap="none" normalizeH="0" baseline="0" dirty="0">
                          <a:ln>
                            <a:noFill/>
                          </a:ln>
                          <a:solidFill>
                            <a:schemeClr val="tx1"/>
                          </a:solidFill>
                          <a:effectLst/>
                          <a:latin typeface="+mn-lt"/>
                        </a:rPr>
                        <a:t>0.42 / 24%</a:t>
                      </a:r>
                      <a:endParaRPr kumimoji="0" lang="en-US" altLang="en-US" sz="1600" b="0" i="0" u="none" strike="noStrike" cap="none" normalizeH="0" baseline="0" dirty="0">
                        <a:ln>
                          <a:noFill/>
                        </a:ln>
                        <a:solidFill>
                          <a:schemeClr val="tx1"/>
                        </a:solidFill>
                        <a:effectLst/>
                        <a:latin typeface="+mn-lt"/>
                        <a:ea typeface="MS PGothic" panose="020B0600070205080204" pitchFamily="34" charset="-128"/>
                      </a:endParaRPr>
                    </a:p>
                  </a:txBody>
                  <a:tcPr marL="54835" marR="54835" marT="0" marB="0" anchor="ctr" horzOverflow="overflow"/>
                </a:tc>
                <a:extLst>
                  <a:ext uri="{0D108BD9-81ED-4DB2-BD59-A6C34878D82A}">
                    <a16:rowId xmlns:a16="http://schemas.microsoft.com/office/drawing/2014/main" val="97280520"/>
                  </a:ext>
                </a:extLst>
              </a:tr>
              <a:tr h="545407">
                <a:tc>
                  <a:txBody>
                    <a:bodyPr/>
                    <a:lstStyle/>
                    <a:p>
                      <a:pPr marL="0" marR="0" algn="l">
                        <a:spcBef>
                          <a:spcPts val="0"/>
                        </a:spcBef>
                        <a:spcAft>
                          <a:spcPts val="0"/>
                        </a:spcAft>
                      </a:pPr>
                      <a:r>
                        <a:rPr lang="en-US" sz="1600" dirty="0">
                          <a:effectLst/>
                          <a:latin typeface="+mn-lt"/>
                          <a:ea typeface="SimSun"/>
                        </a:rPr>
                        <a:t>ULTIMA (2014)*</a:t>
                      </a:r>
                    </a:p>
                  </a:txBody>
                  <a:tcPr marL="68580" marR="68580" marT="0" marB="0" anchor="ctr"/>
                </a:tc>
                <a:tc>
                  <a:txBody>
                    <a:bodyPr/>
                    <a:lstStyle/>
                    <a:p>
                      <a:pPr marL="0" marR="0" algn="ctr">
                        <a:spcBef>
                          <a:spcPts val="0"/>
                        </a:spcBef>
                        <a:spcAft>
                          <a:spcPts val="0"/>
                        </a:spcAft>
                      </a:pPr>
                      <a:r>
                        <a:rPr lang="en-US" sz="1600" dirty="0">
                          <a:effectLst/>
                          <a:latin typeface="+mn-lt"/>
                          <a:ea typeface="SimSun"/>
                        </a:rPr>
                        <a:t>30</a:t>
                      </a:r>
                    </a:p>
                  </a:txBody>
                  <a:tcPr marL="68580" marR="68580" marT="0" marB="0" anchor="ctr"/>
                </a:tc>
                <a:tc>
                  <a:txBody>
                    <a:bodyPr/>
                    <a:lstStyle/>
                    <a:p>
                      <a:pPr algn="ctr"/>
                      <a:r>
                        <a:rPr lang="en-US" sz="1600" dirty="0">
                          <a:latin typeface="+mn-lt"/>
                        </a:rPr>
                        <a:t>USAT arm</a:t>
                      </a:r>
                    </a:p>
                  </a:txBody>
                  <a:tcPr marL="68580" marR="68580" marT="0" marB="0" anchor="ctr"/>
                </a:tc>
                <a:tc>
                  <a:txBody>
                    <a:bodyPr/>
                    <a:lstStyle/>
                    <a:p>
                      <a:pPr algn="ctr"/>
                      <a:r>
                        <a:rPr lang="en-US" sz="1600" dirty="0">
                          <a:latin typeface="+mn-lt"/>
                        </a:rPr>
                        <a:t>10-20 mg</a:t>
                      </a:r>
                    </a:p>
                  </a:txBody>
                  <a:tcPr marL="68580" marR="68580" marT="0" marB="0" anchor="ctr"/>
                </a:tc>
                <a:tc>
                  <a:txBody>
                    <a:bodyPr/>
                    <a:lstStyle/>
                    <a:p>
                      <a:pPr marL="0" marR="0" lvl="0" indent="0" algn="ctr" defTabSz="1217613"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a:ln>
                            <a:noFill/>
                          </a:ln>
                          <a:solidFill>
                            <a:srgbClr val="000000"/>
                          </a:solidFill>
                          <a:effectLst/>
                          <a:latin typeface="Calibri" charset="0"/>
                          <a:ea typeface="MS PGothic" charset="0"/>
                          <a:cs typeface="MS PGothic" charset="0"/>
                        </a:rPr>
                        <a:t>0.29 / 22%</a:t>
                      </a:r>
                    </a:p>
                  </a:txBody>
                  <a:tcPr marL="68580" marR="68580" marT="0" marB="0" anchor="ctr"/>
                </a:tc>
                <a:extLst>
                  <a:ext uri="{0D108BD9-81ED-4DB2-BD59-A6C34878D82A}">
                    <a16:rowId xmlns:a16="http://schemas.microsoft.com/office/drawing/2014/main" val="10003"/>
                  </a:ext>
                </a:extLst>
              </a:tr>
              <a:tr h="545407">
                <a:tc>
                  <a:txBody>
                    <a:bodyPr/>
                    <a:lstStyle/>
                    <a:p>
                      <a:pPr marL="0" marR="0" algn="l">
                        <a:spcBef>
                          <a:spcPts val="0"/>
                        </a:spcBef>
                        <a:spcAft>
                          <a:spcPts val="0"/>
                        </a:spcAft>
                      </a:pPr>
                      <a:r>
                        <a:rPr lang="en-US" sz="1600" dirty="0">
                          <a:effectLst/>
                          <a:latin typeface="+mn-lt"/>
                        </a:rPr>
                        <a:t>Becattini et al (2010)</a:t>
                      </a:r>
                      <a:endParaRPr lang="en-US" sz="1600" dirty="0">
                        <a:effectLst/>
                        <a:latin typeface="+mn-lt"/>
                        <a:ea typeface="SimSun"/>
                      </a:endParaRPr>
                    </a:p>
                  </a:txBody>
                  <a:tcPr marL="68580" marR="68580" marT="0" marB="0" anchor="ctr"/>
                </a:tc>
                <a:tc>
                  <a:txBody>
                    <a:bodyPr/>
                    <a:lstStyle/>
                    <a:p>
                      <a:pPr marL="0" marR="0" algn="ctr">
                        <a:spcBef>
                          <a:spcPts val="0"/>
                        </a:spcBef>
                        <a:spcAft>
                          <a:spcPts val="0"/>
                        </a:spcAft>
                      </a:pPr>
                      <a:r>
                        <a:rPr lang="en-US" sz="1600" dirty="0">
                          <a:effectLst/>
                          <a:latin typeface="+mn-lt"/>
                        </a:rPr>
                        <a:t>28</a:t>
                      </a:r>
                      <a:endParaRPr lang="en-US" sz="1600" dirty="0">
                        <a:effectLst/>
                        <a:latin typeface="+mn-lt"/>
                        <a:ea typeface="SimSun"/>
                      </a:endParaRPr>
                    </a:p>
                  </a:txBody>
                  <a:tcPr marL="68580" marR="68580" marT="0" marB="0" anchor="ctr"/>
                </a:tc>
                <a:tc>
                  <a:txBody>
                    <a:bodyPr/>
                    <a:lstStyle/>
                    <a:p>
                      <a:pPr algn="ctr"/>
                      <a:r>
                        <a:rPr lang="en-US" sz="1600" dirty="0">
                          <a:latin typeface="+mn-lt"/>
                        </a:rPr>
                        <a:t>Systemic Thrombolytic</a:t>
                      </a:r>
                    </a:p>
                  </a:txBody>
                  <a:tcPr marL="68580" marR="68580" marT="0" marB="0" anchor="ctr"/>
                </a:tc>
                <a:tc>
                  <a:txBody>
                    <a:bodyPr/>
                    <a:lstStyle/>
                    <a:p>
                      <a:pPr algn="ctr"/>
                      <a:r>
                        <a:rPr lang="en-US" sz="1600" dirty="0">
                          <a:latin typeface="+mn-lt"/>
                        </a:rPr>
                        <a:t>30-50 mg</a:t>
                      </a:r>
                    </a:p>
                  </a:txBody>
                  <a:tcPr marL="68580" marR="68580" marT="0" marB="0" anchor="ctr"/>
                </a:tc>
                <a:tc>
                  <a:txBody>
                    <a:bodyPr/>
                    <a:lstStyle/>
                    <a:p>
                      <a:pPr marL="0" marR="0" algn="ctr">
                        <a:spcBef>
                          <a:spcPts val="0"/>
                        </a:spcBef>
                        <a:spcAft>
                          <a:spcPts val="0"/>
                        </a:spcAft>
                      </a:pPr>
                      <a:r>
                        <a:rPr lang="en-US" sz="1600" dirty="0">
                          <a:effectLst/>
                          <a:latin typeface="+mn-lt"/>
                        </a:rPr>
                        <a:t>0.31</a:t>
                      </a:r>
                      <a:r>
                        <a:rPr lang="en-US" sz="1600" baseline="0" dirty="0">
                          <a:effectLst/>
                          <a:latin typeface="+mn-lt"/>
                        </a:rPr>
                        <a:t> / 24%</a:t>
                      </a:r>
                      <a:endParaRPr lang="en-US" sz="1600" dirty="0">
                        <a:effectLst/>
                        <a:latin typeface="+mn-lt"/>
                        <a:ea typeface="SimSun"/>
                      </a:endParaRPr>
                    </a:p>
                  </a:txBody>
                  <a:tcPr marL="68580" marR="68580" marT="0" marB="0" anchor="ctr"/>
                </a:tc>
                <a:extLst>
                  <a:ext uri="{0D108BD9-81ED-4DB2-BD59-A6C34878D82A}">
                    <a16:rowId xmlns:a16="http://schemas.microsoft.com/office/drawing/2014/main" val="10004"/>
                  </a:ext>
                </a:extLst>
              </a:tr>
              <a:tr h="545407">
                <a:tc>
                  <a:txBody>
                    <a:bodyPr/>
                    <a:lstStyle/>
                    <a:p>
                      <a:pPr marL="0" marR="0" algn="l">
                        <a:spcBef>
                          <a:spcPts val="0"/>
                        </a:spcBef>
                        <a:spcAft>
                          <a:spcPts val="0"/>
                        </a:spcAft>
                      </a:pPr>
                      <a:r>
                        <a:rPr lang="en-US" sz="1600" dirty="0">
                          <a:effectLst/>
                          <a:latin typeface="+mn-lt"/>
                        </a:rPr>
                        <a:t>Fasullo et al (2011)</a:t>
                      </a:r>
                      <a:endParaRPr lang="en-US" sz="1600" dirty="0">
                        <a:effectLst/>
                        <a:latin typeface="+mn-lt"/>
                        <a:ea typeface="SimSun"/>
                      </a:endParaRPr>
                    </a:p>
                  </a:txBody>
                  <a:tcPr marL="68580" marR="68580" marT="0" marB="0" anchor="ctr"/>
                </a:tc>
                <a:tc>
                  <a:txBody>
                    <a:bodyPr/>
                    <a:lstStyle/>
                    <a:p>
                      <a:pPr marL="0" marR="0" algn="ctr">
                        <a:spcBef>
                          <a:spcPts val="0"/>
                        </a:spcBef>
                        <a:spcAft>
                          <a:spcPts val="0"/>
                        </a:spcAft>
                      </a:pPr>
                      <a:r>
                        <a:rPr lang="en-US" sz="1600" b="0" dirty="0">
                          <a:effectLst/>
                          <a:latin typeface="+mn-lt"/>
                        </a:rPr>
                        <a:t>35</a:t>
                      </a:r>
                      <a:endParaRPr lang="en-US" sz="1600" b="0" dirty="0">
                        <a:effectLst/>
                        <a:latin typeface="+mn-lt"/>
                        <a:ea typeface="SimSun"/>
                      </a:endParaRPr>
                    </a:p>
                  </a:txBody>
                  <a:tcPr marL="68580" marR="68580" marT="0" marB="0" anchor="ctr"/>
                </a:tc>
                <a:tc>
                  <a:txBody>
                    <a:bodyPr/>
                    <a:lstStyle/>
                    <a:p>
                      <a:pPr algn="ctr"/>
                      <a:r>
                        <a:rPr lang="en-US" sz="1600" dirty="0">
                          <a:latin typeface="+mn-lt"/>
                        </a:rPr>
                        <a:t>Systemic Thrombolytic</a:t>
                      </a:r>
                    </a:p>
                  </a:txBody>
                  <a:tcPr marL="68580" marR="6858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dirty="0">
                          <a:latin typeface="+mn-lt"/>
                        </a:rPr>
                        <a:t>100 mg</a:t>
                      </a:r>
                    </a:p>
                  </a:txBody>
                  <a:tcPr marL="68580" marR="68580" marT="0" marB="0" anchor="ctr"/>
                </a:tc>
                <a:tc>
                  <a:txBody>
                    <a:bodyPr/>
                    <a:lstStyle/>
                    <a:p>
                      <a:pPr marL="0" marR="0" algn="ctr">
                        <a:spcBef>
                          <a:spcPts val="0"/>
                        </a:spcBef>
                        <a:spcAft>
                          <a:spcPts val="0"/>
                        </a:spcAft>
                      </a:pPr>
                      <a:r>
                        <a:rPr lang="en-US" sz="1600" b="0" dirty="0">
                          <a:effectLst/>
                          <a:latin typeface="+mn-lt"/>
                        </a:rPr>
                        <a:t>0.40 / 27%</a:t>
                      </a:r>
                      <a:endParaRPr lang="en-US" sz="1600" b="0" dirty="0">
                        <a:effectLst/>
                        <a:latin typeface="+mn-lt"/>
                        <a:ea typeface="SimSun"/>
                      </a:endParaRPr>
                    </a:p>
                  </a:txBody>
                  <a:tcPr marL="68580" marR="68580" marT="0" marB="0" anchor="ctr"/>
                </a:tc>
                <a:extLst>
                  <a:ext uri="{0D108BD9-81ED-4DB2-BD59-A6C34878D82A}">
                    <a16:rowId xmlns:a16="http://schemas.microsoft.com/office/drawing/2014/main" val="10005"/>
                  </a:ext>
                </a:extLst>
              </a:tr>
              <a:tr h="545407">
                <a:tc>
                  <a:txBody>
                    <a:bodyPr/>
                    <a:lstStyle/>
                    <a:p>
                      <a:pPr marL="0" marR="0" algn="l">
                        <a:spcBef>
                          <a:spcPts val="0"/>
                        </a:spcBef>
                        <a:spcAft>
                          <a:spcPts val="0"/>
                        </a:spcAft>
                      </a:pPr>
                      <a:r>
                        <a:rPr lang="en-US" sz="1600" dirty="0">
                          <a:effectLst/>
                          <a:latin typeface="+mn-lt"/>
                        </a:rPr>
                        <a:t>Mi et al (2013)</a:t>
                      </a:r>
                      <a:endParaRPr lang="en-US" sz="1600" dirty="0">
                        <a:effectLst/>
                        <a:latin typeface="+mn-lt"/>
                        <a:ea typeface="SimSun"/>
                      </a:endParaRPr>
                    </a:p>
                  </a:txBody>
                  <a:tcPr marL="68580" marR="68580" marT="0" marB="0" anchor="ctr"/>
                </a:tc>
                <a:tc>
                  <a:txBody>
                    <a:bodyPr/>
                    <a:lstStyle/>
                    <a:p>
                      <a:pPr marL="0" marR="0" algn="ctr">
                        <a:spcBef>
                          <a:spcPts val="0"/>
                        </a:spcBef>
                        <a:spcAft>
                          <a:spcPts val="0"/>
                        </a:spcAft>
                      </a:pPr>
                      <a:r>
                        <a:rPr lang="en-US" sz="1600" dirty="0">
                          <a:effectLst/>
                          <a:latin typeface="+mn-lt"/>
                        </a:rPr>
                        <a:t>57</a:t>
                      </a:r>
                      <a:endParaRPr lang="en-US" sz="1600" dirty="0">
                        <a:effectLst/>
                        <a:latin typeface="+mn-lt"/>
                        <a:ea typeface="SimSun"/>
                      </a:endParaRPr>
                    </a:p>
                  </a:txBody>
                  <a:tcPr marL="68580" marR="68580" marT="0" marB="0" anchor="ctr"/>
                </a:tc>
                <a:tc>
                  <a:txBody>
                    <a:bodyPr/>
                    <a:lstStyle/>
                    <a:p>
                      <a:pPr algn="ctr"/>
                      <a:r>
                        <a:rPr lang="en-US" sz="1600" dirty="0">
                          <a:latin typeface="+mn-lt"/>
                        </a:rPr>
                        <a:t>Systemic Thrombolytic</a:t>
                      </a:r>
                    </a:p>
                  </a:txBody>
                  <a:tcPr marL="68580" marR="68580" marT="0" marB="0" anchor="ctr"/>
                </a:tc>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1600" dirty="0">
                          <a:latin typeface="+mn-lt"/>
                        </a:rPr>
                        <a:t>50 mg</a:t>
                      </a:r>
                    </a:p>
                  </a:txBody>
                  <a:tcPr marL="68580" marR="68580" marT="0" marB="0" anchor="ctr"/>
                </a:tc>
                <a:tc>
                  <a:txBody>
                    <a:bodyPr/>
                    <a:lstStyle/>
                    <a:p>
                      <a:pPr marL="0" marR="0" algn="ctr">
                        <a:spcBef>
                          <a:spcPts val="0"/>
                        </a:spcBef>
                        <a:spcAft>
                          <a:spcPts val="0"/>
                        </a:spcAft>
                      </a:pPr>
                      <a:r>
                        <a:rPr lang="en-US" sz="1600" dirty="0">
                          <a:effectLst/>
                          <a:latin typeface="+mn-lt"/>
                        </a:rPr>
                        <a:t>0.11 / 8%</a:t>
                      </a:r>
                      <a:endParaRPr lang="en-US" sz="1600" dirty="0">
                        <a:effectLst/>
                        <a:latin typeface="+mn-lt"/>
                        <a:ea typeface="SimSun"/>
                      </a:endParaRPr>
                    </a:p>
                  </a:txBody>
                  <a:tcPr marL="68580" marR="68580" marT="0" marB="0" anchor="ctr"/>
                </a:tc>
                <a:extLst>
                  <a:ext uri="{0D108BD9-81ED-4DB2-BD59-A6C34878D82A}">
                    <a16:rowId xmlns:a16="http://schemas.microsoft.com/office/drawing/2014/main" val="10006"/>
                  </a:ext>
                </a:extLst>
              </a:tr>
            </a:tbl>
          </a:graphicData>
        </a:graphic>
      </p:graphicFrame>
      <p:sp>
        <p:nvSpPr>
          <p:cNvPr id="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51</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2" name="Rectangle 1"/>
          <p:cNvSpPr/>
          <p:nvPr/>
        </p:nvSpPr>
        <p:spPr>
          <a:xfrm>
            <a:off x="570634" y="4901475"/>
            <a:ext cx="454483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SimSun"/>
                <a:cs typeface="+mn-cs"/>
              </a:rPr>
              <a:t>*RV/LV Ratio in ULTIMA measured at 24 hours</a:t>
            </a:r>
          </a:p>
        </p:txBody>
      </p:sp>
    </p:spTree>
    <p:extLst>
      <p:ext uri="{BB962C8B-B14F-4D97-AF65-F5344CB8AC3E}">
        <p14:creationId xmlns:p14="http://schemas.microsoft.com/office/powerpoint/2010/main" val="6111477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315D63-11A3-430E-8DAF-8B0D2F26E96A}"/>
              </a:ext>
            </a:extLst>
          </p:cNvPr>
          <p:cNvSpPr>
            <a:spLocks noGrp="1"/>
          </p:cNvSpPr>
          <p:nvPr>
            <p:ph type="title"/>
          </p:nvPr>
        </p:nvSpPr>
        <p:spPr/>
        <p:txBody>
          <a:bodyPr>
            <a:normAutofit fontScale="90000"/>
          </a:bodyPr>
          <a:lstStyle/>
          <a:p>
            <a:r>
              <a:rPr lang="en-US" sz="3600" dirty="0"/>
              <a:t>Conclusions</a:t>
            </a:r>
          </a:p>
        </p:txBody>
      </p:sp>
      <p:sp>
        <p:nvSpPr>
          <p:cNvPr id="5" name="Rectangle 4"/>
          <p:cNvSpPr/>
          <p:nvPr/>
        </p:nvSpPr>
        <p:spPr>
          <a:xfrm>
            <a:off x="478568" y="1281355"/>
            <a:ext cx="11412025" cy="2308324"/>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Catheter-directed mechanical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thrombectomy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using the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FlowTriever</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System, without the use of </a:t>
            </a:r>
            <a:r>
              <a:rPr kumimoji="0" lang="en-US" sz="2400" b="0" i="0" u="none" strike="noStrike" kern="1200" cap="none" spc="0" normalizeH="0" baseline="0" noProof="0" dirty="0" err="1">
                <a:ln>
                  <a:noFill/>
                </a:ln>
                <a:solidFill>
                  <a:prstClr val="black"/>
                </a:solidFill>
                <a:effectLst/>
                <a:uLnTx/>
                <a:uFillTx/>
                <a:latin typeface="Calibri" panose="020F0502020204030204"/>
                <a:ea typeface="+mn-ea"/>
                <a:cs typeface="+mn-cs"/>
              </a:rPr>
              <a:t>thrombolytics</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is safe and effective in improving RV function in patients with intermediate-risk PE.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Additionally, it has the potential to reduce bleeding complications and reduce total hospital and ICU length of stay.</a:t>
            </a:r>
          </a:p>
        </p:txBody>
      </p:sp>
      <p:sp>
        <p:nvSpPr>
          <p:cNvPr id="4" name="Content Placeholder 1">
            <a:extLst>
              <a:ext uri="{FF2B5EF4-FFF2-40B4-BE49-F238E27FC236}">
                <a16:creationId xmlns:a16="http://schemas.microsoft.com/office/drawing/2014/main" id="{BE2DB3A6-1802-4E0E-9380-6B730521DAB3}"/>
              </a:ext>
            </a:extLst>
          </p:cNvPr>
          <p:cNvSpPr txBox="1">
            <a:spLocks/>
          </p:cNvSpPr>
          <p:nvPr/>
        </p:nvSpPr>
        <p:spPr>
          <a:xfrm>
            <a:off x="11775933" y="6392596"/>
            <a:ext cx="416067" cy="465404"/>
          </a:xfrm>
          <a:prstGeom prst="rect">
            <a:avLst/>
          </a:prstGeom>
        </p:spPr>
        <p:txBody>
          <a:bodyPr anchor="ctr"/>
          <a:lstStyle>
            <a:lvl1pPr marL="457189" indent="-457189" algn="l" rtl="0" eaLnBrk="1" fontAlgn="base" hangingPunct="1">
              <a:spcBef>
                <a:spcPct val="20000"/>
              </a:spcBef>
              <a:spcAft>
                <a:spcPct val="0"/>
              </a:spcAft>
              <a:buFont typeface="Arial" charset="0"/>
              <a:buChar char="•"/>
              <a:defRPr sz="3200" kern="1200">
                <a:solidFill>
                  <a:schemeClr val="tx1"/>
                </a:solidFill>
                <a:latin typeface="Calibri" panose="020F0502020204030204" pitchFamily="34" charset="0"/>
                <a:ea typeface="+mn-ea"/>
                <a:cs typeface="+mn-cs"/>
              </a:defRPr>
            </a:lvl1pPr>
            <a:lvl2pPr marL="990575" indent="-380990"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2pPr>
            <a:lvl3pPr marL="1523962"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3pPr>
            <a:lvl4pPr marL="2133547"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4pPr>
            <a:lvl5pPr marL="2743131" indent="-304792" algn="l" rtl="0" eaLnBrk="1" fontAlgn="base" hangingPunct="1">
              <a:spcBef>
                <a:spcPct val="20000"/>
              </a:spcBef>
              <a:spcAft>
                <a:spcPct val="0"/>
              </a:spcAft>
              <a:buFont typeface="Arial" charset="0"/>
              <a:buChar char="»"/>
              <a:defRPr kern="1200">
                <a:solidFill>
                  <a:schemeClr val="tx1"/>
                </a:solidFill>
                <a:latin typeface="Calibri" panose="020F050202020403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fld id="{8C995DE4-0525-B847-A1CC-1962011D1151}" type="slidenum">
              <a:rPr kumimoji="0" 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ctr" defTabSz="914400" rtl="0" eaLnBrk="1" fontAlgn="base" latinLnBrk="0" hangingPunct="1">
                <a:lnSpc>
                  <a:spcPct val="100000"/>
                </a:lnSpc>
                <a:spcBef>
                  <a:spcPct val="20000"/>
                </a:spcBef>
                <a:spcAft>
                  <a:spcPct val="0"/>
                </a:spcAft>
                <a:buClrTx/>
                <a:buSzTx/>
                <a:buFont typeface="Arial" charset="0"/>
                <a:buNone/>
                <a:tabLst/>
                <a:defRPr/>
              </a:pPr>
              <a:t>52</a:t>
            </a:fld>
            <a:endParaRPr kumimoji="0" lang="en-US"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623670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07D07ED-99C7-41BF-A096-CA7187AFF3E8}"/>
              </a:ext>
            </a:extLst>
          </p:cNvPr>
          <p:cNvPicPr>
            <a:picLocks noChangeAspect="1"/>
          </p:cNvPicPr>
          <p:nvPr/>
        </p:nvPicPr>
        <p:blipFill>
          <a:blip r:embed="rId2"/>
          <a:stretch>
            <a:fillRect/>
          </a:stretch>
        </p:blipFill>
        <p:spPr>
          <a:xfrm>
            <a:off x="1423011" y="586303"/>
            <a:ext cx="9345978" cy="2621507"/>
          </a:xfrm>
          <a:prstGeom prst="rect">
            <a:avLst/>
          </a:prstGeom>
        </p:spPr>
      </p:pic>
      <p:sp>
        <p:nvSpPr>
          <p:cNvPr id="3" name="Subtitle 2"/>
          <p:cNvSpPr>
            <a:spLocks noGrp="1"/>
          </p:cNvSpPr>
          <p:nvPr>
            <p:ph type="subTitle" idx="1"/>
          </p:nvPr>
        </p:nvSpPr>
        <p:spPr>
          <a:xfrm>
            <a:off x="1524000" y="3207810"/>
            <a:ext cx="9144000" cy="1773497"/>
          </a:xfrm>
        </p:spPr>
        <p:txBody>
          <a:bodyPr>
            <a:normAutofit/>
          </a:bodyPr>
          <a:lstStyle/>
          <a:p>
            <a:pPr lvl="0"/>
            <a:r>
              <a:rPr lang="en-GB" sz="1600" u="sng" dirty="0">
                <a:solidFill>
                  <a:prstClr val="black"/>
                </a:solidFill>
                <a:latin typeface="Arial" panose="020B0604020202020204" pitchFamily="34" charset="0"/>
                <a:cs typeface="Arial" panose="020B0604020202020204" pitchFamily="34" charset="0"/>
              </a:rPr>
              <a:t>Andrew McNeice</a:t>
            </a:r>
            <a:r>
              <a:rPr lang="en-GB" sz="1600" baseline="30000" dirty="0">
                <a:solidFill>
                  <a:prstClr val="black"/>
                </a:solidFill>
                <a:latin typeface="Arial" panose="020B0604020202020204" pitchFamily="34" charset="0"/>
                <a:cs typeface="Arial" panose="020B0604020202020204" pitchFamily="34" charset="0"/>
              </a:rPr>
              <a:t>1,2</a:t>
            </a:r>
            <a:r>
              <a:rPr lang="en-GB" sz="1600" dirty="0">
                <a:solidFill>
                  <a:prstClr val="black"/>
                </a:solidFill>
                <a:latin typeface="Arial" panose="020B0604020202020204" pitchFamily="34" charset="0"/>
                <a:cs typeface="Arial" panose="020B0604020202020204" pitchFamily="34" charset="0"/>
              </a:rPr>
              <a:t>, Imad J. Nadra</a:t>
            </a:r>
            <a:r>
              <a:rPr lang="en-GB" sz="1600" baseline="30000" dirty="0">
                <a:solidFill>
                  <a:prstClr val="black"/>
                </a:solidFill>
                <a:latin typeface="Arial" panose="020B0604020202020204" pitchFamily="34" charset="0"/>
                <a:cs typeface="Arial" panose="020B0604020202020204" pitchFamily="34" charset="0"/>
              </a:rPr>
              <a:t>1,2</a:t>
            </a:r>
            <a:r>
              <a:rPr lang="en-GB" sz="1600" dirty="0">
                <a:solidFill>
                  <a:prstClr val="black"/>
                </a:solidFill>
                <a:latin typeface="Arial" panose="020B0604020202020204" pitchFamily="34" charset="0"/>
                <a:cs typeface="Arial" panose="020B0604020202020204" pitchFamily="34" charset="0"/>
              </a:rPr>
              <a:t>, Simon D. Robinson</a:t>
            </a:r>
            <a:r>
              <a:rPr lang="en-GB" sz="1600" baseline="30000" dirty="0">
                <a:solidFill>
                  <a:prstClr val="black"/>
                </a:solidFill>
                <a:latin typeface="Arial" panose="020B0604020202020204" pitchFamily="34" charset="0"/>
                <a:cs typeface="Arial" panose="020B0604020202020204" pitchFamily="34" charset="0"/>
              </a:rPr>
              <a:t>1,2</a:t>
            </a:r>
            <a:r>
              <a:rPr lang="en-GB" sz="1600" dirty="0">
                <a:solidFill>
                  <a:prstClr val="black"/>
                </a:solidFill>
                <a:latin typeface="Arial" panose="020B0604020202020204" pitchFamily="34" charset="0"/>
                <a:cs typeface="Arial" panose="020B0604020202020204" pitchFamily="34" charset="0"/>
              </a:rPr>
              <a:t>, Eric Fretz</a:t>
            </a:r>
            <a:r>
              <a:rPr lang="en-GB" sz="1600" baseline="30000" dirty="0">
                <a:solidFill>
                  <a:prstClr val="black"/>
                </a:solidFill>
                <a:latin typeface="Arial" panose="020B0604020202020204" pitchFamily="34" charset="0"/>
                <a:cs typeface="Arial" panose="020B0604020202020204" pitchFamily="34" charset="0"/>
              </a:rPr>
              <a:t>1,2</a:t>
            </a:r>
            <a:r>
              <a:rPr lang="en-GB" sz="1600" dirty="0">
                <a:solidFill>
                  <a:prstClr val="black"/>
                </a:solidFill>
                <a:latin typeface="Arial" panose="020B0604020202020204" pitchFamily="34" charset="0"/>
                <a:cs typeface="Arial" panose="020B0604020202020204" pitchFamily="34" charset="0"/>
              </a:rPr>
              <a:t>, Lillian Ding</a:t>
            </a:r>
            <a:r>
              <a:rPr lang="en-GB" sz="1600" baseline="30000" dirty="0">
                <a:solidFill>
                  <a:prstClr val="black"/>
                </a:solidFill>
                <a:latin typeface="Arial" panose="020B0604020202020204" pitchFamily="34" charset="0"/>
                <a:cs typeface="Arial" panose="020B0604020202020204" pitchFamily="34" charset="0"/>
              </a:rPr>
              <a:t>3</a:t>
            </a:r>
            <a:r>
              <a:rPr lang="en-GB" sz="1600" dirty="0">
                <a:solidFill>
                  <a:prstClr val="black"/>
                </a:solidFill>
                <a:latin typeface="Arial" panose="020B0604020202020204" pitchFamily="34" charset="0"/>
                <a:cs typeface="Arial" panose="020B0604020202020204" pitchFamily="34" charset="0"/>
              </a:rPr>
              <a:t>, Anthony Fung</a:t>
            </a:r>
            <a:r>
              <a:rPr lang="en-GB" sz="1600" baseline="30000" dirty="0">
                <a:solidFill>
                  <a:prstClr val="black"/>
                </a:solidFill>
                <a:latin typeface="Arial" panose="020B0604020202020204" pitchFamily="34" charset="0"/>
                <a:cs typeface="Arial" panose="020B0604020202020204" pitchFamily="34" charset="0"/>
              </a:rPr>
              <a:t>4</a:t>
            </a:r>
            <a:r>
              <a:rPr lang="en-GB" sz="1600" dirty="0">
                <a:solidFill>
                  <a:prstClr val="black"/>
                </a:solidFill>
                <a:latin typeface="Arial" panose="020B0604020202020204" pitchFamily="34" charset="0"/>
                <a:cs typeface="Arial" panose="020B0604020202020204" pitchFamily="34" charset="0"/>
              </a:rPr>
              <a:t>, Eve Aymong</a:t>
            </a:r>
            <a:r>
              <a:rPr lang="en-GB" sz="1600" baseline="30000" dirty="0">
                <a:solidFill>
                  <a:prstClr val="black"/>
                </a:solidFill>
                <a:latin typeface="Arial" panose="020B0604020202020204" pitchFamily="34" charset="0"/>
                <a:cs typeface="Arial" panose="020B0604020202020204" pitchFamily="34" charset="0"/>
              </a:rPr>
              <a:t>5</a:t>
            </a:r>
            <a:r>
              <a:rPr lang="en-GB" sz="1600" dirty="0">
                <a:solidFill>
                  <a:prstClr val="black"/>
                </a:solidFill>
                <a:latin typeface="Arial" panose="020B0604020202020204" pitchFamily="34" charset="0"/>
                <a:cs typeface="Arial" panose="020B0604020202020204" pitchFamily="34" charset="0"/>
              </a:rPr>
              <a:t>, Albert W. Chan</a:t>
            </a:r>
            <a:r>
              <a:rPr lang="en-GB" sz="1600" baseline="30000" dirty="0">
                <a:solidFill>
                  <a:prstClr val="black"/>
                </a:solidFill>
                <a:latin typeface="Arial" panose="020B0604020202020204" pitchFamily="34" charset="0"/>
                <a:cs typeface="Arial" panose="020B0604020202020204" pitchFamily="34" charset="0"/>
              </a:rPr>
              <a:t>6</a:t>
            </a:r>
            <a:r>
              <a:rPr lang="en-GB" sz="1600" dirty="0">
                <a:solidFill>
                  <a:prstClr val="black"/>
                </a:solidFill>
                <a:latin typeface="Arial" panose="020B0604020202020204" pitchFamily="34" charset="0"/>
                <a:cs typeface="Arial" panose="020B0604020202020204" pitchFamily="34" charset="0"/>
              </a:rPr>
              <a:t>, Steven Hodge</a:t>
            </a:r>
            <a:r>
              <a:rPr lang="en-GB" sz="1600" baseline="30000" dirty="0">
                <a:solidFill>
                  <a:prstClr val="black"/>
                </a:solidFill>
                <a:latin typeface="Arial" panose="020B0604020202020204" pitchFamily="34" charset="0"/>
                <a:cs typeface="Arial" panose="020B0604020202020204" pitchFamily="34" charset="0"/>
              </a:rPr>
              <a:t>7</a:t>
            </a:r>
            <a:r>
              <a:rPr lang="en-GB" sz="1600" dirty="0">
                <a:solidFill>
                  <a:prstClr val="black"/>
                </a:solidFill>
                <a:latin typeface="Arial" panose="020B0604020202020204" pitchFamily="34" charset="0"/>
                <a:cs typeface="Arial" panose="020B0604020202020204" pitchFamily="34" charset="0"/>
              </a:rPr>
              <a:t>, John Webb</a:t>
            </a:r>
            <a:r>
              <a:rPr lang="en-GB" sz="1600" baseline="30000" dirty="0">
                <a:solidFill>
                  <a:prstClr val="black"/>
                </a:solidFill>
                <a:latin typeface="Arial" panose="020B0604020202020204" pitchFamily="34" charset="0"/>
                <a:cs typeface="Arial" panose="020B0604020202020204" pitchFamily="34" charset="0"/>
              </a:rPr>
              <a:t>5</a:t>
            </a:r>
            <a:r>
              <a:rPr lang="en-GB" sz="1600" dirty="0">
                <a:solidFill>
                  <a:prstClr val="black"/>
                </a:solidFill>
                <a:latin typeface="Arial" panose="020B0604020202020204" pitchFamily="34" charset="0"/>
                <a:cs typeface="Arial" panose="020B0604020202020204" pitchFamily="34" charset="0"/>
              </a:rPr>
              <a:t>, </a:t>
            </a:r>
            <a:r>
              <a:rPr lang="en-GB" sz="1600" dirty="0" err="1">
                <a:solidFill>
                  <a:prstClr val="black"/>
                </a:solidFill>
                <a:latin typeface="Arial" panose="020B0604020202020204" pitchFamily="34" charset="0"/>
                <a:cs typeface="Arial" panose="020B0604020202020204" pitchFamily="34" charset="0"/>
              </a:rPr>
              <a:t>Sanjit</a:t>
            </a:r>
            <a:r>
              <a:rPr lang="en-GB" sz="1600" dirty="0">
                <a:solidFill>
                  <a:prstClr val="black"/>
                </a:solidFill>
                <a:latin typeface="Arial" panose="020B0604020202020204" pitchFamily="34" charset="0"/>
                <a:cs typeface="Arial" panose="020B0604020202020204" pitchFamily="34" charset="0"/>
              </a:rPr>
              <a:t> Jolly, Shamir Mehta, Anthony Della Siega</a:t>
            </a:r>
            <a:r>
              <a:rPr lang="en-GB" sz="1600" baseline="30000" dirty="0">
                <a:solidFill>
                  <a:prstClr val="black"/>
                </a:solidFill>
                <a:latin typeface="Arial" panose="020B0604020202020204" pitchFamily="34" charset="0"/>
                <a:cs typeface="Arial" panose="020B0604020202020204" pitchFamily="34" charset="0"/>
              </a:rPr>
              <a:t>1,2</a:t>
            </a:r>
            <a:r>
              <a:rPr lang="en-GB" sz="1600" dirty="0">
                <a:solidFill>
                  <a:prstClr val="black"/>
                </a:solidFill>
                <a:latin typeface="Arial" panose="020B0604020202020204" pitchFamily="34" charset="0"/>
                <a:cs typeface="Arial" panose="020B0604020202020204" pitchFamily="34" charset="0"/>
              </a:rPr>
              <a:t>, David A. Wood</a:t>
            </a:r>
            <a:r>
              <a:rPr lang="en-GB" sz="1600" baseline="30000" dirty="0">
                <a:solidFill>
                  <a:prstClr val="black"/>
                </a:solidFill>
                <a:latin typeface="Arial" panose="020B0604020202020204" pitchFamily="34" charset="0"/>
                <a:cs typeface="Arial" panose="020B0604020202020204" pitchFamily="34" charset="0"/>
              </a:rPr>
              <a:t>5</a:t>
            </a:r>
            <a:r>
              <a:rPr lang="en-GB" sz="1600" dirty="0">
                <a:solidFill>
                  <a:prstClr val="black"/>
                </a:solidFill>
                <a:latin typeface="Arial" panose="020B0604020202020204" pitchFamily="34" charset="0"/>
                <a:cs typeface="Arial" panose="020B0604020202020204" pitchFamily="34" charset="0"/>
              </a:rPr>
              <a:t>,  M. Bilal Iqbal</a:t>
            </a:r>
            <a:r>
              <a:rPr lang="en-GB" sz="1600" baseline="30000" dirty="0">
                <a:solidFill>
                  <a:prstClr val="black"/>
                </a:solidFill>
                <a:latin typeface="Arial" panose="020B0604020202020204" pitchFamily="34" charset="0"/>
                <a:cs typeface="Arial" panose="020B0604020202020204" pitchFamily="34" charset="0"/>
              </a:rPr>
              <a:t>1,2</a:t>
            </a:r>
            <a:r>
              <a:rPr lang="en-GB" sz="1600" dirty="0">
                <a:solidFill>
                  <a:prstClr val="black"/>
                </a:solidFill>
                <a:latin typeface="Arial" panose="020B0604020202020204" pitchFamily="34" charset="0"/>
                <a:cs typeface="Arial" panose="020B0604020202020204" pitchFamily="34" charset="0"/>
              </a:rPr>
              <a:t> on behalf of the British Columbia Cardiac Registry Investigators</a:t>
            </a:r>
          </a:p>
          <a:p>
            <a:pPr lvl="0"/>
            <a:r>
              <a:rPr lang="en-GB" sz="800" dirty="0">
                <a:solidFill>
                  <a:prstClr val="black"/>
                </a:solidFill>
                <a:latin typeface="Arial" panose="020B0604020202020204" pitchFamily="34" charset="0"/>
                <a:cs typeface="Arial" panose="020B0604020202020204" pitchFamily="34" charset="0"/>
              </a:rPr>
              <a:t>1 </a:t>
            </a:r>
            <a:r>
              <a:rPr lang="en-GB" sz="1000" dirty="0">
                <a:solidFill>
                  <a:prstClr val="black"/>
                </a:solidFill>
                <a:latin typeface="Arial" panose="020B0604020202020204" pitchFamily="34" charset="0"/>
                <a:cs typeface="Arial" panose="020B0604020202020204" pitchFamily="34" charset="0"/>
              </a:rPr>
              <a:t>Victoria Heart Institute Foundation, Victoria, BC, Canada. 2 Royal Jubilee Hospital, Victoria, BC, Canada. 3 Provincial Health Services Authority, Vancouver, BC, Canada. 4 Vancouver General Hospital, Vancouver, BC, Canada. 5 St. Paul's Hospital, Vancouver, BC, Canada. 6 Royal Columbian Hospital, Vancouver, BC, Canada. 7 Kelowna General Hospital, Kelowna, BC, Canada.</a:t>
            </a:r>
          </a:p>
          <a:p>
            <a:endParaRPr lang="en-US" dirty="0"/>
          </a:p>
        </p:txBody>
      </p:sp>
      <p:pic>
        <p:nvPicPr>
          <p:cNvPr id="2" name="Picture 1">
            <a:extLst>
              <a:ext uri="{FF2B5EF4-FFF2-40B4-BE49-F238E27FC236}">
                <a16:creationId xmlns:a16="http://schemas.microsoft.com/office/drawing/2014/main" id="{2F52EBC0-5FA4-48D7-8983-8A7C896EDB31}"/>
              </a:ext>
            </a:extLst>
          </p:cNvPr>
          <p:cNvPicPr>
            <a:picLocks noChangeAspect="1"/>
          </p:cNvPicPr>
          <p:nvPr/>
        </p:nvPicPr>
        <p:blipFill>
          <a:blip r:embed="rId3"/>
          <a:stretch>
            <a:fillRect/>
          </a:stretch>
        </p:blipFill>
        <p:spPr>
          <a:xfrm>
            <a:off x="10248900" y="0"/>
            <a:ext cx="1943100" cy="695325"/>
          </a:xfrm>
          <a:prstGeom prst="rect">
            <a:avLst/>
          </a:prstGeom>
        </p:spPr>
      </p:pic>
    </p:spTree>
    <p:extLst>
      <p:ext uri="{BB962C8B-B14F-4D97-AF65-F5344CB8AC3E}">
        <p14:creationId xmlns:p14="http://schemas.microsoft.com/office/powerpoint/2010/main" val="150573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1859280"/>
            <a:ext cx="9144000" cy="3423920"/>
          </a:xfrm>
        </p:spPr>
        <p:txBody>
          <a:bodyPr>
            <a:normAutofit/>
          </a:bodyPr>
          <a:lstStyle/>
          <a:p>
            <a:r>
              <a:rPr lang="en-US" sz="4000" dirty="0">
                <a:latin typeface="Arial" panose="020B0604020202020204" pitchFamily="34" charset="0"/>
                <a:cs typeface="Arial" panose="020B0604020202020204" pitchFamily="34" charset="0"/>
              </a:rPr>
              <a:t>None</a:t>
            </a:r>
          </a:p>
        </p:txBody>
      </p:sp>
      <p:sp>
        <p:nvSpPr>
          <p:cNvPr id="4" name="Title 8">
            <a:extLst>
              <a:ext uri="{FF2B5EF4-FFF2-40B4-BE49-F238E27FC236}">
                <a16:creationId xmlns:a16="http://schemas.microsoft.com/office/drawing/2014/main" id="{133DB94E-F669-1A45-945A-A29475F45C3B}"/>
              </a:ext>
            </a:extLst>
          </p:cNvPr>
          <p:cNvSpPr txBox="1">
            <a:spLocks/>
          </p:cNvSpPr>
          <p:nvPr/>
        </p:nvSpPr>
        <p:spPr>
          <a:xfrm>
            <a:off x="838200" y="366185"/>
            <a:ext cx="10515600" cy="13250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latin typeface="Arial" panose="020B0604020202020204" pitchFamily="34" charset="0"/>
                <a:cs typeface="Arial" panose="020B0604020202020204" pitchFamily="34" charset="0"/>
              </a:rPr>
              <a:t>Disclosures</a:t>
            </a:r>
          </a:p>
        </p:txBody>
      </p:sp>
      <p:pic>
        <p:nvPicPr>
          <p:cNvPr id="2" name="Picture 1">
            <a:extLst>
              <a:ext uri="{FF2B5EF4-FFF2-40B4-BE49-F238E27FC236}">
                <a16:creationId xmlns:a16="http://schemas.microsoft.com/office/drawing/2014/main" id="{2CC938ED-D611-4990-8D2D-7C7B4228DA7F}"/>
              </a:ext>
            </a:extLst>
          </p:cNvPr>
          <p:cNvPicPr>
            <a:picLocks noChangeAspect="1"/>
          </p:cNvPicPr>
          <p:nvPr/>
        </p:nvPicPr>
        <p:blipFill>
          <a:blip r:embed="rId2"/>
          <a:stretch>
            <a:fillRect/>
          </a:stretch>
        </p:blipFill>
        <p:spPr>
          <a:xfrm>
            <a:off x="10248900" y="18522"/>
            <a:ext cx="1943100" cy="695325"/>
          </a:xfrm>
          <a:prstGeom prst="rect">
            <a:avLst/>
          </a:prstGeom>
        </p:spPr>
      </p:pic>
    </p:spTree>
    <p:extLst>
      <p:ext uri="{BB962C8B-B14F-4D97-AF65-F5344CB8AC3E}">
        <p14:creationId xmlns:p14="http://schemas.microsoft.com/office/powerpoint/2010/main" val="2059993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0809A-A917-4BB8-A5C2-97DA2782638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Background</a:t>
            </a:r>
          </a:p>
        </p:txBody>
      </p:sp>
      <p:sp>
        <p:nvSpPr>
          <p:cNvPr id="3" name="Content Placeholder 2">
            <a:extLst>
              <a:ext uri="{FF2B5EF4-FFF2-40B4-BE49-F238E27FC236}">
                <a16:creationId xmlns:a16="http://schemas.microsoft.com/office/drawing/2014/main" id="{415B4899-B786-4296-8D8B-7ACEB5B14C3D}"/>
              </a:ext>
            </a:extLst>
          </p:cNvPr>
          <p:cNvSpPr>
            <a:spLocks noGrp="1"/>
          </p:cNvSpPr>
          <p:nvPr>
            <p:ph idx="1"/>
          </p:nvPr>
        </p:nvSpPr>
        <p:spPr/>
        <p:txBody>
          <a:bodyPr>
            <a:normAutofit fontScale="92500" lnSpcReduction="10000"/>
          </a:bodyPr>
          <a:lstStyle/>
          <a:p>
            <a:pPr lvl="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Up to 80% of patients with cardiogenic shock resulting from an acute myocardial infarction have multivessel disease</a:t>
            </a:r>
          </a:p>
          <a:p>
            <a:pPr lvl="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Management of non-culprit disease in the acute setting is debated</a:t>
            </a:r>
          </a:p>
          <a:p>
            <a:pPr lvl="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RCTs have shown improved outcomes with complete revascularization in </a:t>
            </a:r>
            <a:r>
              <a:rPr lang="en-GB" i="1" u="sng" dirty="0">
                <a:solidFill>
                  <a:prstClr val="black"/>
                </a:solidFill>
                <a:latin typeface="Arial" panose="020B0604020202020204" pitchFamily="34" charset="0"/>
                <a:cs typeface="Arial" panose="020B0604020202020204" pitchFamily="34" charset="0"/>
              </a:rPr>
              <a:t>hemodynamically stable </a:t>
            </a:r>
            <a:r>
              <a:rPr lang="en-GB" dirty="0">
                <a:solidFill>
                  <a:prstClr val="black"/>
                </a:solidFill>
                <a:latin typeface="Arial" panose="020B0604020202020204" pitchFamily="34" charset="0"/>
                <a:cs typeface="Arial" panose="020B0604020202020204" pitchFamily="34" charset="0"/>
              </a:rPr>
              <a:t>patients with STEMI, primarily driven by reduced repeat revascularization events and no difference in mortality </a:t>
            </a:r>
            <a:r>
              <a:rPr lang="en-GB" baseline="30000" dirty="0">
                <a:solidFill>
                  <a:prstClr val="black"/>
                </a:solidFill>
                <a:latin typeface="Arial" panose="020B0604020202020204" pitchFamily="34" charset="0"/>
                <a:cs typeface="Arial" panose="020B0604020202020204" pitchFamily="34" charset="0"/>
              </a:rPr>
              <a:t>1-5</a:t>
            </a:r>
          </a:p>
          <a:p>
            <a:pPr lvl="0">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Until recently, there was no randomized trial data exploring revascularization strategies in patients with cardiogenic shock</a:t>
            </a:r>
          </a:p>
          <a:p>
            <a:endParaRPr lang="en-GB" dirty="0"/>
          </a:p>
        </p:txBody>
      </p:sp>
      <p:sp>
        <p:nvSpPr>
          <p:cNvPr id="5" name="Rectangle 4">
            <a:extLst>
              <a:ext uri="{FF2B5EF4-FFF2-40B4-BE49-F238E27FC236}">
                <a16:creationId xmlns:a16="http://schemas.microsoft.com/office/drawing/2014/main" id="{89B64938-C5F9-4A29-83C0-EF4BC49C4D36}"/>
              </a:ext>
            </a:extLst>
          </p:cNvPr>
          <p:cNvSpPr/>
          <p:nvPr/>
        </p:nvSpPr>
        <p:spPr>
          <a:xfrm>
            <a:off x="8733906" y="5755157"/>
            <a:ext cx="6096000" cy="861774"/>
          </a:xfrm>
          <a:prstGeom prst="rect">
            <a:avLst/>
          </a:prstGeom>
        </p:spPr>
        <p:txBody>
          <a:bodyPr>
            <a:spAutoFit/>
          </a:bodyPr>
          <a:lstStyle/>
          <a:p>
            <a:pPr lvl="0"/>
            <a:r>
              <a:rPr lang="da-DK" sz="1000" dirty="0">
                <a:solidFill>
                  <a:schemeClr val="bg1"/>
                </a:solidFill>
                <a:latin typeface="Arial" panose="020B0604020202020204" pitchFamily="34" charset="0"/>
                <a:cs typeface="Arial" panose="020B0604020202020204" pitchFamily="34" charset="0"/>
              </a:rPr>
              <a:t>1 Wald et al. N Engl J Med 2013;369:1115-23.</a:t>
            </a:r>
          </a:p>
          <a:p>
            <a:pPr lvl="0"/>
            <a:r>
              <a:rPr lang="da-DK" sz="1000" dirty="0">
                <a:solidFill>
                  <a:schemeClr val="bg1"/>
                </a:solidFill>
                <a:latin typeface="Arial" panose="020B0604020202020204" pitchFamily="34" charset="0"/>
                <a:cs typeface="Arial" panose="020B0604020202020204" pitchFamily="34" charset="0"/>
              </a:rPr>
              <a:t>2 Gershlick et al. J Am Coll Cardiol 2015;65:963–72. </a:t>
            </a:r>
          </a:p>
          <a:p>
            <a:pPr lvl="0"/>
            <a:r>
              <a:rPr lang="da-DK" sz="1000" dirty="0">
                <a:solidFill>
                  <a:schemeClr val="bg1"/>
                </a:solidFill>
                <a:latin typeface="Arial" panose="020B0604020202020204" pitchFamily="34" charset="0"/>
                <a:cs typeface="Arial" panose="020B0604020202020204" pitchFamily="34" charset="0"/>
              </a:rPr>
              <a:t>3 Engstrom et al. Lancet 2015; 386: 665–71. </a:t>
            </a:r>
          </a:p>
          <a:p>
            <a:pPr lvl="0"/>
            <a:r>
              <a:rPr lang="da-DK" sz="1000" dirty="0">
                <a:solidFill>
                  <a:schemeClr val="bg1"/>
                </a:solidFill>
                <a:latin typeface="Arial" panose="020B0604020202020204" pitchFamily="34" charset="0"/>
                <a:cs typeface="Arial" panose="020B0604020202020204" pitchFamily="34" charset="0"/>
              </a:rPr>
              <a:t>4 Smits et al. N Engl J Med 2017;376:1234-44. </a:t>
            </a:r>
          </a:p>
          <a:p>
            <a:pPr lvl="0"/>
            <a:r>
              <a:rPr lang="da-DK" sz="1000" dirty="0">
                <a:solidFill>
                  <a:schemeClr val="bg1"/>
                </a:solidFill>
                <a:latin typeface="Arial" panose="020B0604020202020204" pitchFamily="34" charset="0"/>
                <a:cs typeface="Arial" panose="020B0604020202020204" pitchFamily="34" charset="0"/>
              </a:rPr>
              <a:t>5 Elgendy et al. J Am Coll Cardiol Intv 2017;10:315–24</a:t>
            </a:r>
          </a:p>
        </p:txBody>
      </p:sp>
      <p:pic>
        <p:nvPicPr>
          <p:cNvPr id="4" name="Picture 3">
            <a:extLst>
              <a:ext uri="{FF2B5EF4-FFF2-40B4-BE49-F238E27FC236}">
                <a16:creationId xmlns:a16="http://schemas.microsoft.com/office/drawing/2014/main" id="{DA90D624-6008-4AC5-9920-EBD35D8647A8}"/>
              </a:ext>
            </a:extLst>
          </p:cNvPr>
          <p:cNvPicPr>
            <a:picLocks noChangeAspect="1"/>
          </p:cNvPicPr>
          <p:nvPr/>
        </p:nvPicPr>
        <p:blipFill>
          <a:blip r:embed="rId2"/>
          <a:stretch>
            <a:fillRect/>
          </a:stretch>
        </p:blipFill>
        <p:spPr>
          <a:xfrm>
            <a:off x="10248900" y="0"/>
            <a:ext cx="1943100" cy="695325"/>
          </a:xfrm>
          <a:prstGeom prst="rect">
            <a:avLst/>
          </a:prstGeom>
        </p:spPr>
      </p:pic>
    </p:spTree>
    <p:extLst>
      <p:ext uri="{BB962C8B-B14F-4D97-AF65-F5344CB8AC3E}">
        <p14:creationId xmlns:p14="http://schemas.microsoft.com/office/powerpoint/2010/main" val="90075362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E1EA0-7E8B-46B1-92B4-97127214E8DD}"/>
              </a:ext>
            </a:extLst>
          </p:cNvPr>
          <p:cNvSpPr>
            <a:spLocks noGrp="1"/>
          </p:cNvSpPr>
          <p:nvPr>
            <p:ph type="title"/>
          </p:nvPr>
        </p:nvSpPr>
        <p:spPr>
          <a:xfrm>
            <a:off x="838200" y="365126"/>
            <a:ext cx="10515600" cy="783944"/>
          </a:xfrm>
        </p:spPr>
        <p:txBody>
          <a:bodyPr>
            <a:normAutofit/>
          </a:bodyPr>
          <a:lstStyle/>
          <a:p>
            <a:r>
              <a:rPr lang="en-GB" sz="4000" dirty="0">
                <a:latin typeface="Arial" panose="020B0604020202020204" pitchFamily="34" charset="0"/>
                <a:cs typeface="Arial" panose="020B0604020202020204" pitchFamily="34" charset="0"/>
              </a:rPr>
              <a:t>Hypothesis and objectives</a:t>
            </a:r>
          </a:p>
        </p:txBody>
      </p:sp>
      <p:sp>
        <p:nvSpPr>
          <p:cNvPr id="3" name="Content Placeholder 2">
            <a:extLst>
              <a:ext uri="{FF2B5EF4-FFF2-40B4-BE49-F238E27FC236}">
                <a16:creationId xmlns:a16="http://schemas.microsoft.com/office/drawing/2014/main" id="{CC1FC71A-75FE-4499-8E9D-D7F970C4F3A3}"/>
              </a:ext>
            </a:extLst>
          </p:cNvPr>
          <p:cNvSpPr>
            <a:spLocks noGrp="1"/>
          </p:cNvSpPr>
          <p:nvPr>
            <p:ph idx="1"/>
          </p:nvPr>
        </p:nvSpPr>
        <p:spPr>
          <a:xfrm>
            <a:off x="838200" y="1461483"/>
            <a:ext cx="10515600" cy="3491442"/>
          </a:xfrm>
        </p:spPr>
        <p:txBody>
          <a:bodyPr/>
          <a:lstStyle/>
          <a:p>
            <a:r>
              <a:rPr lang="en-GB" dirty="0">
                <a:latin typeface="Arial" panose="020B0604020202020204" pitchFamily="34" charset="0"/>
                <a:cs typeface="Arial" panose="020B0604020202020204" pitchFamily="34" charset="0"/>
              </a:rPr>
              <a:t>We hypothesized that contemporary real-world data would be complimentary rather than conflicting with recent randomised controlled data</a:t>
            </a:r>
          </a:p>
          <a:p>
            <a:r>
              <a:rPr lang="en-GB" dirty="0">
                <a:latin typeface="Arial" panose="020B0604020202020204" pitchFamily="34" charset="0"/>
                <a:cs typeface="Arial" panose="020B0604020202020204" pitchFamily="34" charset="0"/>
              </a:rPr>
              <a:t>This retrospective observational study was performed to assess if the results of the CULPRIT-SHOCK trial were similar to real world data in a sample of patients with MVD presenting with AMI complicated by CS from the British Columbia Cardiac registry.</a:t>
            </a:r>
          </a:p>
          <a:p>
            <a:endParaRPr lang="en-GB" dirty="0"/>
          </a:p>
          <a:p>
            <a:endParaRPr lang="en-GB" dirty="0"/>
          </a:p>
        </p:txBody>
      </p:sp>
      <p:pic>
        <p:nvPicPr>
          <p:cNvPr id="4" name="Picture 3">
            <a:extLst>
              <a:ext uri="{FF2B5EF4-FFF2-40B4-BE49-F238E27FC236}">
                <a16:creationId xmlns:a16="http://schemas.microsoft.com/office/drawing/2014/main" id="{CECC9CDF-C5C8-4B21-9CB6-7EEB548A9C55}"/>
              </a:ext>
            </a:extLst>
          </p:cNvPr>
          <p:cNvPicPr>
            <a:picLocks noChangeAspect="1"/>
          </p:cNvPicPr>
          <p:nvPr/>
        </p:nvPicPr>
        <p:blipFill>
          <a:blip r:embed="rId2"/>
          <a:stretch>
            <a:fillRect/>
          </a:stretch>
        </p:blipFill>
        <p:spPr>
          <a:xfrm>
            <a:off x="10248900" y="0"/>
            <a:ext cx="1943100" cy="695325"/>
          </a:xfrm>
          <a:prstGeom prst="rect">
            <a:avLst/>
          </a:prstGeom>
        </p:spPr>
      </p:pic>
    </p:spTree>
    <p:extLst>
      <p:ext uri="{BB962C8B-B14F-4D97-AF65-F5344CB8AC3E}">
        <p14:creationId xmlns:p14="http://schemas.microsoft.com/office/powerpoint/2010/main" val="15820359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9C577-1143-46BE-A08F-18AD52FD64BF}"/>
              </a:ext>
            </a:extLst>
          </p:cNvPr>
          <p:cNvSpPr>
            <a:spLocks noGrp="1"/>
          </p:cNvSpPr>
          <p:nvPr>
            <p:ph type="title"/>
          </p:nvPr>
        </p:nvSpPr>
        <p:spPr>
          <a:xfrm>
            <a:off x="838200" y="365126"/>
            <a:ext cx="10515600" cy="694932"/>
          </a:xfrm>
        </p:spPr>
        <p:txBody>
          <a:bodyPr>
            <a:normAutofit/>
          </a:bodyPr>
          <a:lstStyle/>
          <a:p>
            <a:r>
              <a:rPr lang="en-GB" sz="4000" dirty="0">
                <a:latin typeface="Arial" panose="020B0604020202020204" pitchFamily="34" charset="0"/>
                <a:cs typeface="Arial" panose="020B0604020202020204" pitchFamily="34" charset="0"/>
              </a:rPr>
              <a:t>Methods</a:t>
            </a:r>
          </a:p>
        </p:txBody>
      </p:sp>
      <p:sp>
        <p:nvSpPr>
          <p:cNvPr id="3" name="Content Placeholder 2">
            <a:extLst>
              <a:ext uri="{FF2B5EF4-FFF2-40B4-BE49-F238E27FC236}">
                <a16:creationId xmlns:a16="http://schemas.microsoft.com/office/drawing/2014/main" id="{7232E1FC-0DBE-4C26-89DF-078C32F54E72}"/>
              </a:ext>
            </a:extLst>
          </p:cNvPr>
          <p:cNvSpPr>
            <a:spLocks noGrp="1"/>
          </p:cNvSpPr>
          <p:nvPr>
            <p:ph idx="1"/>
          </p:nvPr>
        </p:nvSpPr>
        <p:spPr>
          <a:xfrm>
            <a:off x="838200" y="1108611"/>
            <a:ext cx="11194657" cy="4335456"/>
          </a:xfrm>
        </p:spPr>
        <p:txBody>
          <a:bodyPr>
            <a:normAutofit fontScale="70000" lnSpcReduction="20000"/>
          </a:bodyPr>
          <a:lstStyle/>
          <a:p>
            <a:pPr lvl="0">
              <a:buFont typeface="Arial" panose="020B0604020202020204" pitchFamily="34" charset="0"/>
              <a:buChar char="•"/>
            </a:pPr>
            <a:r>
              <a:rPr lang="en-GB" sz="3400" dirty="0">
                <a:solidFill>
                  <a:prstClr val="black"/>
                </a:solidFill>
                <a:latin typeface="Arial" panose="020B0604020202020204" pitchFamily="34" charset="0"/>
                <a:cs typeface="Arial" panose="020B0604020202020204" pitchFamily="34" charset="0"/>
              </a:rPr>
              <a:t>Comparison of CVI (n=414) versus MVI (n=235) in 649 patients with AMI, CS and MVD enrolled in the British Columbia Cardiac Registry (2008-2014)</a:t>
            </a:r>
          </a:p>
          <a:p>
            <a:pPr lvl="0">
              <a:buFont typeface="Arial" panose="020B0604020202020204" pitchFamily="34" charset="0"/>
              <a:buChar char="•"/>
            </a:pPr>
            <a:r>
              <a:rPr lang="en-GB" sz="3400" dirty="0">
                <a:solidFill>
                  <a:prstClr val="black"/>
                </a:solidFill>
                <a:latin typeface="Arial" panose="020B0604020202020204" pitchFamily="34" charset="0"/>
                <a:cs typeface="Arial" panose="020B0604020202020204" pitchFamily="34" charset="0"/>
              </a:rPr>
              <a:t>End points: All-cause mortality at 30 days and 1 year</a:t>
            </a:r>
          </a:p>
          <a:p>
            <a:pPr lvl="0">
              <a:buFont typeface="Arial" panose="020B0604020202020204" pitchFamily="34" charset="0"/>
              <a:buChar char="•"/>
            </a:pPr>
            <a:r>
              <a:rPr lang="en-GB" sz="3400" dirty="0">
                <a:solidFill>
                  <a:prstClr val="black"/>
                </a:solidFill>
                <a:latin typeface="Arial" panose="020B0604020202020204" pitchFamily="34" charset="0"/>
                <a:cs typeface="Arial" panose="020B0604020202020204" pitchFamily="34" charset="0"/>
              </a:rPr>
              <a:t>Statistical analysis was performed using multivariate models, propensity matching and propensity-score adjusted analyses (to address the issue with reduced sample size due to exclusion of unmatched patients in propensity-matched analyses)</a:t>
            </a:r>
          </a:p>
          <a:p>
            <a:pPr marL="457200" lvl="1" indent="0">
              <a:buNone/>
            </a:pPr>
            <a:endParaRPr lang="en-GB" sz="2700" dirty="0">
              <a:solidFill>
                <a:prstClr val="black"/>
              </a:solidFill>
              <a:latin typeface="Arial" panose="020B0604020202020204" pitchFamily="34" charset="0"/>
              <a:cs typeface="Arial" panose="020B0604020202020204" pitchFamily="34" charset="0"/>
            </a:endParaRPr>
          </a:p>
          <a:p>
            <a:pPr lvl="1">
              <a:buFont typeface="Arial" panose="020B0604020202020204" pitchFamily="34" charset="0"/>
              <a:buChar char="•"/>
            </a:pPr>
            <a:r>
              <a:rPr lang="en-GB" sz="3100" dirty="0">
                <a:solidFill>
                  <a:prstClr val="black"/>
                </a:solidFill>
                <a:latin typeface="Arial" panose="020B0604020202020204" pitchFamily="34" charset="0"/>
                <a:cs typeface="Arial" panose="020B0604020202020204" pitchFamily="34" charset="0"/>
              </a:rPr>
              <a:t>Patients with LMS disease (&gt;50% stenosis) were excluded from the analysis.</a:t>
            </a:r>
          </a:p>
          <a:p>
            <a:pPr lvl="1">
              <a:buFont typeface="Arial" panose="020B0604020202020204" pitchFamily="34" charset="0"/>
              <a:buChar char="•"/>
            </a:pPr>
            <a:r>
              <a:rPr lang="en-GB" sz="3100" dirty="0">
                <a:solidFill>
                  <a:prstClr val="black"/>
                </a:solidFill>
                <a:latin typeface="Arial" panose="020B0604020202020204" pitchFamily="34" charset="0"/>
                <a:cs typeface="Arial" panose="020B0604020202020204" pitchFamily="34" charset="0"/>
              </a:rPr>
              <a:t>Cardiogenic shock was defined as a sustained (&gt;30 minutes) episode of systolic blood pressure &lt;90 mm Hg secondary to cardiac dysfunction, and/or the requirement for inotropic or mechanical support to maintain blood pressure and adequate systemic perfusion</a:t>
            </a:r>
          </a:p>
          <a:p>
            <a:pPr lvl="1">
              <a:buFont typeface="Arial" panose="020B0604020202020204" pitchFamily="34" charset="0"/>
              <a:buChar char="•"/>
            </a:pPr>
            <a:r>
              <a:rPr lang="en-GB" sz="3100" dirty="0">
                <a:solidFill>
                  <a:prstClr val="black"/>
                </a:solidFill>
                <a:latin typeface="Arial" panose="020B0604020202020204" pitchFamily="34" charset="0"/>
                <a:cs typeface="Arial" panose="020B0604020202020204" pitchFamily="34" charset="0"/>
              </a:rPr>
              <a:t>A diseased coronary artery was defined as any epicardial vessel with a stenosis &gt;70%. MVD was defined as stenosis &gt;70% in ≥2 epicardial coronary arteries. </a:t>
            </a:r>
          </a:p>
          <a:p>
            <a:endParaRPr lang="en-GB" dirty="0"/>
          </a:p>
        </p:txBody>
      </p:sp>
      <p:pic>
        <p:nvPicPr>
          <p:cNvPr id="4" name="Picture 3">
            <a:extLst>
              <a:ext uri="{FF2B5EF4-FFF2-40B4-BE49-F238E27FC236}">
                <a16:creationId xmlns:a16="http://schemas.microsoft.com/office/drawing/2014/main" id="{4B9E7758-17C6-47AA-8C67-2F6D974201A0}"/>
              </a:ext>
            </a:extLst>
          </p:cNvPr>
          <p:cNvPicPr>
            <a:picLocks noChangeAspect="1"/>
          </p:cNvPicPr>
          <p:nvPr/>
        </p:nvPicPr>
        <p:blipFill>
          <a:blip r:embed="rId2"/>
          <a:stretch>
            <a:fillRect/>
          </a:stretch>
        </p:blipFill>
        <p:spPr>
          <a:xfrm>
            <a:off x="10248900" y="0"/>
            <a:ext cx="1943100" cy="695325"/>
          </a:xfrm>
          <a:prstGeom prst="rect">
            <a:avLst/>
          </a:prstGeom>
        </p:spPr>
      </p:pic>
    </p:spTree>
    <p:extLst>
      <p:ext uri="{BB962C8B-B14F-4D97-AF65-F5344CB8AC3E}">
        <p14:creationId xmlns:p14="http://schemas.microsoft.com/office/powerpoint/2010/main" val="23680867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67E04E-E0DE-479A-A115-EC85322EC3CC}"/>
              </a:ext>
            </a:extLst>
          </p:cNvPr>
          <p:cNvPicPr>
            <a:picLocks noChangeAspect="1"/>
          </p:cNvPicPr>
          <p:nvPr/>
        </p:nvPicPr>
        <p:blipFill>
          <a:blip r:embed="rId2"/>
          <a:stretch>
            <a:fillRect/>
          </a:stretch>
        </p:blipFill>
        <p:spPr>
          <a:xfrm>
            <a:off x="5561795" y="189589"/>
            <a:ext cx="3534968" cy="2506134"/>
          </a:xfrm>
          <a:prstGeom prst="rect">
            <a:avLst/>
          </a:prstGeom>
        </p:spPr>
      </p:pic>
      <p:pic>
        <p:nvPicPr>
          <p:cNvPr id="6" name="Picture 5">
            <a:extLst>
              <a:ext uri="{FF2B5EF4-FFF2-40B4-BE49-F238E27FC236}">
                <a16:creationId xmlns:a16="http://schemas.microsoft.com/office/drawing/2014/main" id="{1ED84100-6B3D-4C36-A6CA-7A70DDD277DF}"/>
              </a:ext>
            </a:extLst>
          </p:cNvPr>
          <p:cNvPicPr>
            <a:picLocks noChangeAspect="1"/>
          </p:cNvPicPr>
          <p:nvPr/>
        </p:nvPicPr>
        <p:blipFill rotWithShape="1">
          <a:blip r:embed="rId3"/>
          <a:srcRect t="2461"/>
          <a:stretch/>
        </p:blipFill>
        <p:spPr>
          <a:xfrm>
            <a:off x="2369059" y="11182"/>
            <a:ext cx="3355154" cy="2684541"/>
          </a:xfrm>
          <a:prstGeom prst="rect">
            <a:avLst/>
          </a:prstGeom>
        </p:spPr>
      </p:pic>
      <p:pic>
        <p:nvPicPr>
          <p:cNvPr id="7" name="Picture 6">
            <a:extLst>
              <a:ext uri="{FF2B5EF4-FFF2-40B4-BE49-F238E27FC236}">
                <a16:creationId xmlns:a16="http://schemas.microsoft.com/office/drawing/2014/main" id="{00823108-B67B-40CC-98E5-EF0ED8255464}"/>
              </a:ext>
            </a:extLst>
          </p:cNvPr>
          <p:cNvPicPr>
            <a:picLocks noChangeAspect="1"/>
          </p:cNvPicPr>
          <p:nvPr/>
        </p:nvPicPr>
        <p:blipFill>
          <a:blip r:embed="rId4"/>
          <a:stretch>
            <a:fillRect/>
          </a:stretch>
        </p:blipFill>
        <p:spPr>
          <a:xfrm>
            <a:off x="2676736" y="2695723"/>
            <a:ext cx="5770117" cy="2752273"/>
          </a:xfrm>
          <a:prstGeom prst="rect">
            <a:avLst/>
          </a:prstGeom>
        </p:spPr>
      </p:pic>
      <p:pic>
        <p:nvPicPr>
          <p:cNvPr id="9" name="Picture 8">
            <a:extLst>
              <a:ext uri="{FF2B5EF4-FFF2-40B4-BE49-F238E27FC236}">
                <a16:creationId xmlns:a16="http://schemas.microsoft.com/office/drawing/2014/main" id="{41984CB0-E7A0-4113-B9F4-D62760F3FCB7}"/>
              </a:ext>
            </a:extLst>
          </p:cNvPr>
          <p:cNvPicPr>
            <a:picLocks noChangeAspect="1"/>
          </p:cNvPicPr>
          <p:nvPr/>
        </p:nvPicPr>
        <p:blipFill>
          <a:blip r:embed="rId5"/>
          <a:stretch>
            <a:fillRect/>
          </a:stretch>
        </p:blipFill>
        <p:spPr>
          <a:xfrm>
            <a:off x="8612469" y="4637158"/>
            <a:ext cx="3755461" cy="810838"/>
          </a:xfrm>
          <a:prstGeom prst="rect">
            <a:avLst/>
          </a:prstGeom>
        </p:spPr>
      </p:pic>
      <p:sp>
        <p:nvSpPr>
          <p:cNvPr id="10" name="TextBox 9">
            <a:extLst>
              <a:ext uri="{FF2B5EF4-FFF2-40B4-BE49-F238E27FC236}">
                <a16:creationId xmlns:a16="http://schemas.microsoft.com/office/drawing/2014/main" id="{CFCDA20E-FF66-40D0-988A-4E5CA5399E64}"/>
              </a:ext>
            </a:extLst>
          </p:cNvPr>
          <p:cNvSpPr txBox="1"/>
          <p:nvPr/>
        </p:nvSpPr>
        <p:spPr>
          <a:xfrm>
            <a:off x="186267" y="87989"/>
            <a:ext cx="1879600" cy="707886"/>
          </a:xfrm>
          <a:prstGeom prst="rect">
            <a:avLst/>
          </a:prstGeom>
          <a:noFill/>
        </p:spPr>
        <p:txBody>
          <a:bodyPr wrap="square" rtlCol="0">
            <a:spAutoFit/>
          </a:bodyPr>
          <a:lstStyle/>
          <a:p>
            <a:r>
              <a:rPr lang="en-GB" sz="4000" dirty="0">
                <a:latin typeface="Arial" panose="020B0604020202020204" pitchFamily="34" charset="0"/>
                <a:cs typeface="Arial" panose="020B0604020202020204" pitchFamily="34" charset="0"/>
              </a:rPr>
              <a:t>Results</a:t>
            </a:r>
          </a:p>
        </p:txBody>
      </p:sp>
      <p:pic>
        <p:nvPicPr>
          <p:cNvPr id="11" name="Picture 10">
            <a:extLst>
              <a:ext uri="{FF2B5EF4-FFF2-40B4-BE49-F238E27FC236}">
                <a16:creationId xmlns:a16="http://schemas.microsoft.com/office/drawing/2014/main" id="{859CD467-E907-423C-AEB6-4F8BE88B80DC}"/>
              </a:ext>
            </a:extLst>
          </p:cNvPr>
          <p:cNvPicPr>
            <a:picLocks noChangeAspect="1"/>
          </p:cNvPicPr>
          <p:nvPr/>
        </p:nvPicPr>
        <p:blipFill>
          <a:blip r:embed="rId6"/>
          <a:stretch>
            <a:fillRect/>
          </a:stretch>
        </p:blipFill>
        <p:spPr>
          <a:xfrm>
            <a:off x="10248900" y="11182"/>
            <a:ext cx="1943100" cy="695325"/>
          </a:xfrm>
          <a:prstGeom prst="rect">
            <a:avLst/>
          </a:prstGeom>
        </p:spPr>
      </p:pic>
    </p:spTree>
    <p:extLst>
      <p:ext uri="{BB962C8B-B14F-4D97-AF65-F5344CB8AC3E}">
        <p14:creationId xmlns:p14="http://schemas.microsoft.com/office/powerpoint/2010/main" val="389215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86796-4AF5-4622-AF02-B3F5F1042828}"/>
              </a:ext>
            </a:extLst>
          </p:cNvPr>
          <p:cNvSpPr>
            <a:spLocks noGrp="1"/>
          </p:cNvSpPr>
          <p:nvPr>
            <p:ph type="title"/>
          </p:nvPr>
        </p:nvSpPr>
        <p:spPr>
          <a:xfrm>
            <a:off x="121381" y="365125"/>
            <a:ext cx="9864191" cy="978153"/>
          </a:xfrm>
        </p:spPr>
        <p:txBody>
          <a:bodyPr>
            <a:normAutofit fontScale="90000"/>
          </a:bodyPr>
          <a:lstStyle/>
          <a:p>
            <a:r>
              <a:rPr lang="en-GB" sz="3600" dirty="0">
                <a:latin typeface="Arial" panose="020B0604020202020204" pitchFamily="34" charset="0"/>
                <a:cs typeface="Arial" panose="020B0604020202020204" pitchFamily="34" charset="0"/>
              </a:rPr>
              <a:t>Subgroup analyses in anatomical subsets of non-culprit disease</a:t>
            </a:r>
            <a:br>
              <a:rPr lang="en-GB" dirty="0"/>
            </a:br>
            <a:endParaRPr lang="en-GB" dirty="0"/>
          </a:p>
        </p:txBody>
      </p:sp>
      <p:sp>
        <p:nvSpPr>
          <p:cNvPr id="5" name="Rectangle 4">
            <a:extLst>
              <a:ext uri="{FF2B5EF4-FFF2-40B4-BE49-F238E27FC236}">
                <a16:creationId xmlns:a16="http://schemas.microsoft.com/office/drawing/2014/main" id="{F6118650-B9AA-4EE8-BE40-1FADE12F9B65}"/>
              </a:ext>
            </a:extLst>
          </p:cNvPr>
          <p:cNvSpPr/>
          <p:nvPr/>
        </p:nvSpPr>
        <p:spPr>
          <a:xfrm>
            <a:off x="7841183" y="4736645"/>
            <a:ext cx="4288778" cy="600164"/>
          </a:xfrm>
          <a:prstGeom prst="rect">
            <a:avLst/>
          </a:prstGeom>
        </p:spPr>
        <p:txBody>
          <a:bodyPr wrap="square">
            <a:spAutoFit/>
          </a:bodyPr>
          <a:lstStyle/>
          <a:p>
            <a:r>
              <a:rPr lang="en-GB" sz="1100" dirty="0">
                <a:latin typeface="Arial" panose="020B0604020202020204" pitchFamily="34" charset="0"/>
                <a:cs typeface="Arial" panose="020B0604020202020204" pitchFamily="34" charset="0"/>
              </a:rPr>
              <a:t>Adjusted models for mortality at 1 year referent to PCI of non-culprit disease using (A) standard multivariable-adjusted models; and (B) </a:t>
            </a:r>
            <a:r>
              <a:rPr lang="en-GB" sz="1100" dirty="0" err="1">
                <a:latin typeface="Arial" panose="020B0604020202020204" pitchFamily="34" charset="0"/>
                <a:cs typeface="Arial" panose="020B0604020202020204" pitchFamily="34" charset="0"/>
              </a:rPr>
              <a:t>PSi</a:t>
            </a:r>
            <a:r>
              <a:rPr lang="en-GB" sz="1100" dirty="0">
                <a:latin typeface="Arial" panose="020B0604020202020204" pitchFamily="34" charset="0"/>
                <a:cs typeface="Arial" panose="020B0604020202020204" pitchFamily="34" charset="0"/>
              </a:rPr>
              <a:t>-adjusted models. </a:t>
            </a:r>
          </a:p>
        </p:txBody>
      </p:sp>
      <p:sp>
        <p:nvSpPr>
          <p:cNvPr id="12" name="Rectangle 11">
            <a:extLst>
              <a:ext uri="{FF2B5EF4-FFF2-40B4-BE49-F238E27FC236}">
                <a16:creationId xmlns:a16="http://schemas.microsoft.com/office/drawing/2014/main" id="{CA061DB3-A2D7-4D9D-9040-7BD2F7D41B23}"/>
              </a:ext>
            </a:extLst>
          </p:cNvPr>
          <p:cNvSpPr/>
          <p:nvPr/>
        </p:nvSpPr>
        <p:spPr>
          <a:xfrm>
            <a:off x="8596438" y="1343278"/>
            <a:ext cx="3474181" cy="2585323"/>
          </a:xfrm>
          <a:prstGeom prst="rect">
            <a:avLst/>
          </a:prstGeom>
        </p:spPr>
        <p:txBody>
          <a:bodyPr wrap="square">
            <a:spAutoFit/>
          </a:bodyPr>
          <a:lstStyle/>
          <a:p>
            <a:r>
              <a:rPr lang="en-GB" dirty="0">
                <a:solidFill>
                  <a:srgbClr val="FF0000"/>
                </a:solidFill>
                <a:latin typeface="Arial" panose="020B0604020202020204" pitchFamily="34" charset="0"/>
                <a:cs typeface="Arial" panose="020B0604020202020204" pitchFamily="34" charset="0"/>
              </a:rPr>
              <a:t>In the setting of cardiogenic shock, non-culprit PCI may result in an exaggerated acute myocardial injury in the non-infarcted myocardium. Thus, the greater the subtended myocardial territory, the greater the risk associated with non-culprit PCI</a:t>
            </a:r>
          </a:p>
        </p:txBody>
      </p:sp>
      <p:pic>
        <p:nvPicPr>
          <p:cNvPr id="3" name="Picture 2">
            <a:extLst>
              <a:ext uri="{FF2B5EF4-FFF2-40B4-BE49-F238E27FC236}">
                <a16:creationId xmlns:a16="http://schemas.microsoft.com/office/drawing/2014/main" id="{497067D7-32F4-4095-BE1C-7A0B11A598BD}"/>
              </a:ext>
            </a:extLst>
          </p:cNvPr>
          <p:cNvPicPr>
            <a:picLocks noChangeAspect="1"/>
          </p:cNvPicPr>
          <p:nvPr/>
        </p:nvPicPr>
        <p:blipFill>
          <a:blip r:embed="rId3"/>
          <a:stretch>
            <a:fillRect/>
          </a:stretch>
        </p:blipFill>
        <p:spPr>
          <a:xfrm>
            <a:off x="10248900" y="17462"/>
            <a:ext cx="1943100" cy="695325"/>
          </a:xfrm>
          <a:prstGeom prst="rect">
            <a:avLst/>
          </a:prstGeom>
        </p:spPr>
      </p:pic>
      <p:pic>
        <p:nvPicPr>
          <p:cNvPr id="7" name="Picture 6">
            <a:extLst>
              <a:ext uri="{FF2B5EF4-FFF2-40B4-BE49-F238E27FC236}">
                <a16:creationId xmlns:a16="http://schemas.microsoft.com/office/drawing/2014/main" id="{FD7FA1FA-F5EB-485D-8647-CA0689E18F2B}"/>
              </a:ext>
            </a:extLst>
          </p:cNvPr>
          <p:cNvPicPr>
            <a:picLocks noChangeAspect="1"/>
          </p:cNvPicPr>
          <p:nvPr/>
        </p:nvPicPr>
        <p:blipFill>
          <a:blip r:embed="rId4"/>
          <a:stretch>
            <a:fillRect/>
          </a:stretch>
        </p:blipFill>
        <p:spPr>
          <a:xfrm>
            <a:off x="3032404" y="563438"/>
            <a:ext cx="4740184" cy="4904545"/>
          </a:xfrm>
          <a:prstGeom prst="rect">
            <a:avLst/>
          </a:prstGeom>
        </p:spPr>
      </p:pic>
      <p:sp>
        <p:nvSpPr>
          <p:cNvPr id="15" name="Oval 14">
            <a:extLst>
              <a:ext uri="{FF2B5EF4-FFF2-40B4-BE49-F238E27FC236}">
                <a16:creationId xmlns:a16="http://schemas.microsoft.com/office/drawing/2014/main" id="{1518BABF-66C1-43AF-93E3-8B5E75DD3C21}"/>
              </a:ext>
            </a:extLst>
          </p:cNvPr>
          <p:cNvSpPr/>
          <p:nvPr/>
        </p:nvSpPr>
        <p:spPr>
          <a:xfrm>
            <a:off x="2556933" y="1066800"/>
            <a:ext cx="6096000" cy="51598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id="{4CC9D66B-5378-4F9C-9F8D-B148B30057F8}"/>
              </a:ext>
            </a:extLst>
          </p:cNvPr>
          <p:cNvPicPr>
            <a:picLocks noChangeAspect="1"/>
          </p:cNvPicPr>
          <p:nvPr/>
        </p:nvPicPr>
        <p:blipFill>
          <a:blip r:embed="rId5"/>
          <a:stretch>
            <a:fillRect/>
          </a:stretch>
        </p:blipFill>
        <p:spPr>
          <a:xfrm>
            <a:off x="2544212" y="3565431"/>
            <a:ext cx="6108721" cy="530398"/>
          </a:xfrm>
          <a:prstGeom prst="rect">
            <a:avLst/>
          </a:prstGeom>
        </p:spPr>
      </p:pic>
    </p:spTree>
    <p:extLst>
      <p:ext uri="{BB962C8B-B14F-4D97-AF65-F5344CB8AC3E}">
        <p14:creationId xmlns:p14="http://schemas.microsoft.com/office/powerpoint/2010/main" val="222330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101" y="133800"/>
            <a:ext cx="10526349" cy="646331"/>
          </a:xfrm>
          <a:prstGeom prst="rect">
            <a:avLst/>
          </a:prstGeom>
          <a:noFill/>
        </p:spPr>
        <p:txBody>
          <a:bodyPr wrap="square" rtlCol="0" anchor="ctr">
            <a:spAutoFit/>
          </a:bodyPr>
          <a:lstStyle/>
          <a:p>
            <a:pPr algn="ctr"/>
            <a:r>
              <a:rPr lang="en-US" sz="3600" dirty="0"/>
              <a:t>Sample Survey Responses</a:t>
            </a:r>
          </a:p>
        </p:txBody>
      </p:sp>
      <p:graphicFrame>
        <p:nvGraphicFramePr>
          <p:cNvPr id="3" name="Chart 2"/>
          <p:cNvGraphicFramePr/>
          <p:nvPr>
            <p:extLst>
              <p:ext uri="{D42A27DB-BD31-4B8C-83A1-F6EECF244321}">
                <p14:modId xmlns:p14="http://schemas.microsoft.com/office/powerpoint/2010/main" val="3388735490"/>
              </p:ext>
            </p:extLst>
          </p:nvPr>
        </p:nvGraphicFramePr>
        <p:xfrm>
          <a:off x="184861" y="1637488"/>
          <a:ext cx="5683675" cy="31392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1100001730"/>
              </p:ext>
            </p:extLst>
          </p:nvPr>
        </p:nvGraphicFramePr>
        <p:xfrm>
          <a:off x="5724526" y="1637488"/>
          <a:ext cx="6253803" cy="329034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6534150" y="1081022"/>
            <a:ext cx="5219700" cy="338554"/>
          </a:xfrm>
          <a:prstGeom prst="rect">
            <a:avLst/>
          </a:prstGeom>
          <a:noFill/>
        </p:spPr>
        <p:txBody>
          <a:bodyPr wrap="square" rtlCol="0">
            <a:spAutoFit/>
          </a:bodyPr>
          <a:lstStyle/>
          <a:p>
            <a:pPr algn="ctr"/>
            <a:r>
              <a:rPr lang="en-US" sz="1600" i="1" dirty="0"/>
              <a:t>Patient:  With my heart condition, I am most worried about</a:t>
            </a:r>
            <a:endParaRPr lang="en-US" sz="1600" b="1" i="1" dirty="0"/>
          </a:p>
        </p:txBody>
      </p:sp>
      <p:sp>
        <p:nvSpPr>
          <p:cNvPr id="6" name="TextBox 5"/>
          <p:cNvSpPr txBox="1"/>
          <p:nvPr/>
        </p:nvSpPr>
        <p:spPr>
          <a:xfrm>
            <a:off x="184860" y="1039220"/>
            <a:ext cx="5539665" cy="584775"/>
          </a:xfrm>
          <a:prstGeom prst="rect">
            <a:avLst/>
          </a:prstGeom>
          <a:noFill/>
        </p:spPr>
        <p:txBody>
          <a:bodyPr wrap="square" rtlCol="0">
            <a:spAutoFit/>
          </a:bodyPr>
          <a:lstStyle/>
          <a:p>
            <a:pPr algn="ctr"/>
            <a:r>
              <a:rPr lang="en-US" sz="1600" i="1" dirty="0"/>
              <a:t>MD: Which two factors were most important in making your medication selection</a:t>
            </a:r>
            <a:endParaRPr lang="en-US" sz="1600" b="1" i="1" dirty="0"/>
          </a:p>
        </p:txBody>
      </p:sp>
    </p:spTree>
    <p:extLst>
      <p:ext uri="{BB962C8B-B14F-4D97-AF65-F5344CB8AC3E}">
        <p14:creationId xmlns:p14="http://schemas.microsoft.com/office/powerpoint/2010/main" val="4199675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B235B-726E-40D3-A56E-94F59F09F2A0}"/>
              </a:ext>
            </a:extLst>
          </p:cNvPr>
          <p:cNvSpPr>
            <a:spLocks noGrp="1"/>
          </p:cNvSpPr>
          <p:nvPr>
            <p:ph type="title"/>
          </p:nvPr>
        </p:nvSpPr>
        <p:spPr>
          <a:xfrm>
            <a:off x="135467" y="147505"/>
            <a:ext cx="11049000" cy="446088"/>
          </a:xfrm>
        </p:spPr>
        <p:txBody>
          <a:bodyPr>
            <a:normAutofit fontScale="90000"/>
          </a:bodyPr>
          <a:lstStyle/>
          <a:p>
            <a:r>
              <a:rPr lang="en-GB" dirty="0"/>
              <a:t>Are there deleterious effects of immediate MVI?</a:t>
            </a:r>
          </a:p>
        </p:txBody>
      </p:sp>
      <p:pic>
        <p:nvPicPr>
          <p:cNvPr id="4" name="Content Placeholder 3">
            <a:extLst>
              <a:ext uri="{FF2B5EF4-FFF2-40B4-BE49-F238E27FC236}">
                <a16:creationId xmlns:a16="http://schemas.microsoft.com/office/drawing/2014/main" id="{96A9F73F-397D-4A66-9366-BBF004FE8EED}"/>
              </a:ext>
            </a:extLst>
          </p:cNvPr>
          <p:cNvPicPr>
            <a:picLocks noGrp="1" noChangeAspect="1"/>
          </p:cNvPicPr>
          <p:nvPr>
            <p:ph idx="1"/>
          </p:nvPr>
        </p:nvPicPr>
        <p:blipFill rotWithShape="1">
          <a:blip r:embed="rId3"/>
          <a:srcRect l="6446" t="18160" b="14700"/>
          <a:stretch/>
        </p:blipFill>
        <p:spPr>
          <a:xfrm>
            <a:off x="5554134" y="705494"/>
            <a:ext cx="5234506" cy="2194668"/>
          </a:xfrm>
          <a:prstGeom prst="rect">
            <a:avLst/>
          </a:prstGeom>
        </p:spPr>
      </p:pic>
      <p:pic>
        <p:nvPicPr>
          <p:cNvPr id="5" name="Picture 4">
            <a:extLst>
              <a:ext uri="{FF2B5EF4-FFF2-40B4-BE49-F238E27FC236}">
                <a16:creationId xmlns:a16="http://schemas.microsoft.com/office/drawing/2014/main" id="{ACC0D179-F04D-42D1-9F90-D1DC490B800F}"/>
              </a:ext>
            </a:extLst>
          </p:cNvPr>
          <p:cNvPicPr>
            <a:picLocks noChangeAspect="1"/>
          </p:cNvPicPr>
          <p:nvPr/>
        </p:nvPicPr>
        <p:blipFill rotWithShape="1">
          <a:blip r:embed="rId4"/>
          <a:srcRect l="1400" t="3655" r="50737" b="58611"/>
          <a:stretch/>
        </p:blipFill>
        <p:spPr>
          <a:xfrm>
            <a:off x="5687469" y="2879474"/>
            <a:ext cx="4487333" cy="2562672"/>
          </a:xfrm>
          <a:prstGeom prst="rect">
            <a:avLst/>
          </a:prstGeom>
        </p:spPr>
      </p:pic>
      <p:pic>
        <p:nvPicPr>
          <p:cNvPr id="6" name="Picture 5">
            <a:extLst>
              <a:ext uri="{FF2B5EF4-FFF2-40B4-BE49-F238E27FC236}">
                <a16:creationId xmlns:a16="http://schemas.microsoft.com/office/drawing/2014/main" id="{6BC7D784-2B18-4533-892B-3658A8A54AA2}"/>
              </a:ext>
            </a:extLst>
          </p:cNvPr>
          <p:cNvPicPr>
            <a:picLocks noChangeAspect="1"/>
          </p:cNvPicPr>
          <p:nvPr/>
        </p:nvPicPr>
        <p:blipFill rotWithShape="1">
          <a:blip r:embed="rId4"/>
          <a:srcRect l="51031" t="3499" b="58611"/>
          <a:stretch/>
        </p:blipFill>
        <p:spPr>
          <a:xfrm>
            <a:off x="132299" y="1011188"/>
            <a:ext cx="4695834" cy="3417623"/>
          </a:xfrm>
          <a:prstGeom prst="rect">
            <a:avLst/>
          </a:prstGeom>
        </p:spPr>
      </p:pic>
      <p:sp>
        <p:nvSpPr>
          <p:cNvPr id="7" name="Rectangle 6">
            <a:extLst>
              <a:ext uri="{FF2B5EF4-FFF2-40B4-BE49-F238E27FC236}">
                <a16:creationId xmlns:a16="http://schemas.microsoft.com/office/drawing/2014/main" id="{9F221CFD-7D64-4332-AD6F-C408EDE2D1BA}"/>
              </a:ext>
            </a:extLst>
          </p:cNvPr>
          <p:cNvSpPr/>
          <p:nvPr/>
        </p:nvSpPr>
        <p:spPr>
          <a:xfrm>
            <a:off x="135468" y="4526161"/>
            <a:ext cx="5418666" cy="954107"/>
          </a:xfrm>
          <a:prstGeom prst="rect">
            <a:avLst/>
          </a:prstGeom>
        </p:spPr>
        <p:txBody>
          <a:bodyPr wrap="square">
            <a:spAutoFit/>
          </a:bodyPr>
          <a:lstStyle/>
          <a:p>
            <a:r>
              <a:rPr lang="en-GB" sz="1400" dirty="0">
                <a:solidFill>
                  <a:srgbClr val="FF0000"/>
                </a:solidFill>
                <a:latin typeface="Arial" panose="020B0604020202020204" pitchFamily="34" charset="0"/>
                <a:cs typeface="Arial" panose="020B0604020202020204" pitchFamily="34" charset="0"/>
              </a:rPr>
              <a:t>The early separation of the Kaplan-Meier curves in our study and in CULPRIT-SHOCK trial would suggest that the negative impact associated with immediate MVI is acute and transient, and occurs early during the period of shock physiology.</a:t>
            </a:r>
          </a:p>
        </p:txBody>
      </p:sp>
      <p:cxnSp>
        <p:nvCxnSpPr>
          <p:cNvPr id="9" name="Straight Connector 8">
            <a:extLst>
              <a:ext uri="{FF2B5EF4-FFF2-40B4-BE49-F238E27FC236}">
                <a16:creationId xmlns:a16="http://schemas.microsoft.com/office/drawing/2014/main" id="{00AEBD34-BCB3-4D9B-9318-013DF6E69AB2}"/>
              </a:ext>
            </a:extLst>
          </p:cNvPr>
          <p:cNvCxnSpPr/>
          <p:nvPr/>
        </p:nvCxnSpPr>
        <p:spPr>
          <a:xfrm>
            <a:off x="7501467" y="763875"/>
            <a:ext cx="0" cy="4612458"/>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8EC854A-C558-4422-8BC7-741426DE4C33}"/>
              </a:ext>
            </a:extLst>
          </p:cNvPr>
          <p:cNvSpPr txBox="1"/>
          <p:nvPr/>
        </p:nvSpPr>
        <p:spPr>
          <a:xfrm>
            <a:off x="9965267" y="3974772"/>
            <a:ext cx="897466" cy="230832"/>
          </a:xfrm>
          <a:prstGeom prst="rect">
            <a:avLst/>
          </a:prstGeom>
          <a:noFill/>
        </p:spPr>
        <p:txBody>
          <a:bodyPr wrap="square" rtlCol="0">
            <a:spAutoFit/>
          </a:bodyPr>
          <a:lstStyle/>
          <a:p>
            <a:r>
              <a:rPr lang="en-GB" sz="900" b="1" dirty="0">
                <a:solidFill>
                  <a:srgbClr val="FF0000"/>
                </a:solidFill>
                <a:latin typeface="Arial" panose="020B0604020202020204" pitchFamily="34" charset="0"/>
                <a:cs typeface="Arial" panose="020B0604020202020204" pitchFamily="34" charset="0"/>
              </a:rPr>
              <a:t>23.7%</a:t>
            </a:r>
          </a:p>
        </p:txBody>
      </p:sp>
      <p:sp>
        <p:nvSpPr>
          <p:cNvPr id="11" name="TextBox 10">
            <a:extLst>
              <a:ext uri="{FF2B5EF4-FFF2-40B4-BE49-F238E27FC236}">
                <a16:creationId xmlns:a16="http://schemas.microsoft.com/office/drawing/2014/main" id="{6E3761A1-3A0A-423E-948E-2C9319EC5862}"/>
              </a:ext>
            </a:extLst>
          </p:cNvPr>
          <p:cNvSpPr txBox="1"/>
          <p:nvPr/>
        </p:nvSpPr>
        <p:spPr>
          <a:xfrm>
            <a:off x="9971603" y="3544416"/>
            <a:ext cx="1026598" cy="230832"/>
          </a:xfrm>
          <a:prstGeom prst="rect">
            <a:avLst/>
          </a:prstGeom>
          <a:noFill/>
        </p:spPr>
        <p:txBody>
          <a:bodyPr wrap="square" rtlCol="0">
            <a:spAutoFit/>
          </a:bodyPr>
          <a:lstStyle/>
          <a:p>
            <a:r>
              <a:rPr lang="en-GB" sz="900" b="1" dirty="0">
                <a:solidFill>
                  <a:schemeClr val="accent1"/>
                </a:solidFill>
                <a:latin typeface="Arial" panose="020B0604020202020204" pitchFamily="34" charset="0"/>
                <a:cs typeface="Arial" panose="020B0604020202020204" pitchFamily="34" charset="0"/>
              </a:rPr>
              <a:t>34.5%</a:t>
            </a:r>
          </a:p>
        </p:txBody>
      </p:sp>
      <p:sp>
        <p:nvSpPr>
          <p:cNvPr id="12" name="TextBox 11">
            <a:extLst>
              <a:ext uri="{FF2B5EF4-FFF2-40B4-BE49-F238E27FC236}">
                <a16:creationId xmlns:a16="http://schemas.microsoft.com/office/drawing/2014/main" id="{592CDEAB-5520-449E-B07B-D35BBB165C0E}"/>
              </a:ext>
            </a:extLst>
          </p:cNvPr>
          <p:cNvSpPr txBox="1"/>
          <p:nvPr/>
        </p:nvSpPr>
        <p:spPr>
          <a:xfrm>
            <a:off x="4669367" y="1399898"/>
            <a:ext cx="770467" cy="276999"/>
          </a:xfrm>
          <a:prstGeom prst="rect">
            <a:avLst/>
          </a:prstGeom>
          <a:noFill/>
        </p:spPr>
        <p:txBody>
          <a:bodyPr wrap="square" rtlCol="0">
            <a:spAutoFit/>
          </a:bodyPr>
          <a:lstStyle/>
          <a:p>
            <a:r>
              <a:rPr lang="en-GB" sz="1200" b="1" dirty="0">
                <a:solidFill>
                  <a:schemeClr val="accent1"/>
                </a:solidFill>
                <a:latin typeface="Arial" panose="020B0604020202020204" pitchFamily="34" charset="0"/>
                <a:cs typeface="Arial" panose="020B0604020202020204" pitchFamily="34" charset="0"/>
              </a:rPr>
              <a:t>44.3%</a:t>
            </a:r>
          </a:p>
        </p:txBody>
      </p:sp>
      <p:sp>
        <p:nvSpPr>
          <p:cNvPr id="13" name="TextBox 12">
            <a:extLst>
              <a:ext uri="{FF2B5EF4-FFF2-40B4-BE49-F238E27FC236}">
                <a16:creationId xmlns:a16="http://schemas.microsoft.com/office/drawing/2014/main" id="{A38A49C1-1277-4FB0-8A48-99B132D2CA94}"/>
              </a:ext>
            </a:extLst>
          </p:cNvPr>
          <p:cNvSpPr txBox="1"/>
          <p:nvPr/>
        </p:nvSpPr>
        <p:spPr>
          <a:xfrm>
            <a:off x="4650853" y="2042207"/>
            <a:ext cx="889001" cy="276999"/>
          </a:xfrm>
          <a:prstGeom prst="rect">
            <a:avLst/>
          </a:prstGeom>
          <a:noFill/>
        </p:spPr>
        <p:txBody>
          <a:bodyPr wrap="square" rtlCol="0">
            <a:spAutoFit/>
          </a:bodyPr>
          <a:lstStyle/>
          <a:p>
            <a:r>
              <a:rPr lang="en-GB" sz="1200" b="1" dirty="0">
                <a:solidFill>
                  <a:srgbClr val="FF0000"/>
                </a:solidFill>
                <a:latin typeface="Arial" panose="020B0604020202020204" pitchFamily="34" charset="0"/>
                <a:cs typeface="Arial" panose="020B0604020202020204" pitchFamily="34" charset="0"/>
              </a:rPr>
              <a:t>32.6%</a:t>
            </a:r>
          </a:p>
        </p:txBody>
      </p:sp>
      <p:sp>
        <p:nvSpPr>
          <p:cNvPr id="14" name="TextBox 13">
            <a:extLst>
              <a:ext uri="{FF2B5EF4-FFF2-40B4-BE49-F238E27FC236}">
                <a16:creationId xmlns:a16="http://schemas.microsoft.com/office/drawing/2014/main" id="{938783C6-8F38-4A53-AA0A-A888AFE9035D}"/>
              </a:ext>
            </a:extLst>
          </p:cNvPr>
          <p:cNvSpPr txBox="1"/>
          <p:nvPr/>
        </p:nvSpPr>
        <p:spPr>
          <a:xfrm>
            <a:off x="10535693" y="2124477"/>
            <a:ext cx="1253067" cy="861774"/>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K-M Curve Culprit Shock 30 day composite primary end point*</a:t>
            </a:r>
          </a:p>
        </p:txBody>
      </p:sp>
      <p:sp>
        <p:nvSpPr>
          <p:cNvPr id="15" name="TextBox 14">
            <a:extLst>
              <a:ext uri="{FF2B5EF4-FFF2-40B4-BE49-F238E27FC236}">
                <a16:creationId xmlns:a16="http://schemas.microsoft.com/office/drawing/2014/main" id="{A7E3D4EE-C25C-4B4C-A9D0-68D081A1B870}"/>
              </a:ext>
            </a:extLst>
          </p:cNvPr>
          <p:cNvSpPr txBox="1"/>
          <p:nvPr/>
        </p:nvSpPr>
        <p:spPr>
          <a:xfrm>
            <a:off x="10535693" y="4726216"/>
            <a:ext cx="1253067" cy="553998"/>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K-M Curve BC Registry 30 day mortality rate</a:t>
            </a:r>
          </a:p>
        </p:txBody>
      </p:sp>
      <p:sp>
        <p:nvSpPr>
          <p:cNvPr id="16" name="TextBox 15">
            <a:extLst>
              <a:ext uri="{FF2B5EF4-FFF2-40B4-BE49-F238E27FC236}">
                <a16:creationId xmlns:a16="http://schemas.microsoft.com/office/drawing/2014/main" id="{3CBFD2DC-C52D-4D50-9DB3-969FADB3AFF4}"/>
              </a:ext>
            </a:extLst>
          </p:cNvPr>
          <p:cNvSpPr txBox="1"/>
          <p:nvPr/>
        </p:nvSpPr>
        <p:spPr>
          <a:xfrm>
            <a:off x="1504931" y="884868"/>
            <a:ext cx="3626935"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K-M Curve BC Registry 1 year all cause mortality </a:t>
            </a:r>
          </a:p>
        </p:txBody>
      </p:sp>
      <p:sp>
        <p:nvSpPr>
          <p:cNvPr id="8" name="Rectangle 7">
            <a:extLst>
              <a:ext uri="{FF2B5EF4-FFF2-40B4-BE49-F238E27FC236}">
                <a16:creationId xmlns:a16="http://schemas.microsoft.com/office/drawing/2014/main" id="{F773E5E9-A0F6-4B40-8562-BFD138D4646B}"/>
              </a:ext>
            </a:extLst>
          </p:cNvPr>
          <p:cNvSpPr/>
          <p:nvPr/>
        </p:nvSpPr>
        <p:spPr>
          <a:xfrm>
            <a:off x="9269405" y="6516224"/>
            <a:ext cx="2972289" cy="246221"/>
          </a:xfrm>
          <a:prstGeom prst="rect">
            <a:avLst/>
          </a:prstGeom>
        </p:spPr>
        <p:txBody>
          <a:bodyPr wrap="none">
            <a:spAutoFit/>
          </a:bodyPr>
          <a:lstStyle/>
          <a:p>
            <a:r>
              <a:rPr lang="en-GB" sz="1000" dirty="0">
                <a:solidFill>
                  <a:schemeClr val="bg1"/>
                </a:solidFill>
                <a:latin typeface="Arial" panose="020B0604020202020204" pitchFamily="34" charset="0"/>
                <a:cs typeface="Arial" panose="020B0604020202020204" pitchFamily="34" charset="0"/>
              </a:rPr>
              <a:t>*Thiele et al. N </a:t>
            </a:r>
            <a:r>
              <a:rPr lang="en-GB" sz="1000" dirty="0" err="1">
                <a:solidFill>
                  <a:schemeClr val="bg1"/>
                </a:solidFill>
                <a:latin typeface="Arial" panose="020B0604020202020204" pitchFamily="34" charset="0"/>
                <a:cs typeface="Arial" panose="020B0604020202020204" pitchFamily="34" charset="0"/>
              </a:rPr>
              <a:t>Engl</a:t>
            </a:r>
            <a:r>
              <a:rPr lang="en-GB" sz="1000" dirty="0">
                <a:solidFill>
                  <a:schemeClr val="bg1"/>
                </a:solidFill>
                <a:latin typeface="Arial" panose="020B0604020202020204" pitchFamily="34" charset="0"/>
                <a:cs typeface="Arial" panose="020B0604020202020204" pitchFamily="34" charset="0"/>
              </a:rPr>
              <a:t> J Med 2017; 377:2419-2432 </a:t>
            </a:r>
          </a:p>
        </p:txBody>
      </p:sp>
      <p:pic>
        <p:nvPicPr>
          <p:cNvPr id="3" name="Picture 2">
            <a:extLst>
              <a:ext uri="{FF2B5EF4-FFF2-40B4-BE49-F238E27FC236}">
                <a16:creationId xmlns:a16="http://schemas.microsoft.com/office/drawing/2014/main" id="{44552E78-61C9-4DF5-BFDD-296F2E360C20}"/>
              </a:ext>
            </a:extLst>
          </p:cNvPr>
          <p:cNvPicPr>
            <a:picLocks noChangeAspect="1"/>
          </p:cNvPicPr>
          <p:nvPr/>
        </p:nvPicPr>
        <p:blipFill>
          <a:blip r:embed="rId5"/>
          <a:stretch>
            <a:fillRect/>
          </a:stretch>
        </p:blipFill>
        <p:spPr>
          <a:xfrm>
            <a:off x="10248900" y="0"/>
            <a:ext cx="1943100" cy="695325"/>
          </a:xfrm>
          <a:prstGeom prst="rect">
            <a:avLst/>
          </a:prstGeom>
        </p:spPr>
      </p:pic>
    </p:spTree>
    <p:extLst>
      <p:ext uri="{BB962C8B-B14F-4D97-AF65-F5344CB8AC3E}">
        <p14:creationId xmlns:p14="http://schemas.microsoft.com/office/powerpoint/2010/main" val="289790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EF2D-57DF-4FD5-B939-CB57910159F6}"/>
              </a:ext>
            </a:extLst>
          </p:cNvPr>
          <p:cNvSpPr>
            <a:spLocks noGrp="1"/>
          </p:cNvSpPr>
          <p:nvPr>
            <p:ph type="title"/>
          </p:nvPr>
        </p:nvSpPr>
        <p:spPr>
          <a:xfrm>
            <a:off x="838200" y="339724"/>
            <a:ext cx="10515600" cy="638287"/>
          </a:xfrm>
        </p:spPr>
        <p:txBody>
          <a:bodyPr>
            <a:noAutofit/>
          </a:bodyPr>
          <a:lstStyle/>
          <a:p>
            <a:r>
              <a:rPr lang="en-GB" sz="4000" dirty="0">
                <a:latin typeface="Arial" panose="020B0604020202020204" pitchFamily="34" charset="0"/>
                <a:cs typeface="Arial" panose="020B0604020202020204" pitchFamily="34" charset="0"/>
              </a:rPr>
              <a:t>Conclusions</a:t>
            </a:r>
          </a:p>
        </p:txBody>
      </p:sp>
      <p:sp>
        <p:nvSpPr>
          <p:cNvPr id="3" name="Content Placeholder 2">
            <a:extLst>
              <a:ext uri="{FF2B5EF4-FFF2-40B4-BE49-F238E27FC236}">
                <a16:creationId xmlns:a16="http://schemas.microsoft.com/office/drawing/2014/main" id="{1447CCF5-031E-4845-94E9-7E97DC92C0DB}"/>
              </a:ext>
            </a:extLst>
          </p:cNvPr>
          <p:cNvSpPr>
            <a:spLocks noGrp="1"/>
          </p:cNvSpPr>
          <p:nvPr>
            <p:ph idx="1"/>
          </p:nvPr>
        </p:nvSpPr>
        <p:spPr>
          <a:xfrm>
            <a:off x="838200" y="1370280"/>
            <a:ext cx="10515600" cy="4002832"/>
          </a:xfrm>
        </p:spPr>
        <p:txBody>
          <a:bodyPr>
            <a:normAutofit lnSpcReduction="10000"/>
          </a:bodyPr>
          <a:lstStyle/>
          <a:p>
            <a:r>
              <a:rPr lang="en-GB" sz="3000" dirty="0">
                <a:latin typeface="Arial" panose="020B0604020202020204" pitchFamily="34" charset="0"/>
                <a:cs typeface="Arial" panose="020B0604020202020204" pitchFamily="34" charset="0"/>
              </a:rPr>
              <a:t>In patients with AMI and CS, a strategy of CVI appears to be associated with lower mortality</a:t>
            </a:r>
          </a:p>
          <a:p>
            <a:r>
              <a:rPr lang="en-GB" sz="3000" dirty="0">
                <a:latin typeface="Arial" panose="020B0604020202020204" pitchFamily="34" charset="0"/>
                <a:cs typeface="Arial" panose="020B0604020202020204" pitchFamily="34" charset="0"/>
              </a:rPr>
              <a:t>However, MVI may be considered in selected patients and in the setting of non-culprit </a:t>
            </a:r>
            <a:r>
              <a:rPr lang="en-GB" sz="3000" dirty="0" err="1">
                <a:latin typeface="Arial" panose="020B0604020202020204" pitchFamily="34" charset="0"/>
                <a:cs typeface="Arial" panose="020B0604020202020204" pitchFamily="34" charset="0"/>
              </a:rPr>
              <a:t>LCx</a:t>
            </a:r>
            <a:r>
              <a:rPr lang="en-GB" sz="3000" dirty="0">
                <a:latin typeface="Arial" panose="020B0604020202020204" pitchFamily="34" charset="0"/>
                <a:cs typeface="Arial" panose="020B0604020202020204" pitchFamily="34" charset="0"/>
              </a:rPr>
              <a:t> and RCA disease </a:t>
            </a:r>
          </a:p>
          <a:p>
            <a:r>
              <a:rPr lang="en-GB" sz="3000" dirty="0">
                <a:latin typeface="Arial" panose="020B0604020202020204" pitchFamily="34" charset="0"/>
                <a:cs typeface="Arial" panose="020B0604020202020204" pitchFamily="34" charset="0"/>
              </a:rPr>
              <a:t>CVI was the preferable revascularization strategy specifically in patients aged &lt; 80 years; non-diabetics; and those presenting with STEMI</a:t>
            </a:r>
          </a:p>
          <a:p>
            <a:r>
              <a:rPr lang="en-GB" sz="3000" dirty="0">
                <a:latin typeface="Arial" panose="020B0604020202020204" pitchFamily="34" charset="0"/>
                <a:cs typeface="Arial" panose="020B0604020202020204" pitchFamily="34" charset="0"/>
              </a:rPr>
              <a:t>PCI of non-culprit LAD disease was associated with higher mortality</a:t>
            </a:r>
            <a:endParaRPr lang="en-GB" dirty="0"/>
          </a:p>
        </p:txBody>
      </p:sp>
      <p:pic>
        <p:nvPicPr>
          <p:cNvPr id="4" name="Picture 3">
            <a:extLst>
              <a:ext uri="{FF2B5EF4-FFF2-40B4-BE49-F238E27FC236}">
                <a16:creationId xmlns:a16="http://schemas.microsoft.com/office/drawing/2014/main" id="{29CA5F66-FE37-4BA1-B91A-2A6699ED8E3D}"/>
              </a:ext>
            </a:extLst>
          </p:cNvPr>
          <p:cNvPicPr>
            <a:picLocks noChangeAspect="1"/>
          </p:cNvPicPr>
          <p:nvPr/>
        </p:nvPicPr>
        <p:blipFill>
          <a:blip r:embed="rId2"/>
          <a:stretch>
            <a:fillRect/>
          </a:stretch>
        </p:blipFill>
        <p:spPr>
          <a:xfrm>
            <a:off x="10248900" y="17462"/>
            <a:ext cx="1943100" cy="695325"/>
          </a:xfrm>
          <a:prstGeom prst="rect">
            <a:avLst/>
          </a:prstGeom>
        </p:spPr>
      </p:pic>
    </p:spTree>
    <p:extLst>
      <p:ext uri="{BB962C8B-B14F-4D97-AF65-F5344CB8AC3E}">
        <p14:creationId xmlns:p14="http://schemas.microsoft.com/office/powerpoint/2010/main" val="31181063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2110" y="856695"/>
            <a:ext cx="9668772" cy="1316527"/>
          </a:xfrm>
        </p:spPr>
        <p:txBody>
          <a:bodyPr anchor="ctr">
            <a:noAutofit/>
          </a:bodyPr>
          <a:lstStyle/>
          <a:p>
            <a:r>
              <a:rPr lang="en-US" sz="2800" b="1" dirty="0">
                <a:solidFill>
                  <a:srgbClr val="00B050"/>
                </a:solidFill>
                <a:latin typeface="Arial" panose="020B0604020202020204" pitchFamily="34" charset="0"/>
                <a:cs typeface="Arial" panose="020B0604020202020204" pitchFamily="34" charset="0"/>
              </a:rPr>
              <a:t>The Hybrid Approach to Percutaneous Coronary Intervention for Chronic Total Occlusion:</a:t>
            </a:r>
            <a:br>
              <a:rPr lang="en-US" sz="2800" b="1" dirty="0">
                <a:solidFill>
                  <a:srgbClr val="00B050"/>
                </a:solidFill>
                <a:latin typeface="Arial" panose="020B0604020202020204" pitchFamily="34" charset="0"/>
                <a:cs typeface="Arial" panose="020B0604020202020204" pitchFamily="34" charset="0"/>
              </a:rPr>
            </a:br>
            <a:r>
              <a:rPr lang="en-US" sz="2800" b="1" dirty="0">
                <a:solidFill>
                  <a:srgbClr val="00B050"/>
                </a:solidFill>
                <a:latin typeface="Arial" panose="020B0604020202020204" pitchFamily="34" charset="0"/>
                <a:cs typeface="Arial" panose="020B0604020202020204" pitchFamily="34" charset="0"/>
              </a:rPr>
              <a:t>Update from the PROGRESS CTO International Registry</a:t>
            </a:r>
            <a:endParaRPr lang="en-US" sz="1200" b="1" dirty="0">
              <a:solidFill>
                <a:srgbClr val="00B050"/>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1567795" y="2707075"/>
            <a:ext cx="9432759" cy="1235005"/>
          </a:xfrm>
        </p:spPr>
        <p:txBody>
          <a:bodyPr>
            <a:noAutofit/>
          </a:bodyPr>
          <a:lstStyle/>
          <a:p>
            <a:pPr marL="0" lvl="1">
              <a:spcBef>
                <a:spcPts val="0"/>
              </a:spcBef>
              <a:spcAft>
                <a:spcPts val="600"/>
              </a:spcAft>
            </a:pPr>
            <a:r>
              <a:rPr lang="en-US" sz="2800" b="1" dirty="0">
                <a:solidFill>
                  <a:srgbClr val="005295"/>
                </a:solidFill>
                <a:latin typeface="Arial" panose="020B0604020202020204" pitchFamily="34" charset="0"/>
                <a:cs typeface="Arial" panose="020B0604020202020204" pitchFamily="34" charset="0"/>
              </a:rPr>
              <a:t>Peter Tajti, MD</a:t>
            </a:r>
          </a:p>
          <a:p>
            <a:pPr marL="0" lvl="1">
              <a:spcBef>
                <a:spcPts val="0"/>
              </a:spcBef>
              <a:spcAft>
                <a:spcPts val="600"/>
              </a:spcAft>
            </a:pPr>
            <a:r>
              <a:rPr lang="en-US" sz="1800" dirty="0">
                <a:solidFill>
                  <a:srgbClr val="005295"/>
                </a:solidFill>
                <a:latin typeface="Arial" panose="020B0604020202020204" pitchFamily="34" charset="0"/>
                <a:cs typeface="Arial" panose="020B0604020202020204" pitchFamily="34" charset="0"/>
              </a:rPr>
              <a:t>on behalf of the PROGRESS CTO investigators</a:t>
            </a:r>
          </a:p>
          <a:p>
            <a:pPr marL="0" lvl="1">
              <a:spcBef>
                <a:spcPts val="600"/>
              </a:spcBef>
            </a:pPr>
            <a:br>
              <a:rPr lang="en-US" sz="1800" b="1" dirty="0">
                <a:solidFill>
                  <a:srgbClr val="0070C0"/>
                </a:solidFill>
                <a:latin typeface="Arial" panose="020B0604020202020204" pitchFamily="34" charset="0"/>
                <a:cs typeface="Arial" panose="020B0604020202020204" pitchFamily="34" charset="0"/>
              </a:rPr>
            </a:br>
            <a:r>
              <a:rPr lang="en-US" sz="1800" b="1" dirty="0">
                <a:solidFill>
                  <a:srgbClr val="0070C0"/>
                </a:solidFill>
                <a:latin typeface="Arial" panose="020B0604020202020204" pitchFamily="34" charset="0"/>
                <a:cs typeface="Arial" panose="020B0604020202020204" pitchFamily="34" charset="0"/>
              </a:rPr>
              <a:t>1. Minneapolis Heart Institute, Abbott Northwestern Hospital, MN, USA</a:t>
            </a:r>
          </a:p>
          <a:p>
            <a:pPr marL="0" lvl="1">
              <a:spcBef>
                <a:spcPts val="600"/>
              </a:spcBef>
            </a:pPr>
            <a:r>
              <a:rPr lang="en-US" sz="1800" b="1" dirty="0">
                <a:solidFill>
                  <a:srgbClr val="0070C0"/>
                </a:solidFill>
                <a:latin typeface="Arial" panose="020B0604020202020204" pitchFamily="34" charset="0"/>
                <a:cs typeface="Arial" panose="020B0604020202020204" pitchFamily="34" charset="0"/>
              </a:rPr>
              <a:t>2. University of Szeged, Division of Invasive Cardiology, Second Department of Internal Medicine and Cardiology Center, Hungary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6097" y="5047520"/>
            <a:ext cx="4097268" cy="7392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8334" y="5047520"/>
            <a:ext cx="797333" cy="797333"/>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t="21411"/>
          <a:stretch/>
        </p:blipFill>
        <p:spPr>
          <a:xfrm>
            <a:off x="993" y="5902960"/>
            <a:ext cx="12191007" cy="955040"/>
          </a:xfrm>
          <a:prstGeom prst="rect">
            <a:avLst/>
          </a:prstGeom>
        </p:spPr>
      </p:pic>
      <p:pic>
        <p:nvPicPr>
          <p:cNvPr id="8" name="Snagit_PPTD92A"/>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699665" y="87931"/>
            <a:ext cx="1407371" cy="1316527"/>
          </a:xfrm>
          <a:prstGeom prst="rect">
            <a:avLst/>
          </a:prstGeom>
        </p:spPr>
      </p:pic>
    </p:spTree>
    <p:extLst>
      <p:ext uri="{BB962C8B-B14F-4D97-AF65-F5344CB8AC3E}">
        <p14:creationId xmlns:p14="http://schemas.microsoft.com/office/powerpoint/2010/main" val="1760277062"/>
      </p:ext>
    </p:extLst>
  </p:cSld>
  <p:clrMapOvr>
    <a:masterClrMapping/>
  </p:clrMapOvr>
  <mc:AlternateContent xmlns:mc="http://schemas.openxmlformats.org/markup-compatibility/2006" xmlns:p14="http://schemas.microsoft.com/office/powerpoint/2010/main">
    <mc:Choice Requires="p14">
      <p:transition spd="slow" p14:dur="2000" advTm="15148"/>
    </mc:Choice>
    <mc:Fallback xmlns="">
      <p:transition spd="slow" advTm="15148"/>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p:cNvSpPr txBox="1"/>
          <p:nvPr/>
        </p:nvSpPr>
        <p:spPr>
          <a:xfrm>
            <a:off x="1027224" y="1234331"/>
            <a:ext cx="10125309" cy="338554"/>
          </a:xfrm>
          <a:prstGeom prst="rect">
            <a:avLst/>
          </a:prstGeom>
          <a:noFill/>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algn="ctr"/>
            <a:r>
              <a:rPr lang="en-US" sz="1600" i="0" dirty="0">
                <a:solidFill>
                  <a:srgbClr val="000000"/>
                </a:solidFill>
              </a:rPr>
              <a:t>35 Sites  –  Study PI: </a:t>
            </a:r>
            <a:r>
              <a:rPr lang="en-US" sz="1600" dirty="0">
                <a:solidFill>
                  <a:srgbClr val="000000"/>
                </a:solidFill>
              </a:rPr>
              <a:t>E. S. Brilakis</a:t>
            </a:r>
            <a:r>
              <a:rPr lang="en-US" sz="1600" i="0" dirty="0">
                <a:solidFill>
                  <a:srgbClr val="000000"/>
                </a:solidFill>
              </a:rPr>
              <a:t>  –  National coordinator: </a:t>
            </a:r>
            <a:r>
              <a:rPr lang="en-US" sz="1600" dirty="0">
                <a:solidFill>
                  <a:srgbClr val="000000"/>
                </a:solidFill>
              </a:rPr>
              <a:t>B.V. </a:t>
            </a:r>
            <a:r>
              <a:rPr lang="en-US" sz="1600" dirty="0" err="1">
                <a:solidFill>
                  <a:srgbClr val="000000"/>
                </a:solidFill>
              </a:rPr>
              <a:t>Rangan</a:t>
            </a:r>
            <a:r>
              <a:rPr lang="en-US" sz="1600" i="0" dirty="0">
                <a:solidFill>
                  <a:srgbClr val="000000"/>
                </a:solidFill>
              </a:rPr>
              <a:t>  –  Database manager: </a:t>
            </a:r>
            <a:r>
              <a:rPr lang="en-US" sz="1600" dirty="0">
                <a:solidFill>
                  <a:srgbClr val="000000"/>
                </a:solidFill>
              </a:rPr>
              <a:t>P. </a:t>
            </a:r>
            <a:r>
              <a:rPr lang="en-US" sz="1600" dirty="0" err="1">
                <a:solidFill>
                  <a:srgbClr val="000000"/>
                </a:solidFill>
              </a:rPr>
              <a:t>Tajti</a:t>
            </a:r>
            <a:endParaRPr lang="en-US" sz="1600" dirty="0">
              <a:solidFill>
                <a:srgbClr val="000000"/>
              </a:solidFill>
            </a:endParaRPr>
          </a:p>
        </p:txBody>
      </p:sp>
      <p:sp>
        <p:nvSpPr>
          <p:cNvPr id="80" name="TextBox 80"/>
          <p:cNvSpPr txBox="1"/>
          <p:nvPr/>
        </p:nvSpPr>
        <p:spPr>
          <a:xfrm>
            <a:off x="-17199" y="5688449"/>
            <a:ext cx="4811521" cy="1169551"/>
          </a:xfrm>
          <a:prstGeom prst="rect">
            <a:avLst/>
          </a:prstGeom>
          <a:noFill/>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1000" i="0" u="sng" dirty="0">
                <a:solidFill>
                  <a:srgbClr val="FF0000"/>
                </a:solidFill>
              </a:rPr>
              <a:t>International sites:</a:t>
            </a:r>
          </a:p>
          <a:p>
            <a:pPr>
              <a:buFont typeface="Arial" pitchFamily="34" charset="0"/>
              <a:buChar char="•"/>
            </a:pPr>
            <a:r>
              <a:rPr lang="en-US" sz="1000" i="0" dirty="0" err="1">
                <a:solidFill>
                  <a:srgbClr val="000000"/>
                </a:solidFill>
              </a:rPr>
              <a:t>Meshalkin</a:t>
            </a:r>
            <a:r>
              <a:rPr lang="en-US" sz="1000" i="0" dirty="0">
                <a:solidFill>
                  <a:srgbClr val="000000"/>
                </a:solidFill>
              </a:rPr>
              <a:t> Novosibirsk Research Institute, Russia, </a:t>
            </a:r>
            <a:br>
              <a:rPr lang="en-US" sz="1000" i="0" dirty="0">
                <a:solidFill>
                  <a:srgbClr val="000000"/>
                </a:solidFill>
              </a:rPr>
            </a:br>
            <a:r>
              <a:rPr lang="en-US" sz="1000" b="0" i="0" dirty="0">
                <a:solidFill>
                  <a:srgbClr val="000000"/>
                </a:solidFill>
              </a:rPr>
              <a:t> </a:t>
            </a:r>
            <a:r>
              <a:rPr lang="en-US" sz="1000" b="0" dirty="0">
                <a:solidFill>
                  <a:srgbClr val="000000"/>
                </a:solidFill>
              </a:rPr>
              <a:t>O. </a:t>
            </a:r>
            <a:r>
              <a:rPr lang="en-US" sz="1000" b="0" dirty="0" err="1">
                <a:solidFill>
                  <a:srgbClr val="000000"/>
                </a:solidFill>
              </a:rPr>
              <a:t>Krestyaninov</a:t>
            </a:r>
            <a:r>
              <a:rPr lang="en-US" sz="1000" b="0" dirty="0">
                <a:solidFill>
                  <a:srgbClr val="000000"/>
                </a:solidFill>
              </a:rPr>
              <a:t>, D. </a:t>
            </a:r>
            <a:r>
              <a:rPr lang="en-US" sz="1000" b="0" dirty="0" err="1">
                <a:solidFill>
                  <a:srgbClr val="000000"/>
                </a:solidFill>
              </a:rPr>
              <a:t>Khelimskii</a:t>
            </a:r>
            <a:endParaRPr lang="en-US" sz="1000" b="0" dirty="0">
              <a:solidFill>
                <a:srgbClr val="000000"/>
              </a:solidFill>
            </a:endParaRPr>
          </a:p>
          <a:p>
            <a:pPr>
              <a:buFont typeface="Arial" pitchFamily="34" charset="0"/>
              <a:buChar char="•"/>
            </a:pPr>
            <a:r>
              <a:rPr lang="en-US" sz="1000" i="0" dirty="0" err="1">
                <a:solidFill>
                  <a:srgbClr val="000000"/>
                </a:solidFill>
              </a:rPr>
              <a:t>Korgialeneio-Benakeio</a:t>
            </a:r>
            <a:r>
              <a:rPr lang="en-US" sz="1000" i="0" dirty="0">
                <a:solidFill>
                  <a:srgbClr val="000000"/>
                </a:solidFill>
              </a:rPr>
              <a:t> Hellenic Red Cross Hospital, Greece,</a:t>
            </a:r>
            <a:br>
              <a:rPr lang="en-US" sz="1000" i="0" dirty="0">
                <a:solidFill>
                  <a:srgbClr val="000000"/>
                </a:solidFill>
              </a:rPr>
            </a:br>
            <a:r>
              <a:rPr lang="en-US" sz="1000" i="0" dirty="0">
                <a:solidFill>
                  <a:srgbClr val="000000"/>
                </a:solidFill>
              </a:rPr>
              <a:t> </a:t>
            </a:r>
            <a:r>
              <a:rPr lang="en-US" sz="1000" b="0" dirty="0">
                <a:solidFill>
                  <a:srgbClr val="000000"/>
                </a:solidFill>
              </a:rPr>
              <a:t>M. </a:t>
            </a:r>
            <a:r>
              <a:rPr lang="en-US" sz="1000" b="0" dirty="0" err="1">
                <a:solidFill>
                  <a:srgbClr val="000000"/>
                </a:solidFill>
              </a:rPr>
              <a:t>Koutouzis</a:t>
            </a:r>
            <a:r>
              <a:rPr lang="en-US" sz="1000" b="0" dirty="0">
                <a:solidFill>
                  <a:srgbClr val="000000"/>
                </a:solidFill>
              </a:rPr>
              <a:t>, Y. </a:t>
            </a:r>
            <a:r>
              <a:rPr lang="en-US" sz="1000" b="0" dirty="0" err="1">
                <a:solidFill>
                  <a:srgbClr val="000000"/>
                </a:solidFill>
              </a:rPr>
              <a:t>Tsiafoutis</a:t>
            </a:r>
            <a:endParaRPr lang="en-US" sz="1000" b="0" dirty="0">
              <a:solidFill>
                <a:srgbClr val="000000"/>
              </a:solidFill>
            </a:endParaRPr>
          </a:p>
          <a:p>
            <a:pPr>
              <a:buFont typeface="Arial" pitchFamily="34" charset="0"/>
              <a:buChar char="•"/>
            </a:pPr>
            <a:r>
              <a:rPr lang="en-US" sz="1000" i="0" dirty="0">
                <a:solidFill>
                  <a:srgbClr val="000000"/>
                </a:solidFill>
              </a:rPr>
              <a:t>Henry Dunant Heart Hospital, Greece, </a:t>
            </a:r>
            <a:br>
              <a:rPr lang="en-US" sz="1000" i="0" dirty="0">
                <a:solidFill>
                  <a:srgbClr val="000000"/>
                </a:solidFill>
              </a:rPr>
            </a:br>
            <a:r>
              <a:rPr lang="en-US" sz="1000" dirty="0">
                <a:solidFill>
                  <a:srgbClr val="000000"/>
                </a:solidFill>
              </a:rPr>
              <a:t> </a:t>
            </a:r>
            <a:r>
              <a:rPr lang="en-US" sz="1000" b="0" dirty="0" err="1">
                <a:solidFill>
                  <a:srgbClr val="000000"/>
                </a:solidFill>
              </a:rPr>
              <a:t>V.Tzifos</a:t>
            </a:r>
            <a:r>
              <a:rPr lang="en-US" sz="1000" b="0" dirty="0">
                <a:solidFill>
                  <a:srgbClr val="000000"/>
                </a:solidFill>
              </a:rPr>
              <a:t>, A. </a:t>
            </a:r>
            <a:r>
              <a:rPr lang="en-US" sz="1000" b="0" dirty="0" err="1">
                <a:solidFill>
                  <a:srgbClr val="000000"/>
                </a:solidFill>
              </a:rPr>
              <a:t>Kolyviras</a:t>
            </a:r>
            <a:r>
              <a:rPr lang="en-US" sz="1000" b="0" dirty="0">
                <a:solidFill>
                  <a:srgbClr val="000000"/>
                </a:solidFill>
              </a:rPr>
              <a:t>, D. </a:t>
            </a:r>
            <a:r>
              <a:rPr lang="en-US" sz="1000" b="0" dirty="0" err="1">
                <a:solidFill>
                  <a:srgbClr val="000000"/>
                </a:solidFill>
              </a:rPr>
              <a:t>Damaskos</a:t>
            </a:r>
            <a:endParaRPr lang="en-US" sz="1000" b="0" dirty="0">
              <a:solidFill>
                <a:srgbClr val="000000"/>
              </a:solidFill>
            </a:endParaRPr>
          </a:p>
        </p:txBody>
      </p:sp>
      <p:sp>
        <p:nvSpPr>
          <p:cNvPr id="3" name="Rectangle 2"/>
          <p:cNvSpPr/>
          <p:nvPr/>
        </p:nvSpPr>
        <p:spPr>
          <a:xfrm>
            <a:off x="8175234" y="6581001"/>
            <a:ext cx="4009087" cy="276999"/>
          </a:xfrm>
          <a:prstGeom prst="rect">
            <a:avLst/>
          </a:prstGeom>
        </p:spPr>
        <p:txBody>
          <a:bodyPr wrap="square">
            <a:spAutoFit/>
          </a:bodyPr>
          <a:lstStyle/>
          <a:p>
            <a:pPr algn="ctr"/>
            <a:r>
              <a:rPr lang="en-US" altLang="en-US" sz="1200" b="1" u="sng" dirty="0">
                <a:solidFill>
                  <a:srgbClr val="FF0000"/>
                </a:solidFill>
                <a:latin typeface="Arial" charset="0"/>
                <a:ea typeface="ヒラギノ角ゴ Pro W3"/>
                <a:cs typeface="Arial" charset="0"/>
              </a:rPr>
              <a:t>Funding</a:t>
            </a:r>
            <a:r>
              <a:rPr lang="en-US" altLang="en-US" sz="1200" b="1" i="1" u="sng" dirty="0">
                <a:solidFill>
                  <a:srgbClr val="FF0000"/>
                </a:solidFill>
                <a:latin typeface="Arial" charset="0"/>
                <a:ea typeface="ヒラギノ角ゴ Pro W3"/>
                <a:cs typeface="Arial" charset="0"/>
              </a:rPr>
              <a:t>:</a:t>
            </a:r>
            <a:r>
              <a:rPr lang="en-US" altLang="en-US" sz="1200" b="1" i="1" dirty="0">
                <a:solidFill>
                  <a:srgbClr val="000000"/>
                </a:solidFill>
                <a:latin typeface="Arial" charset="0"/>
                <a:ea typeface="ヒラギノ角ゴ Pro W3"/>
                <a:cs typeface="Arial" charset="0"/>
              </a:rPr>
              <a:t> </a:t>
            </a:r>
            <a:r>
              <a:rPr lang="en-US" sz="1200" b="1" i="1" dirty="0">
                <a:solidFill>
                  <a:srgbClr val="000000"/>
                </a:solidFill>
                <a:latin typeface="Arial" charset="0"/>
                <a:ea typeface="ヒラギノ角ゴ Pro W3"/>
                <a:cs typeface="Arial" charset="0"/>
              </a:rPr>
              <a:t> </a:t>
            </a:r>
            <a:r>
              <a:rPr lang="en-US" sz="1200" b="1" dirty="0">
                <a:solidFill>
                  <a:srgbClr val="000000"/>
                </a:solidFill>
                <a:latin typeface="Arial" charset="0"/>
                <a:ea typeface="ヒラギノ角ゴ Pro W3"/>
                <a:cs typeface="Arial" charset="0"/>
              </a:rPr>
              <a:t>Abbott Northwestern Hospital Foundation</a:t>
            </a:r>
          </a:p>
        </p:txBody>
      </p:sp>
      <p:grpSp>
        <p:nvGrpSpPr>
          <p:cNvPr id="99" name="Group 98"/>
          <p:cNvGrpSpPr/>
          <p:nvPr/>
        </p:nvGrpSpPr>
        <p:grpSpPr>
          <a:xfrm>
            <a:off x="2424008" y="1899805"/>
            <a:ext cx="7291156" cy="4617446"/>
            <a:chOff x="1785937" y="2583476"/>
            <a:chExt cx="6172200" cy="3896224"/>
          </a:xfrm>
        </p:grpSpPr>
        <p:sp>
          <p:nvSpPr>
            <p:cNvPr id="100" name="Freeform 99"/>
            <p:cNvSpPr>
              <a:spLocks/>
            </p:cNvSpPr>
            <p:nvPr/>
          </p:nvSpPr>
          <p:spPr bwMode="auto">
            <a:xfrm>
              <a:off x="7501427" y="2583476"/>
              <a:ext cx="456710" cy="719903"/>
            </a:xfrm>
            <a:custGeom>
              <a:avLst/>
              <a:gdLst>
                <a:gd name="T0" fmla="*/ 74 w 230"/>
                <a:gd name="T1" fmla="*/ 12 h 377"/>
                <a:gd name="T2" fmla="*/ 28 w 230"/>
                <a:gd name="T3" fmla="*/ 81 h 377"/>
                <a:gd name="T4" fmla="*/ 49 w 230"/>
                <a:gd name="T5" fmla="*/ 107 h 377"/>
                <a:gd name="T6" fmla="*/ 28 w 230"/>
                <a:gd name="T7" fmla="*/ 139 h 377"/>
                <a:gd name="T8" fmla="*/ 41 w 230"/>
                <a:gd name="T9" fmla="*/ 149 h 377"/>
                <a:gd name="T10" fmla="*/ 31 w 230"/>
                <a:gd name="T11" fmla="*/ 171 h 377"/>
                <a:gd name="T12" fmla="*/ 31 w 230"/>
                <a:gd name="T13" fmla="*/ 206 h 377"/>
                <a:gd name="T14" fmla="*/ 0 w 230"/>
                <a:gd name="T15" fmla="*/ 219 h 377"/>
                <a:gd name="T16" fmla="*/ 13 w 230"/>
                <a:gd name="T17" fmla="*/ 229 h 377"/>
                <a:gd name="T18" fmla="*/ 79 w 230"/>
                <a:gd name="T19" fmla="*/ 361 h 377"/>
                <a:gd name="T20" fmla="*/ 131 w 230"/>
                <a:gd name="T21" fmla="*/ 377 h 377"/>
                <a:gd name="T22" fmla="*/ 128 w 230"/>
                <a:gd name="T23" fmla="*/ 350 h 377"/>
                <a:gd name="T24" fmla="*/ 154 w 230"/>
                <a:gd name="T25" fmla="*/ 329 h 377"/>
                <a:gd name="T26" fmla="*/ 144 w 230"/>
                <a:gd name="T27" fmla="*/ 307 h 377"/>
                <a:gd name="T28" fmla="*/ 210 w 230"/>
                <a:gd name="T29" fmla="*/ 280 h 377"/>
                <a:gd name="T30" fmla="*/ 212 w 230"/>
                <a:gd name="T31" fmla="*/ 243 h 377"/>
                <a:gd name="T32" fmla="*/ 250 w 230"/>
                <a:gd name="T33" fmla="*/ 241 h 377"/>
                <a:gd name="T34" fmla="*/ 280 w 230"/>
                <a:gd name="T35" fmla="*/ 213 h 377"/>
                <a:gd name="T36" fmla="*/ 316 w 230"/>
                <a:gd name="T37" fmla="*/ 194 h 377"/>
                <a:gd name="T38" fmla="*/ 316 w 230"/>
                <a:gd name="T39" fmla="*/ 171 h 377"/>
                <a:gd name="T40" fmla="*/ 266 w 230"/>
                <a:gd name="T41" fmla="*/ 163 h 377"/>
                <a:gd name="T42" fmla="*/ 257 w 230"/>
                <a:gd name="T43" fmla="*/ 138 h 377"/>
                <a:gd name="T44" fmla="*/ 207 w 230"/>
                <a:gd name="T45" fmla="*/ 134 h 377"/>
                <a:gd name="T46" fmla="*/ 168 w 230"/>
                <a:gd name="T47" fmla="*/ 22 h 377"/>
                <a:gd name="T48" fmla="*/ 148 w 230"/>
                <a:gd name="T49" fmla="*/ 0 h 377"/>
                <a:gd name="T50" fmla="*/ 99 w 230"/>
                <a:gd name="T51" fmla="*/ 9 h 377"/>
                <a:gd name="T52" fmla="*/ 90 w 230"/>
                <a:gd name="T53" fmla="*/ 20 h 377"/>
                <a:gd name="T54" fmla="*/ 74 w 230"/>
                <a:gd name="T55" fmla="*/ 12 h 3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30"/>
                <a:gd name="T85" fmla="*/ 0 h 377"/>
                <a:gd name="T86" fmla="*/ 230 w 230"/>
                <a:gd name="T87" fmla="*/ 377 h 37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30" h="377">
                  <a:moveTo>
                    <a:pt x="54" y="12"/>
                  </a:moveTo>
                  <a:lnTo>
                    <a:pt x="20" y="81"/>
                  </a:lnTo>
                  <a:lnTo>
                    <a:pt x="36" y="107"/>
                  </a:lnTo>
                  <a:lnTo>
                    <a:pt x="20" y="139"/>
                  </a:lnTo>
                  <a:lnTo>
                    <a:pt x="30" y="149"/>
                  </a:lnTo>
                  <a:lnTo>
                    <a:pt x="23" y="171"/>
                  </a:lnTo>
                  <a:lnTo>
                    <a:pt x="23" y="206"/>
                  </a:lnTo>
                  <a:lnTo>
                    <a:pt x="0" y="219"/>
                  </a:lnTo>
                  <a:lnTo>
                    <a:pt x="9" y="229"/>
                  </a:lnTo>
                  <a:lnTo>
                    <a:pt x="57" y="361"/>
                  </a:lnTo>
                  <a:lnTo>
                    <a:pt x="95" y="377"/>
                  </a:lnTo>
                  <a:lnTo>
                    <a:pt x="93" y="350"/>
                  </a:lnTo>
                  <a:lnTo>
                    <a:pt x="112" y="329"/>
                  </a:lnTo>
                  <a:lnTo>
                    <a:pt x="105" y="307"/>
                  </a:lnTo>
                  <a:lnTo>
                    <a:pt x="152" y="280"/>
                  </a:lnTo>
                  <a:lnTo>
                    <a:pt x="154" y="243"/>
                  </a:lnTo>
                  <a:lnTo>
                    <a:pt x="182" y="241"/>
                  </a:lnTo>
                  <a:lnTo>
                    <a:pt x="204" y="213"/>
                  </a:lnTo>
                  <a:lnTo>
                    <a:pt x="230" y="194"/>
                  </a:lnTo>
                  <a:lnTo>
                    <a:pt x="230" y="171"/>
                  </a:lnTo>
                  <a:lnTo>
                    <a:pt x="194" y="163"/>
                  </a:lnTo>
                  <a:lnTo>
                    <a:pt x="187" y="138"/>
                  </a:lnTo>
                  <a:lnTo>
                    <a:pt x="151" y="134"/>
                  </a:lnTo>
                  <a:lnTo>
                    <a:pt x="122" y="22"/>
                  </a:lnTo>
                  <a:lnTo>
                    <a:pt x="108" y="0"/>
                  </a:lnTo>
                  <a:lnTo>
                    <a:pt x="72" y="9"/>
                  </a:lnTo>
                  <a:lnTo>
                    <a:pt x="66" y="20"/>
                  </a:lnTo>
                  <a:lnTo>
                    <a:pt x="54" y="12"/>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1" name="Freeform 100"/>
            <p:cNvSpPr>
              <a:spLocks/>
            </p:cNvSpPr>
            <p:nvPr/>
          </p:nvSpPr>
          <p:spPr bwMode="auto">
            <a:xfrm>
              <a:off x="3667383" y="4869476"/>
              <a:ext cx="1679566" cy="1610224"/>
            </a:xfrm>
            <a:custGeom>
              <a:avLst/>
              <a:gdLst>
                <a:gd name="T0" fmla="*/ 337 w 846"/>
                <a:gd name="T1" fmla="*/ 0 h 842"/>
                <a:gd name="T2" fmla="*/ 594 w 846"/>
                <a:gd name="T3" fmla="*/ 7 h 842"/>
                <a:gd name="T4" fmla="*/ 594 w 846"/>
                <a:gd name="T5" fmla="*/ 160 h 842"/>
                <a:gd name="T6" fmla="*/ 724 w 846"/>
                <a:gd name="T7" fmla="*/ 202 h 842"/>
                <a:gd name="T8" fmla="*/ 761 w 846"/>
                <a:gd name="T9" fmla="*/ 188 h 842"/>
                <a:gd name="T10" fmla="*/ 847 w 846"/>
                <a:gd name="T11" fmla="*/ 221 h 842"/>
                <a:gd name="T12" fmla="*/ 897 w 846"/>
                <a:gd name="T13" fmla="*/ 219 h 842"/>
                <a:gd name="T14" fmla="*/ 996 w 846"/>
                <a:gd name="T15" fmla="*/ 186 h 842"/>
                <a:gd name="T16" fmla="*/ 1054 w 846"/>
                <a:gd name="T17" fmla="*/ 218 h 842"/>
                <a:gd name="T18" fmla="*/ 1103 w 846"/>
                <a:gd name="T19" fmla="*/ 226 h 842"/>
                <a:gd name="T20" fmla="*/ 1103 w 846"/>
                <a:gd name="T21" fmla="*/ 350 h 842"/>
                <a:gd name="T22" fmla="*/ 1163 w 846"/>
                <a:gd name="T23" fmla="*/ 428 h 842"/>
                <a:gd name="T24" fmla="*/ 1149 w 846"/>
                <a:gd name="T25" fmla="*/ 534 h 842"/>
                <a:gd name="T26" fmla="*/ 1086 w 846"/>
                <a:gd name="T27" fmla="*/ 576 h 842"/>
                <a:gd name="T28" fmla="*/ 1073 w 846"/>
                <a:gd name="T29" fmla="*/ 537 h 842"/>
                <a:gd name="T30" fmla="*/ 1054 w 846"/>
                <a:gd name="T31" fmla="*/ 555 h 842"/>
                <a:gd name="T32" fmla="*/ 1068 w 846"/>
                <a:gd name="T33" fmla="*/ 580 h 842"/>
                <a:gd name="T34" fmla="*/ 955 w 846"/>
                <a:gd name="T35" fmla="*/ 643 h 842"/>
                <a:gd name="T36" fmla="*/ 927 w 846"/>
                <a:gd name="T37" fmla="*/ 647 h 842"/>
                <a:gd name="T38" fmla="*/ 868 w 846"/>
                <a:gd name="T39" fmla="*/ 678 h 842"/>
                <a:gd name="T40" fmla="*/ 868 w 846"/>
                <a:gd name="T41" fmla="*/ 696 h 842"/>
                <a:gd name="T42" fmla="*/ 850 w 846"/>
                <a:gd name="T43" fmla="*/ 700 h 842"/>
                <a:gd name="T44" fmla="*/ 864 w 846"/>
                <a:gd name="T45" fmla="*/ 721 h 842"/>
                <a:gd name="T46" fmla="*/ 833 w 846"/>
                <a:gd name="T47" fmla="*/ 752 h 842"/>
                <a:gd name="T48" fmla="*/ 850 w 846"/>
                <a:gd name="T49" fmla="*/ 798 h 842"/>
                <a:gd name="T50" fmla="*/ 868 w 846"/>
                <a:gd name="T51" fmla="*/ 814 h 842"/>
                <a:gd name="T52" fmla="*/ 864 w 846"/>
                <a:gd name="T53" fmla="*/ 842 h 842"/>
                <a:gd name="T54" fmla="*/ 819 w 846"/>
                <a:gd name="T55" fmla="*/ 842 h 842"/>
                <a:gd name="T56" fmla="*/ 780 w 846"/>
                <a:gd name="T57" fmla="*/ 828 h 842"/>
                <a:gd name="T58" fmla="*/ 751 w 846"/>
                <a:gd name="T59" fmla="*/ 831 h 842"/>
                <a:gd name="T60" fmla="*/ 662 w 846"/>
                <a:gd name="T61" fmla="*/ 807 h 842"/>
                <a:gd name="T62" fmla="*/ 620 w 846"/>
                <a:gd name="T63" fmla="*/ 710 h 842"/>
                <a:gd name="T64" fmla="*/ 558 w 846"/>
                <a:gd name="T65" fmla="*/ 664 h 842"/>
                <a:gd name="T66" fmla="*/ 501 w 846"/>
                <a:gd name="T67" fmla="*/ 580 h 842"/>
                <a:gd name="T68" fmla="*/ 477 w 846"/>
                <a:gd name="T69" fmla="*/ 571 h 842"/>
                <a:gd name="T70" fmla="*/ 447 w 846"/>
                <a:gd name="T71" fmla="*/ 550 h 842"/>
                <a:gd name="T72" fmla="*/ 417 w 846"/>
                <a:gd name="T73" fmla="*/ 550 h 842"/>
                <a:gd name="T74" fmla="*/ 374 w 846"/>
                <a:gd name="T75" fmla="*/ 543 h 842"/>
                <a:gd name="T76" fmla="*/ 341 w 846"/>
                <a:gd name="T77" fmla="*/ 550 h 842"/>
                <a:gd name="T78" fmla="*/ 319 w 846"/>
                <a:gd name="T79" fmla="*/ 593 h 842"/>
                <a:gd name="T80" fmla="*/ 285 w 846"/>
                <a:gd name="T81" fmla="*/ 600 h 842"/>
                <a:gd name="T82" fmla="*/ 211 w 846"/>
                <a:gd name="T83" fmla="*/ 567 h 842"/>
                <a:gd name="T84" fmla="*/ 167 w 846"/>
                <a:gd name="T85" fmla="*/ 527 h 842"/>
                <a:gd name="T86" fmla="*/ 159 w 846"/>
                <a:gd name="T87" fmla="*/ 479 h 842"/>
                <a:gd name="T88" fmla="*/ 128 w 846"/>
                <a:gd name="T89" fmla="*/ 446 h 842"/>
                <a:gd name="T90" fmla="*/ 53 w 846"/>
                <a:gd name="T91" fmla="*/ 400 h 842"/>
                <a:gd name="T92" fmla="*/ 0 w 846"/>
                <a:gd name="T93" fmla="*/ 352 h 842"/>
                <a:gd name="T94" fmla="*/ 0 w 846"/>
                <a:gd name="T95" fmla="*/ 332 h 842"/>
                <a:gd name="T96" fmla="*/ 176 w 846"/>
                <a:gd name="T97" fmla="*/ 333 h 842"/>
                <a:gd name="T98" fmla="*/ 319 w 846"/>
                <a:gd name="T99" fmla="*/ 342 h 842"/>
                <a:gd name="T100" fmla="*/ 337 w 846"/>
                <a:gd name="T101" fmla="*/ 0 h 84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46"/>
                <a:gd name="T154" fmla="*/ 0 h 842"/>
                <a:gd name="T155" fmla="*/ 846 w 846"/>
                <a:gd name="T156" fmla="*/ 842 h 84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46" h="842">
                  <a:moveTo>
                    <a:pt x="245" y="0"/>
                  </a:moveTo>
                  <a:lnTo>
                    <a:pt x="432" y="7"/>
                  </a:lnTo>
                  <a:lnTo>
                    <a:pt x="432" y="160"/>
                  </a:lnTo>
                  <a:lnTo>
                    <a:pt x="527" y="202"/>
                  </a:lnTo>
                  <a:lnTo>
                    <a:pt x="553" y="188"/>
                  </a:lnTo>
                  <a:lnTo>
                    <a:pt x="616" y="221"/>
                  </a:lnTo>
                  <a:lnTo>
                    <a:pt x="653" y="219"/>
                  </a:lnTo>
                  <a:lnTo>
                    <a:pt x="725" y="186"/>
                  </a:lnTo>
                  <a:lnTo>
                    <a:pt x="767" y="218"/>
                  </a:lnTo>
                  <a:lnTo>
                    <a:pt x="803" y="226"/>
                  </a:lnTo>
                  <a:lnTo>
                    <a:pt x="803" y="350"/>
                  </a:lnTo>
                  <a:lnTo>
                    <a:pt x="846" y="428"/>
                  </a:lnTo>
                  <a:lnTo>
                    <a:pt x="836" y="534"/>
                  </a:lnTo>
                  <a:lnTo>
                    <a:pt x="790" y="576"/>
                  </a:lnTo>
                  <a:lnTo>
                    <a:pt x="780" y="537"/>
                  </a:lnTo>
                  <a:lnTo>
                    <a:pt x="767" y="555"/>
                  </a:lnTo>
                  <a:lnTo>
                    <a:pt x="777" y="580"/>
                  </a:lnTo>
                  <a:lnTo>
                    <a:pt x="695" y="643"/>
                  </a:lnTo>
                  <a:lnTo>
                    <a:pt x="675" y="647"/>
                  </a:lnTo>
                  <a:lnTo>
                    <a:pt x="632" y="678"/>
                  </a:lnTo>
                  <a:lnTo>
                    <a:pt x="632" y="696"/>
                  </a:lnTo>
                  <a:lnTo>
                    <a:pt x="619" y="700"/>
                  </a:lnTo>
                  <a:lnTo>
                    <a:pt x="629" y="721"/>
                  </a:lnTo>
                  <a:lnTo>
                    <a:pt x="606" y="752"/>
                  </a:lnTo>
                  <a:lnTo>
                    <a:pt x="619" y="798"/>
                  </a:lnTo>
                  <a:lnTo>
                    <a:pt x="632" y="814"/>
                  </a:lnTo>
                  <a:lnTo>
                    <a:pt x="629" y="842"/>
                  </a:lnTo>
                  <a:lnTo>
                    <a:pt x="596" y="842"/>
                  </a:lnTo>
                  <a:lnTo>
                    <a:pt x="567" y="828"/>
                  </a:lnTo>
                  <a:lnTo>
                    <a:pt x="547" y="831"/>
                  </a:lnTo>
                  <a:lnTo>
                    <a:pt x="481" y="807"/>
                  </a:lnTo>
                  <a:lnTo>
                    <a:pt x="452" y="710"/>
                  </a:lnTo>
                  <a:lnTo>
                    <a:pt x="406" y="664"/>
                  </a:lnTo>
                  <a:lnTo>
                    <a:pt x="365" y="580"/>
                  </a:lnTo>
                  <a:lnTo>
                    <a:pt x="347" y="571"/>
                  </a:lnTo>
                  <a:lnTo>
                    <a:pt x="325" y="550"/>
                  </a:lnTo>
                  <a:lnTo>
                    <a:pt x="304" y="550"/>
                  </a:lnTo>
                  <a:lnTo>
                    <a:pt x="272" y="543"/>
                  </a:lnTo>
                  <a:lnTo>
                    <a:pt x="248" y="550"/>
                  </a:lnTo>
                  <a:lnTo>
                    <a:pt x="232" y="593"/>
                  </a:lnTo>
                  <a:lnTo>
                    <a:pt x="207" y="600"/>
                  </a:lnTo>
                  <a:lnTo>
                    <a:pt x="153" y="567"/>
                  </a:lnTo>
                  <a:lnTo>
                    <a:pt x="121" y="527"/>
                  </a:lnTo>
                  <a:lnTo>
                    <a:pt x="116" y="479"/>
                  </a:lnTo>
                  <a:lnTo>
                    <a:pt x="93" y="446"/>
                  </a:lnTo>
                  <a:lnTo>
                    <a:pt x="39" y="400"/>
                  </a:lnTo>
                  <a:lnTo>
                    <a:pt x="0" y="352"/>
                  </a:lnTo>
                  <a:lnTo>
                    <a:pt x="0" y="332"/>
                  </a:lnTo>
                  <a:lnTo>
                    <a:pt x="128" y="333"/>
                  </a:lnTo>
                  <a:lnTo>
                    <a:pt x="232" y="342"/>
                  </a:lnTo>
                  <a:lnTo>
                    <a:pt x="245" y="0"/>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2" name="Freeform 101"/>
            <p:cNvSpPr>
              <a:spLocks/>
            </p:cNvSpPr>
            <p:nvPr/>
          </p:nvSpPr>
          <p:spPr bwMode="auto">
            <a:xfrm>
              <a:off x="5171546" y="4793276"/>
              <a:ext cx="584126" cy="563818"/>
            </a:xfrm>
            <a:custGeom>
              <a:avLst/>
              <a:gdLst>
                <a:gd name="T0" fmla="*/ 0 w 294"/>
                <a:gd name="T1" fmla="*/ 27 h 295"/>
                <a:gd name="T2" fmla="*/ 162 w 294"/>
                <a:gd name="T3" fmla="*/ 12 h 295"/>
                <a:gd name="T4" fmla="*/ 359 w 294"/>
                <a:gd name="T5" fmla="*/ 0 h 295"/>
                <a:gd name="T6" fmla="*/ 348 w 294"/>
                <a:gd name="T7" fmla="*/ 39 h 295"/>
                <a:gd name="T8" fmla="*/ 392 w 294"/>
                <a:gd name="T9" fmla="*/ 30 h 295"/>
                <a:gd name="T10" fmla="*/ 407 w 294"/>
                <a:gd name="T11" fmla="*/ 56 h 295"/>
                <a:gd name="T12" fmla="*/ 362 w 294"/>
                <a:gd name="T13" fmla="*/ 80 h 295"/>
                <a:gd name="T14" fmla="*/ 373 w 294"/>
                <a:gd name="T15" fmla="*/ 121 h 295"/>
                <a:gd name="T16" fmla="*/ 327 w 294"/>
                <a:gd name="T17" fmla="*/ 189 h 295"/>
                <a:gd name="T18" fmla="*/ 291 w 294"/>
                <a:gd name="T19" fmla="*/ 231 h 295"/>
                <a:gd name="T20" fmla="*/ 310 w 294"/>
                <a:gd name="T21" fmla="*/ 285 h 295"/>
                <a:gd name="T22" fmla="*/ 60 w 294"/>
                <a:gd name="T23" fmla="*/ 295 h 295"/>
                <a:gd name="T24" fmla="*/ 59 w 294"/>
                <a:gd name="T25" fmla="*/ 262 h 295"/>
                <a:gd name="T26" fmla="*/ 10 w 294"/>
                <a:gd name="T27" fmla="*/ 255 h 295"/>
                <a:gd name="T28" fmla="*/ 10 w 294"/>
                <a:gd name="T29" fmla="*/ 80 h 295"/>
                <a:gd name="T30" fmla="*/ 0 w 294"/>
                <a:gd name="T31" fmla="*/ 27 h 29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4"/>
                <a:gd name="T49" fmla="*/ 0 h 295"/>
                <a:gd name="T50" fmla="*/ 294 w 294"/>
                <a:gd name="T51" fmla="*/ 295 h 29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4" h="295">
                  <a:moveTo>
                    <a:pt x="0" y="27"/>
                  </a:moveTo>
                  <a:lnTo>
                    <a:pt x="116" y="12"/>
                  </a:lnTo>
                  <a:lnTo>
                    <a:pt x="259" y="0"/>
                  </a:lnTo>
                  <a:lnTo>
                    <a:pt x="252" y="39"/>
                  </a:lnTo>
                  <a:lnTo>
                    <a:pt x="283" y="30"/>
                  </a:lnTo>
                  <a:lnTo>
                    <a:pt x="294" y="56"/>
                  </a:lnTo>
                  <a:lnTo>
                    <a:pt x="262" y="80"/>
                  </a:lnTo>
                  <a:lnTo>
                    <a:pt x="269" y="121"/>
                  </a:lnTo>
                  <a:lnTo>
                    <a:pt x="235" y="189"/>
                  </a:lnTo>
                  <a:lnTo>
                    <a:pt x="210" y="231"/>
                  </a:lnTo>
                  <a:lnTo>
                    <a:pt x="224" y="285"/>
                  </a:lnTo>
                  <a:lnTo>
                    <a:pt x="43" y="295"/>
                  </a:lnTo>
                  <a:lnTo>
                    <a:pt x="42" y="262"/>
                  </a:lnTo>
                  <a:lnTo>
                    <a:pt x="6" y="255"/>
                  </a:lnTo>
                  <a:lnTo>
                    <a:pt x="6" y="80"/>
                  </a:lnTo>
                  <a:lnTo>
                    <a:pt x="0" y="27"/>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3" name="Freeform 102"/>
            <p:cNvSpPr>
              <a:spLocks/>
            </p:cNvSpPr>
            <p:nvPr/>
          </p:nvSpPr>
          <p:spPr bwMode="auto">
            <a:xfrm>
              <a:off x="5247664" y="5335670"/>
              <a:ext cx="713196" cy="590894"/>
            </a:xfrm>
            <a:custGeom>
              <a:avLst/>
              <a:gdLst>
                <a:gd name="T0" fmla="*/ 0 w 359"/>
                <a:gd name="T1" fmla="*/ 7 h 309"/>
                <a:gd name="T2" fmla="*/ 247 w 359"/>
                <a:gd name="T3" fmla="*/ 0 h 309"/>
                <a:gd name="T4" fmla="*/ 291 w 359"/>
                <a:gd name="T5" fmla="*/ 64 h 309"/>
                <a:gd name="T6" fmla="*/ 254 w 359"/>
                <a:gd name="T7" fmla="*/ 139 h 309"/>
                <a:gd name="T8" fmla="*/ 242 w 359"/>
                <a:gd name="T9" fmla="*/ 173 h 309"/>
                <a:gd name="T10" fmla="*/ 407 w 359"/>
                <a:gd name="T11" fmla="*/ 159 h 309"/>
                <a:gd name="T12" fmla="*/ 417 w 359"/>
                <a:gd name="T13" fmla="*/ 208 h 309"/>
                <a:gd name="T14" fmla="*/ 367 w 359"/>
                <a:gd name="T15" fmla="*/ 204 h 309"/>
                <a:gd name="T16" fmla="*/ 346 w 359"/>
                <a:gd name="T17" fmla="*/ 225 h 309"/>
                <a:gd name="T18" fmla="*/ 369 w 359"/>
                <a:gd name="T19" fmla="*/ 239 h 309"/>
                <a:gd name="T20" fmla="*/ 416 w 359"/>
                <a:gd name="T21" fmla="*/ 222 h 309"/>
                <a:gd name="T22" fmla="*/ 417 w 359"/>
                <a:gd name="T23" fmla="*/ 246 h 309"/>
                <a:gd name="T24" fmla="*/ 444 w 359"/>
                <a:gd name="T25" fmla="*/ 226 h 309"/>
                <a:gd name="T26" fmla="*/ 463 w 359"/>
                <a:gd name="T27" fmla="*/ 226 h 309"/>
                <a:gd name="T28" fmla="*/ 441 w 359"/>
                <a:gd name="T29" fmla="*/ 267 h 309"/>
                <a:gd name="T30" fmla="*/ 482 w 359"/>
                <a:gd name="T31" fmla="*/ 274 h 309"/>
                <a:gd name="T32" fmla="*/ 495 w 359"/>
                <a:gd name="T33" fmla="*/ 297 h 309"/>
                <a:gd name="T34" fmla="*/ 476 w 359"/>
                <a:gd name="T35" fmla="*/ 304 h 309"/>
                <a:gd name="T36" fmla="*/ 451 w 359"/>
                <a:gd name="T37" fmla="*/ 289 h 309"/>
                <a:gd name="T38" fmla="*/ 402 w 359"/>
                <a:gd name="T39" fmla="*/ 279 h 309"/>
                <a:gd name="T40" fmla="*/ 412 w 359"/>
                <a:gd name="T41" fmla="*/ 306 h 309"/>
                <a:gd name="T42" fmla="*/ 390 w 359"/>
                <a:gd name="T43" fmla="*/ 309 h 309"/>
                <a:gd name="T44" fmla="*/ 368 w 359"/>
                <a:gd name="T45" fmla="*/ 285 h 309"/>
                <a:gd name="T46" fmla="*/ 356 w 359"/>
                <a:gd name="T47" fmla="*/ 300 h 309"/>
                <a:gd name="T48" fmla="*/ 284 w 359"/>
                <a:gd name="T49" fmla="*/ 300 h 309"/>
                <a:gd name="T50" fmla="*/ 284 w 359"/>
                <a:gd name="T51" fmla="*/ 285 h 309"/>
                <a:gd name="T52" fmla="*/ 258 w 359"/>
                <a:gd name="T53" fmla="*/ 267 h 309"/>
                <a:gd name="T54" fmla="*/ 202 w 359"/>
                <a:gd name="T55" fmla="*/ 265 h 309"/>
                <a:gd name="T56" fmla="*/ 248 w 359"/>
                <a:gd name="T57" fmla="*/ 285 h 309"/>
                <a:gd name="T58" fmla="*/ 184 w 359"/>
                <a:gd name="T59" fmla="*/ 295 h 309"/>
                <a:gd name="T60" fmla="*/ 86 w 359"/>
                <a:gd name="T61" fmla="*/ 281 h 309"/>
                <a:gd name="T62" fmla="*/ 48 w 359"/>
                <a:gd name="T63" fmla="*/ 285 h 309"/>
                <a:gd name="T64" fmla="*/ 62 w 359"/>
                <a:gd name="T65" fmla="*/ 181 h 309"/>
                <a:gd name="T66" fmla="*/ 1 w 359"/>
                <a:gd name="T67" fmla="*/ 99 h 309"/>
                <a:gd name="T68" fmla="*/ 0 w 359"/>
                <a:gd name="T69" fmla="*/ 7 h 30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59"/>
                <a:gd name="T106" fmla="*/ 0 h 309"/>
                <a:gd name="T107" fmla="*/ 359 w 359"/>
                <a:gd name="T108" fmla="*/ 309 h 30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59" h="309">
                  <a:moveTo>
                    <a:pt x="0" y="7"/>
                  </a:moveTo>
                  <a:lnTo>
                    <a:pt x="179" y="0"/>
                  </a:lnTo>
                  <a:lnTo>
                    <a:pt x="211" y="64"/>
                  </a:lnTo>
                  <a:lnTo>
                    <a:pt x="184" y="139"/>
                  </a:lnTo>
                  <a:lnTo>
                    <a:pt x="175" y="173"/>
                  </a:lnTo>
                  <a:lnTo>
                    <a:pt x="295" y="159"/>
                  </a:lnTo>
                  <a:lnTo>
                    <a:pt x="303" y="208"/>
                  </a:lnTo>
                  <a:lnTo>
                    <a:pt x="267" y="204"/>
                  </a:lnTo>
                  <a:lnTo>
                    <a:pt x="250" y="225"/>
                  </a:lnTo>
                  <a:lnTo>
                    <a:pt x="269" y="239"/>
                  </a:lnTo>
                  <a:lnTo>
                    <a:pt x="302" y="222"/>
                  </a:lnTo>
                  <a:lnTo>
                    <a:pt x="303" y="246"/>
                  </a:lnTo>
                  <a:lnTo>
                    <a:pt x="322" y="226"/>
                  </a:lnTo>
                  <a:lnTo>
                    <a:pt x="336" y="226"/>
                  </a:lnTo>
                  <a:lnTo>
                    <a:pt x="320" y="267"/>
                  </a:lnTo>
                  <a:lnTo>
                    <a:pt x="350" y="274"/>
                  </a:lnTo>
                  <a:lnTo>
                    <a:pt x="359" y="297"/>
                  </a:lnTo>
                  <a:lnTo>
                    <a:pt x="345" y="304"/>
                  </a:lnTo>
                  <a:lnTo>
                    <a:pt x="327" y="289"/>
                  </a:lnTo>
                  <a:lnTo>
                    <a:pt x="292" y="279"/>
                  </a:lnTo>
                  <a:lnTo>
                    <a:pt x="299" y="306"/>
                  </a:lnTo>
                  <a:lnTo>
                    <a:pt x="282" y="309"/>
                  </a:lnTo>
                  <a:lnTo>
                    <a:pt x="268" y="285"/>
                  </a:lnTo>
                  <a:lnTo>
                    <a:pt x="259" y="300"/>
                  </a:lnTo>
                  <a:lnTo>
                    <a:pt x="206" y="300"/>
                  </a:lnTo>
                  <a:lnTo>
                    <a:pt x="206" y="285"/>
                  </a:lnTo>
                  <a:lnTo>
                    <a:pt x="187" y="267"/>
                  </a:lnTo>
                  <a:lnTo>
                    <a:pt x="147" y="265"/>
                  </a:lnTo>
                  <a:lnTo>
                    <a:pt x="180" y="285"/>
                  </a:lnTo>
                  <a:lnTo>
                    <a:pt x="134" y="295"/>
                  </a:lnTo>
                  <a:lnTo>
                    <a:pt x="62" y="281"/>
                  </a:lnTo>
                  <a:lnTo>
                    <a:pt x="35" y="285"/>
                  </a:lnTo>
                  <a:lnTo>
                    <a:pt x="45" y="181"/>
                  </a:lnTo>
                  <a:lnTo>
                    <a:pt x="1" y="99"/>
                  </a:lnTo>
                  <a:lnTo>
                    <a:pt x="0" y="7"/>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4" name="Freeform 103"/>
            <p:cNvSpPr>
              <a:spLocks/>
            </p:cNvSpPr>
            <p:nvPr/>
          </p:nvSpPr>
          <p:spPr bwMode="auto">
            <a:xfrm>
              <a:off x="4769443" y="2841494"/>
              <a:ext cx="794278" cy="926954"/>
            </a:xfrm>
            <a:custGeom>
              <a:avLst/>
              <a:gdLst>
                <a:gd name="T0" fmla="*/ 0 w 400"/>
                <a:gd name="T1" fmla="*/ 38 h 485"/>
                <a:gd name="T2" fmla="*/ 144 w 400"/>
                <a:gd name="T3" fmla="*/ 38 h 485"/>
                <a:gd name="T4" fmla="*/ 143 w 400"/>
                <a:gd name="T5" fmla="*/ 0 h 485"/>
                <a:gd name="T6" fmla="*/ 172 w 400"/>
                <a:gd name="T7" fmla="*/ 11 h 485"/>
                <a:gd name="T8" fmla="*/ 181 w 400"/>
                <a:gd name="T9" fmla="*/ 40 h 485"/>
                <a:gd name="T10" fmla="*/ 248 w 400"/>
                <a:gd name="T11" fmla="*/ 72 h 485"/>
                <a:gd name="T12" fmla="*/ 268 w 400"/>
                <a:gd name="T13" fmla="*/ 58 h 485"/>
                <a:gd name="T14" fmla="*/ 311 w 400"/>
                <a:gd name="T15" fmla="*/ 58 h 485"/>
                <a:gd name="T16" fmla="*/ 342 w 400"/>
                <a:gd name="T17" fmla="*/ 86 h 485"/>
                <a:gd name="T18" fmla="*/ 364 w 400"/>
                <a:gd name="T19" fmla="*/ 76 h 485"/>
                <a:gd name="T20" fmla="*/ 422 w 400"/>
                <a:gd name="T21" fmla="*/ 87 h 485"/>
                <a:gd name="T22" fmla="*/ 444 w 400"/>
                <a:gd name="T23" fmla="*/ 66 h 485"/>
                <a:gd name="T24" fmla="*/ 482 w 400"/>
                <a:gd name="T25" fmla="*/ 83 h 485"/>
                <a:gd name="T26" fmla="*/ 550 w 400"/>
                <a:gd name="T27" fmla="*/ 80 h 485"/>
                <a:gd name="T28" fmla="*/ 439 w 400"/>
                <a:gd name="T29" fmla="*/ 140 h 485"/>
                <a:gd name="T30" fmla="*/ 385 w 400"/>
                <a:gd name="T31" fmla="*/ 193 h 485"/>
                <a:gd name="T32" fmla="*/ 396 w 400"/>
                <a:gd name="T33" fmla="*/ 269 h 485"/>
                <a:gd name="T34" fmla="*/ 358 w 400"/>
                <a:gd name="T35" fmla="*/ 301 h 485"/>
                <a:gd name="T36" fmla="*/ 372 w 400"/>
                <a:gd name="T37" fmla="*/ 324 h 485"/>
                <a:gd name="T38" fmla="*/ 372 w 400"/>
                <a:gd name="T39" fmla="*/ 380 h 485"/>
                <a:gd name="T40" fmla="*/ 411 w 400"/>
                <a:gd name="T41" fmla="*/ 380 h 485"/>
                <a:gd name="T42" fmla="*/ 467 w 400"/>
                <a:gd name="T43" fmla="*/ 421 h 485"/>
                <a:gd name="T44" fmla="*/ 488 w 400"/>
                <a:gd name="T45" fmla="*/ 471 h 485"/>
                <a:gd name="T46" fmla="*/ 101 w 400"/>
                <a:gd name="T47" fmla="*/ 485 h 485"/>
                <a:gd name="T48" fmla="*/ 102 w 400"/>
                <a:gd name="T49" fmla="*/ 351 h 485"/>
                <a:gd name="T50" fmla="*/ 67 w 400"/>
                <a:gd name="T51" fmla="*/ 321 h 485"/>
                <a:gd name="T52" fmla="*/ 80 w 400"/>
                <a:gd name="T53" fmla="*/ 286 h 485"/>
                <a:gd name="T54" fmla="*/ 90 w 400"/>
                <a:gd name="T55" fmla="*/ 266 h 485"/>
                <a:gd name="T56" fmla="*/ 67 w 400"/>
                <a:gd name="T57" fmla="*/ 173 h 485"/>
                <a:gd name="T58" fmla="*/ 34 w 400"/>
                <a:gd name="T59" fmla="*/ 112 h 485"/>
                <a:gd name="T60" fmla="*/ 0 w 400"/>
                <a:gd name="T61" fmla="*/ 38 h 48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0"/>
                <a:gd name="T94" fmla="*/ 0 h 485"/>
                <a:gd name="T95" fmla="*/ 400 w 400"/>
                <a:gd name="T96" fmla="*/ 485 h 485"/>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0" h="485">
                  <a:moveTo>
                    <a:pt x="0" y="38"/>
                  </a:moveTo>
                  <a:lnTo>
                    <a:pt x="105" y="38"/>
                  </a:lnTo>
                  <a:lnTo>
                    <a:pt x="104" y="0"/>
                  </a:lnTo>
                  <a:lnTo>
                    <a:pt x="126" y="11"/>
                  </a:lnTo>
                  <a:lnTo>
                    <a:pt x="131" y="40"/>
                  </a:lnTo>
                  <a:lnTo>
                    <a:pt x="181" y="72"/>
                  </a:lnTo>
                  <a:lnTo>
                    <a:pt x="196" y="58"/>
                  </a:lnTo>
                  <a:lnTo>
                    <a:pt x="226" y="58"/>
                  </a:lnTo>
                  <a:lnTo>
                    <a:pt x="249" y="86"/>
                  </a:lnTo>
                  <a:lnTo>
                    <a:pt x="264" y="76"/>
                  </a:lnTo>
                  <a:lnTo>
                    <a:pt x="308" y="87"/>
                  </a:lnTo>
                  <a:lnTo>
                    <a:pt x="323" y="66"/>
                  </a:lnTo>
                  <a:lnTo>
                    <a:pt x="351" y="83"/>
                  </a:lnTo>
                  <a:lnTo>
                    <a:pt x="400" y="80"/>
                  </a:lnTo>
                  <a:lnTo>
                    <a:pt x="320" y="140"/>
                  </a:lnTo>
                  <a:lnTo>
                    <a:pt x="281" y="193"/>
                  </a:lnTo>
                  <a:lnTo>
                    <a:pt x="288" y="269"/>
                  </a:lnTo>
                  <a:lnTo>
                    <a:pt x="261" y="301"/>
                  </a:lnTo>
                  <a:lnTo>
                    <a:pt x="272" y="324"/>
                  </a:lnTo>
                  <a:lnTo>
                    <a:pt x="272" y="380"/>
                  </a:lnTo>
                  <a:lnTo>
                    <a:pt x="299" y="380"/>
                  </a:lnTo>
                  <a:lnTo>
                    <a:pt x="340" y="421"/>
                  </a:lnTo>
                  <a:lnTo>
                    <a:pt x="356" y="471"/>
                  </a:lnTo>
                  <a:lnTo>
                    <a:pt x="73" y="485"/>
                  </a:lnTo>
                  <a:lnTo>
                    <a:pt x="74" y="351"/>
                  </a:lnTo>
                  <a:lnTo>
                    <a:pt x="49" y="321"/>
                  </a:lnTo>
                  <a:lnTo>
                    <a:pt x="58" y="286"/>
                  </a:lnTo>
                  <a:lnTo>
                    <a:pt x="66" y="266"/>
                  </a:lnTo>
                  <a:lnTo>
                    <a:pt x="49" y="173"/>
                  </a:lnTo>
                  <a:lnTo>
                    <a:pt x="25" y="112"/>
                  </a:lnTo>
                  <a:lnTo>
                    <a:pt x="0" y="38"/>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5" name="Freeform 104"/>
            <p:cNvSpPr>
              <a:spLocks/>
            </p:cNvSpPr>
            <p:nvPr/>
          </p:nvSpPr>
          <p:spPr bwMode="auto">
            <a:xfrm>
              <a:off x="5519737" y="3055604"/>
              <a:ext cx="651969" cy="289872"/>
            </a:xfrm>
            <a:custGeom>
              <a:avLst/>
              <a:gdLst>
                <a:gd name="T0" fmla="*/ 0 w 327"/>
                <a:gd name="T1" fmla="*/ 84 h 152"/>
                <a:gd name="T2" fmla="*/ 101 w 327"/>
                <a:gd name="T3" fmla="*/ 0 h 152"/>
                <a:gd name="T4" fmla="*/ 84 w 327"/>
                <a:gd name="T5" fmla="*/ 34 h 152"/>
                <a:gd name="T6" fmla="*/ 98 w 327"/>
                <a:gd name="T7" fmla="*/ 45 h 152"/>
                <a:gd name="T8" fmla="*/ 129 w 327"/>
                <a:gd name="T9" fmla="*/ 31 h 152"/>
                <a:gd name="T10" fmla="*/ 198 w 327"/>
                <a:gd name="T11" fmla="*/ 52 h 152"/>
                <a:gd name="T12" fmla="*/ 229 w 327"/>
                <a:gd name="T13" fmla="*/ 34 h 152"/>
                <a:gd name="T14" fmla="*/ 325 w 327"/>
                <a:gd name="T15" fmla="*/ 25 h 152"/>
                <a:gd name="T16" fmla="*/ 342 w 327"/>
                <a:gd name="T17" fmla="*/ 46 h 152"/>
                <a:gd name="T18" fmla="*/ 377 w 327"/>
                <a:gd name="T19" fmla="*/ 41 h 152"/>
                <a:gd name="T20" fmla="*/ 451 w 327"/>
                <a:gd name="T21" fmla="*/ 64 h 152"/>
                <a:gd name="T22" fmla="*/ 454 w 327"/>
                <a:gd name="T23" fmla="*/ 80 h 152"/>
                <a:gd name="T24" fmla="*/ 376 w 327"/>
                <a:gd name="T25" fmla="*/ 94 h 152"/>
                <a:gd name="T26" fmla="*/ 355 w 327"/>
                <a:gd name="T27" fmla="*/ 84 h 152"/>
                <a:gd name="T28" fmla="*/ 315 w 327"/>
                <a:gd name="T29" fmla="*/ 87 h 152"/>
                <a:gd name="T30" fmla="*/ 270 w 327"/>
                <a:gd name="T31" fmla="*/ 108 h 152"/>
                <a:gd name="T32" fmla="*/ 248 w 327"/>
                <a:gd name="T33" fmla="*/ 109 h 152"/>
                <a:gd name="T34" fmla="*/ 230 w 327"/>
                <a:gd name="T35" fmla="*/ 94 h 152"/>
                <a:gd name="T36" fmla="*/ 206 w 327"/>
                <a:gd name="T37" fmla="*/ 151 h 152"/>
                <a:gd name="T38" fmla="*/ 177 w 327"/>
                <a:gd name="T39" fmla="*/ 152 h 152"/>
                <a:gd name="T40" fmla="*/ 164 w 327"/>
                <a:gd name="T41" fmla="*/ 129 h 152"/>
                <a:gd name="T42" fmla="*/ 102 w 327"/>
                <a:gd name="T43" fmla="*/ 119 h 152"/>
                <a:gd name="T44" fmla="*/ 75 w 327"/>
                <a:gd name="T45" fmla="*/ 102 h 152"/>
                <a:gd name="T46" fmla="*/ 26 w 327"/>
                <a:gd name="T47" fmla="*/ 108 h 152"/>
                <a:gd name="T48" fmla="*/ 0 w 327"/>
                <a:gd name="T49" fmla="*/ 84 h 1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27"/>
                <a:gd name="T76" fmla="*/ 0 h 152"/>
                <a:gd name="T77" fmla="*/ 327 w 327"/>
                <a:gd name="T78" fmla="*/ 152 h 1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27" h="152">
                  <a:moveTo>
                    <a:pt x="0" y="84"/>
                  </a:moveTo>
                  <a:lnTo>
                    <a:pt x="73" y="0"/>
                  </a:lnTo>
                  <a:lnTo>
                    <a:pt x="60" y="34"/>
                  </a:lnTo>
                  <a:lnTo>
                    <a:pt x="70" y="45"/>
                  </a:lnTo>
                  <a:lnTo>
                    <a:pt x="93" y="31"/>
                  </a:lnTo>
                  <a:lnTo>
                    <a:pt x="143" y="52"/>
                  </a:lnTo>
                  <a:lnTo>
                    <a:pt x="165" y="34"/>
                  </a:lnTo>
                  <a:lnTo>
                    <a:pt x="233" y="25"/>
                  </a:lnTo>
                  <a:lnTo>
                    <a:pt x="246" y="46"/>
                  </a:lnTo>
                  <a:lnTo>
                    <a:pt x="272" y="41"/>
                  </a:lnTo>
                  <a:lnTo>
                    <a:pt x="324" y="64"/>
                  </a:lnTo>
                  <a:lnTo>
                    <a:pt x="327" y="80"/>
                  </a:lnTo>
                  <a:lnTo>
                    <a:pt x="271" y="94"/>
                  </a:lnTo>
                  <a:lnTo>
                    <a:pt x="255" y="84"/>
                  </a:lnTo>
                  <a:lnTo>
                    <a:pt x="227" y="87"/>
                  </a:lnTo>
                  <a:lnTo>
                    <a:pt x="194" y="108"/>
                  </a:lnTo>
                  <a:lnTo>
                    <a:pt x="178" y="109"/>
                  </a:lnTo>
                  <a:lnTo>
                    <a:pt x="166" y="94"/>
                  </a:lnTo>
                  <a:lnTo>
                    <a:pt x="148" y="151"/>
                  </a:lnTo>
                  <a:lnTo>
                    <a:pt x="127" y="152"/>
                  </a:lnTo>
                  <a:lnTo>
                    <a:pt x="118" y="129"/>
                  </a:lnTo>
                  <a:lnTo>
                    <a:pt x="74" y="119"/>
                  </a:lnTo>
                  <a:lnTo>
                    <a:pt x="54" y="102"/>
                  </a:lnTo>
                  <a:lnTo>
                    <a:pt x="18" y="108"/>
                  </a:lnTo>
                  <a:lnTo>
                    <a:pt x="0" y="84"/>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6" name="Freeform 105"/>
            <p:cNvSpPr>
              <a:spLocks/>
            </p:cNvSpPr>
            <p:nvPr/>
          </p:nvSpPr>
          <p:spPr bwMode="auto">
            <a:xfrm>
              <a:off x="5960860" y="3261968"/>
              <a:ext cx="463328" cy="651417"/>
            </a:xfrm>
            <a:custGeom>
              <a:avLst/>
              <a:gdLst>
                <a:gd name="T0" fmla="*/ 81 w 234"/>
                <a:gd name="T1" fmla="*/ 14 h 341"/>
                <a:gd name="T2" fmla="*/ 91 w 234"/>
                <a:gd name="T3" fmla="*/ 35 h 341"/>
                <a:gd name="T4" fmla="*/ 69 w 234"/>
                <a:gd name="T5" fmla="*/ 48 h 341"/>
                <a:gd name="T6" fmla="*/ 68 w 234"/>
                <a:gd name="T7" fmla="*/ 102 h 341"/>
                <a:gd name="T8" fmla="*/ 56 w 234"/>
                <a:gd name="T9" fmla="*/ 67 h 341"/>
                <a:gd name="T10" fmla="*/ 11 w 234"/>
                <a:gd name="T11" fmla="*/ 101 h 341"/>
                <a:gd name="T12" fmla="*/ 0 w 234"/>
                <a:gd name="T13" fmla="*/ 199 h 341"/>
                <a:gd name="T14" fmla="*/ 29 w 234"/>
                <a:gd name="T15" fmla="*/ 247 h 341"/>
                <a:gd name="T16" fmla="*/ 32 w 234"/>
                <a:gd name="T17" fmla="*/ 272 h 341"/>
                <a:gd name="T18" fmla="*/ 34 w 234"/>
                <a:gd name="T19" fmla="*/ 292 h 341"/>
                <a:gd name="T20" fmla="*/ 32 w 234"/>
                <a:gd name="T21" fmla="*/ 309 h 341"/>
                <a:gd name="T22" fmla="*/ 27 w 234"/>
                <a:gd name="T23" fmla="*/ 341 h 341"/>
                <a:gd name="T24" fmla="*/ 152 w 234"/>
                <a:gd name="T25" fmla="*/ 335 h 341"/>
                <a:gd name="T26" fmla="*/ 318 w 234"/>
                <a:gd name="T27" fmla="*/ 323 h 341"/>
                <a:gd name="T28" fmla="*/ 289 w 234"/>
                <a:gd name="T29" fmla="*/ 316 h 341"/>
                <a:gd name="T30" fmla="*/ 271 w 234"/>
                <a:gd name="T31" fmla="*/ 299 h 341"/>
                <a:gd name="T32" fmla="*/ 297 w 234"/>
                <a:gd name="T33" fmla="*/ 283 h 341"/>
                <a:gd name="T34" fmla="*/ 297 w 234"/>
                <a:gd name="T35" fmla="*/ 265 h 341"/>
                <a:gd name="T36" fmla="*/ 284 w 234"/>
                <a:gd name="T37" fmla="*/ 248 h 341"/>
                <a:gd name="T38" fmla="*/ 297 w 234"/>
                <a:gd name="T39" fmla="*/ 236 h 341"/>
                <a:gd name="T40" fmla="*/ 320 w 234"/>
                <a:gd name="T41" fmla="*/ 238 h 341"/>
                <a:gd name="T42" fmla="*/ 315 w 234"/>
                <a:gd name="T43" fmla="*/ 191 h 341"/>
                <a:gd name="T44" fmla="*/ 308 w 234"/>
                <a:gd name="T45" fmla="*/ 162 h 341"/>
                <a:gd name="T46" fmla="*/ 296 w 234"/>
                <a:gd name="T47" fmla="*/ 145 h 341"/>
                <a:gd name="T48" fmla="*/ 282 w 234"/>
                <a:gd name="T49" fmla="*/ 134 h 341"/>
                <a:gd name="T50" fmla="*/ 262 w 234"/>
                <a:gd name="T51" fmla="*/ 131 h 341"/>
                <a:gd name="T52" fmla="*/ 242 w 234"/>
                <a:gd name="T53" fmla="*/ 131 h 341"/>
                <a:gd name="T54" fmla="*/ 219 w 234"/>
                <a:gd name="T55" fmla="*/ 153 h 341"/>
                <a:gd name="T56" fmla="*/ 207 w 234"/>
                <a:gd name="T57" fmla="*/ 160 h 341"/>
                <a:gd name="T58" fmla="*/ 199 w 234"/>
                <a:gd name="T59" fmla="*/ 162 h 341"/>
                <a:gd name="T60" fmla="*/ 187 w 234"/>
                <a:gd name="T61" fmla="*/ 159 h 341"/>
                <a:gd name="T62" fmla="*/ 185 w 234"/>
                <a:gd name="T63" fmla="*/ 148 h 341"/>
                <a:gd name="T64" fmla="*/ 187 w 234"/>
                <a:gd name="T65" fmla="*/ 141 h 341"/>
                <a:gd name="T66" fmla="*/ 198 w 234"/>
                <a:gd name="T67" fmla="*/ 134 h 341"/>
                <a:gd name="T68" fmla="*/ 205 w 234"/>
                <a:gd name="T69" fmla="*/ 131 h 341"/>
                <a:gd name="T70" fmla="*/ 215 w 234"/>
                <a:gd name="T71" fmla="*/ 129 h 341"/>
                <a:gd name="T72" fmla="*/ 215 w 234"/>
                <a:gd name="T73" fmla="*/ 117 h 341"/>
                <a:gd name="T74" fmla="*/ 239 w 234"/>
                <a:gd name="T75" fmla="*/ 102 h 341"/>
                <a:gd name="T76" fmla="*/ 215 w 234"/>
                <a:gd name="T77" fmla="*/ 58 h 341"/>
                <a:gd name="T78" fmla="*/ 215 w 234"/>
                <a:gd name="T79" fmla="*/ 37 h 341"/>
                <a:gd name="T80" fmla="*/ 174 w 234"/>
                <a:gd name="T81" fmla="*/ 28 h 341"/>
                <a:gd name="T82" fmla="*/ 116 w 234"/>
                <a:gd name="T83" fmla="*/ 0 h 341"/>
                <a:gd name="T84" fmla="*/ 81 w 234"/>
                <a:gd name="T85" fmla="*/ 14 h 34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34"/>
                <a:gd name="T130" fmla="*/ 0 h 341"/>
                <a:gd name="T131" fmla="*/ 234 w 234"/>
                <a:gd name="T132" fmla="*/ 341 h 341"/>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34" h="341">
                  <a:moveTo>
                    <a:pt x="59" y="14"/>
                  </a:moveTo>
                  <a:lnTo>
                    <a:pt x="67" y="35"/>
                  </a:lnTo>
                  <a:lnTo>
                    <a:pt x="51" y="48"/>
                  </a:lnTo>
                  <a:lnTo>
                    <a:pt x="50" y="102"/>
                  </a:lnTo>
                  <a:lnTo>
                    <a:pt x="41" y="67"/>
                  </a:lnTo>
                  <a:lnTo>
                    <a:pt x="7" y="101"/>
                  </a:lnTo>
                  <a:lnTo>
                    <a:pt x="0" y="199"/>
                  </a:lnTo>
                  <a:lnTo>
                    <a:pt x="21" y="247"/>
                  </a:lnTo>
                  <a:lnTo>
                    <a:pt x="24" y="272"/>
                  </a:lnTo>
                  <a:lnTo>
                    <a:pt x="25" y="292"/>
                  </a:lnTo>
                  <a:lnTo>
                    <a:pt x="24" y="309"/>
                  </a:lnTo>
                  <a:lnTo>
                    <a:pt x="19" y="341"/>
                  </a:lnTo>
                  <a:lnTo>
                    <a:pt x="111" y="335"/>
                  </a:lnTo>
                  <a:lnTo>
                    <a:pt x="233" y="323"/>
                  </a:lnTo>
                  <a:lnTo>
                    <a:pt x="211" y="316"/>
                  </a:lnTo>
                  <a:lnTo>
                    <a:pt x="199" y="299"/>
                  </a:lnTo>
                  <a:lnTo>
                    <a:pt x="217" y="283"/>
                  </a:lnTo>
                  <a:lnTo>
                    <a:pt x="217" y="265"/>
                  </a:lnTo>
                  <a:lnTo>
                    <a:pt x="208" y="248"/>
                  </a:lnTo>
                  <a:lnTo>
                    <a:pt x="217" y="236"/>
                  </a:lnTo>
                  <a:lnTo>
                    <a:pt x="234" y="238"/>
                  </a:lnTo>
                  <a:lnTo>
                    <a:pt x="230" y="191"/>
                  </a:lnTo>
                  <a:lnTo>
                    <a:pt x="226" y="162"/>
                  </a:lnTo>
                  <a:lnTo>
                    <a:pt x="216" y="145"/>
                  </a:lnTo>
                  <a:lnTo>
                    <a:pt x="206" y="134"/>
                  </a:lnTo>
                  <a:lnTo>
                    <a:pt x="191" y="131"/>
                  </a:lnTo>
                  <a:lnTo>
                    <a:pt x="177" y="131"/>
                  </a:lnTo>
                  <a:lnTo>
                    <a:pt x="161" y="153"/>
                  </a:lnTo>
                  <a:lnTo>
                    <a:pt x="152" y="160"/>
                  </a:lnTo>
                  <a:lnTo>
                    <a:pt x="145" y="162"/>
                  </a:lnTo>
                  <a:lnTo>
                    <a:pt x="137" y="159"/>
                  </a:lnTo>
                  <a:lnTo>
                    <a:pt x="135" y="148"/>
                  </a:lnTo>
                  <a:lnTo>
                    <a:pt x="137" y="141"/>
                  </a:lnTo>
                  <a:lnTo>
                    <a:pt x="144" y="134"/>
                  </a:lnTo>
                  <a:lnTo>
                    <a:pt x="151" y="131"/>
                  </a:lnTo>
                  <a:lnTo>
                    <a:pt x="157" y="129"/>
                  </a:lnTo>
                  <a:lnTo>
                    <a:pt x="157" y="117"/>
                  </a:lnTo>
                  <a:lnTo>
                    <a:pt x="175" y="102"/>
                  </a:lnTo>
                  <a:lnTo>
                    <a:pt x="157" y="58"/>
                  </a:lnTo>
                  <a:lnTo>
                    <a:pt x="157" y="37"/>
                  </a:lnTo>
                  <a:lnTo>
                    <a:pt x="128" y="28"/>
                  </a:lnTo>
                  <a:lnTo>
                    <a:pt x="85" y="0"/>
                  </a:lnTo>
                  <a:lnTo>
                    <a:pt x="59" y="14"/>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7" name="Freeform 106"/>
            <p:cNvSpPr>
              <a:spLocks/>
            </p:cNvSpPr>
            <p:nvPr/>
          </p:nvSpPr>
          <p:spPr bwMode="auto">
            <a:xfrm>
              <a:off x="6551603" y="4821227"/>
              <a:ext cx="595708" cy="487368"/>
            </a:xfrm>
            <a:custGeom>
              <a:avLst/>
              <a:gdLst>
                <a:gd name="T0" fmla="*/ 15 w 300"/>
                <a:gd name="T1" fmla="*/ 46 h 255"/>
                <a:gd name="T2" fmla="*/ 48 w 300"/>
                <a:gd name="T3" fmla="*/ 21 h 255"/>
                <a:gd name="T4" fmla="*/ 171 w 300"/>
                <a:gd name="T5" fmla="*/ 0 h 255"/>
                <a:gd name="T6" fmla="*/ 210 w 300"/>
                <a:gd name="T7" fmla="*/ 14 h 255"/>
                <a:gd name="T8" fmla="*/ 288 w 300"/>
                <a:gd name="T9" fmla="*/ 4 h 255"/>
                <a:gd name="T10" fmla="*/ 353 w 300"/>
                <a:gd name="T11" fmla="*/ 40 h 255"/>
                <a:gd name="T12" fmla="*/ 413 w 300"/>
                <a:gd name="T13" fmla="*/ 68 h 255"/>
                <a:gd name="T14" fmla="*/ 380 w 300"/>
                <a:gd name="T15" fmla="*/ 145 h 255"/>
                <a:gd name="T16" fmla="*/ 331 w 300"/>
                <a:gd name="T17" fmla="*/ 183 h 255"/>
                <a:gd name="T18" fmla="*/ 276 w 300"/>
                <a:gd name="T19" fmla="*/ 195 h 255"/>
                <a:gd name="T20" fmla="*/ 286 w 300"/>
                <a:gd name="T21" fmla="*/ 226 h 255"/>
                <a:gd name="T22" fmla="*/ 253 w 300"/>
                <a:gd name="T23" fmla="*/ 255 h 255"/>
                <a:gd name="T24" fmla="*/ 192 w 300"/>
                <a:gd name="T25" fmla="*/ 183 h 255"/>
                <a:gd name="T26" fmla="*/ 28 w 300"/>
                <a:gd name="T27" fmla="*/ 68 h 255"/>
                <a:gd name="T28" fmla="*/ 0 w 300"/>
                <a:gd name="T29" fmla="*/ 68 h 255"/>
                <a:gd name="T30" fmla="*/ 15 w 300"/>
                <a:gd name="T31" fmla="*/ 46 h 2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00"/>
                <a:gd name="T49" fmla="*/ 0 h 255"/>
                <a:gd name="T50" fmla="*/ 300 w 300"/>
                <a:gd name="T51" fmla="*/ 255 h 2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00" h="255">
                  <a:moveTo>
                    <a:pt x="11" y="46"/>
                  </a:moveTo>
                  <a:lnTo>
                    <a:pt x="35" y="21"/>
                  </a:lnTo>
                  <a:lnTo>
                    <a:pt x="125" y="0"/>
                  </a:lnTo>
                  <a:lnTo>
                    <a:pt x="152" y="14"/>
                  </a:lnTo>
                  <a:lnTo>
                    <a:pt x="210" y="4"/>
                  </a:lnTo>
                  <a:lnTo>
                    <a:pt x="257" y="40"/>
                  </a:lnTo>
                  <a:lnTo>
                    <a:pt x="300" y="68"/>
                  </a:lnTo>
                  <a:lnTo>
                    <a:pt x="276" y="145"/>
                  </a:lnTo>
                  <a:lnTo>
                    <a:pt x="240" y="183"/>
                  </a:lnTo>
                  <a:lnTo>
                    <a:pt x="200" y="195"/>
                  </a:lnTo>
                  <a:lnTo>
                    <a:pt x="208" y="226"/>
                  </a:lnTo>
                  <a:lnTo>
                    <a:pt x="184" y="255"/>
                  </a:lnTo>
                  <a:lnTo>
                    <a:pt x="138" y="183"/>
                  </a:lnTo>
                  <a:lnTo>
                    <a:pt x="20" y="68"/>
                  </a:lnTo>
                  <a:lnTo>
                    <a:pt x="0" y="68"/>
                  </a:lnTo>
                  <a:lnTo>
                    <a:pt x="11" y="46"/>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8" name="Freeform 107"/>
            <p:cNvSpPr>
              <a:spLocks/>
            </p:cNvSpPr>
            <p:nvPr/>
          </p:nvSpPr>
          <p:spPr bwMode="auto">
            <a:xfrm>
              <a:off x="6475485" y="4102916"/>
              <a:ext cx="896872" cy="578152"/>
            </a:xfrm>
            <a:custGeom>
              <a:avLst/>
              <a:gdLst>
                <a:gd name="T0" fmla="*/ 102 w 452"/>
                <a:gd name="T1" fmla="*/ 211 h 302"/>
                <a:gd name="T2" fmla="*/ 83 w 452"/>
                <a:gd name="T3" fmla="*/ 242 h 302"/>
                <a:gd name="T4" fmla="*/ 57 w 452"/>
                <a:gd name="T5" fmla="*/ 250 h 302"/>
                <a:gd name="T6" fmla="*/ 56 w 452"/>
                <a:gd name="T7" fmla="*/ 270 h 302"/>
                <a:gd name="T8" fmla="*/ 2 w 452"/>
                <a:gd name="T9" fmla="*/ 286 h 302"/>
                <a:gd name="T10" fmla="*/ 0 w 452"/>
                <a:gd name="T11" fmla="*/ 302 h 302"/>
                <a:gd name="T12" fmla="*/ 146 w 452"/>
                <a:gd name="T13" fmla="*/ 282 h 302"/>
                <a:gd name="T14" fmla="*/ 414 w 452"/>
                <a:gd name="T15" fmla="*/ 238 h 302"/>
                <a:gd name="T16" fmla="*/ 619 w 452"/>
                <a:gd name="T17" fmla="*/ 200 h 302"/>
                <a:gd name="T18" fmla="*/ 619 w 452"/>
                <a:gd name="T19" fmla="*/ 169 h 302"/>
                <a:gd name="T20" fmla="*/ 597 w 452"/>
                <a:gd name="T21" fmla="*/ 160 h 302"/>
                <a:gd name="T22" fmla="*/ 578 w 452"/>
                <a:gd name="T23" fmla="*/ 175 h 302"/>
                <a:gd name="T24" fmla="*/ 568 w 452"/>
                <a:gd name="T25" fmla="*/ 134 h 302"/>
                <a:gd name="T26" fmla="*/ 578 w 452"/>
                <a:gd name="T27" fmla="*/ 97 h 302"/>
                <a:gd name="T28" fmla="*/ 501 w 452"/>
                <a:gd name="T29" fmla="*/ 70 h 302"/>
                <a:gd name="T30" fmla="*/ 449 w 452"/>
                <a:gd name="T31" fmla="*/ 77 h 302"/>
                <a:gd name="T32" fmla="*/ 448 w 452"/>
                <a:gd name="T33" fmla="*/ 21 h 302"/>
                <a:gd name="T34" fmla="*/ 396 w 452"/>
                <a:gd name="T35" fmla="*/ 0 h 302"/>
                <a:gd name="T36" fmla="*/ 354 w 452"/>
                <a:gd name="T37" fmla="*/ 13 h 302"/>
                <a:gd name="T38" fmla="*/ 326 w 452"/>
                <a:gd name="T39" fmla="*/ 66 h 302"/>
                <a:gd name="T40" fmla="*/ 278 w 452"/>
                <a:gd name="T41" fmla="*/ 87 h 302"/>
                <a:gd name="T42" fmla="*/ 259 w 452"/>
                <a:gd name="T43" fmla="*/ 170 h 302"/>
                <a:gd name="T44" fmla="*/ 182 w 452"/>
                <a:gd name="T45" fmla="*/ 211 h 302"/>
                <a:gd name="T46" fmla="*/ 118 w 452"/>
                <a:gd name="T47" fmla="*/ 228 h 302"/>
                <a:gd name="T48" fmla="*/ 102 w 452"/>
                <a:gd name="T49" fmla="*/ 211 h 3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52"/>
                <a:gd name="T76" fmla="*/ 0 h 302"/>
                <a:gd name="T77" fmla="*/ 452 w 452"/>
                <a:gd name="T78" fmla="*/ 302 h 3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52" h="302">
                  <a:moveTo>
                    <a:pt x="74" y="211"/>
                  </a:moveTo>
                  <a:lnTo>
                    <a:pt x="61" y="242"/>
                  </a:lnTo>
                  <a:lnTo>
                    <a:pt x="42" y="250"/>
                  </a:lnTo>
                  <a:lnTo>
                    <a:pt x="41" y="270"/>
                  </a:lnTo>
                  <a:lnTo>
                    <a:pt x="2" y="286"/>
                  </a:lnTo>
                  <a:lnTo>
                    <a:pt x="0" y="302"/>
                  </a:lnTo>
                  <a:lnTo>
                    <a:pt x="107" y="282"/>
                  </a:lnTo>
                  <a:lnTo>
                    <a:pt x="302" y="238"/>
                  </a:lnTo>
                  <a:lnTo>
                    <a:pt x="452" y="200"/>
                  </a:lnTo>
                  <a:lnTo>
                    <a:pt x="452" y="169"/>
                  </a:lnTo>
                  <a:lnTo>
                    <a:pt x="435" y="160"/>
                  </a:lnTo>
                  <a:lnTo>
                    <a:pt x="422" y="175"/>
                  </a:lnTo>
                  <a:lnTo>
                    <a:pt x="414" y="134"/>
                  </a:lnTo>
                  <a:lnTo>
                    <a:pt x="422" y="97"/>
                  </a:lnTo>
                  <a:lnTo>
                    <a:pt x="366" y="70"/>
                  </a:lnTo>
                  <a:lnTo>
                    <a:pt x="328" y="77"/>
                  </a:lnTo>
                  <a:lnTo>
                    <a:pt x="327" y="21"/>
                  </a:lnTo>
                  <a:lnTo>
                    <a:pt x="288" y="0"/>
                  </a:lnTo>
                  <a:lnTo>
                    <a:pt x="258" y="13"/>
                  </a:lnTo>
                  <a:lnTo>
                    <a:pt x="238" y="66"/>
                  </a:lnTo>
                  <a:lnTo>
                    <a:pt x="203" y="87"/>
                  </a:lnTo>
                  <a:lnTo>
                    <a:pt x="189" y="170"/>
                  </a:lnTo>
                  <a:lnTo>
                    <a:pt x="132" y="211"/>
                  </a:lnTo>
                  <a:lnTo>
                    <a:pt x="86" y="228"/>
                  </a:lnTo>
                  <a:lnTo>
                    <a:pt x="74" y="211"/>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09" name="Freeform 108"/>
            <p:cNvSpPr>
              <a:spLocks/>
            </p:cNvSpPr>
            <p:nvPr/>
          </p:nvSpPr>
          <p:spPr bwMode="auto">
            <a:xfrm>
              <a:off x="6650889" y="3634661"/>
              <a:ext cx="688374" cy="468255"/>
            </a:xfrm>
            <a:custGeom>
              <a:avLst/>
              <a:gdLst>
                <a:gd name="T0" fmla="*/ 44 w 347"/>
                <a:gd name="T1" fmla="*/ 36 h 245"/>
                <a:gd name="T2" fmla="*/ 0 w 347"/>
                <a:gd name="T3" fmla="*/ 68 h 245"/>
                <a:gd name="T4" fmla="*/ 26 w 347"/>
                <a:gd name="T5" fmla="*/ 187 h 245"/>
                <a:gd name="T6" fmla="*/ 44 w 347"/>
                <a:gd name="T7" fmla="*/ 245 h 245"/>
                <a:gd name="T8" fmla="*/ 126 w 347"/>
                <a:gd name="T9" fmla="*/ 240 h 245"/>
                <a:gd name="T10" fmla="*/ 427 w 347"/>
                <a:gd name="T11" fmla="*/ 195 h 245"/>
                <a:gd name="T12" fmla="*/ 448 w 347"/>
                <a:gd name="T13" fmla="*/ 188 h 245"/>
                <a:gd name="T14" fmla="*/ 478 w 347"/>
                <a:gd name="T15" fmla="*/ 133 h 245"/>
                <a:gd name="T16" fmla="*/ 432 w 347"/>
                <a:gd name="T17" fmla="*/ 103 h 245"/>
                <a:gd name="T18" fmla="*/ 458 w 347"/>
                <a:gd name="T19" fmla="*/ 32 h 245"/>
                <a:gd name="T20" fmla="*/ 424 w 347"/>
                <a:gd name="T21" fmla="*/ 25 h 245"/>
                <a:gd name="T22" fmla="*/ 424 w 347"/>
                <a:gd name="T23" fmla="*/ 7 h 245"/>
                <a:gd name="T24" fmla="*/ 409 w 347"/>
                <a:gd name="T25" fmla="*/ 0 h 245"/>
                <a:gd name="T26" fmla="*/ 59 w 347"/>
                <a:gd name="T27" fmla="*/ 51 h 245"/>
                <a:gd name="T28" fmla="*/ 44 w 347"/>
                <a:gd name="T29" fmla="*/ 36 h 24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47"/>
                <a:gd name="T46" fmla="*/ 0 h 245"/>
                <a:gd name="T47" fmla="*/ 347 w 347"/>
                <a:gd name="T48" fmla="*/ 245 h 24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47" h="245">
                  <a:moveTo>
                    <a:pt x="32" y="36"/>
                  </a:moveTo>
                  <a:lnTo>
                    <a:pt x="0" y="68"/>
                  </a:lnTo>
                  <a:lnTo>
                    <a:pt x="18" y="187"/>
                  </a:lnTo>
                  <a:lnTo>
                    <a:pt x="32" y="245"/>
                  </a:lnTo>
                  <a:lnTo>
                    <a:pt x="91" y="240"/>
                  </a:lnTo>
                  <a:lnTo>
                    <a:pt x="310" y="195"/>
                  </a:lnTo>
                  <a:lnTo>
                    <a:pt x="325" y="188"/>
                  </a:lnTo>
                  <a:lnTo>
                    <a:pt x="347" y="133"/>
                  </a:lnTo>
                  <a:lnTo>
                    <a:pt x="314" y="103"/>
                  </a:lnTo>
                  <a:lnTo>
                    <a:pt x="332" y="32"/>
                  </a:lnTo>
                  <a:lnTo>
                    <a:pt x="307" y="25"/>
                  </a:lnTo>
                  <a:lnTo>
                    <a:pt x="307" y="7"/>
                  </a:lnTo>
                  <a:lnTo>
                    <a:pt x="296" y="0"/>
                  </a:lnTo>
                  <a:lnTo>
                    <a:pt x="42" y="51"/>
                  </a:lnTo>
                  <a:lnTo>
                    <a:pt x="32" y="36"/>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0" name="Freeform 109"/>
            <p:cNvSpPr>
              <a:spLocks/>
            </p:cNvSpPr>
            <p:nvPr/>
          </p:nvSpPr>
          <p:spPr bwMode="auto">
            <a:xfrm>
              <a:off x="6821328" y="4007354"/>
              <a:ext cx="585780" cy="250055"/>
            </a:xfrm>
            <a:custGeom>
              <a:avLst/>
              <a:gdLst>
                <a:gd name="T0" fmla="*/ 0 w 295"/>
                <a:gd name="T1" fmla="*/ 45 h 131"/>
                <a:gd name="T2" fmla="*/ 305 w 295"/>
                <a:gd name="T3" fmla="*/ 0 h 131"/>
                <a:gd name="T4" fmla="*/ 356 w 295"/>
                <a:gd name="T5" fmla="*/ 90 h 131"/>
                <a:gd name="T6" fmla="*/ 407 w 295"/>
                <a:gd name="T7" fmla="*/ 80 h 131"/>
                <a:gd name="T8" fmla="*/ 408 w 295"/>
                <a:gd name="T9" fmla="*/ 125 h 131"/>
                <a:gd name="T10" fmla="*/ 364 w 295"/>
                <a:gd name="T11" fmla="*/ 131 h 131"/>
                <a:gd name="T12" fmla="*/ 329 w 295"/>
                <a:gd name="T13" fmla="*/ 102 h 131"/>
                <a:gd name="T14" fmla="*/ 305 w 295"/>
                <a:gd name="T15" fmla="*/ 66 h 131"/>
                <a:gd name="T16" fmla="*/ 299 w 295"/>
                <a:gd name="T17" fmla="*/ 17 h 131"/>
                <a:gd name="T18" fmla="*/ 281 w 295"/>
                <a:gd name="T19" fmla="*/ 42 h 131"/>
                <a:gd name="T20" fmla="*/ 304 w 295"/>
                <a:gd name="T21" fmla="*/ 116 h 131"/>
                <a:gd name="T22" fmla="*/ 213 w 295"/>
                <a:gd name="T23" fmla="*/ 126 h 131"/>
                <a:gd name="T24" fmla="*/ 210 w 295"/>
                <a:gd name="T25" fmla="*/ 72 h 131"/>
                <a:gd name="T26" fmla="*/ 154 w 295"/>
                <a:gd name="T27" fmla="*/ 49 h 131"/>
                <a:gd name="T28" fmla="*/ 110 w 295"/>
                <a:gd name="T29" fmla="*/ 43 h 131"/>
                <a:gd name="T30" fmla="*/ 12 w 295"/>
                <a:gd name="T31" fmla="*/ 80 h 131"/>
                <a:gd name="T32" fmla="*/ 0 w 295"/>
                <a:gd name="T33" fmla="*/ 45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95"/>
                <a:gd name="T52" fmla="*/ 0 h 131"/>
                <a:gd name="T53" fmla="*/ 295 w 295"/>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95" h="131">
                  <a:moveTo>
                    <a:pt x="0" y="45"/>
                  </a:moveTo>
                  <a:lnTo>
                    <a:pt x="220" y="0"/>
                  </a:lnTo>
                  <a:lnTo>
                    <a:pt x="256" y="90"/>
                  </a:lnTo>
                  <a:lnTo>
                    <a:pt x="294" y="80"/>
                  </a:lnTo>
                  <a:lnTo>
                    <a:pt x="295" y="125"/>
                  </a:lnTo>
                  <a:lnTo>
                    <a:pt x="264" y="131"/>
                  </a:lnTo>
                  <a:lnTo>
                    <a:pt x="237" y="102"/>
                  </a:lnTo>
                  <a:lnTo>
                    <a:pt x="220" y="66"/>
                  </a:lnTo>
                  <a:lnTo>
                    <a:pt x="216" y="17"/>
                  </a:lnTo>
                  <a:lnTo>
                    <a:pt x="203" y="42"/>
                  </a:lnTo>
                  <a:lnTo>
                    <a:pt x="219" y="116"/>
                  </a:lnTo>
                  <a:lnTo>
                    <a:pt x="154" y="126"/>
                  </a:lnTo>
                  <a:lnTo>
                    <a:pt x="152" y="72"/>
                  </a:lnTo>
                  <a:lnTo>
                    <a:pt x="112" y="49"/>
                  </a:lnTo>
                  <a:lnTo>
                    <a:pt x="79" y="43"/>
                  </a:lnTo>
                  <a:lnTo>
                    <a:pt x="8" y="80"/>
                  </a:lnTo>
                  <a:lnTo>
                    <a:pt x="0" y="45"/>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1" name="Freeform 110"/>
            <p:cNvSpPr>
              <a:spLocks/>
            </p:cNvSpPr>
            <p:nvPr/>
          </p:nvSpPr>
          <p:spPr bwMode="auto">
            <a:xfrm>
              <a:off x="2897925" y="2804174"/>
              <a:ext cx="1204654" cy="778832"/>
            </a:xfrm>
            <a:custGeom>
              <a:avLst/>
              <a:gdLst>
                <a:gd name="T0" fmla="*/ 14 w 607"/>
                <a:gd name="T1" fmla="*/ 0 h 407"/>
                <a:gd name="T2" fmla="*/ 179 w 607"/>
                <a:gd name="T3" fmla="*/ 17 h 407"/>
                <a:gd name="T4" fmla="*/ 278 w 607"/>
                <a:gd name="T5" fmla="*/ 27 h 407"/>
                <a:gd name="T6" fmla="*/ 407 w 607"/>
                <a:gd name="T7" fmla="*/ 38 h 407"/>
                <a:gd name="T8" fmla="*/ 527 w 607"/>
                <a:gd name="T9" fmla="*/ 47 h 407"/>
                <a:gd name="T10" fmla="*/ 736 w 607"/>
                <a:gd name="T11" fmla="*/ 59 h 407"/>
                <a:gd name="T12" fmla="*/ 833 w 607"/>
                <a:gd name="T13" fmla="*/ 65 h 407"/>
                <a:gd name="T14" fmla="*/ 830 w 607"/>
                <a:gd name="T15" fmla="*/ 396 h 407"/>
                <a:gd name="T16" fmla="*/ 319 w 607"/>
                <a:gd name="T17" fmla="*/ 362 h 407"/>
                <a:gd name="T18" fmla="*/ 311 w 607"/>
                <a:gd name="T19" fmla="*/ 407 h 407"/>
                <a:gd name="T20" fmla="*/ 289 w 607"/>
                <a:gd name="T21" fmla="*/ 386 h 407"/>
                <a:gd name="T22" fmla="*/ 245 w 607"/>
                <a:gd name="T23" fmla="*/ 389 h 407"/>
                <a:gd name="T24" fmla="*/ 175 w 607"/>
                <a:gd name="T25" fmla="*/ 398 h 407"/>
                <a:gd name="T26" fmla="*/ 166 w 607"/>
                <a:gd name="T27" fmla="*/ 340 h 407"/>
                <a:gd name="T28" fmla="*/ 86 w 607"/>
                <a:gd name="T29" fmla="*/ 294 h 407"/>
                <a:gd name="T30" fmla="*/ 96 w 607"/>
                <a:gd name="T31" fmla="*/ 251 h 407"/>
                <a:gd name="T32" fmla="*/ 104 w 607"/>
                <a:gd name="T33" fmla="*/ 215 h 407"/>
                <a:gd name="T34" fmla="*/ 0 w 607"/>
                <a:gd name="T35" fmla="*/ 101 h 407"/>
                <a:gd name="T36" fmla="*/ 14 w 607"/>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7"/>
                <a:gd name="T58" fmla="*/ 0 h 407"/>
                <a:gd name="T59" fmla="*/ 607 w 607"/>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7" h="407">
                  <a:moveTo>
                    <a:pt x="10" y="0"/>
                  </a:moveTo>
                  <a:lnTo>
                    <a:pt x="129" y="17"/>
                  </a:lnTo>
                  <a:lnTo>
                    <a:pt x="202" y="27"/>
                  </a:lnTo>
                  <a:lnTo>
                    <a:pt x="297" y="38"/>
                  </a:lnTo>
                  <a:lnTo>
                    <a:pt x="384" y="47"/>
                  </a:lnTo>
                  <a:lnTo>
                    <a:pt x="536" y="59"/>
                  </a:lnTo>
                  <a:lnTo>
                    <a:pt x="607" y="65"/>
                  </a:lnTo>
                  <a:lnTo>
                    <a:pt x="605" y="396"/>
                  </a:lnTo>
                  <a:lnTo>
                    <a:pt x="233" y="362"/>
                  </a:lnTo>
                  <a:lnTo>
                    <a:pt x="226" y="407"/>
                  </a:lnTo>
                  <a:lnTo>
                    <a:pt x="211" y="386"/>
                  </a:lnTo>
                  <a:lnTo>
                    <a:pt x="178" y="389"/>
                  </a:lnTo>
                  <a:lnTo>
                    <a:pt x="128" y="398"/>
                  </a:lnTo>
                  <a:lnTo>
                    <a:pt x="120" y="340"/>
                  </a:lnTo>
                  <a:lnTo>
                    <a:pt x="62" y="294"/>
                  </a:lnTo>
                  <a:lnTo>
                    <a:pt x="70" y="251"/>
                  </a:lnTo>
                  <a:lnTo>
                    <a:pt x="76" y="215"/>
                  </a:lnTo>
                  <a:lnTo>
                    <a:pt x="0" y="101"/>
                  </a:lnTo>
                  <a:lnTo>
                    <a:pt x="10" y="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2" name="Freeform 111"/>
            <p:cNvSpPr>
              <a:spLocks/>
            </p:cNvSpPr>
            <p:nvPr/>
          </p:nvSpPr>
          <p:spPr bwMode="auto">
            <a:xfrm>
              <a:off x="5004418" y="4187330"/>
              <a:ext cx="800897" cy="681678"/>
            </a:xfrm>
            <a:custGeom>
              <a:avLst/>
              <a:gdLst>
                <a:gd name="T0" fmla="*/ 0 w 403"/>
                <a:gd name="T1" fmla="*/ 12 h 357"/>
                <a:gd name="T2" fmla="*/ 241 w 403"/>
                <a:gd name="T3" fmla="*/ 0 h 357"/>
                <a:gd name="T4" fmla="*/ 294 w 403"/>
                <a:gd name="T5" fmla="*/ 0 h 357"/>
                <a:gd name="T6" fmla="*/ 331 w 403"/>
                <a:gd name="T7" fmla="*/ 11 h 357"/>
                <a:gd name="T8" fmla="*/ 312 w 403"/>
                <a:gd name="T9" fmla="*/ 42 h 357"/>
                <a:gd name="T10" fmla="*/ 382 w 403"/>
                <a:gd name="T11" fmla="*/ 92 h 357"/>
                <a:gd name="T12" fmla="*/ 404 w 403"/>
                <a:gd name="T13" fmla="*/ 135 h 357"/>
                <a:gd name="T14" fmla="*/ 446 w 403"/>
                <a:gd name="T15" fmla="*/ 124 h 357"/>
                <a:gd name="T16" fmla="*/ 445 w 403"/>
                <a:gd name="T17" fmla="*/ 184 h 357"/>
                <a:gd name="T18" fmla="*/ 486 w 403"/>
                <a:gd name="T19" fmla="*/ 202 h 357"/>
                <a:gd name="T20" fmla="*/ 505 w 403"/>
                <a:gd name="T21" fmla="*/ 254 h 357"/>
                <a:gd name="T22" fmla="*/ 537 w 403"/>
                <a:gd name="T23" fmla="*/ 259 h 357"/>
                <a:gd name="T24" fmla="*/ 553 w 403"/>
                <a:gd name="T25" fmla="*/ 281 h 357"/>
                <a:gd name="T26" fmla="*/ 515 w 403"/>
                <a:gd name="T27" fmla="*/ 312 h 357"/>
                <a:gd name="T28" fmla="*/ 503 w 403"/>
                <a:gd name="T29" fmla="*/ 347 h 357"/>
                <a:gd name="T30" fmla="*/ 449 w 403"/>
                <a:gd name="T31" fmla="*/ 357 h 357"/>
                <a:gd name="T32" fmla="*/ 463 w 403"/>
                <a:gd name="T33" fmla="*/ 318 h 357"/>
                <a:gd name="T34" fmla="*/ 256 w 403"/>
                <a:gd name="T35" fmla="*/ 332 h 357"/>
                <a:gd name="T36" fmla="*/ 108 w 403"/>
                <a:gd name="T37" fmla="*/ 346 h 357"/>
                <a:gd name="T38" fmla="*/ 98 w 403"/>
                <a:gd name="T39" fmla="*/ 309 h 357"/>
                <a:gd name="T40" fmla="*/ 89 w 403"/>
                <a:gd name="T41" fmla="*/ 194 h 357"/>
                <a:gd name="T42" fmla="*/ 88 w 403"/>
                <a:gd name="T43" fmla="*/ 132 h 357"/>
                <a:gd name="T44" fmla="*/ 38 w 403"/>
                <a:gd name="T45" fmla="*/ 104 h 357"/>
                <a:gd name="T46" fmla="*/ 56 w 403"/>
                <a:gd name="T47" fmla="*/ 78 h 357"/>
                <a:gd name="T48" fmla="*/ 31 w 403"/>
                <a:gd name="T49" fmla="*/ 64 h 357"/>
                <a:gd name="T50" fmla="*/ 0 w 403"/>
                <a:gd name="T51" fmla="*/ 12 h 35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03"/>
                <a:gd name="T79" fmla="*/ 0 h 357"/>
                <a:gd name="T80" fmla="*/ 403 w 403"/>
                <a:gd name="T81" fmla="*/ 357 h 35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03" h="357">
                  <a:moveTo>
                    <a:pt x="0" y="12"/>
                  </a:moveTo>
                  <a:lnTo>
                    <a:pt x="176" y="0"/>
                  </a:lnTo>
                  <a:lnTo>
                    <a:pt x="214" y="0"/>
                  </a:lnTo>
                  <a:lnTo>
                    <a:pt x="242" y="11"/>
                  </a:lnTo>
                  <a:lnTo>
                    <a:pt x="227" y="42"/>
                  </a:lnTo>
                  <a:lnTo>
                    <a:pt x="278" y="92"/>
                  </a:lnTo>
                  <a:lnTo>
                    <a:pt x="295" y="135"/>
                  </a:lnTo>
                  <a:lnTo>
                    <a:pt x="325" y="124"/>
                  </a:lnTo>
                  <a:lnTo>
                    <a:pt x="324" y="184"/>
                  </a:lnTo>
                  <a:lnTo>
                    <a:pt x="355" y="202"/>
                  </a:lnTo>
                  <a:lnTo>
                    <a:pt x="369" y="254"/>
                  </a:lnTo>
                  <a:lnTo>
                    <a:pt x="391" y="259"/>
                  </a:lnTo>
                  <a:lnTo>
                    <a:pt x="403" y="281"/>
                  </a:lnTo>
                  <a:lnTo>
                    <a:pt x="376" y="312"/>
                  </a:lnTo>
                  <a:lnTo>
                    <a:pt x="367" y="347"/>
                  </a:lnTo>
                  <a:lnTo>
                    <a:pt x="328" y="357"/>
                  </a:lnTo>
                  <a:lnTo>
                    <a:pt x="338" y="318"/>
                  </a:lnTo>
                  <a:lnTo>
                    <a:pt x="187" y="332"/>
                  </a:lnTo>
                  <a:lnTo>
                    <a:pt x="79" y="346"/>
                  </a:lnTo>
                  <a:lnTo>
                    <a:pt x="72" y="309"/>
                  </a:lnTo>
                  <a:lnTo>
                    <a:pt x="65" y="194"/>
                  </a:lnTo>
                  <a:lnTo>
                    <a:pt x="64" y="132"/>
                  </a:lnTo>
                  <a:lnTo>
                    <a:pt x="28" y="104"/>
                  </a:lnTo>
                  <a:lnTo>
                    <a:pt x="41" y="78"/>
                  </a:lnTo>
                  <a:lnTo>
                    <a:pt x="23" y="64"/>
                  </a:lnTo>
                  <a:lnTo>
                    <a:pt x="0" y="12"/>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3" name="Freeform 112"/>
            <p:cNvSpPr>
              <a:spLocks/>
            </p:cNvSpPr>
            <p:nvPr/>
          </p:nvSpPr>
          <p:spPr bwMode="auto">
            <a:xfrm>
              <a:off x="5881432" y="3900643"/>
              <a:ext cx="390520" cy="665751"/>
            </a:xfrm>
            <a:custGeom>
              <a:avLst/>
              <a:gdLst>
                <a:gd name="T0" fmla="*/ 0 w 197"/>
                <a:gd name="T1" fmla="*/ 25 h 348"/>
                <a:gd name="T2" fmla="*/ 31 w 197"/>
                <a:gd name="T3" fmla="*/ 38 h 348"/>
                <a:gd name="T4" fmla="*/ 62 w 197"/>
                <a:gd name="T5" fmla="*/ 35 h 348"/>
                <a:gd name="T6" fmla="*/ 72 w 197"/>
                <a:gd name="T7" fmla="*/ 28 h 348"/>
                <a:gd name="T8" fmla="*/ 80 w 197"/>
                <a:gd name="T9" fmla="*/ 7 h 348"/>
                <a:gd name="T10" fmla="*/ 208 w 197"/>
                <a:gd name="T11" fmla="*/ 0 h 348"/>
                <a:gd name="T12" fmla="*/ 269 w 197"/>
                <a:gd name="T13" fmla="*/ 246 h 348"/>
                <a:gd name="T14" fmla="*/ 265 w 197"/>
                <a:gd name="T15" fmla="*/ 243 h 348"/>
                <a:gd name="T16" fmla="*/ 219 w 197"/>
                <a:gd name="T17" fmla="*/ 257 h 348"/>
                <a:gd name="T18" fmla="*/ 188 w 197"/>
                <a:gd name="T19" fmla="*/ 323 h 348"/>
                <a:gd name="T20" fmla="*/ 142 w 197"/>
                <a:gd name="T21" fmla="*/ 314 h 348"/>
                <a:gd name="T22" fmla="*/ 89 w 197"/>
                <a:gd name="T23" fmla="*/ 339 h 348"/>
                <a:gd name="T24" fmla="*/ 17 w 197"/>
                <a:gd name="T25" fmla="*/ 348 h 348"/>
                <a:gd name="T26" fmla="*/ 49 w 197"/>
                <a:gd name="T27" fmla="*/ 283 h 348"/>
                <a:gd name="T28" fmla="*/ 35 w 197"/>
                <a:gd name="T29" fmla="*/ 247 h 348"/>
                <a:gd name="T30" fmla="*/ 0 w 197"/>
                <a:gd name="T31" fmla="*/ 25 h 3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97"/>
                <a:gd name="T49" fmla="*/ 0 h 348"/>
                <a:gd name="T50" fmla="*/ 197 w 197"/>
                <a:gd name="T51" fmla="*/ 348 h 3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97" h="348">
                  <a:moveTo>
                    <a:pt x="0" y="25"/>
                  </a:moveTo>
                  <a:lnTo>
                    <a:pt x="23" y="38"/>
                  </a:lnTo>
                  <a:lnTo>
                    <a:pt x="45" y="35"/>
                  </a:lnTo>
                  <a:lnTo>
                    <a:pt x="53" y="28"/>
                  </a:lnTo>
                  <a:lnTo>
                    <a:pt x="58" y="7"/>
                  </a:lnTo>
                  <a:lnTo>
                    <a:pt x="153" y="0"/>
                  </a:lnTo>
                  <a:lnTo>
                    <a:pt x="197" y="246"/>
                  </a:lnTo>
                  <a:lnTo>
                    <a:pt x="194" y="243"/>
                  </a:lnTo>
                  <a:lnTo>
                    <a:pt x="161" y="257"/>
                  </a:lnTo>
                  <a:lnTo>
                    <a:pt x="138" y="323"/>
                  </a:lnTo>
                  <a:lnTo>
                    <a:pt x="104" y="314"/>
                  </a:lnTo>
                  <a:lnTo>
                    <a:pt x="65" y="339"/>
                  </a:lnTo>
                  <a:lnTo>
                    <a:pt x="13" y="348"/>
                  </a:lnTo>
                  <a:lnTo>
                    <a:pt x="36" y="283"/>
                  </a:lnTo>
                  <a:lnTo>
                    <a:pt x="26" y="247"/>
                  </a:lnTo>
                  <a:lnTo>
                    <a:pt x="0" y="25"/>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4" name="Freeform 113"/>
            <p:cNvSpPr>
              <a:spLocks/>
            </p:cNvSpPr>
            <p:nvPr/>
          </p:nvSpPr>
          <p:spPr bwMode="auto">
            <a:xfrm>
              <a:off x="6184250" y="3765263"/>
              <a:ext cx="503043" cy="600450"/>
            </a:xfrm>
            <a:custGeom>
              <a:avLst/>
              <a:gdLst>
                <a:gd name="T0" fmla="*/ 0 w 253"/>
                <a:gd name="T1" fmla="*/ 71 h 314"/>
                <a:gd name="T2" fmla="*/ 156 w 253"/>
                <a:gd name="T3" fmla="*/ 59 h 314"/>
                <a:gd name="T4" fmla="*/ 188 w 253"/>
                <a:gd name="T5" fmla="*/ 64 h 314"/>
                <a:gd name="T6" fmla="*/ 264 w 253"/>
                <a:gd name="T7" fmla="*/ 37 h 314"/>
                <a:gd name="T8" fmla="*/ 280 w 253"/>
                <a:gd name="T9" fmla="*/ 12 h 314"/>
                <a:gd name="T10" fmla="*/ 325 w 253"/>
                <a:gd name="T11" fmla="*/ 0 h 314"/>
                <a:gd name="T12" fmla="*/ 349 w 253"/>
                <a:gd name="T13" fmla="*/ 119 h 314"/>
                <a:gd name="T14" fmla="*/ 330 w 253"/>
                <a:gd name="T15" fmla="*/ 132 h 314"/>
                <a:gd name="T16" fmla="*/ 335 w 253"/>
                <a:gd name="T17" fmla="*/ 214 h 314"/>
                <a:gd name="T18" fmla="*/ 300 w 253"/>
                <a:gd name="T19" fmla="*/ 221 h 314"/>
                <a:gd name="T20" fmla="*/ 280 w 253"/>
                <a:gd name="T21" fmla="*/ 267 h 314"/>
                <a:gd name="T22" fmla="*/ 253 w 253"/>
                <a:gd name="T23" fmla="*/ 261 h 314"/>
                <a:gd name="T24" fmla="*/ 245 w 253"/>
                <a:gd name="T25" fmla="*/ 314 h 314"/>
                <a:gd name="T26" fmla="*/ 204 w 253"/>
                <a:gd name="T27" fmla="*/ 292 h 314"/>
                <a:gd name="T28" fmla="*/ 128 w 253"/>
                <a:gd name="T29" fmla="*/ 306 h 314"/>
                <a:gd name="T30" fmla="*/ 95 w 253"/>
                <a:gd name="T31" fmla="*/ 286 h 314"/>
                <a:gd name="T32" fmla="*/ 52 w 253"/>
                <a:gd name="T33" fmla="*/ 285 h 314"/>
                <a:gd name="T34" fmla="*/ 29 w 253"/>
                <a:gd name="T35" fmla="*/ 197 h 314"/>
                <a:gd name="T36" fmla="*/ 0 w 253"/>
                <a:gd name="T37" fmla="*/ 71 h 3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53"/>
                <a:gd name="T58" fmla="*/ 0 h 314"/>
                <a:gd name="T59" fmla="*/ 253 w 253"/>
                <a:gd name="T60" fmla="*/ 314 h 3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53" h="314">
                  <a:moveTo>
                    <a:pt x="0" y="71"/>
                  </a:moveTo>
                  <a:lnTo>
                    <a:pt x="114" y="59"/>
                  </a:lnTo>
                  <a:lnTo>
                    <a:pt x="138" y="64"/>
                  </a:lnTo>
                  <a:lnTo>
                    <a:pt x="192" y="37"/>
                  </a:lnTo>
                  <a:lnTo>
                    <a:pt x="204" y="12"/>
                  </a:lnTo>
                  <a:lnTo>
                    <a:pt x="236" y="0"/>
                  </a:lnTo>
                  <a:lnTo>
                    <a:pt x="253" y="119"/>
                  </a:lnTo>
                  <a:lnTo>
                    <a:pt x="240" y="132"/>
                  </a:lnTo>
                  <a:lnTo>
                    <a:pt x="243" y="214"/>
                  </a:lnTo>
                  <a:lnTo>
                    <a:pt x="218" y="221"/>
                  </a:lnTo>
                  <a:lnTo>
                    <a:pt x="204" y="267"/>
                  </a:lnTo>
                  <a:lnTo>
                    <a:pt x="184" y="261"/>
                  </a:lnTo>
                  <a:lnTo>
                    <a:pt x="178" y="314"/>
                  </a:lnTo>
                  <a:lnTo>
                    <a:pt x="149" y="292"/>
                  </a:lnTo>
                  <a:lnTo>
                    <a:pt x="93" y="306"/>
                  </a:lnTo>
                  <a:lnTo>
                    <a:pt x="69" y="286"/>
                  </a:lnTo>
                  <a:lnTo>
                    <a:pt x="38" y="285"/>
                  </a:lnTo>
                  <a:lnTo>
                    <a:pt x="21" y="197"/>
                  </a:lnTo>
                  <a:lnTo>
                    <a:pt x="0" y="71"/>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5" name="Freeform 114"/>
            <p:cNvSpPr>
              <a:spLocks/>
            </p:cNvSpPr>
            <p:nvPr/>
          </p:nvSpPr>
          <p:spPr bwMode="auto">
            <a:xfrm>
              <a:off x="5739124" y="4308376"/>
              <a:ext cx="883634" cy="508072"/>
            </a:xfrm>
            <a:custGeom>
              <a:avLst/>
              <a:gdLst>
                <a:gd name="T0" fmla="*/ 0 w 445"/>
                <a:gd name="T1" fmla="*/ 266 h 266"/>
                <a:gd name="T2" fmla="*/ 149 w 445"/>
                <a:gd name="T3" fmla="*/ 249 h 266"/>
                <a:gd name="T4" fmla="*/ 149 w 445"/>
                <a:gd name="T5" fmla="*/ 237 h 266"/>
                <a:gd name="T6" fmla="*/ 509 w 445"/>
                <a:gd name="T7" fmla="*/ 199 h 266"/>
                <a:gd name="T8" fmla="*/ 516 w 445"/>
                <a:gd name="T9" fmla="*/ 179 h 266"/>
                <a:gd name="T10" fmla="*/ 566 w 445"/>
                <a:gd name="T11" fmla="*/ 163 h 266"/>
                <a:gd name="T12" fmla="*/ 575 w 445"/>
                <a:gd name="T13" fmla="*/ 142 h 266"/>
                <a:gd name="T14" fmla="*/ 596 w 445"/>
                <a:gd name="T15" fmla="*/ 135 h 266"/>
                <a:gd name="T16" fmla="*/ 612 w 445"/>
                <a:gd name="T17" fmla="*/ 103 h 266"/>
                <a:gd name="T18" fmla="*/ 563 w 445"/>
                <a:gd name="T19" fmla="*/ 72 h 266"/>
                <a:gd name="T20" fmla="*/ 555 w 445"/>
                <a:gd name="T21" fmla="*/ 29 h 266"/>
                <a:gd name="T22" fmla="*/ 516 w 445"/>
                <a:gd name="T23" fmla="*/ 8 h 266"/>
                <a:gd name="T24" fmla="*/ 434 w 445"/>
                <a:gd name="T25" fmla="*/ 20 h 266"/>
                <a:gd name="T26" fmla="*/ 398 w 445"/>
                <a:gd name="T27" fmla="*/ 1 h 266"/>
                <a:gd name="T28" fmla="*/ 363 w 445"/>
                <a:gd name="T29" fmla="*/ 0 h 266"/>
                <a:gd name="T30" fmla="*/ 368 w 445"/>
                <a:gd name="T31" fmla="*/ 29 h 266"/>
                <a:gd name="T32" fmla="*/ 320 w 445"/>
                <a:gd name="T33" fmla="*/ 44 h 266"/>
                <a:gd name="T34" fmla="*/ 286 w 445"/>
                <a:gd name="T35" fmla="*/ 110 h 266"/>
                <a:gd name="T36" fmla="*/ 242 w 445"/>
                <a:gd name="T37" fmla="*/ 100 h 266"/>
                <a:gd name="T38" fmla="*/ 186 w 445"/>
                <a:gd name="T39" fmla="*/ 124 h 266"/>
                <a:gd name="T40" fmla="*/ 117 w 445"/>
                <a:gd name="T41" fmla="*/ 134 h 266"/>
                <a:gd name="T42" fmla="*/ 117 w 445"/>
                <a:gd name="T43" fmla="*/ 171 h 266"/>
                <a:gd name="T44" fmla="*/ 82 w 445"/>
                <a:gd name="T45" fmla="*/ 170 h 266"/>
                <a:gd name="T46" fmla="*/ 83 w 445"/>
                <a:gd name="T47" fmla="*/ 203 h 266"/>
                <a:gd name="T48" fmla="*/ 48 w 445"/>
                <a:gd name="T49" fmla="*/ 190 h 266"/>
                <a:gd name="T50" fmla="*/ 28 w 445"/>
                <a:gd name="T51" fmla="*/ 196 h 266"/>
                <a:gd name="T52" fmla="*/ 45 w 445"/>
                <a:gd name="T53" fmla="*/ 218 h 266"/>
                <a:gd name="T54" fmla="*/ 5 w 445"/>
                <a:gd name="T55" fmla="*/ 248 h 266"/>
                <a:gd name="T56" fmla="*/ 0 w 445"/>
                <a:gd name="T57" fmla="*/ 266 h 26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45"/>
                <a:gd name="T88" fmla="*/ 0 h 266"/>
                <a:gd name="T89" fmla="*/ 445 w 445"/>
                <a:gd name="T90" fmla="*/ 266 h 26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45" h="266">
                  <a:moveTo>
                    <a:pt x="0" y="266"/>
                  </a:moveTo>
                  <a:lnTo>
                    <a:pt x="108" y="249"/>
                  </a:lnTo>
                  <a:lnTo>
                    <a:pt x="108" y="237"/>
                  </a:lnTo>
                  <a:lnTo>
                    <a:pt x="370" y="199"/>
                  </a:lnTo>
                  <a:lnTo>
                    <a:pt x="374" y="179"/>
                  </a:lnTo>
                  <a:lnTo>
                    <a:pt x="412" y="163"/>
                  </a:lnTo>
                  <a:lnTo>
                    <a:pt x="417" y="142"/>
                  </a:lnTo>
                  <a:lnTo>
                    <a:pt x="433" y="135"/>
                  </a:lnTo>
                  <a:lnTo>
                    <a:pt x="445" y="103"/>
                  </a:lnTo>
                  <a:lnTo>
                    <a:pt x="409" y="72"/>
                  </a:lnTo>
                  <a:lnTo>
                    <a:pt x="403" y="29"/>
                  </a:lnTo>
                  <a:lnTo>
                    <a:pt x="374" y="8"/>
                  </a:lnTo>
                  <a:lnTo>
                    <a:pt x="316" y="20"/>
                  </a:lnTo>
                  <a:lnTo>
                    <a:pt x="289" y="1"/>
                  </a:lnTo>
                  <a:lnTo>
                    <a:pt x="263" y="0"/>
                  </a:lnTo>
                  <a:lnTo>
                    <a:pt x="268" y="29"/>
                  </a:lnTo>
                  <a:lnTo>
                    <a:pt x="232" y="44"/>
                  </a:lnTo>
                  <a:lnTo>
                    <a:pt x="208" y="110"/>
                  </a:lnTo>
                  <a:lnTo>
                    <a:pt x="175" y="100"/>
                  </a:lnTo>
                  <a:lnTo>
                    <a:pt x="136" y="124"/>
                  </a:lnTo>
                  <a:lnTo>
                    <a:pt x="85" y="134"/>
                  </a:lnTo>
                  <a:lnTo>
                    <a:pt x="85" y="171"/>
                  </a:lnTo>
                  <a:lnTo>
                    <a:pt x="60" y="170"/>
                  </a:lnTo>
                  <a:lnTo>
                    <a:pt x="61" y="203"/>
                  </a:lnTo>
                  <a:lnTo>
                    <a:pt x="35" y="190"/>
                  </a:lnTo>
                  <a:lnTo>
                    <a:pt x="20" y="196"/>
                  </a:lnTo>
                  <a:lnTo>
                    <a:pt x="33" y="218"/>
                  </a:lnTo>
                  <a:lnTo>
                    <a:pt x="5" y="248"/>
                  </a:lnTo>
                  <a:lnTo>
                    <a:pt x="0" y="266"/>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6" name="Freeform 115"/>
            <p:cNvSpPr>
              <a:spLocks/>
            </p:cNvSpPr>
            <p:nvPr/>
          </p:nvSpPr>
          <p:spPr bwMode="auto">
            <a:xfrm>
              <a:off x="5697345" y="4645284"/>
              <a:ext cx="1019324" cy="385435"/>
            </a:xfrm>
            <a:custGeom>
              <a:avLst/>
              <a:gdLst>
                <a:gd name="T0" fmla="*/ 43 w 513"/>
                <a:gd name="T1" fmla="*/ 92 h 202"/>
                <a:gd name="T2" fmla="*/ 43 w 513"/>
                <a:gd name="T3" fmla="*/ 96 h 202"/>
                <a:gd name="T4" fmla="*/ 30 w 513"/>
                <a:gd name="T5" fmla="*/ 115 h 202"/>
                <a:gd name="T6" fmla="*/ 44 w 513"/>
                <a:gd name="T7" fmla="*/ 140 h 202"/>
                <a:gd name="T8" fmla="*/ 0 w 513"/>
                <a:gd name="T9" fmla="*/ 163 h 202"/>
                <a:gd name="T10" fmla="*/ 11 w 513"/>
                <a:gd name="T11" fmla="*/ 202 h 202"/>
                <a:gd name="T12" fmla="*/ 196 w 513"/>
                <a:gd name="T13" fmla="*/ 190 h 202"/>
                <a:gd name="T14" fmla="*/ 415 w 513"/>
                <a:gd name="T15" fmla="*/ 170 h 202"/>
                <a:gd name="T16" fmla="*/ 527 w 513"/>
                <a:gd name="T17" fmla="*/ 154 h 202"/>
                <a:gd name="T18" fmla="*/ 548 w 513"/>
                <a:gd name="T19" fmla="*/ 103 h 202"/>
                <a:gd name="T20" fmla="*/ 589 w 513"/>
                <a:gd name="T21" fmla="*/ 100 h 202"/>
                <a:gd name="T22" fmla="*/ 709 w 513"/>
                <a:gd name="T23" fmla="*/ 0 h 202"/>
                <a:gd name="T24" fmla="*/ 552 w 513"/>
                <a:gd name="T25" fmla="*/ 25 h 202"/>
                <a:gd name="T26" fmla="*/ 185 w 513"/>
                <a:gd name="T27" fmla="*/ 66 h 202"/>
                <a:gd name="T28" fmla="*/ 188 w 513"/>
                <a:gd name="T29" fmla="*/ 78 h 202"/>
                <a:gd name="T30" fmla="*/ 43 w 513"/>
                <a:gd name="T31" fmla="*/ 92 h 2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
                <a:gd name="T49" fmla="*/ 0 h 202"/>
                <a:gd name="T50" fmla="*/ 513 w 513"/>
                <a:gd name="T51" fmla="*/ 202 h 20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 h="202">
                  <a:moveTo>
                    <a:pt x="31" y="92"/>
                  </a:moveTo>
                  <a:lnTo>
                    <a:pt x="31" y="96"/>
                  </a:lnTo>
                  <a:lnTo>
                    <a:pt x="22" y="115"/>
                  </a:lnTo>
                  <a:lnTo>
                    <a:pt x="32" y="140"/>
                  </a:lnTo>
                  <a:lnTo>
                    <a:pt x="0" y="163"/>
                  </a:lnTo>
                  <a:lnTo>
                    <a:pt x="7" y="202"/>
                  </a:lnTo>
                  <a:lnTo>
                    <a:pt x="142" y="190"/>
                  </a:lnTo>
                  <a:lnTo>
                    <a:pt x="301" y="170"/>
                  </a:lnTo>
                  <a:lnTo>
                    <a:pt x="381" y="154"/>
                  </a:lnTo>
                  <a:lnTo>
                    <a:pt x="398" y="103"/>
                  </a:lnTo>
                  <a:lnTo>
                    <a:pt x="426" y="100"/>
                  </a:lnTo>
                  <a:lnTo>
                    <a:pt x="513" y="0"/>
                  </a:lnTo>
                  <a:lnTo>
                    <a:pt x="400" y="25"/>
                  </a:lnTo>
                  <a:lnTo>
                    <a:pt x="135" y="66"/>
                  </a:lnTo>
                  <a:lnTo>
                    <a:pt x="137" y="78"/>
                  </a:lnTo>
                  <a:lnTo>
                    <a:pt x="31" y="92"/>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7" name="Freeform 116"/>
            <p:cNvSpPr>
              <a:spLocks/>
            </p:cNvSpPr>
            <p:nvPr/>
          </p:nvSpPr>
          <p:spPr bwMode="auto">
            <a:xfrm>
              <a:off x="6127988" y="5520424"/>
              <a:ext cx="1115299" cy="780425"/>
            </a:xfrm>
            <a:custGeom>
              <a:avLst/>
              <a:gdLst>
                <a:gd name="T0" fmla="*/ 0 w 561"/>
                <a:gd name="T1" fmla="*/ 39 h 409"/>
                <a:gd name="T2" fmla="*/ 212 w 561"/>
                <a:gd name="T3" fmla="*/ 23 h 409"/>
                <a:gd name="T4" fmla="*/ 234 w 561"/>
                <a:gd name="T5" fmla="*/ 50 h 409"/>
                <a:gd name="T6" fmla="*/ 463 w 561"/>
                <a:gd name="T7" fmla="*/ 23 h 409"/>
                <a:gd name="T8" fmla="*/ 502 w 561"/>
                <a:gd name="T9" fmla="*/ 45 h 409"/>
                <a:gd name="T10" fmla="*/ 502 w 561"/>
                <a:gd name="T11" fmla="*/ 3 h 409"/>
                <a:gd name="T12" fmla="*/ 500 w 561"/>
                <a:gd name="T13" fmla="*/ 0 h 409"/>
                <a:gd name="T14" fmla="*/ 545 w 561"/>
                <a:gd name="T15" fmla="*/ 2 h 409"/>
                <a:gd name="T16" fmla="*/ 593 w 561"/>
                <a:gd name="T17" fmla="*/ 65 h 409"/>
                <a:gd name="T18" fmla="*/ 670 w 561"/>
                <a:gd name="T19" fmla="*/ 151 h 409"/>
                <a:gd name="T20" fmla="*/ 709 w 561"/>
                <a:gd name="T21" fmla="*/ 225 h 409"/>
                <a:gd name="T22" fmla="*/ 763 w 561"/>
                <a:gd name="T23" fmla="*/ 277 h 409"/>
                <a:gd name="T24" fmla="*/ 774 w 561"/>
                <a:gd name="T25" fmla="*/ 352 h 409"/>
                <a:gd name="T26" fmla="*/ 756 w 561"/>
                <a:gd name="T27" fmla="*/ 397 h 409"/>
                <a:gd name="T28" fmla="*/ 674 w 561"/>
                <a:gd name="T29" fmla="*/ 409 h 409"/>
                <a:gd name="T30" fmla="*/ 660 w 561"/>
                <a:gd name="T31" fmla="*/ 390 h 409"/>
                <a:gd name="T32" fmla="*/ 604 w 561"/>
                <a:gd name="T33" fmla="*/ 363 h 409"/>
                <a:gd name="T34" fmla="*/ 586 w 561"/>
                <a:gd name="T35" fmla="*/ 335 h 409"/>
                <a:gd name="T36" fmla="*/ 571 w 561"/>
                <a:gd name="T37" fmla="*/ 324 h 409"/>
                <a:gd name="T38" fmla="*/ 561 w 561"/>
                <a:gd name="T39" fmla="*/ 298 h 409"/>
                <a:gd name="T40" fmla="*/ 547 w 561"/>
                <a:gd name="T41" fmla="*/ 305 h 409"/>
                <a:gd name="T42" fmla="*/ 502 w 561"/>
                <a:gd name="T43" fmla="*/ 271 h 409"/>
                <a:gd name="T44" fmla="*/ 514 w 561"/>
                <a:gd name="T45" fmla="*/ 239 h 409"/>
                <a:gd name="T46" fmla="*/ 502 w 561"/>
                <a:gd name="T47" fmla="*/ 222 h 409"/>
                <a:gd name="T48" fmla="*/ 489 w 561"/>
                <a:gd name="T49" fmla="*/ 228 h 409"/>
                <a:gd name="T50" fmla="*/ 490 w 561"/>
                <a:gd name="T51" fmla="*/ 246 h 409"/>
                <a:gd name="T52" fmla="*/ 475 w 561"/>
                <a:gd name="T53" fmla="*/ 222 h 409"/>
                <a:gd name="T54" fmla="*/ 476 w 561"/>
                <a:gd name="T55" fmla="*/ 164 h 409"/>
                <a:gd name="T56" fmla="*/ 448 w 561"/>
                <a:gd name="T57" fmla="*/ 130 h 409"/>
                <a:gd name="T58" fmla="*/ 376 w 561"/>
                <a:gd name="T59" fmla="*/ 102 h 409"/>
                <a:gd name="T60" fmla="*/ 339 w 561"/>
                <a:gd name="T61" fmla="*/ 70 h 409"/>
                <a:gd name="T62" fmla="*/ 298 w 561"/>
                <a:gd name="T63" fmla="*/ 67 h 409"/>
                <a:gd name="T64" fmla="*/ 282 w 561"/>
                <a:gd name="T65" fmla="*/ 87 h 409"/>
                <a:gd name="T66" fmla="*/ 222 w 561"/>
                <a:gd name="T67" fmla="*/ 101 h 409"/>
                <a:gd name="T68" fmla="*/ 185 w 561"/>
                <a:gd name="T69" fmla="*/ 87 h 409"/>
                <a:gd name="T70" fmla="*/ 168 w 561"/>
                <a:gd name="T71" fmla="*/ 65 h 409"/>
                <a:gd name="T72" fmla="*/ 55 w 561"/>
                <a:gd name="T73" fmla="*/ 84 h 409"/>
                <a:gd name="T74" fmla="*/ 31 w 561"/>
                <a:gd name="T75" fmla="*/ 69 h 409"/>
                <a:gd name="T76" fmla="*/ 4 w 561"/>
                <a:gd name="T77" fmla="*/ 85 h 409"/>
                <a:gd name="T78" fmla="*/ 0 w 561"/>
                <a:gd name="T79" fmla="*/ 39 h 4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61"/>
                <a:gd name="T121" fmla="*/ 0 h 409"/>
                <a:gd name="T122" fmla="*/ 561 w 561"/>
                <a:gd name="T123" fmla="*/ 409 h 40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61" h="409">
                  <a:moveTo>
                    <a:pt x="0" y="39"/>
                  </a:moveTo>
                  <a:lnTo>
                    <a:pt x="154" y="23"/>
                  </a:lnTo>
                  <a:lnTo>
                    <a:pt x="170" y="50"/>
                  </a:lnTo>
                  <a:lnTo>
                    <a:pt x="336" y="23"/>
                  </a:lnTo>
                  <a:lnTo>
                    <a:pt x="364" y="45"/>
                  </a:lnTo>
                  <a:lnTo>
                    <a:pt x="364" y="3"/>
                  </a:lnTo>
                  <a:lnTo>
                    <a:pt x="362" y="0"/>
                  </a:lnTo>
                  <a:lnTo>
                    <a:pt x="395" y="2"/>
                  </a:lnTo>
                  <a:lnTo>
                    <a:pt x="430" y="65"/>
                  </a:lnTo>
                  <a:lnTo>
                    <a:pt x="485" y="151"/>
                  </a:lnTo>
                  <a:lnTo>
                    <a:pt x="513" y="225"/>
                  </a:lnTo>
                  <a:lnTo>
                    <a:pt x="554" y="277"/>
                  </a:lnTo>
                  <a:lnTo>
                    <a:pt x="561" y="352"/>
                  </a:lnTo>
                  <a:lnTo>
                    <a:pt x="548" y="397"/>
                  </a:lnTo>
                  <a:lnTo>
                    <a:pt x="489" y="409"/>
                  </a:lnTo>
                  <a:lnTo>
                    <a:pt x="479" y="390"/>
                  </a:lnTo>
                  <a:lnTo>
                    <a:pt x="437" y="363"/>
                  </a:lnTo>
                  <a:lnTo>
                    <a:pt x="424" y="335"/>
                  </a:lnTo>
                  <a:lnTo>
                    <a:pt x="413" y="324"/>
                  </a:lnTo>
                  <a:lnTo>
                    <a:pt x="407" y="298"/>
                  </a:lnTo>
                  <a:lnTo>
                    <a:pt x="397" y="305"/>
                  </a:lnTo>
                  <a:lnTo>
                    <a:pt x="364" y="271"/>
                  </a:lnTo>
                  <a:lnTo>
                    <a:pt x="372" y="239"/>
                  </a:lnTo>
                  <a:lnTo>
                    <a:pt x="364" y="222"/>
                  </a:lnTo>
                  <a:lnTo>
                    <a:pt x="354" y="228"/>
                  </a:lnTo>
                  <a:lnTo>
                    <a:pt x="355" y="246"/>
                  </a:lnTo>
                  <a:lnTo>
                    <a:pt x="344" y="222"/>
                  </a:lnTo>
                  <a:lnTo>
                    <a:pt x="345" y="164"/>
                  </a:lnTo>
                  <a:lnTo>
                    <a:pt x="325" y="130"/>
                  </a:lnTo>
                  <a:lnTo>
                    <a:pt x="272" y="102"/>
                  </a:lnTo>
                  <a:lnTo>
                    <a:pt x="246" y="70"/>
                  </a:lnTo>
                  <a:lnTo>
                    <a:pt x="216" y="67"/>
                  </a:lnTo>
                  <a:lnTo>
                    <a:pt x="204" y="87"/>
                  </a:lnTo>
                  <a:lnTo>
                    <a:pt x="161" y="101"/>
                  </a:lnTo>
                  <a:lnTo>
                    <a:pt x="135" y="87"/>
                  </a:lnTo>
                  <a:lnTo>
                    <a:pt x="122" y="65"/>
                  </a:lnTo>
                  <a:lnTo>
                    <a:pt x="40" y="84"/>
                  </a:lnTo>
                  <a:lnTo>
                    <a:pt x="23" y="69"/>
                  </a:lnTo>
                  <a:lnTo>
                    <a:pt x="4" y="85"/>
                  </a:lnTo>
                  <a:lnTo>
                    <a:pt x="0" y="39"/>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8" name="Freeform 117"/>
            <p:cNvSpPr>
              <a:spLocks/>
            </p:cNvSpPr>
            <p:nvPr/>
          </p:nvSpPr>
          <p:spPr bwMode="auto">
            <a:xfrm>
              <a:off x="6538365" y="3988242"/>
              <a:ext cx="509662" cy="551076"/>
            </a:xfrm>
            <a:custGeom>
              <a:avLst/>
              <a:gdLst>
                <a:gd name="T0" fmla="*/ 36 w 256"/>
                <a:gd name="T1" fmla="*/ 150 h 288"/>
                <a:gd name="T2" fmla="*/ 10 w 256"/>
                <a:gd name="T3" fmla="*/ 144 h 288"/>
                <a:gd name="T4" fmla="*/ 0 w 256"/>
                <a:gd name="T5" fmla="*/ 190 h 288"/>
                <a:gd name="T6" fmla="*/ 10 w 256"/>
                <a:gd name="T7" fmla="*/ 239 h 288"/>
                <a:gd name="T8" fmla="*/ 60 w 256"/>
                <a:gd name="T9" fmla="*/ 271 h 288"/>
                <a:gd name="T10" fmla="*/ 72 w 256"/>
                <a:gd name="T11" fmla="*/ 288 h 288"/>
                <a:gd name="T12" fmla="*/ 138 w 256"/>
                <a:gd name="T13" fmla="*/ 271 h 288"/>
                <a:gd name="T14" fmla="*/ 215 w 256"/>
                <a:gd name="T15" fmla="*/ 233 h 288"/>
                <a:gd name="T16" fmla="*/ 238 w 256"/>
                <a:gd name="T17" fmla="*/ 148 h 288"/>
                <a:gd name="T18" fmla="*/ 288 w 256"/>
                <a:gd name="T19" fmla="*/ 126 h 288"/>
                <a:gd name="T20" fmla="*/ 316 w 256"/>
                <a:gd name="T21" fmla="*/ 74 h 288"/>
                <a:gd name="T22" fmla="*/ 356 w 256"/>
                <a:gd name="T23" fmla="*/ 60 h 288"/>
                <a:gd name="T24" fmla="*/ 303 w 256"/>
                <a:gd name="T25" fmla="*/ 53 h 288"/>
                <a:gd name="T26" fmla="*/ 214 w 256"/>
                <a:gd name="T27" fmla="*/ 90 h 288"/>
                <a:gd name="T28" fmla="*/ 200 w 256"/>
                <a:gd name="T29" fmla="*/ 54 h 288"/>
                <a:gd name="T30" fmla="*/ 123 w 256"/>
                <a:gd name="T31" fmla="*/ 57 h 288"/>
                <a:gd name="T32" fmla="*/ 104 w 256"/>
                <a:gd name="T33" fmla="*/ 0 h 288"/>
                <a:gd name="T34" fmla="*/ 85 w 256"/>
                <a:gd name="T35" fmla="*/ 15 h 288"/>
                <a:gd name="T36" fmla="*/ 91 w 256"/>
                <a:gd name="T37" fmla="*/ 97 h 288"/>
                <a:gd name="T38" fmla="*/ 55 w 256"/>
                <a:gd name="T39" fmla="*/ 104 h 288"/>
                <a:gd name="T40" fmla="*/ 36 w 256"/>
                <a:gd name="T41" fmla="*/ 150 h 2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56"/>
                <a:gd name="T64" fmla="*/ 0 h 288"/>
                <a:gd name="T65" fmla="*/ 256 w 256"/>
                <a:gd name="T66" fmla="*/ 288 h 2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56" h="288">
                  <a:moveTo>
                    <a:pt x="26" y="150"/>
                  </a:moveTo>
                  <a:lnTo>
                    <a:pt x="6" y="144"/>
                  </a:lnTo>
                  <a:lnTo>
                    <a:pt x="0" y="190"/>
                  </a:lnTo>
                  <a:lnTo>
                    <a:pt x="6" y="239"/>
                  </a:lnTo>
                  <a:lnTo>
                    <a:pt x="43" y="271"/>
                  </a:lnTo>
                  <a:lnTo>
                    <a:pt x="52" y="288"/>
                  </a:lnTo>
                  <a:lnTo>
                    <a:pt x="99" y="271"/>
                  </a:lnTo>
                  <a:lnTo>
                    <a:pt x="155" y="233"/>
                  </a:lnTo>
                  <a:lnTo>
                    <a:pt x="171" y="148"/>
                  </a:lnTo>
                  <a:lnTo>
                    <a:pt x="207" y="126"/>
                  </a:lnTo>
                  <a:lnTo>
                    <a:pt x="227" y="74"/>
                  </a:lnTo>
                  <a:lnTo>
                    <a:pt x="256" y="60"/>
                  </a:lnTo>
                  <a:lnTo>
                    <a:pt x="218" y="53"/>
                  </a:lnTo>
                  <a:lnTo>
                    <a:pt x="154" y="90"/>
                  </a:lnTo>
                  <a:lnTo>
                    <a:pt x="144" y="54"/>
                  </a:lnTo>
                  <a:lnTo>
                    <a:pt x="88" y="57"/>
                  </a:lnTo>
                  <a:lnTo>
                    <a:pt x="75" y="0"/>
                  </a:lnTo>
                  <a:lnTo>
                    <a:pt x="61" y="15"/>
                  </a:lnTo>
                  <a:lnTo>
                    <a:pt x="65" y="97"/>
                  </a:lnTo>
                  <a:lnTo>
                    <a:pt x="40" y="104"/>
                  </a:lnTo>
                  <a:lnTo>
                    <a:pt x="26" y="15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19" name="Freeform 118"/>
            <p:cNvSpPr>
              <a:spLocks/>
            </p:cNvSpPr>
            <p:nvPr/>
          </p:nvSpPr>
          <p:spPr bwMode="auto">
            <a:xfrm>
              <a:off x="7304513" y="3070844"/>
              <a:ext cx="200223" cy="385435"/>
            </a:xfrm>
            <a:custGeom>
              <a:avLst/>
              <a:gdLst>
                <a:gd name="T0" fmla="*/ 0 w 101"/>
                <a:gd name="T1" fmla="*/ 21 h 202"/>
                <a:gd name="T2" fmla="*/ 100 w 101"/>
                <a:gd name="T3" fmla="*/ 0 h 202"/>
                <a:gd name="T4" fmla="*/ 137 w 101"/>
                <a:gd name="T5" fmla="*/ 55 h 202"/>
                <a:gd name="T6" fmla="*/ 118 w 101"/>
                <a:gd name="T7" fmla="*/ 70 h 202"/>
                <a:gd name="T8" fmla="*/ 126 w 101"/>
                <a:gd name="T9" fmla="*/ 192 h 202"/>
                <a:gd name="T10" fmla="*/ 68 w 101"/>
                <a:gd name="T11" fmla="*/ 202 h 202"/>
                <a:gd name="T12" fmla="*/ 39 w 101"/>
                <a:gd name="T13" fmla="*/ 152 h 202"/>
                <a:gd name="T14" fmla="*/ 38 w 101"/>
                <a:gd name="T15" fmla="*/ 92 h 202"/>
                <a:gd name="T16" fmla="*/ 13 w 101"/>
                <a:gd name="T17" fmla="*/ 74 h 202"/>
                <a:gd name="T18" fmla="*/ 0 w 101"/>
                <a:gd name="T19" fmla="*/ 21 h 20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01"/>
                <a:gd name="T31" fmla="*/ 0 h 202"/>
                <a:gd name="T32" fmla="*/ 101 w 101"/>
                <a:gd name="T33" fmla="*/ 202 h 20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1" h="202">
                  <a:moveTo>
                    <a:pt x="0" y="21"/>
                  </a:moveTo>
                  <a:lnTo>
                    <a:pt x="74" y="0"/>
                  </a:lnTo>
                  <a:lnTo>
                    <a:pt x="101" y="55"/>
                  </a:lnTo>
                  <a:lnTo>
                    <a:pt x="87" y="70"/>
                  </a:lnTo>
                  <a:lnTo>
                    <a:pt x="93" y="192"/>
                  </a:lnTo>
                  <a:lnTo>
                    <a:pt x="50" y="202"/>
                  </a:lnTo>
                  <a:lnTo>
                    <a:pt x="29" y="152"/>
                  </a:lnTo>
                  <a:lnTo>
                    <a:pt x="28" y="92"/>
                  </a:lnTo>
                  <a:lnTo>
                    <a:pt x="9" y="74"/>
                  </a:lnTo>
                  <a:lnTo>
                    <a:pt x="0" y="21"/>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0" name="Freeform 119"/>
            <p:cNvSpPr>
              <a:spLocks/>
            </p:cNvSpPr>
            <p:nvPr/>
          </p:nvSpPr>
          <p:spPr bwMode="auto">
            <a:xfrm>
              <a:off x="7400489" y="3373458"/>
              <a:ext cx="428578" cy="202274"/>
            </a:xfrm>
            <a:custGeom>
              <a:avLst/>
              <a:gdLst>
                <a:gd name="T0" fmla="*/ 0 w 216"/>
                <a:gd name="T1" fmla="*/ 42 h 106"/>
                <a:gd name="T2" fmla="*/ 152 w 216"/>
                <a:gd name="T3" fmla="*/ 13 h 106"/>
                <a:gd name="T4" fmla="*/ 169 w 216"/>
                <a:gd name="T5" fmla="*/ 14 h 106"/>
                <a:gd name="T6" fmla="*/ 187 w 216"/>
                <a:gd name="T7" fmla="*/ 0 h 106"/>
                <a:gd name="T8" fmla="*/ 203 w 216"/>
                <a:gd name="T9" fmla="*/ 7 h 106"/>
                <a:gd name="T10" fmla="*/ 184 w 216"/>
                <a:gd name="T11" fmla="*/ 37 h 106"/>
                <a:gd name="T12" fmla="*/ 216 w 216"/>
                <a:gd name="T13" fmla="*/ 35 h 106"/>
                <a:gd name="T14" fmla="*/ 234 w 216"/>
                <a:gd name="T15" fmla="*/ 59 h 106"/>
                <a:gd name="T16" fmla="*/ 257 w 216"/>
                <a:gd name="T17" fmla="*/ 61 h 106"/>
                <a:gd name="T18" fmla="*/ 271 w 216"/>
                <a:gd name="T19" fmla="*/ 57 h 106"/>
                <a:gd name="T20" fmla="*/ 271 w 216"/>
                <a:gd name="T21" fmla="*/ 44 h 106"/>
                <a:gd name="T22" fmla="*/ 245 w 216"/>
                <a:gd name="T23" fmla="*/ 28 h 106"/>
                <a:gd name="T24" fmla="*/ 264 w 216"/>
                <a:gd name="T25" fmla="*/ 27 h 106"/>
                <a:gd name="T26" fmla="*/ 297 w 216"/>
                <a:gd name="T27" fmla="*/ 62 h 106"/>
                <a:gd name="T28" fmla="*/ 265 w 216"/>
                <a:gd name="T29" fmla="*/ 83 h 106"/>
                <a:gd name="T30" fmla="*/ 230 w 216"/>
                <a:gd name="T31" fmla="*/ 73 h 106"/>
                <a:gd name="T32" fmla="*/ 209 w 216"/>
                <a:gd name="T33" fmla="*/ 98 h 106"/>
                <a:gd name="T34" fmla="*/ 164 w 216"/>
                <a:gd name="T35" fmla="*/ 73 h 106"/>
                <a:gd name="T36" fmla="*/ 13 w 216"/>
                <a:gd name="T37" fmla="*/ 106 h 106"/>
                <a:gd name="T38" fmla="*/ 0 w 216"/>
                <a:gd name="T39" fmla="*/ 42 h 10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16"/>
                <a:gd name="T61" fmla="*/ 0 h 106"/>
                <a:gd name="T62" fmla="*/ 216 w 216"/>
                <a:gd name="T63" fmla="*/ 106 h 10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16" h="106">
                  <a:moveTo>
                    <a:pt x="0" y="42"/>
                  </a:moveTo>
                  <a:lnTo>
                    <a:pt x="110" y="13"/>
                  </a:lnTo>
                  <a:lnTo>
                    <a:pt x="123" y="14"/>
                  </a:lnTo>
                  <a:lnTo>
                    <a:pt x="137" y="0"/>
                  </a:lnTo>
                  <a:lnTo>
                    <a:pt x="148" y="7"/>
                  </a:lnTo>
                  <a:lnTo>
                    <a:pt x="134" y="37"/>
                  </a:lnTo>
                  <a:lnTo>
                    <a:pt x="157" y="35"/>
                  </a:lnTo>
                  <a:lnTo>
                    <a:pt x="170" y="59"/>
                  </a:lnTo>
                  <a:lnTo>
                    <a:pt x="186" y="61"/>
                  </a:lnTo>
                  <a:lnTo>
                    <a:pt x="197" y="57"/>
                  </a:lnTo>
                  <a:lnTo>
                    <a:pt x="197" y="44"/>
                  </a:lnTo>
                  <a:lnTo>
                    <a:pt x="178" y="28"/>
                  </a:lnTo>
                  <a:lnTo>
                    <a:pt x="192" y="27"/>
                  </a:lnTo>
                  <a:lnTo>
                    <a:pt x="216" y="62"/>
                  </a:lnTo>
                  <a:lnTo>
                    <a:pt x="193" y="83"/>
                  </a:lnTo>
                  <a:lnTo>
                    <a:pt x="167" y="73"/>
                  </a:lnTo>
                  <a:lnTo>
                    <a:pt x="151" y="98"/>
                  </a:lnTo>
                  <a:lnTo>
                    <a:pt x="118" y="73"/>
                  </a:lnTo>
                  <a:lnTo>
                    <a:pt x="9" y="106"/>
                  </a:lnTo>
                  <a:lnTo>
                    <a:pt x="0" y="42"/>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1" name="Freeform 120"/>
            <p:cNvSpPr>
              <a:spLocks/>
            </p:cNvSpPr>
            <p:nvPr/>
          </p:nvSpPr>
          <p:spPr bwMode="auto">
            <a:xfrm>
              <a:off x="7450130" y="2995987"/>
              <a:ext cx="236628" cy="436401"/>
            </a:xfrm>
            <a:custGeom>
              <a:avLst/>
              <a:gdLst>
                <a:gd name="T0" fmla="*/ 34 w 119"/>
                <a:gd name="T1" fmla="*/ 0 h 228"/>
                <a:gd name="T2" fmla="*/ 0 w 119"/>
                <a:gd name="T3" fmla="*/ 40 h 228"/>
                <a:gd name="T4" fmla="*/ 37 w 119"/>
                <a:gd name="T5" fmla="*/ 93 h 228"/>
                <a:gd name="T6" fmla="*/ 15 w 119"/>
                <a:gd name="T7" fmla="*/ 107 h 228"/>
                <a:gd name="T8" fmla="*/ 24 w 119"/>
                <a:gd name="T9" fmla="*/ 228 h 228"/>
                <a:gd name="T10" fmla="*/ 116 w 119"/>
                <a:gd name="T11" fmla="*/ 211 h 228"/>
                <a:gd name="T12" fmla="*/ 141 w 119"/>
                <a:gd name="T13" fmla="*/ 211 h 228"/>
                <a:gd name="T14" fmla="*/ 154 w 119"/>
                <a:gd name="T15" fmla="*/ 198 h 228"/>
                <a:gd name="T16" fmla="*/ 154 w 119"/>
                <a:gd name="T17" fmla="*/ 176 h 228"/>
                <a:gd name="T18" fmla="*/ 165 w 119"/>
                <a:gd name="T19" fmla="*/ 161 h 228"/>
                <a:gd name="T20" fmla="*/ 113 w 119"/>
                <a:gd name="T21" fmla="*/ 144 h 228"/>
                <a:gd name="T22" fmla="*/ 47 w 119"/>
                <a:gd name="T23" fmla="*/ 11 h 228"/>
                <a:gd name="T24" fmla="*/ 34 w 119"/>
                <a:gd name="T25" fmla="*/ 0 h 2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9"/>
                <a:gd name="T40" fmla="*/ 0 h 228"/>
                <a:gd name="T41" fmla="*/ 119 w 119"/>
                <a:gd name="T42" fmla="*/ 228 h 2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9" h="228">
                  <a:moveTo>
                    <a:pt x="25" y="0"/>
                  </a:moveTo>
                  <a:lnTo>
                    <a:pt x="0" y="40"/>
                  </a:lnTo>
                  <a:lnTo>
                    <a:pt x="27" y="93"/>
                  </a:lnTo>
                  <a:lnTo>
                    <a:pt x="11" y="107"/>
                  </a:lnTo>
                  <a:lnTo>
                    <a:pt x="17" y="228"/>
                  </a:lnTo>
                  <a:lnTo>
                    <a:pt x="84" y="211"/>
                  </a:lnTo>
                  <a:lnTo>
                    <a:pt x="102" y="211"/>
                  </a:lnTo>
                  <a:lnTo>
                    <a:pt x="112" y="198"/>
                  </a:lnTo>
                  <a:lnTo>
                    <a:pt x="112" y="176"/>
                  </a:lnTo>
                  <a:lnTo>
                    <a:pt x="119" y="161"/>
                  </a:lnTo>
                  <a:lnTo>
                    <a:pt x="82" y="144"/>
                  </a:lnTo>
                  <a:lnTo>
                    <a:pt x="34" y="11"/>
                  </a:lnTo>
                  <a:lnTo>
                    <a:pt x="25" y="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grpSp>
          <p:nvGrpSpPr>
            <p:cNvPr id="122" name="Group 121"/>
            <p:cNvGrpSpPr>
              <a:grpSpLocks/>
            </p:cNvGrpSpPr>
            <p:nvPr/>
          </p:nvGrpSpPr>
          <p:grpSpPr bwMode="auto">
            <a:xfrm>
              <a:off x="2211496" y="2900794"/>
              <a:ext cx="5486448" cy="2683831"/>
              <a:chOff x="1657" y="1277"/>
              <a:chExt cx="2764" cy="1404"/>
            </a:xfrm>
            <a:solidFill>
              <a:srgbClr val="00B050"/>
            </a:solidFill>
          </p:grpSpPr>
          <p:sp>
            <p:nvSpPr>
              <p:cNvPr id="136" name="Freeform 135"/>
              <p:cNvSpPr>
                <a:spLocks/>
              </p:cNvSpPr>
              <p:nvPr/>
            </p:nvSpPr>
            <p:spPr bwMode="auto">
              <a:xfrm>
                <a:off x="1657" y="1722"/>
                <a:ext cx="388" cy="629"/>
              </a:xfrm>
              <a:custGeom>
                <a:avLst/>
                <a:gdLst>
                  <a:gd name="T0" fmla="*/ 50 w 388"/>
                  <a:gd name="T1" fmla="*/ 0 h 629"/>
                  <a:gd name="T2" fmla="*/ 0 w 388"/>
                  <a:gd name="T3" fmla="*/ 250 h 629"/>
                  <a:gd name="T4" fmla="*/ 264 w 388"/>
                  <a:gd name="T5" fmla="*/ 629 h 629"/>
                  <a:gd name="T6" fmla="*/ 281 w 388"/>
                  <a:gd name="T7" fmla="*/ 613 h 629"/>
                  <a:gd name="T8" fmla="*/ 279 w 388"/>
                  <a:gd name="T9" fmla="*/ 538 h 629"/>
                  <a:gd name="T10" fmla="*/ 312 w 388"/>
                  <a:gd name="T11" fmla="*/ 544 h 629"/>
                  <a:gd name="T12" fmla="*/ 346 w 388"/>
                  <a:gd name="T13" fmla="*/ 313 h 629"/>
                  <a:gd name="T14" fmla="*/ 369 w 388"/>
                  <a:gd name="T15" fmla="*/ 157 h 629"/>
                  <a:gd name="T16" fmla="*/ 376 w 388"/>
                  <a:gd name="T17" fmla="*/ 110 h 629"/>
                  <a:gd name="T18" fmla="*/ 388 w 388"/>
                  <a:gd name="T19" fmla="*/ 67 h 629"/>
                  <a:gd name="T20" fmla="*/ 214 w 388"/>
                  <a:gd name="T21" fmla="*/ 38 h 629"/>
                  <a:gd name="T22" fmla="*/ 50 w 388"/>
                  <a:gd name="T23" fmla="*/ 0 h 6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88"/>
                  <a:gd name="T37" fmla="*/ 0 h 629"/>
                  <a:gd name="T38" fmla="*/ 388 w 388"/>
                  <a:gd name="T39" fmla="*/ 629 h 62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88" h="629">
                    <a:moveTo>
                      <a:pt x="50" y="0"/>
                    </a:moveTo>
                    <a:lnTo>
                      <a:pt x="0" y="250"/>
                    </a:lnTo>
                    <a:lnTo>
                      <a:pt x="264" y="629"/>
                    </a:lnTo>
                    <a:lnTo>
                      <a:pt x="281" y="613"/>
                    </a:lnTo>
                    <a:lnTo>
                      <a:pt x="279" y="538"/>
                    </a:lnTo>
                    <a:lnTo>
                      <a:pt x="312" y="544"/>
                    </a:lnTo>
                    <a:lnTo>
                      <a:pt x="346" y="313"/>
                    </a:lnTo>
                    <a:lnTo>
                      <a:pt x="369" y="157"/>
                    </a:lnTo>
                    <a:lnTo>
                      <a:pt x="376" y="110"/>
                    </a:lnTo>
                    <a:lnTo>
                      <a:pt x="388" y="67"/>
                    </a:lnTo>
                    <a:lnTo>
                      <a:pt x="214" y="38"/>
                    </a:lnTo>
                    <a:lnTo>
                      <a:pt x="50"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7" name="Freeform 136"/>
              <p:cNvSpPr>
                <a:spLocks/>
              </p:cNvSpPr>
              <p:nvPr/>
            </p:nvSpPr>
            <p:spPr bwMode="auto">
              <a:xfrm>
                <a:off x="1978" y="1791"/>
                <a:ext cx="324" cy="449"/>
              </a:xfrm>
              <a:custGeom>
                <a:avLst/>
                <a:gdLst>
                  <a:gd name="T0" fmla="*/ 60 w 324"/>
                  <a:gd name="T1" fmla="*/ 0 h 449"/>
                  <a:gd name="T2" fmla="*/ 219 w 324"/>
                  <a:gd name="T3" fmla="*/ 23 h 449"/>
                  <a:gd name="T4" fmla="*/ 208 w 324"/>
                  <a:gd name="T5" fmla="*/ 109 h 449"/>
                  <a:gd name="T6" fmla="*/ 324 w 324"/>
                  <a:gd name="T7" fmla="*/ 121 h 449"/>
                  <a:gd name="T8" fmla="*/ 292 w 324"/>
                  <a:gd name="T9" fmla="*/ 449 h 449"/>
                  <a:gd name="T10" fmla="*/ 0 w 324"/>
                  <a:gd name="T11" fmla="*/ 415 h 449"/>
                  <a:gd name="T12" fmla="*/ 30 w 324"/>
                  <a:gd name="T13" fmla="*/ 205 h 449"/>
                  <a:gd name="T14" fmla="*/ 60 w 324"/>
                  <a:gd name="T15" fmla="*/ 0 h 449"/>
                  <a:gd name="T16" fmla="*/ 0 60000 65536"/>
                  <a:gd name="T17" fmla="*/ 0 60000 65536"/>
                  <a:gd name="T18" fmla="*/ 0 60000 65536"/>
                  <a:gd name="T19" fmla="*/ 0 60000 65536"/>
                  <a:gd name="T20" fmla="*/ 0 60000 65536"/>
                  <a:gd name="T21" fmla="*/ 0 60000 65536"/>
                  <a:gd name="T22" fmla="*/ 0 60000 65536"/>
                  <a:gd name="T23" fmla="*/ 0 60000 65536"/>
                  <a:gd name="T24" fmla="*/ 0 w 324"/>
                  <a:gd name="T25" fmla="*/ 0 h 449"/>
                  <a:gd name="T26" fmla="*/ 324 w 324"/>
                  <a:gd name="T27" fmla="*/ 449 h 4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4" h="449">
                    <a:moveTo>
                      <a:pt x="60" y="0"/>
                    </a:moveTo>
                    <a:lnTo>
                      <a:pt x="219" y="23"/>
                    </a:lnTo>
                    <a:lnTo>
                      <a:pt x="208" y="109"/>
                    </a:lnTo>
                    <a:lnTo>
                      <a:pt x="324" y="121"/>
                    </a:lnTo>
                    <a:lnTo>
                      <a:pt x="292" y="449"/>
                    </a:lnTo>
                    <a:lnTo>
                      <a:pt x="0" y="415"/>
                    </a:lnTo>
                    <a:lnTo>
                      <a:pt x="30" y="205"/>
                    </a:lnTo>
                    <a:lnTo>
                      <a:pt x="60"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8" name="Freeform 137"/>
              <p:cNvSpPr>
                <a:spLocks/>
              </p:cNvSpPr>
              <p:nvPr/>
            </p:nvSpPr>
            <p:spPr bwMode="auto">
              <a:xfrm>
                <a:off x="2183" y="1571"/>
                <a:ext cx="415" cy="365"/>
              </a:xfrm>
              <a:custGeom>
                <a:avLst/>
                <a:gdLst>
                  <a:gd name="T0" fmla="*/ 40 w 415"/>
                  <a:gd name="T1" fmla="*/ 0 h 365"/>
                  <a:gd name="T2" fmla="*/ 25 w 415"/>
                  <a:gd name="T3" fmla="*/ 136 h 365"/>
                  <a:gd name="T4" fmla="*/ 0 w 415"/>
                  <a:gd name="T5" fmla="*/ 331 h 365"/>
                  <a:gd name="T6" fmla="*/ 120 w 415"/>
                  <a:gd name="T7" fmla="*/ 342 h 365"/>
                  <a:gd name="T8" fmla="*/ 401 w 415"/>
                  <a:gd name="T9" fmla="*/ 365 h 365"/>
                  <a:gd name="T10" fmla="*/ 415 w 415"/>
                  <a:gd name="T11" fmla="*/ 37 h 365"/>
                  <a:gd name="T12" fmla="*/ 40 w 415"/>
                  <a:gd name="T13" fmla="*/ 0 h 365"/>
                  <a:gd name="T14" fmla="*/ 0 60000 65536"/>
                  <a:gd name="T15" fmla="*/ 0 60000 65536"/>
                  <a:gd name="T16" fmla="*/ 0 60000 65536"/>
                  <a:gd name="T17" fmla="*/ 0 60000 65536"/>
                  <a:gd name="T18" fmla="*/ 0 60000 65536"/>
                  <a:gd name="T19" fmla="*/ 0 60000 65536"/>
                  <a:gd name="T20" fmla="*/ 0 60000 65536"/>
                  <a:gd name="T21" fmla="*/ 0 w 415"/>
                  <a:gd name="T22" fmla="*/ 0 h 365"/>
                  <a:gd name="T23" fmla="*/ 415 w 415"/>
                  <a:gd name="T24" fmla="*/ 365 h 3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5" h="365">
                    <a:moveTo>
                      <a:pt x="40" y="0"/>
                    </a:moveTo>
                    <a:lnTo>
                      <a:pt x="25" y="136"/>
                    </a:lnTo>
                    <a:lnTo>
                      <a:pt x="0" y="331"/>
                    </a:lnTo>
                    <a:lnTo>
                      <a:pt x="120" y="342"/>
                    </a:lnTo>
                    <a:lnTo>
                      <a:pt x="401" y="365"/>
                    </a:lnTo>
                    <a:lnTo>
                      <a:pt x="415" y="37"/>
                    </a:lnTo>
                    <a:lnTo>
                      <a:pt x="40"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9" name="Freeform 138"/>
              <p:cNvSpPr>
                <a:spLocks/>
              </p:cNvSpPr>
              <p:nvPr/>
            </p:nvSpPr>
            <p:spPr bwMode="auto">
              <a:xfrm>
                <a:off x="2267" y="1912"/>
                <a:ext cx="433" cy="347"/>
              </a:xfrm>
              <a:custGeom>
                <a:avLst/>
                <a:gdLst>
                  <a:gd name="T0" fmla="*/ 36 w 433"/>
                  <a:gd name="T1" fmla="*/ 0 h 347"/>
                  <a:gd name="T2" fmla="*/ 14 w 433"/>
                  <a:gd name="T3" fmla="*/ 208 h 347"/>
                  <a:gd name="T4" fmla="*/ 0 w 433"/>
                  <a:gd name="T5" fmla="*/ 328 h 347"/>
                  <a:gd name="T6" fmla="*/ 216 w 433"/>
                  <a:gd name="T7" fmla="*/ 339 h 347"/>
                  <a:gd name="T8" fmla="*/ 423 w 433"/>
                  <a:gd name="T9" fmla="*/ 347 h 347"/>
                  <a:gd name="T10" fmla="*/ 430 w 433"/>
                  <a:gd name="T11" fmla="*/ 184 h 347"/>
                  <a:gd name="T12" fmla="*/ 433 w 433"/>
                  <a:gd name="T13" fmla="*/ 26 h 347"/>
                  <a:gd name="T14" fmla="*/ 315 w 433"/>
                  <a:gd name="T15" fmla="*/ 23 h 347"/>
                  <a:gd name="T16" fmla="*/ 36 w 433"/>
                  <a:gd name="T17" fmla="*/ 0 h 34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3"/>
                  <a:gd name="T28" fmla="*/ 0 h 347"/>
                  <a:gd name="T29" fmla="*/ 433 w 433"/>
                  <a:gd name="T30" fmla="*/ 347 h 34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3" h="347">
                    <a:moveTo>
                      <a:pt x="36" y="0"/>
                    </a:moveTo>
                    <a:lnTo>
                      <a:pt x="14" y="208"/>
                    </a:lnTo>
                    <a:lnTo>
                      <a:pt x="0" y="328"/>
                    </a:lnTo>
                    <a:lnTo>
                      <a:pt x="216" y="339"/>
                    </a:lnTo>
                    <a:lnTo>
                      <a:pt x="423" y="347"/>
                    </a:lnTo>
                    <a:lnTo>
                      <a:pt x="430" y="184"/>
                    </a:lnTo>
                    <a:lnTo>
                      <a:pt x="433" y="26"/>
                    </a:lnTo>
                    <a:lnTo>
                      <a:pt x="315" y="23"/>
                    </a:lnTo>
                    <a:lnTo>
                      <a:pt x="36" y="0"/>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0" name="Freeform 139"/>
              <p:cNvSpPr>
                <a:spLocks/>
              </p:cNvSpPr>
              <p:nvPr/>
            </p:nvSpPr>
            <p:spPr bwMode="auto">
              <a:xfrm>
                <a:off x="1877" y="2203"/>
                <a:ext cx="393" cy="469"/>
              </a:xfrm>
              <a:custGeom>
                <a:avLst/>
                <a:gdLst>
                  <a:gd name="T0" fmla="*/ 100 w 393"/>
                  <a:gd name="T1" fmla="*/ 0 h 469"/>
                  <a:gd name="T2" fmla="*/ 92 w 393"/>
                  <a:gd name="T3" fmla="*/ 61 h 469"/>
                  <a:gd name="T4" fmla="*/ 58 w 393"/>
                  <a:gd name="T5" fmla="*/ 54 h 469"/>
                  <a:gd name="T6" fmla="*/ 61 w 393"/>
                  <a:gd name="T7" fmla="*/ 133 h 469"/>
                  <a:gd name="T8" fmla="*/ 44 w 393"/>
                  <a:gd name="T9" fmla="*/ 148 h 469"/>
                  <a:gd name="T10" fmla="*/ 68 w 393"/>
                  <a:gd name="T11" fmla="*/ 197 h 469"/>
                  <a:gd name="T12" fmla="*/ 44 w 393"/>
                  <a:gd name="T13" fmla="*/ 218 h 469"/>
                  <a:gd name="T14" fmla="*/ 31 w 393"/>
                  <a:gd name="T15" fmla="*/ 253 h 469"/>
                  <a:gd name="T16" fmla="*/ 12 w 393"/>
                  <a:gd name="T17" fmla="*/ 287 h 469"/>
                  <a:gd name="T18" fmla="*/ 26 w 393"/>
                  <a:gd name="T19" fmla="*/ 307 h 469"/>
                  <a:gd name="T20" fmla="*/ 3 w 393"/>
                  <a:gd name="T21" fmla="*/ 315 h 469"/>
                  <a:gd name="T22" fmla="*/ 0 w 393"/>
                  <a:gd name="T23" fmla="*/ 347 h 469"/>
                  <a:gd name="T24" fmla="*/ 221 w 393"/>
                  <a:gd name="T25" fmla="*/ 467 h 469"/>
                  <a:gd name="T26" fmla="*/ 346 w 393"/>
                  <a:gd name="T27" fmla="*/ 469 h 469"/>
                  <a:gd name="T28" fmla="*/ 393 w 393"/>
                  <a:gd name="T29" fmla="*/ 37 h 469"/>
                  <a:gd name="T30" fmla="*/ 100 w 393"/>
                  <a:gd name="T31" fmla="*/ 0 h 4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3"/>
                  <a:gd name="T49" fmla="*/ 0 h 469"/>
                  <a:gd name="T50" fmla="*/ 393 w 393"/>
                  <a:gd name="T51" fmla="*/ 469 h 469"/>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3" h="469">
                    <a:moveTo>
                      <a:pt x="100" y="0"/>
                    </a:moveTo>
                    <a:lnTo>
                      <a:pt x="92" y="61"/>
                    </a:lnTo>
                    <a:lnTo>
                      <a:pt x="58" y="54"/>
                    </a:lnTo>
                    <a:lnTo>
                      <a:pt x="61" y="133"/>
                    </a:lnTo>
                    <a:lnTo>
                      <a:pt x="44" y="148"/>
                    </a:lnTo>
                    <a:lnTo>
                      <a:pt x="68" y="197"/>
                    </a:lnTo>
                    <a:lnTo>
                      <a:pt x="44" y="218"/>
                    </a:lnTo>
                    <a:lnTo>
                      <a:pt x="31" y="253"/>
                    </a:lnTo>
                    <a:lnTo>
                      <a:pt x="12" y="287"/>
                    </a:lnTo>
                    <a:lnTo>
                      <a:pt x="26" y="307"/>
                    </a:lnTo>
                    <a:lnTo>
                      <a:pt x="3" y="315"/>
                    </a:lnTo>
                    <a:lnTo>
                      <a:pt x="0" y="347"/>
                    </a:lnTo>
                    <a:lnTo>
                      <a:pt x="221" y="467"/>
                    </a:lnTo>
                    <a:lnTo>
                      <a:pt x="346" y="469"/>
                    </a:lnTo>
                    <a:lnTo>
                      <a:pt x="393" y="37"/>
                    </a:lnTo>
                    <a:lnTo>
                      <a:pt x="100" y="0"/>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1" name="Freeform 140"/>
              <p:cNvSpPr>
                <a:spLocks/>
              </p:cNvSpPr>
              <p:nvPr/>
            </p:nvSpPr>
            <p:spPr bwMode="auto">
              <a:xfrm>
                <a:off x="2220" y="2236"/>
                <a:ext cx="417" cy="445"/>
              </a:xfrm>
              <a:custGeom>
                <a:avLst/>
                <a:gdLst>
                  <a:gd name="T0" fmla="*/ 50 w 417"/>
                  <a:gd name="T1" fmla="*/ 0 h 445"/>
                  <a:gd name="T2" fmla="*/ 417 w 417"/>
                  <a:gd name="T3" fmla="*/ 18 h 445"/>
                  <a:gd name="T4" fmla="*/ 399 w 417"/>
                  <a:gd name="T5" fmla="*/ 411 h 445"/>
                  <a:gd name="T6" fmla="*/ 280 w 417"/>
                  <a:gd name="T7" fmla="*/ 403 h 445"/>
                  <a:gd name="T8" fmla="*/ 168 w 417"/>
                  <a:gd name="T9" fmla="*/ 400 h 445"/>
                  <a:gd name="T10" fmla="*/ 168 w 417"/>
                  <a:gd name="T11" fmla="*/ 415 h 445"/>
                  <a:gd name="T12" fmla="*/ 75 w 417"/>
                  <a:gd name="T13" fmla="*/ 415 h 445"/>
                  <a:gd name="T14" fmla="*/ 70 w 417"/>
                  <a:gd name="T15" fmla="*/ 445 h 445"/>
                  <a:gd name="T16" fmla="*/ 0 w 417"/>
                  <a:gd name="T17" fmla="*/ 435 h 445"/>
                  <a:gd name="T18" fmla="*/ 39 w 417"/>
                  <a:gd name="T19" fmla="*/ 102 h 445"/>
                  <a:gd name="T20" fmla="*/ 50 w 417"/>
                  <a:gd name="T21" fmla="*/ 0 h 4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7"/>
                  <a:gd name="T34" fmla="*/ 0 h 445"/>
                  <a:gd name="T35" fmla="*/ 417 w 417"/>
                  <a:gd name="T36" fmla="*/ 445 h 4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7" h="445">
                    <a:moveTo>
                      <a:pt x="50" y="0"/>
                    </a:moveTo>
                    <a:lnTo>
                      <a:pt x="417" y="18"/>
                    </a:lnTo>
                    <a:lnTo>
                      <a:pt x="399" y="411"/>
                    </a:lnTo>
                    <a:lnTo>
                      <a:pt x="280" y="403"/>
                    </a:lnTo>
                    <a:lnTo>
                      <a:pt x="168" y="400"/>
                    </a:lnTo>
                    <a:lnTo>
                      <a:pt x="168" y="415"/>
                    </a:lnTo>
                    <a:lnTo>
                      <a:pt x="75" y="415"/>
                    </a:lnTo>
                    <a:lnTo>
                      <a:pt x="70" y="445"/>
                    </a:lnTo>
                    <a:lnTo>
                      <a:pt x="0" y="435"/>
                    </a:lnTo>
                    <a:lnTo>
                      <a:pt x="39" y="102"/>
                    </a:lnTo>
                    <a:lnTo>
                      <a:pt x="50" y="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2" name="Freeform 141"/>
              <p:cNvSpPr>
                <a:spLocks/>
              </p:cNvSpPr>
              <p:nvPr/>
            </p:nvSpPr>
            <p:spPr bwMode="auto">
              <a:xfrm>
                <a:off x="2599" y="1277"/>
                <a:ext cx="407" cy="256"/>
              </a:xfrm>
              <a:custGeom>
                <a:avLst/>
                <a:gdLst>
                  <a:gd name="T0" fmla="*/ 1 w 407"/>
                  <a:gd name="T1" fmla="*/ 0 h 256"/>
                  <a:gd name="T2" fmla="*/ 342 w 407"/>
                  <a:gd name="T3" fmla="*/ 8 h 256"/>
                  <a:gd name="T4" fmla="*/ 367 w 407"/>
                  <a:gd name="T5" fmla="*/ 83 h 256"/>
                  <a:gd name="T6" fmla="*/ 391 w 407"/>
                  <a:gd name="T7" fmla="*/ 141 h 256"/>
                  <a:gd name="T8" fmla="*/ 407 w 407"/>
                  <a:gd name="T9" fmla="*/ 235 h 256"/>
                  <a:gd name="T10" fmla="*/ 397 w 407"/>
                  <a:gd name="T11" fmla="*/ 256 h 256"/>
                  <a:gd name="T12" fmla="*/ 272 w 407"/>
                  <a:gd name="T13" fmla="*/ 253 h 256"/>
                  <a:gd name="T14" fmla="*/ 0 w 407"/>
                  <a:gd name="T15" fmla="*/ 248 h 256"/>
                  <a:gd name="T16" fmla="*/ 1 w 407"/>
                  <a:gd name="T17" fmla="*/ 0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7"/>
                  <a:gd name="T28" fmla="*/ 0 h 256"/>
                  <a:gd name="T29" fmla="*/ 407 w 407"/>
                  <a:gd name="T30" fmla="*/ 256 h 25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7" h="256">
                    <a:moveTo>
                      <a:pt x="1" y="0"/>
                    </a:moveTo>
                    <a:lnTo>
                      <a:pt x="342" y="8"/>
                    </a:lnTo>
                    <a:lnTo>
                      <a:pt x="367" y="83"/>
                    </a:lnTo>
                    <a:lnTo>
                      <a:pt x="391" y="141"/>
                    </a:lnTo>
                    <a:lnTo>
                      <a:pt x="407" y="235"/>
                    </a:lnTo>
                    <a:lnTo>
                      <a:pt x="397" y="256"/>
                    </a:lnTo>
                    <a:lnTo>
                      <a:pt x="272" y="253"/>
                    </a:lnTo>
                    <a:lnTo>
                      <a:pt x="0" y="248"/>
                    </a:lnTo>
                    <a:lnTo>
                      <a:pt x="1"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3" name="Freeform 142"/>
              <p:cNvSpPr>
                <a:spLocks/>
              </p:cNvSpPr>
              <p:nvPr/>
            </p:nvSpPr>
            <p:spPr bwMode="auto">
              <a:xfrm>
                <a:off x="2588" y="1524"/>
                <a:ext cx="428" cy="300"/>
              </a:xfrm>
              <a:custGeom>
                <a:avLst/>
                <a:gdLst>
                  <a:gd name="T0" fmla="*/ 8 w 428"/>
                  <a:gd name="T1" fmla="*/ 0 h 300"/>
                  <a:gd name="T2" fmla="*/ 7 w 428"/>
                  <a:gd name="T3" fmla="*/ 116 h 300"/>
                  <a:gd name="T4" fmla="*/ 0 w 428"/>
                  <a:gd name="T5" fmla="*/ 252 h 300"/>
                  <a:gd name="T6" fmla="*/ 311 w 428"/>
                  <a:gd name="T7" fmla="*/ 257 h 300"/>
                  <a:gd name="T8" fmla="*/ 344 w 428"/>
                  <a:gd name="T9" fmla="*/ 276 h 300"/>
                  <a:gd name="T10" fmla="*/ 367 w 428"/>
                  <a:gd name="T11" fmla="*/ 250 h 300"/>
                  <a:gd name="T12" fmla="*/ 428 w 428"/>
                  <a:gd name="T13" fmla="*/ 300 h 300"/>
                  <a:gd name="T14" fmla="*/ 419 w 428"/>
                  <a:gd name="T15" fmla="*/ 248 h 300"/>
                  <a:gd name="T16" fmla="*/ 425 w 428"/>
                  <a:gd name="T17" fmla="*/ 208 h 300"/>
                  <a:gd name="T18" fmla="*/ 428 w 428"/>
                  <a:gd name="T19" fmla="*/ 71 h 300"/>
                  <a:gd name="T20" fmla="*/ 401 w 428"/>
                  <a:gd name="T21" fmla="*/ 42 h 300"/>
                  <a:gd name="T22" fmla="*/ 412 w 428"/>
                  <a:gd name="T23" fmla="*/ 4 h 300"/>
                  <a:gd name="T24" fmla="*/ 208 w 428"/>
                  <a:gd name="T25" fmla="*/ 3 h 300"/>
                  <a:gd name="T26" fmla="*/ 8 w 428"/>
                  <a:gd name="T27" fmla="*/ 0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8"/>
                  <a:gd name="T43" fmla="*/ 0 h 300"/>
                  <a:gd name="T44" fmla="*/ 428 w 42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8" h="300">
                    <a:moveTo>
                      <a:pt x="8" y="0"/>
                    </a:moveTo>
                    <a:lnTo>
                      <a:pt x="7" y="116"/>
                    </a:lnTo>
                    <a:lnTo>
                      <a:pt x="0" y="252"/>
                    </a:lnTo>
                    <a:lnTo>
                      <a:pt x="311" y="257"/>
                    </a:lnTo>
                    <a:lnTo>
                      <a:pt x="344" y="276"/>
                    </a:lnTo>
                    <a:lnTo>
                      <a:pt x="367" y="250"/>
                    </a:lnTo>
                    <a:lnTo>
                      <a:pt x="428" y="300"/>
                    </a:lnTo>
                    <a:lnTo>
                      <a:pt x="419" y="248"/>
                    </a:lnTo>
                    <a:lnTo>
                      <a:pt x="425" y="208"/>
                    </a:lnTo>
                    <a:lnTo>
                      <a:pt x="428" y="71"/>
                    </a:lnTo>
                    <a:lnTo>
                      <a:pt x="401" y="42"/>
                    </a:lnTo>
                    <a:lnTo>
                      <a:pt x="412" y="4"/>
                    </a:lnTo>
                    <a:lnTo>
                      <a:pt x="208" y="3"/>
                    </a:lnTo>
                    <a:lnTo>
                      <a:pt x="8"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4" name="Freeform 143"/>
              <p:cNvSpPr>
                <a:spLocks/>
              </p:cNvSpPr>
              <p:nvPr/>
            </p:nvSpPr>
            <p:spPr bwMode="auto">
              <a:xfrm>
                <a:off x="2582" y="1773"/>
                <a:ext cx="510" cy="247"/>
              </a:xfrm>
              <a:custGeom>
                <a:avLst/>
                <a:gdLst>
                  <a:gd name="T0" fmla="*/ 5 w 510"/>
                  <a:gd name="T1" fmla="*/ 0 h 247"/>
                  <a:gd name="T2" fmla="*/ 0 w 510"/>
                  <a:gd name="T3" fmla="*/ 163 h 247"/>
                  <a:gd name="T4" fmla="*/ 115 w 510"/>
                  <a:gd name="T5" fmla="*/ 167 h 247"/>
                  <a:gd name="T6" fmla="*/ 114 w 510"/>
                  <a:gd name="T7" fmla="*/ 247 h 247"/>
                  <a:gd name="T8" fmla="*/ 269 w 510"/>
                  <a:gd name="T9" fmla="*/ 245 h 247"/>
                  <a:gd name="T10" fmla="*/ 408 w 510"/>
                  <a:gd name="T11" fmla="*/ 242 h 247"/>
                  <a:gd name="T12" fmla="*/ 510 w 510"/>
                  <a:gd name="T13" fmla="*/ 245 h 247"/>
                  <a:gd name="T14" fmla="*/ 478 w 510"/>
                  <a:gd name="T15" fmla="*/ 175 h 247"/>
                  <a:gd name="T16" fmla="*/ 456 w 510"/>
                  <a:gd name="T17" fmla="*/ 110 h 247"/>
                  <a:gd name="T18" fmla="*/ 432 w 510"/>
                  <a:gd name="T19" fmla="*/ 43 h 247"/>
                  <a:gd name="T20" fmla="*/ 374 w 510"/>
                  <a:gd name="T21" fmla="*/ 1 h 247"/>
                  <a:gd name="T22" fmla="*/ 348 w 510"/>
                  <a:gd name="T23" fmla="*/ 26 h 247"/>
                  <a:gd name="T24" fmla="*/ 316 w 510"/>
                  <a:gd name="T25" fmla="*/ 8 h 247"/>
                  <a:gd name="T26" fmla="*/ 177 w 510"/>
                  <a:gd name="T27" fmla="*/ 3 h 247"/>
                  <a:gd name="T28" fmla="*/ 5 w 510"/>
                  <a:gd name="T29" fmla="*/ 0 h 24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10"/>
                  <a:gd name="T46" fmla="*/ 0 h 247"/>
                  <a:gd name="T47" fmla="*/ 510 w 510"/>
                  <a:gd name="T48" fmla="*/ 247 h 24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10" h="247">
                    <a:moveTo>
                      <a:pt x="5" y="0"/>
                    </a:moveTo>
                    <a:lnTo>
                      <a:pt x="0" y="163"/>
                    </a:lnTo>
                    <a:lnTo>
                      <a:pt x="115" y="167"/>
                    </a:lnTo>
                    <a:lnTo>
                      <a:pt x="114" y="247"/>
                    </a:lnTo>
                    <a:lnTo>
                      <a:pt x="269" y="245"/>
                    </a:lnTo>
                    <a:lnTo>
                      <a:pt x="408" y="242"/>
                    </a:lnTo>
                    <a:lnTo>
                      <a:pt x="510" y="245"/>
                    </a:lnTo>
                    <a:lnTo>
                      <a:pt x="478" y="175"/>
                    </a:lnTo>
                    <a:lnTo>
                      <a:pt x="456" y="110"/>
                    </a:lnTo>
                    <a:lnTo>
                      <a:pt x="432" y="43"/>
                    </a:lnTo>
                    <a:lnTo>
                      <a:pt x="374" y="1"/>
                    </a:lnTo>
                    <a:lnTo>
                      <a:pt x="348" y="26"/>
                    </a:lnTo>
                    <a:lnTo>
                      <a:pt x="316" y="8"/>
                    </a:lnTo>
                    <a:lnTo>
                      <a:pt x="177" y="3"/>
                    </a:lnTo>
                    <a:lnTo>
                      <a:pt x="5"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5" name="Freeform 144"/>
              <p:cNvSpPr>
                <a:spLocks/>
              </p:cNvSpPr>
              <p:nvPr/>
            </p:nvSpPr>
            <p:spPr bwMode="auto">
              <a:xfrm>
                <a:off x="2690" y="2014"/>
                <a:ext cx="449" cy="246"/>
              </a:xfrm>
              <a:custGeom>
                <a:avLst/>
                <a:gdLst>
                  <a:gd name="T0" fmla="*/ 5 w 449"/>
                  <a:gd name="T1" fmla="*/ 2 h 246"/>
                  <a:gd name="T2" fmla="*/ 3 w 449"/>
                  <a:gd name="T3" fmla="*/ 143 h 246"/>
                  <a:gd name="T4" fmla="*/ 0 w 449"/>
                  <a:gd name="T5" fmla="*/ 243 h 246"/>
                  <a:gd name="T6" fmla="*/ 449 w 449"/>
                  <a:gd name="T7" fmla="*/ 246 h 246"/>
                  <a:gd name="T8" fmla="*/ 440 w 449"/>
                  <a:gd name="T9" fmla="*/ 118 h 246"/>
                  <a:gd name="T10" fmla="*/ 440 w 449"/>
                  <a:gd name="T11" fmla="*/ 69 h 246"/>
                  <a:gd name="T12" fmla="*/ 404 w 449"/>
                  <a:gd name="T13" fmla="*/ 40 h 246"/>
                  <a:gd name="T14" fmla="*/ 415 w 449"/>
                  <a:gd name="T15" fmla="*/ 14 h 246"/>
                  <a:gd name="T16" fmla="*/ 399 w 449"/>
                  <a:gd name="T17" fmla="*/ 0 h 246"/>
                  <a:gd name="T18" fmla="*/ 196 w 449"/>
                  <a:gd name="T19" fmla="*/ 2 h 246"/>
                  <a:gd name="T20" fmla="*/ 5 w 449"/>
                  <a:gd name="T21" fmla="*/ 2 h 24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49"/>
                  <a:gd name="T34" fmla="*/ 0 h 246"/>
                  <a:gd name="T35" fmla="*/ 449 w 449"/>
                  <a:gd name="T36" fmla="*/ 246 h 24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49" h="246">
                    <a:moveTo>
                      <a:pt x="5" y="2"/>
                    </a:moveTo>
                    <a:lnTo>
                      <a:pt x="3" y="143"/>
                    </a:lnTo>
                    <a:lnTo>
                      <a:pt x="0" y="243"/>
                    </a:lnTo>
                    <a:lnTo>
                      <a:pt x="449" y="246"/>
                    </a:lnTo>
                    <a:lnTo>
                      <a:pt x="440" y="118"/>
                    </a:lnTo>
                    <a:lnTo>
                      <a:pt x="440" y="69"/>
                    </a:lnTo>
                    <a:lnTo>
                      <a:pt x="404" y="40"/>
                    </a:lnTo>
                    <a:lnTo>
                      <a:pt x="415" y="14"/>
                    </a:lnTo>
                    <a:lnTo>
                      <a:pt x="399" y="0"/>
                    </a:lnTo>
                    <a:lnTo>
                      <a:pt x="196" y="2"/>
                    </a:lnTo>
                    <a:lnTo>
                      <a:pt x="5" y="2"/>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6" name="Freeform 145"/>
              <p:cNvSpPr>
                <a:spLocks/>
              </p:cNvSpPr>
              <p:nvPr/>
            </p:nvSpPr>
            <p:spPr bwMode="auto">
              <a:xfrm>
                <a:off x="2630" y="2254"/>
                <a:ext cx="523" cy="270"/>
              </a:xfrm>
              <a:custGeom>
                <a:avLst/>
                <a:gdLst>
                  <a:gd name="T0" fmla="*/ 3 w 523"/>
                  <a:gd name="T1" fmla="*/ 0 h 270"/>
                  <a:gd name="T2" fmla="*/ 0 w 523"/>
                  <a:gd name="T3" fmla="*/ 48 h 270"/>
                  <a:gd name="T4" fmla="*/ 186 w 523"/>
                  <a:gd name="T5" fmla="*/ 55 h 270"/>
                  <a:gd name="T6" fmla="*/ 187 w 523"/>
                  <a:gd name="T7" fmla="*/ 209 h 270"/>
                  <a:gd name="T8" fmla="*/ 282 w 523"/>
                  <a:gd name="T9" fmla="*/ 251 h 270"/>
                  <a:gd name="T10" fmla="*/ 308 w 523"/>
                  <a:gd name="T11" fmla="*/ 236 h 270"/>
                  <a:gd name="T12" fmla="*/ 369 w 523"/>
                  <a:gd name="T13" fmla="*/ 270 h 270"/>
                  <a:gd name="T14" fmla="*/ 408 w 523"/>
                  <a:gd name="T15" fmla="*/ 269 h 270"/>
                  <a:gd name="T16" fmla="*/ 480 w 523"/>
                  <a:gd name="T17" fmla="*/ 236 h 270"/>
                  <a:gd name="T18" fmla="*/ 523 w 523"/>
                  <a:gd name="T19" fmla="*/ 268 h 270"/>
                  <a:gd name="T20" fmla="*/ 523 w 523"/>
                  <a:gd name="T21" fmla="*/ 101 h 270"/>
                  <a:gd name="T22" fmla="*/ 510 w 523"/>
                  <a:gd name="T23" fmla="*/ 3 h 270"/>
                  <a:gd name="T24" fmla="*/ 3 w 523"/>
                  <a:gd name="T25" fmla="*/ 0 h 27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3"/>
                  <a:gd name="T40" fmla="*/ 0 h 270"/>
                  <a:gd name="T41" fmla="*/ 523 w 523"/>
                  <a:gd name="T42" fmla="*/ 270 h 27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3" h="270">
                    <a:moveTo>
                      <a:pt x="3" y="0"/>
                    </a:moveTo>
                    <a:lnTo>
                      <a:pt x="0" y="48"/>
                    </a:lnTo>
                    <a:lnTo>
                      <a:pt x="186" y="55"/>
                    </a:lnTo>
                    <a:lnTo>
                      <a:pt x="187" y="209"/>
                    </a:lnTo>
                    <a:lnTo>
                      <a:pt x="282" y="251"/>
                    </a:lnTo>
                    <a:lnTo>
                      <a:pt x="308" y="236"/>
                    </a:lnTo>
                    <a:lnTo>
                      <a:pt x="369" y="270"/>
                    </a:lnTo>
                    <a:lnTo>
                      <a:pt x="408" y="269"/>
                    </a:lnTo>
                    <a:lnTo>
                      <a:pt x="480" y="236"/>
                    </a:lnTo>
                    <a:lnTo>
                      <a:pt x="523" y="268"/>
                    </a:lnTo>
                    <a:lnTo>
                      <a:pt x="523" y="101"/>
                    </a:lnTo>
                    <a:lnTo>
                      <a:pt x="510" y="3"/>
                    </a:lnTo>
                    <a:lnTo>
                      <a:pt x="3" y="0"/>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7" name="Freeform 146"/>
              <p:cNvSpPr>
                <a:spLocks/>
              </p:cNvSpPr>
              <p:nvPr/>
            </p:nvSpPr>
            <p:spPr bwMode="auto">
              <a:xfrm>
                <a:off x="3006" y="1715"/>
                <a:ext cx="354" cy="247"/>
              </a:xfrm>
              <a:custGeom>
                <a:avLst/>
                <a:gdLst>
                  <a:gd name="T0" fmla="*/ 6 w 354"/>
                  <a:gd name="T1" fmla="*/ 13 h 247"/>
                  <a:gd name="T2" fmla="*/ 0 w 354"/>
                  <a:gd name="T3" fmla="*/ 57 h 247"/>
                  <a:gd name="T4" fmla="*/ 8 w 354"/>
                  <a:gd name="T5" fmla="*/ 103 h 247"/>
                  <a:gd name="T6" fmla="*/ 41 w 354"/>
                  <a:gd name="T7" fmla="*/ 197 h 247"/>
                  <a:gd name="T8" fmla="*/ 59 w 354"/>
                  <a:gd name="T9" fmla="*/ 247 h 247"/>
                  <a:gd name="T10" fmla="*/ 267 w 354"/>
                  <a:gd name="T11" fmla="*/ 235 h 247"/>
                  <a:gd name="T12" fmla="*/ 301 w 354"/>
                  <a:gd name="T13" fmla="*/ 247 h 247"/>
                  <a:gd name="T14" fmla="*/ 322 w 354"/>
                  <a:gd name="T15" fmla="*/ 199 h 247"/>
                  <a:gd name="T16" fmla="*/ 314 w 354"/>
                  <a:gd name="T17" fmla="*/ 165 h 247"/>
                  <a:gd name="T18" fmla="*/ 349 w 354"/>
                  <a:gd name="T19" fmla="*/ 158 h 247"/>
                  <a:gd name="T20" fmla="*/ 354 w 354"/>
                  <a:gd name="T21" fmla="*/ 104 h 247"/>
                  <a:gd name="T22" fmla="*/ 333 w 354"/>
                  <a:gd name="T23" fmla="*/ 80 h 247"/>
                  <a:gd name="T24" fmla="*/ 297 w 354"/>
                  <a:gd name="T25" fmla="*/ 57 h 247"/>
                  <a:gd name="T26" fmla="*/ 304 w 354"/>
                  <a:gd name="T27" fmla="*/ 24 h 247"/>
                  <a:gd name="T28" fmla="*/ 289 w 354"/>
                  <a:gd name="T29" fmla="*/ 0 h 247"/>
                  <a:gd name="T30" fmla="*/ 211 w 354"/>
                  <a:gd name="T31" fmla="*/ 4 h 247"/>
                  <a:gd name="T32" fmla="*/ 133 w 354"/>
                  <a:gd name="T33" fmla="*/ 7 h 247"/>
                  <a:gd name="T34" fmla="*/ 6 w 354"/>
                  <a:gd name="T35" fmla="*/ 13 h 24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4"/>
                  <a:gd name="T55" fmla="*/ 0 h 247"/>
                  <a:gd name="T56" fmla="*/ 354 w 354"/>
                  <a:gd name="T57" fmla="*/ 247 h 24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4" h="247">
                    <a:moveTo>
                      <a:pt x="6" y="13"/>
                    </a:moveTo>
                    <a:lnTo>
                      <a:pt x="0" y="57"/>
                    </a:lnTo>
                    <a:lnTo>
                      <a:pt x="8" y="103"/>
                    </a:lnTo>
                    <a:lnTo>
                      <a:pt x="41" y="197"/>
                    </a:lnTo>
                    <a:lnTo>
                      <a:pt x="59" y="247"/>
                    </a:lnTo>
                    <a:lnTo>
                      <a:pt x="267" y="235"/>
                    </a:lnTo>
                    <a:lnTo>
                      <a:pt x="301" y="247"/>
                    </a:lnTo>
                    <a:lnTo>
                      <a:pt x="322" y="199"/>
                    </a:lnTo>
                    <a:lnTo>
                      <a:pt x="314" y="165"/>
                    </a:lnTo>
                    <a:lnTo>
                      <a:pt x="349" y="158"/>
                    </a:lnTo>
                    <a:lnTo>
                      <a:pt x="354" y="104"/>
                    </a:lnTo>
                    <a:lnTo>
                      <a:pt x="333" y="80"/>
                    </a:lnTo>
                    <a:lnTo>
                      <a:pt x="297" y="57"/>
                    </a:lnTo>
                    <a:lnTo>
                      <a:pt x="304" y="24"/>
                    </a:lnTo>
                    <a:lnTo>
                      <a:pt x="289" y="0"/>
                    </a:lnTo>
                    <a:lnTo>
                      <a:pt x="211" y="4"/>
                    </a:lnTo>
                    <a:lnTo>
                      <a:pt x="133" y="7"/>
                    </a:lnTo>
                    <a:lnTo>
                      <a:pt x="6" y="13"/>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8" name="Freeform 147"/>
              <p:cNvSpPr>
                <a:spLocks/>
              </p:cNvSpPr>
              <p:nvPr/>
            </p:nvSpPr>
            <p:spPr bwMode="auto">
              <a:xfrm>
                <a:off x="3290" y="1768"/>
                <a:ext cx="253" cy="451"/>
              </a:xfrm>
              <a:custGeom>
                <a:avLst/>
                <a:gdLst>
                  <a:gd name="T0" fmla="*/ 47 w 253"/>
                  <a:gd name="T1" fmla="*/ 26 h 451"/>
                  <a:gd name="T2" fmla="*/ 192 w 253"/>
                  <a:gd name="T3" fmla="*/ 0 h 451"/>
                  <a:gd name="T4" fmla="*/ 215 w 253"/>
                  <a:gd name="T5" fmla="*/ 56 h 451"/>
                  <a:gd name="T6" fmla="*/ 245 w 253"/>
                  <a:gd name="T7" fmla="*/ 286 h 451"/>
                  <a:gd name="T8" fmla="*/ 253 w 253"/>
                  <a:gd name="T9" fmla="*/ 317 h 451"/>
                  <a:gd name="T10" fmla="*/ 230 w 253"/>
                  <a:gd name="T11" fmla="*/ 378 h 451"/>
                  <a:gd name="T12" fmla="*/ 230 w 253"/>
                  <a:gd name="T13" fmla="*/ 420 h 451"/>
                  <a:gd name="T14" fmla="*/ 204 w 253"/>
                  <a:gd name="T15" fmla="*/ 415 h 451"/>
                  <a:gd name="T16" fmla="*/ 205 w 253"/>
                  <a:gd name="T17" fmla="*/ 451 h 451"/>
                  <a:gd name="T18" fmla="*/ 178 w 253"/>
                  <a:gd name="T19" fmla="*/ 436 h 451"/>
                  <a:gd name="T20" fmla="*/ 164 w 253"/>
                  <a:gd name="T21" fmla="*/ 441 h 451"/>
                  <a:gd name="T22" fmla="*/ 143 w 253"/>
                  <a:gd name="T23" fmla="*/ 438 h 451"/>
                  <a:gd name="T24" fmla="*/ 128 w 253"/>
                  <a:gd name="T25" fmla="*/ 384 h 451"/>
                  <a:gd name="T26" fmla="*/ 98 w 253"/>
                  <a:gd name="T27" fmla="*/ 367 h 451"/>
                  <a:gd name="T28" fmla="*/ 98 w 253"/>
                  <a:gd name="T29" fmla="*/ 309 h 451"/>
                  <a:gd name="T30" fmla="*/ 69 w 253"/>
                  <a:gd name="T31" fmla="*/ 317 h 451"/>
                  <a:gd name="T32" fmla="*/ 52 w 253"/>
                  <a:gd name="T33" fmla="*/ 274 h 451"/>
                  <a:gd name="T34" fmla="*/ 0 w 253"/>
                  <a:gd name="T35" fmla="*/ 225 h 451"/>
                  <a:gd name="T36" fmla="*/ 38 w 253"/>
                  <a:gd name="T37" fmla="*/ 147 h 451"/>
                  <a:gd name="T38" fmla="*/ 27 w 253"/>
                  <a:gd name="T39" fmla="*/ 111 h 451"/>
                  <a:gd name="T40" fmla="*/ 65 w 253"/>
                  <a:gd name="T41" fmla="*/ 104 h 451"/>
                  <a:gd name="T42" fmla="*/ 69 w 253"/>
                  <a:gd name="T43" fmla="*/ 53 h 451"/>
                  <a:gd name="T44" fmla="*/ 47 w 253"/>
                  <a:gd name="T45" fmla="*/ 26 h 4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53"/>
                  <a:gd name="T70" fmla="*/ 0 h 451"/>
                  <a:gd name="T71" fmla="*/ 253 w 253"/>
                  <a:gd name="T72" fmla="*/ 451 h 4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53" h="451">
                    <a:moveTo>
                      <a:pt x="47" y="26"/>
                    </a:moveTo>
                    <a:lnTo>
                      <a:pt x="192" y="0"/>
                    </a:lnTo>
                    <a:lnTo>
                      <a:pt x="215" y="56"/>
                    </a:lnTo>
                    <a:lnTo>
                      <a:pt x="245" y="286"/>
                    </a:lnTo>
                    <a:lnTo>
                      <a:pt x="253" y="317"/>
                    </a:lnTo>
                    <a:lnTo>
                      <a:pt x="230" y="378"/>
                    </a:lnTo>
                    <a:lnTo>
                      <a:pt x="230" y="420"/>
                    </a:lnTo>
                    <a:lnTo>
                      <a:pt x="204" y="415"/>
                    </a:lnTo>
                    <a:lnTo>
                      <a:pt x="205" y="451"/>
                    </a:lnTo>
                    <a:lnTo>
                      <a:pt x="178" y="436"/>
                    </a:lnTo>
                    <a:lnTo>
                      <a:pt x="164" y="441"/>
                    </a:lnTo>
                    <a:lnTo>
                      <a:pt x="143" y="438"/>
                    </a:lnTo>
                    <a:lnTo>
                      <a:pt x="128" y="384"/>
                    </a:lnTo>
                    <a:lnTo>
                      <a:pt x="98" y="367"/>
                    </a:lnTo>
                    <a:lnTo>
                      <a:pt x="98" y="309"/>
                    </a:lnTo>
                    <a:lnTo>
                      <a:pt x="69" y="317"/>
                    </a:lnTo>
                    <a:lnTo>
                      <a:pt x="52" y="274"/>
                    </a:lnTo>
                    <a:lnTo>
                      <a:pt x="0" y="225"/>
                    </a:lnTo>
                    <a:lnTo>
                      <a:pt x="38" y="147"/>
                    </a:lnTo>
                    <a:lnTo>
                      <a:pt x="27" y="111"/>
                    </a:lnTo>
                    <a:lnTo>
                      <a:pt x="65" y="104"/>
                    </a:lnTo>
                    <a:lnTo>
                      <a:pt x="69" y="53"/>
                    </a:lnTo>
                    <a:lnTo>
                      <a:pt x="47" y="26"/>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49" name="Freeform 148"/>
              <p:cNvSpPr>
                <a:spLocks/>
              </p:cNvSpPr>
              <p:nvPr/>
            </p:nvSpPr>
            <p:spPr bwMode="auto">
              <a:xfrm>
                <a:off x="4206" y="1689"/>
                <a:ext cx="92" cy="196"/>
              </a:xfrm>
              <a:custGeom>
                <a:avLst/>
                <a:gdLst>
                  <a:gd name="T0" fmla="*/ 17 w 92"/>
                  <a:gd name="T1" fmla="*/ 2 h 196"/>
                  <a:gd name="T2" fmla="*/ 39 w 92"/>
                  <a:gd name="T3" fmla="*/ 0 h 196"/>
                  <a:gd name="T4" fmla="*/ 82 w 92"/>
                  <a:gd name="T5" fmla="*/ 30 h 196"/>
                  <a:gd name="T6" fmla="*/ 76 w 92"/>
                  <a:gd name="T7" fmla="*/ 53 h 196"/>
                  <a:gd name="T8" fmla="*/ 91 w 92"/>
                  <a:gd name="T9" fmla="*/ 69 h 196"/>
                  <a:gd name="T10" fmla="*/ 92 w 92"/>
                  <a:gd name="T11" fmla="*/ 160 h 196"/>
                  <a:gd name="T12" fmla="*/ 77 w 92"/>
                  <a:gd name="T13" fmla="*/ 196 h 196"/>
                  <a:gd name="T14" fmla="*/ 59 w 92"/>
                  <a:gd name="T15" fmla="*/ 183 h 196"/>
                  <a:gd name="T16" fmla="*/ 41 w 92"/>
                  <a:gd name="T17" fmla="*/ 182 h 196"/>
                  <a:gd name="T18" fmla="*/ 9 w 92"/>
                  <a:gd name="T19" fmla="*/ 163 h 196"/>
                  <a:gd name="T20" fmla="*/ 33 w 92"/>
                  <a:gd name="T21" fmla="*/ 105 h 196"/>
                  <a:gd name="T22" fmla="*/ 0 w 92"/>
                  <a:gd name="T23" fmla="*/ 75 h 196"/>
                  <a:gd name="T24" fmla="*/ 17 w 92"/>
                  <a:gd name="T25" fmla="*/ 2 h 1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2"/>
                  <a:gd name="T40" fmla="*/ 0 h 196"/>
                  <a:gd name="T41" fmla="*/ 92 w 92"/>
                  <a:gd name="T42" fmla="*/ 196 h 1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2" h="196">
                    <a:moveTo>
                      <a:pt x="17" y="2"/>
                    </a:moveTo>
                    <a:lnTo>
                      <a:pt x="39" y="0"/>
                    </a:lnTo>
                    <a:lnTo>
                      <a:pt x="82" y="30"/>
                    </a:lnTo>
                    <a:lnTo>
                      <a:pt x="76" y="53"/>
                    </a:lnTo>
                    <a:lnTo>
                      <a:pt x="91" y="69"/>
                    </a:lnTo>
                    <a:lnTo>
                      <a:pt x="92" y="160"/>
                    </a:lnTo>
                    <a:lnTo>
                      <a:pt x="77" y="196"/>
                    </a:lnTo>
                    <a:lnTo>
                      <a:pt x="59" y="183"/>
                    </a:lnTo>
                    <a:lnTo>
                      <a:pt x="41" y="182"/>
                    </a:lnTo>
                    <a:lnTo>
                      <a:pt x="9" y="163"/>
                    </a:lnTo>
                    <a:lnTo>
                      <a:pt x="33" y="105"/>
                    </a:lnTo>
                    <a:lnTo>
                      <a:pt x="0" y="75"/>
                    </a:lnTo>
                    <a:lnTo>
                      <a:pt x="17" y="2"/>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50" name="Freeform 149"/>
              <p:cNvSpPr>
                <a:spLocks/>
              </p:cNvSpPr>
              <p:nvPr/>
            </p:nvSpPr>
            <p:spPr bwMode="auto">
              <a:xfrm>
                <a:off x="4277" y="1604"/>
                <a:ext cx="113" cy="93"/>
              </a:xfrm>
              <a:custGeom>
                <a:avLst/>
                <a:gdLst>
                  <a:gd name="T0" fmla="*/ 0 w 113"/>
                  <a:gd name="T1" fmla="*/ 23 h 93"/>
                  <a:gd name="T2" fmla="*/ 87 w 113"/>
                  <a:gd name="T3" fmla="*/ 0 h 93"/>
                  <a:gd name="T4" fmla="*/ 113 w 113"/>
                  <a:gd name="T5" fmla="*/ 42 h 93"/>
                  <a:gd name="T6" fmla="*/ 98 w 113"/>
                  <a:gd name="T7" fmla="*/ 61 h 93"/>
                  <a:gd name="T8" fmla="*/ 70 w 113"/>
                  <a:gd name="T9" fmla="*/ 54 h 93"/>
                  <a:gd name="T10" fmla="*/ 28 w 113"/>
                  <a:gd name="T11" fmla="*/ 93 h 93"/>
                  <a:gd name="T12" fmla="*/ 5 w 113"/>
                  <a:gd name="T13" fmla="*/ 73 h 93"/>
                  <a:gd name="T14" fmla="*/ 0 w 113"/>
                  <a:gd name="T15" fmla="*/ 23 h 93"/>
                  <a:gd name="T16" fmla="*/ 0 60000 65536"/>
                  <a:gd name="T17" fmla="*/ 0 60000 65536"/>
                  <a:gd name="T18" fmla="*/ 0 60000 65536"/>
                  <a:gd name="T19" fmla="*/ 0 60000 65536"/>
                  <a:gd name="T20" fmla="*/ 0 60000 65536"/>
                  <a:gd name="T21" fmla="*/ 0 60000 65536"/>
                  <a:gd name="T22" fmla="*/ 0 60000 65536"/>
                  <a:gd name="T23" fmla="*/ 0 60000 65536"/>
                  <a:gd name="T24" fmla="*/ 0 w 113"/>
                  <a:gd name="T25" fmla="*/ 0 h 93"/>
                  <a:gd name="T26" fmla="*/ 113 w 113"/>
                  <a:gd name="T27" fmla="*/ 93 h 9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3" h="93">
                    <a:moveTo>
                      <a:pt x="0" y="23"/>
                    </a:moveTo>
                    <a:lnTo>
                      <a:pt x="87" y="0"/>
                    </a:lnTo>
                    <a:lnTo>
                      <a:pt x="113" y="42"/>
                    </a:lnTo>
                    <a:lnTo>
                      <a:pt x="98" y="61"/>
                    </a:lnTo>
                    <a:lnTo>
                      <a:pt x="70" y="54"/>
                    </a:lnTo>
                    <a:lnTo>
                      <a:pt x="28" y="93"/>
                    </a:lnTo>
                    <a:lnTo>
                      <a:pt x="5" y="73"/>
                    </a:lnTo>
                    <a:lnTo>
                      <a:pt x="0" y="23"/>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51" name="Freeform 150"/>
              <p:cNvSpPr>
                <a:spLocks/>
              </p:cNvSpPr>
              <p:nvPr/>
            </p:nvSpPr>
            <p:spPr bwMode="auto">
              <a:xfrm>
                <a:off x="4364" y="1595"/>
                <a:ext cx="57" cy="51"/>
              </a:xfrm>
              <a:custGeom>
                <a:avLst/>
                <a:gdLst>
                  <a:gd name="T0" fmla="*/ 0 w 57"/>
                  <a:gd name="T1" fmla="*/ 9 h 51"/>
                  <a:gd name="T2" fmla="*/ 24 w 57"/>
                  <a:gd name="T3" fmla="*/ 0 h 51"/>
                  <a:gd name="T4" fmla="*/ 57 w 57"/>
                  <a:gd name="T5" fmla="*/ 26 h 51"/>
                  <a:gd name="T6" fmla="*/ 50 w 57"/>
                  <a:gd name="T7" fmla="*/ 33 h 51"/>
                  <a:gd name="T8" fmla="*/ 34 w 57"/>
                  <a:gd name="T9" fmla="*/ 33 h 51"/>
                  <a:gd name="T10" fmla="*/ 26 w 57"/>
                  <a:gd name="T11" fmla="*/ 51 h 51"/>
                  <a:gd name="T12" fmla="*/ 0 w 57"/>
                  <a:gd name="T13" fmla="*/ 9 h 51"/>
                  <a:gd name="T14" fmla="*/ 0 60000 65536"/>
                  <a:gd name="T15" fmla="*/ 0 60000 65536"/>
                  <a:gd name="T16" fmla="*/ 0 60000 65536"/>
                  <a:gd name="T17" fmla="*/ 0 60000 65536"/>
                  <a:gd name="T18" fmla="*/ 0 60000 65536"/>
                  <a:gd name="T19" fmla="*/ 0 60000 65536"/>
                  <a:gd name="T20" fmla="*/ 0 60000 65536"/>
                  <a:gd name="T21" fmla="*/ 0 w 57"/>
                  <a:gd name="T22" fmla="*/ 0 h 51"/>
                  <a:gd name="T23" fmla="*/ 57 w 57"/>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7" h="51">
                    <a:moveTo>
                      <a:pt x="0" y="9"/>
                    </a:moveTo>
                    <a:lnTo>
                      <a:pt x="24" y="0"/>
                    </a:lnTo>
                    <a:lnTo>
                      <a:pt x="57" y="26"/>
                    </a:lnTo>
                    <a:lnTo>
                      <a:pt x="50" y="33"/>
                    </a:lnTo>
                    <a:lnTo>
                      <a:pt x="34" y="33"/>
                    </a:lnTo>
                    <a:lnTo>
                      <a:pt x="26" y="51"/>
                    </a:lnTo>
                    <a:lnTo>
                      <a:pt x="0" y="9"/>
                    </a:lnTo>
                    <a:close/>
                  </a:path>
                </a:pathLst>
              </a:custGeom>
              <a:grp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grpSp>
        <p:sp>
          <p:nvSpPr>
            <p:cNvPr id="123" name="Freeform 122"/>
            <p:cNvSpPr>
              <a:spLocks/>
            </p:cNvSpPr>
            <p:nvPr/>
          </p:nvSpPr>
          <p:spPr bwMode="auto">
            <a:xfrm>
              <a:off x="2049042" y="2637628"/>
              <a:ext cx="771111" cy="586115"/>
            </a:xfrm>
            <a:custGeom>
              <a:avLst/>
              <a:gdLst>
                <a:gd name="T0" fmla="*/ 134 w 389"/>
                <a:gd name="T1" fmla="*/ 0 h 307"/>
                <a:gd name="T2" fmla="*/ 245 w 389"/>
                <a:gd name="T3" fmla="*/ 24 h 307"/>
                <a:gd name="T4" fmla="*/ 328 w 389"/>
                <a:gd name="T5" fmla="*/ 39 h 307"/>
                <a:gd name="T6" fmla="*/ 369 w 389"/>
                <a:gd name="T7" fmla="*/ 46 h 307"/>
                <a:gd name="T8" fmla="*/ 411 w 389"/>
                <a:gd name="T9" fmla="*/ 51 h 307"/>
                <a:gd name="T10" fmla="*/ 466 w 389"/>
                <a:gd name="T11" fmla="*/ 59 h 307"/>
                <a:gd name="T12" fmla="*/ 535 w 389"/>
                <a:gd name="T13" fmla="*/ 68 h 307"/>
                <a:gd name="T14" fmla="*/ 489 w 389"/>
                <a:gd name="T15" fmla="*/ 307 h 307"/>
                <a:gd name="T16" fmla="*/ 282 w 389"/>
                <a:gd name="T17" fmla="*/ 273 h 307"/>
                <a:gd name="T18" fmla="*/ 255 w 389"/>
                <a:gd name="T19" fmla="*/ 288 h 307"/>
                <a:gd name="T20" fmla="*/ 216 w 389"/>
                <a:gd name="T21" fmla="*/ 265 h 307"/>
                <a:gd name="T22" fmla="*/ 184 w 389"/>
                <a:gd name="T23" fmla="*/ 288 h 307"/>
                <a:gd name="T24" fmla="*/ 154 w 389"/>
                <a:gd name="T25" fmla="*/ 268 h 307"/>
                <a:gd name="T26" fmla="*/ 68 w 389"/>
                <a:gd name="T27" fmla="*/ 265 h 307"/>
                <a:gd name="T28" fmla="*/ 81 w 389"/>
                <a:gd name="T29" fmla="*/ 226 h 307"/>
                <a:gd name="T30" fmla="*/ 18 w 389"/>
                <a:gd name="T31" fmla="*/ 222 h 307"/>
                <a:gd name="T32" fmla="*/ 13 w 389"/>
                <a:gd name="T33" fmla="*/ 200 h 307"/>
                <a:gd name="T34" fmla="*/ 25 w 389"/>
                <a:gd name="T35" fmla="*/ 177 h 307"/>
                <a:gd name="T36" fmla="*/ 11 w 389"/>
                <a:gd name="T37" fmla="*/ 155 h 307"/>
                <a:gd name="T38" fmla="*/ 12 w 389"/>
                <a:gd name="T39" fmla="*/ 96 h 307"/>
                <a:gd name="T40" fmla="*/ 0 w 389"/>
                <a:gd name="T41" fmla="*/ 50 h 307"/>
                <a:gd name="T42" fmla="*/ 5 w 389"/>
                <a:gd name="T43" fmla="*/ 32 h 307"/>
                <a:gd name="T44" fmla="*/ 34 w 389"/>
                <a:gd name="T45" fmla="*/ 39 h 307"/>
                <a:gd name="T46" fmla="*/ 63 w 389"/>
                <a:gd name="T47" fmla="*/ 66 h 307"/>
                <a:gd name="T48" fmla="*/ 115 w 389"/>
                <a:gd name="T49" fmla="*/ 72 h 307"/>
                <a:gd name="T50" fmla="*/ 129 w 389"/>
                <a:gd name="T51" fmla="*/ 94 h 307"/>
                <a:gd name="T52" fmla="*/ 103 w 389"/>
                <a:gd name="T53" fmla="*/ 94 h 307"/>
                <a:gd name="T54" fmla="*/ 100 w 389"/>
                <a:gd name="T55" fmla="*/ 113 h 307"/>
                <a:gd name="T56" fmla="*/ 115 w 389"/>
                <a:gd name="T57" fmla="*/ 115 h 307"/>
                <a:gd name="T58" fmla="*/ 120 w 389"/>
                <a:gd name="T59" fmla="*/ 134 h 307"/>
                <a:gd name="T60" fmla="*/ 89 w 389"/>
                <a:gd name="T61" fmla="*/ 148 h 307"/>
                <a:gd name="T62" fmla="*/ 89 w 389"/>
                <a:gd name="T63" fmla="*/ 161 h 307"/>
                <a:gd name="T64" fmla="*/ 124 w 389"/>
                <a:gd name="T65" fmla="*/ 161 h 307"/>
                <a:gd name="T66" fmla="*/ 134 w 389"/>
                <a:gd name="T67" fmla="*/ 128 h 307"/>
                <a:gd name="T68" fmla="*/ 162 w 389"/>
                <a:gd name="T69" fmla="*/ 108 h 307"/>
                <a:gd name="T70" fmla="*/ 129 w 389"/>
                <a:gd name="T71" fmla="*/ 57 h 307"/>
                <a:gd name="T72" fmla="*/ 150 w 389"/>
                <a:gd name="T73" fmla="*/ 40 h 307"/>
                <a:gd name="T74" fmla="*/ 134 w 389"/>
                <a:gd name="T75" fmla="*/ 0 h 30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89"/>
                <a:gd name="T115" fmla="*/ 0 h 307"/>
                <a:gd name="T116" fmla="*/ 389 w 389"/>
                <a:gd name="T117" fmla="*/ 307 h 30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89" h="307">
                  <a:moveTo>
                    <a:pt x="98" y="0"/>
                  </a:moveTo>
                  <a:lnTo>
                    <a:pt x="178" y="24"/>
                  </a:lnTo>
                  <a:lnTo>
                    <a:pt x="239" y="39"/>
                  </a:lnTo>
                  <a:lnTo>
                    <a:pt x="269" y="46"/>
                  </a:lnTo>
                  <a:lnTo>
                    <a:pt x="299" y="51"/>
                  </a:lnTo>
                  <a:lnTo>
                    <a:pt x="340" y="59"/>
                  </a:lnTo>
                  <a:lnTo>
                    <a:pt x="389" y="68"/>
                  </a:lnTo>
                  <a:lnTo>
                    <a:pt x="357" y="307"/>
                  </a:lnTo>
                  <a:lnTo>
                    <a:pt x="206" y="273"/>
                  </a:lnTo>
                  <a:lnTo>
                    <a:pt x="186" y="288"/>
                  </a:lnTo>
                  <a:lnTo>
                    <a:pt x="158" y="265"/>
                  </a:lnTo>
                  <a:lnTo>
                    <a:pt x="134" y="288"/>
                  </a:lnTo>
                  <a:lnTo>
                    <a:pt x="112" y="268"/>
                  </a:lnTo>
                  <a:lnTo>
                    <a:pt x="50" y="265"/>
                  </a:lnTo>
                  <a:lnTo>
                    <a:pt x="59" y="226"/>
                  </a:lnTo>
                  <a:lnTo>
                    <a:pt x="14" y="222"/>
                  </a:lnTo>
                  <a:lnTo>
                    <a:pt x="9" y="200"/>
                  </a:lnTo>
                  <a:lnTo>
                    <a:pt x="18" y="177"/>
                  </a:lnTo>
                  <a:lnTo>
                    <a:pt x="7" y="155"/>
                  </a:lnTo>
                  <a:lnTo>
                    <a:pt x="8" y="96"/>
                  </a:lnTo>
                  <a:lnTo>
                    <a:pt x="0" y="50"/>
                  </a:lnTo>
                  <a:lnTo>
                    <a:pt x="5" y="32"/>
                  </a:lnTo>
                  <a:lnTo>
                    <a:pt x="25" y="39"/>
                  </a:lnTo>
                  <a:lnTo>
                    <a:pt x="46" y="66"/>
                  </a:lnTo>
                  <a:lnTo>
                    <a:pt x="84" y="72"/>
                  </a:lnTo>
                  <a:lnTo>
                    <a:pt x="94" y="94"/>
                  </a:lnTo>
                  <a:lnTo>
                    <a:pt x="75" y="94"/>
                  </a:lnTo>
                  <a:lnTo>
                    <a:pt x="73" y="113"/>
                  </a:lnTo>
                  <a:lnTo>
                    <a:pt x="84" y="115"/>
                  </a:lnTo>
                  <a:lnTo>
                    <a:pt x="88" y="134"/>
                  </a:lnTo>
                  <a:lnTo>
                    <a:pt x="65" y="148"/>
                  </a:lnTo>
                  <a:lnTo>
                    <a:pt x="65" y="161"/>
                  </a:lnTo>
                  <a:lnTo>
                    <a:pt x="91" y="161"/>
                  </a:lnTo>
                  <a:lnTo>
                    <a:pt x="98" y="128"/>
                  </a:lnTo>
                  <a:lnTo>
                    <a:pt x="118" y="108"/>
                  </a:lnTo>
                  <a:lnTo>
                    <a:pt x="94" y="57"/>
                  </a:lnTo>
                  <a:lnTo>
                    <a:pt x="109" y="40"/>
                  </a:lnTo>
                  <a:lnTo>
                    <a:pt x="98" y="0"/>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4" name="Freeform 123"/>
            <p:cNvSpPr>
              <a:spLocks/>
            </p:cNvSpPr>
            <p:nvPr/>
          </p:nvSpPr>
          <p:spPr bwMode="auto">
            <a:xfrm>
              <a:off x="1865364" y="3061287"/>
              <a:ext cx="964717" cy="762906"/>
            </a:xfrm>
            <a:custGeom>
              <a:avLst/>
              <a:gdLst>
                <a:gd name="T0" fmla="*/ 147 w 485"/>
                <a:gd name="T1" fmla="*/ 0 h 399"/>
                <a:gd name="T2" fmla="*/ 127 w 485"/>
                <a:gd name="T3" fmla="*/ 9 h 399"/>
                <a:gd name="T4" fmla="*/ 115 w 485"/>
                <a:gd name="T5" fmla="*/ 44 h 399"/>
                <a:gd name="T6" fmla="*/ 102 w 485"/>
                <a:gd name="T7" fmla="*/ 73 h 399"/>
                <a:gd name="T8" fmla="*/ 94 w 485"/>
                <a:gd name="T9" fmla="*/ 97 h 399"/>
                <a:gd name="T10" fmla="*/ 81 w 485"/>
                <a:gd name="T11" fmla="*/ 123 h 399"/>
                <a:gd name="T12" fmla="*/ 67 w 485"/>
                <a:gd name="T13" fmla="*/ 149 h 399"/>
                <a:gd name="T14" fmla="*/ 50 w 485"/>
                <a:gd name="T15" fmla="*/ 177 h 399"/>
                <a:gd name="T16" fmla="*/ 26 w 485"/>
                <a:gd name="T17" fmla="*/ 210 h 399"/>
                <a:gd name="T18" fmla="*/ 0 w 485"/>
                <a:gd name="T19" fmla="*/ 241 h 399"/>
                <a:gd name="T20" fmla="*/ 0 w 485"/>
                <a:gd name="T21" fmla="*/ 311 h 399"/>
                <a:gd name="T22" fmla="*/ 376 w 485"/>
                <a:gd name="T23" fmla="*/ 371 h 399"/>
                <a:gd name="T24" fmla="*/ 552 w 485"/>
                <a:gd name="T25" fmla="*/ 399 h 399"/>
                <a:gd name="T26" fmla="*/ 587 w 485"/>
                <a:gd name="T27" fmla="*/ 260 h 399"/>
                <a:gd name="T28" fmla="*/ 610 w 485"/>
                <a:gd name="T29" fmla="*/ 249 h 399"/>
                <a:gd name="T30" fmla="*/ 588 w 485"/>
                <a:gd name="T31" fmla="*/ 218 h 399"/>
                <a:gd name="T32" fmla="*/ 600 w 485"/>
                <a:gd name="T33" fmla="*/ 186 h 399"/>
                <a:gd name="T34" fmla="*/ 670 w 485"/>
                <a:gd name="T35" fmla="*/ 133 h 399"/>
                <a:gd name="T36" fmla="*/ 621 w 485"/>
                <a:gd name="T37" fmla="*/ 85 h 399"/>
                <a:gd name="T38" fmla="*/ 412 w 485"/>
                <a:gd name="T39" fmla="*/ 51 h 399"/>
                <a:gd name="T40" fmla="*/ 386 w 485"/>
                <a:gd name="T41" fmla="*/ 65 h 399"/>
                <a:gd name="T42" fmla="*/ 346 w 485"/>
                <a:gd name="T43" fmla="*/ 42 h 399"/>
                <a:gd name="T44" fmla="*/ 312 w 485"/>
                <a:gd name="T45" fmla="*/ 66 h 399"/>
                <a:gd name="T46" fmla="*/ 281 w 485"/>
                <a:gd name="T47" fmla="*/ 42 h 399"/>
                <a:gd name="T48" fmla="*/ 197 w 485"/>
                <a:gd name="T49" fmla="*/ 43 h 399"/>
                <a:gd name="T50" fmla="*/ 209 w 485"/>
                <a:gd name="T51" fmla="*/ 4 h 399"/>
                <a:gd name="T52" fmla="*/ 147 w 485"/>
                <a:gd name="T53" fmla="*/ 0 h 39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5"/>
                <a:gd name="T82" fmla="*/ 0 h 399"/>
                <a:gd name="T83" fmla="*/ 485 w 485"/>
                <a:gd name="T84" fmla="*/ 399 h 39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5" h="399">
                  <a:moveTo>
                    <a:pt x="106" y="0"/>
                  </a:moveTo>
                  <a:lnTo>
                    <a:pt x="92" y="9"/>
                  </a:lnTo>
                  <a:lnTo>
                    <a:pt x="83" y="44"/>
                  </a:lnTo>
                  <a:lnTo>
                    <a:pt x="74" y="73"/>
                  </a:lnTo>
                  <a:lnTo>
                    <a:pt x="68" y="97"/>
                  </a:lnTo>
                  <a:lnTo>
                    <a:pt x="59" y="123"/>
                  </a:lnTo>
                  <a:lnTo>
                    <a:pt x="49" y="149"/>
                  </a:lnTo>
                  <a:lnTo>
                    <a:pt x="36" y="177"/>
                  </a:lnTo>
                  <a:lnTo>
                    <a:pt x="18" y="210"/>
                  </a:lnTo>
                  <a:lnTo>
                    <a:pt x="0" y="241"/>
                  </a:lnTo>
                  <a:lnTo>
                    <a:pt x="0" y="311"/>
                  </a:lnTo>
                  <a:lnTo>
                    <a:pt x="272" y="371"/>
                  </a:lnTo>
                  <a:lnTo>
                    <a:pt x="398" y="399"/>
                  </a:lnTo>
                  <a:lnTo>
                    <a:pt x="424" y="260"/>
                  </a:lnTo>
                  <a:lnTo>
                    <a:pt x="441" y="249"/>
                  </a:lnTo>
                  <a:lnTo>
                    <a:pt x="425" y="218"/>
                  </a:lnTo>
                  <a:lnTo>
                    <a:pt x="433" y="186"/>
                  </a:lnTo>
                  <a:lnTo>
                    <a:pt x="485" y="133"/>
                  </a:lnTo>
                  <a:lnTo>
                    <a:pt x="449" y="85"/>
                  </a:lnTo>
                  <a:lnTo>
                    <a:pt x="298" y="51"/>
                  </a:lnTo>
                  <a:lnTo>
                    <a:pt x="278" y="65"/>
                  </a:lnTo>
                  <a:lnTo>
                    <a:pt x="250" y="42"/>
                  </a:lnTo>
                  <a:lnTo>
                    <a:pt x="226" y="66"/>
                  </a:lnTo>
                  <a:lnTo>
                    <a:pt x="203" y="42"/>
                  </a:lnTo>
                  <a:lnTo>
                    <a:pt x="143" y="43"/>
                  </a:lnTo>
                  <a:lnTo>
                    <a:pt x="151" y="4"/>
                  </a:lnTo>
                  <a:lnTo>
                    <a:pt x="106" y="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5" name="Freeform 124"/>
            <p:cNvSpPr>
              <a:spLocks/>
            </p:cNvSpPr>
            <p:nvPr/>
          </p:nvSpPr>
          <p:spPr bwMode="auto">
            <a:xfrm>
              <a:off x="1785937" y="3652182"/>
              <a:ext cx="1017668" cy="1624559"/>
            </a:xfrm>
            <a:custGeom>
              <a:avLst/>
              <a:gdLst>
                <a:gd name="T0" fmla="*/ 55 w 512"/>
                <a:gd name="T1" fmla="*/ 0 h 850"/>
                <a:gd name="T2" fmla="*/ 379 w 512"/>
                <a:gd name="T3" fmla="*/ 50 h 850"/>
                <a:gd name="T4" fmla="*/ 308 w 512"/>
                <a:gd name="T5" fmla="*/ 300 h 850"/>
                <a:gd name="T6" fmla="*/ 673 w 512"/>
                <a:gd name="T7" fmla="*/ 681 h 850"/>
                <a:gd name="T8" fmla="*/ 708 w 512"/>
                <a:gd name="T9" fmla="*/ 730 h 850"/>
                <a:gd name="T10" fmla="*/ 672 w 512"/>
                <a:gd name="T11" fmla="*/ 753 h 850"/>
                <a:gd name="T12" fmla="*/ 651 w 512"/>
                <a:gd name="T13" fmla="*/ 795 h 850"/>
                <a:gd name="T14" fmla="*/ 628 w 512"/>
                <a:gd name="T15" fmla="*/ 820 h 850"/>
                <a:gd name="T16" fmla="*/ 653 w 512"/>
                <a:gd name="T17" fmla="*/ 842 h 850"/>
                <a:gd name="T18" fmla="*/ 612 w 512"/>
                <a:gd name="T19" fmla="*/ 850 h 850"/>
                <a:gd name="T20" fmla="*/ 398 w 512"/>
                <a:gd name="T21" fmla="*/ 844 h 850"/>
                <a:gd name="T22" fmla="*/ 384 w 512"/>
                <a:gd name="T23" fmla="*/ 794 h 850"/>
                <a:gd name="T24" fmla="*/ 348 w 512"/>
                <a:gd name="T25" fmla="*/ 758 h 850"/>
                <a:gd name="T26" fmla="*/ 320 w 512"/>
                <a:gd name="T27" fmla="*/ 745 h 850"/>
                <a:gd name="T28" fmla="*/ 313 w 512"/>
                <a:gd name="T29" fmla="*/ 719 h 850"/>
                <a:gd name="T30" fmla="*/ 291 w 512"/>
                <a:gd name="T31" fmla="*/ 705 h 850"/>
                <a:gd name="T32" fmla="*/ 268 w 512"/>
                <a:gd name="T33" fmla="*/ 687 h 850"/>
                <a:gd name="T34" fmla="*/ 260 w 512"/>
                <a:gd name="T35" fmla="*/ 667 h 850"/>
                <a:gd name="T36" fmla="*/ 240 w 512"/>
                <a:gd name="T37" fmla="*/ 654 h 850"/>
                <a:gd name="T38" fmla="*/ 207 w 512"/>
                <a:gd name="T39" fmla="*/ 661 h 850"/>
                <a:gd name="T40" fmla="*/ 168 w 512"/>
                <a:gd name="T41" fmla="*/ 651 h 850"/>
                <a:gd name="T42" fmla="*/ 168 w 512"/>
                <a:gd name="T43" fmla="*/ 640 h 850"/>
                <a:gd name="T44" fmla="*/ 167 w 512"/>
                <a:gd name="T45" fmla="*/ 617 h 850"/>
                <a:gd name="T46" fmla="*/ 152 w 512"/>
                <a:gd name="T47" fmla="*/ 591 h 850"/>
                <a:gd name="T48" fmla="*/ 151 w 512"/>
                <a:gd name="T49" fmla="*/ 570 h 850"/>
                <a:gd name="T50" fmla="*/ 134 w 512"/>
                <a:gd name="T51" fmla="*/ 551 h 850"/>
                <a:gd name="T52" fmla="*/ 138 w 512"/>
                <a:gd name="T53" fmla="*/ 533 h 850"/>
                <a:gd name="T54" fmla="*/ 92 w 512"/>
                <a:gd name="T55" fmla="*/ 490 h 850"/>
                <a:gd name="T56" fmla="*/ 92 w 512"/>
                <a:gd name="T57" fmla="*/ 465 h 850"/>
                <a:gd name="T58" fmla="*/ 115 w 512"/>
                <a:gd name="T59" fmla="*/ 456 h 850"/>
                <a:gd name="T60" fmla="*/ 115 w 512"/>
                <a:gd name="T61" fmla="*/ 440 h 850"/>
                <a:gd name="T62" fmla="*/ 92 w 512"/>
                <a:gd name="T63" fmla="*/ 436 h 850"/>
                <a:gd name="T64" fmla="*/ 80 w 512"/>
                <a:gd name="T65" fmla="*/ 412 h 850"/>
                <a:gd name="T66" fmla="*/ 69 w 512"/>
                <a:gd name="T67" fmla="*/ 371 h 850"/>
                <a:gd name="T68" fmla="*/ 103 w 512"/>
                <a:gd name="T69" fmla="*/ 393 h 850"/>
                <a:gd name="T70" fmla="*/ 89 w 512"/>
                <a:gd name="T71" fmla="*/ 364 h 850"/>
                <a:gd name="T72" fmla="*/ 115 w 512"/>
                <a:gd name="T73" fmla="*/ 364 h 850"/>
                <a:gd name="T74" fmla="*/ 115 w 512"/>
                <a:gd name="T75" fmla="*/ 343 h 850"/>
                <a:gd name="T76" fmla="*/ 89 w 512"/>
                <a:gd name="T77" fmla="*/ 329 h 850"/>
                <a:gd name="T78" fmla="*/ 78 w 512"/>
                <a:gd name="T79" fmla="*/ 349 h 850"/>
                <a:gd name="T80" fmla="*/ 55 w 512"/>
                <a:gd name="T81" fmla="*/ 342 h 850"/>
                <a:gd name="T82" fmla="*/ 11 w 512"/>
                <a:gd name="T83" fmla="*/ 246 h 850"/>
                <a:gd name="T84" fmla="*/ 22 w 512"/>
                <a:gd name="T85" fmla="*/ 178 h 850"/>
                <a:gd name="T86" fmla="*/ 0 w 512"/>
                <a:gd name="T87" fmla="*/ 139 h 850"/>
                <a:gd name="T88" fmla="*/ 12 w 512"/>
                <a:gd name="T89" fmla="*/ 110 h 850"/>
                <a:gd name="T90" fmla="*/ 33 w 512"/>
                <a:gd name="T91" fmla="*/ 104 h 850"/>
                <a:gd name="T92" fmla="*/ 55 w 512"/>
                <a:gd name="T93" fmla="*/ 57 h 850"/>
                <a:gd name="T94" fmla="*/ 55 w 512"/>
                <a:gd name="T95" fmla="*/ 0 h 85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850"/>
                <a:gd name="T146" fmla="*/ 512 w 512"/>
                <a:gd name="T147" fmla="*/ 850 h 850"/>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850">
                  <a:moveTo>
                    <a:pt x="40" y="0"/>
                  </a:moveTo>
                  <a:lnTo>
                    <a:pt x="275" y="50"/>
                  </a:lnTo>
                  <a:lnTo>
                    <a:pt x="223" y="300"/>
                  </a:lnTo>
                  <a:lnTo>
                    <a:pt x="488" y="681"/>
                  </a:lnTo>
                  <a:lnTo>
                    <a:pt x="512" y="730"/>
                  </a:lnTo>
                  <a:lnTo>
                    <a:pt x="487" y="753"/>
                  </a:lnTo>
                  <a:lnTo>
                    <a:pt x="471" y="795"/>
                  </a:lnTo>
                  <a:lnTo>
                    <a:pt x="455" y="820"/>
                  </a:lnTo>
                  <a:lnTo>
                    <a:pt x="472" y="842"/>
                  </a:lnTo>
                  <a:lnTo>
                    <a:pt x="444" y="850"/>
                  </a:lnTo>
                  <a:lnTo>
                    <a:pt x="289" y="844"/>
                  </a:lnTo>
                  <a:lnTo>
                    <a:pt x="279" y="794"/>
                  </a:lnTo>
                  <a:lnTo>
                    <a:pt x="252" y="758"/>
                  </a:lnTo>
                  <a:lnTo>
                    <a:pt x="232" y="745"/>
                  </a:lnTo>
                  <a:lnTo>
                    <a:pt x="227" y="719"/>
                  </a:lnTo>
                  <a:lnTo>
                    <a:pt x="210" y="705"/>
                  </a:lnTo>
                  <a:lnTo>
                    <a:pt x="194" y="687"/>
                  </a:lnTo>
                  <a:lnTo>
                    <a:pt x="188" y="667"/>
                  </a:lnTo>
                  <a:lnTo>
                    <a:pt x="173" y="654"/>
                  </a:lnTo>
                  <a:lnTo>
                    <a:pt x="149" y="661"/>
                  </a:lnTo>
                  <a:lnTo>
                    <a:pt x="122" y="651"/>
                  </a:lnTo>
                  <a:lnTo>
                    <a:pt x="122" y="640"/>
                  </a:lnTo>
                  <a:lnTo>
                    <a:pt x="121" y="617"/>
                  </a:lnTo>
                  <a:lnTo>
                    <a:pt x="110" y="591"/>
                  </a:lnTo>
                  <a:lnTo>
                    <a:pt x="109" y="570"/>
                  </a:lnTo>
                  <a:lnTo>
                    <a:pt x="97" y="551"/>
                  </a:lnTo>
                  <a:lnTo>
                    <a:pt x="100" y="533"/>
                  </a:lnTo>
                  <a:lnTo>
                    <a:pt x="66" y="490"/>
                  </a:lnTo>
                  <a:lnTo>
                    <a:pt x="66" y="465"/>
                  </a:lnTo>
                  <a:lnTo>
                    <a:pt x="83" y="456"/>
                  </a:lnTo>
                  <a:lnTo>
                    <a:pt x="83" y="440"/>
                  </a:lnTo>
                  <a:lnTo>
                    <a:pt x="66" y="436"/>
                  </a:lnTo>
                  <a:lnTo>
                    <a:pt x="58" y="412"/>
                  </a:lnTo>
                  <a:lnTo>
                    <a:pt x="50" y="371"/>
                  </a:lnTo>
                  <a:lnTo>
                    <a:pt x="75" y="393"/>
                  </a:lnTo>
                  <a:lnTo>
                    <a:pt x="65" y="364"/>
                  </a:lnTo>
                  <a:lnTo>
                    <a:pt x="83" y="364"/>
                  </a:lnTo>
                  <a:lnTo>
                    <a:pt x="83" y="343"/>
                  </a:lnTo>
                  <a:lnTo>
                    <a:pt x="65" y="329"/>
                  </a:lnTo>
                  <a:lnTo>
                    <a:pt x="56" y="349"/>
                  </a:lnTo>
                  <a:lnTo>
                    <a:pt x="40" y="342"/>
                  </a:lnTo>
                  <a:lnTo>
                    <a:pt x="7" y="246"/>
                  </a:lnTo>
                  <a:lnTo>
                    <a:pt x="16" y="178"/>
                  </a:lnTo>
                  <a:lnTo>
                    <a:pt x="0" y="139"/>
                  </a:lnTo>
                  <a:lnTo>
                    <a:pt x="8" y="110"/>
                  </a:lnTo>
                  <a:lnTo>
                    <a:pt x="24" y="104"/>
                  </a:lnTo>
                  <a:lnTo>
                    <a:pt x="40" y="57"/>
                  </a:lnTo>
                  <a:lnTo>
                    <a:pt x="40" y="0"/>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6" name="Freeform 125"/>
            <p:cNvSpPr>
              <a:spLocks/>
            </p:cNvSpPr>
            <p:nvPr/>
          </p:nvSpPr>
          <p:spPr bwMode="auto">
            <a:xfrm>
              <a:off x="2653024" y="2765044"/>
              <a:ext cx="694993" cy="1162675"/>
            </a:xfrm>
            <a:custGeom>
              <a:avLst/>
              <a:gdLst>
                <a:gd name="T0" fmla="*/ 117 w 349"/>
                <a:gd name="T1" fmla="*/ 0 h 608"/>
                <a:gd name="T2" fmla="*/ 72 w 349"/>
                <a:gd name="T3" fmla="*/ 238 h 608"/>
                <a:gd name="T4" fmla="*/ 118 w 349"/>
                <a:gd name="T5" fmla="*/ 288 h 608"/>
                <a:gd name="T6" fmla="*/ 47 w 349"/>
                <a:gd name="T7" fmla="*/ 341 h 608"/>
                <a:gd name="T8" fmla="*/ 37 w 349"/>
                <a:gd name="T9" fmla="*/ 378 h 608"/>
                <a:gd name="T10" fmla="*/ 58 w 349"/>
                <a:gd name="T11" fmla="*/ 404 h 608"/>
                <a:gd name="T12" fmla="*/ 37 w 349"/>
                <a:gd name="T13" fmla="*/ 416 h 608"/>
                <a:gd name="T14" fmla="*/ 0 w 349"/>
                <a:gd name="T15" fmla="*/ 554 h 608"/>
                <a:gd name="T16" fmla="*/ 230 w 349"/>
                <a:gd name="T17" fmla="*/ 586 h 608"/>
                <a:gd name="T18" fmla="*/ 451 w 349"/>
                <a:gd name="T19" fmla="*/ 608 h 608"/>
                <a:gd name="T20" fmla="*/ 472 w 349"/>
                <a:gd name="T21" fmla="*/ 482 h 608"/>
                <a:gd name="T22" fmla="*/ 485 w 349"/>
                <a:gd name="T23" fmla="*/ 413 h 608"/>
                <a:gd name="T24" fmla="*/ 464 w 349"/>
                <a:gd name="T25" fmla="*/ 388 h 608"/>
                <a:gd name="T26" fmla="*/ 414 w 349"/>
                <a:gd name="T27" fmla="*/ 395 h 608"/>
                <a:gd name="T28" fmla="*/ 346 w 349"/>
                <a:gd name="T29" fmla="*/ 401 h 608"/>
                <a:gd name="T30" fmla="*/ 338 w 349"/>
                <a:gd name="T31" fmla="*/ 345 h 608"/>
                <a:gd name="T32" fmla="*/ 257 w 349"/>
                <a:gd name="T33" fmla="*/ 299 h 608"/>
                <a:gd name="T34" fmla="*/ 268 w 349"/>
                <a:gd name="T35" fmla="*/ 270 h 608"/>
                <a:gd name="T36" fmla="*/ 275 w 349"/>
                <a:gd name="T37" fmla="*/ 218 h 608"/>
                <a:gd name="T38" fmla="*/ 175 w 349"/>
                <a:gd name="T39" fmla="*/ 106 h 608"/>
                <a:gd name="T40" fmla="*/ 188 w 349"/>
                <a:gd name="T41" fmla="*/ 7 h 608"/>
                <a:gd name="T42" fmla="*/ 117 w 349"/>
                <a:gd name="T43" fmla="*/ 0 h 60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49"/>
                <a:gd name="T67" fmla="*/ 0 h 608"/>
                <a:gd name="T68" fmla="*/ 349 w 349"/>
                <a:gd name="T69" fmla="*/ 608 h 60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49" h="608">
                  <a:moveTo>
                    <a:pt x="84" y="0"/>
                  </a:moveTo>
                  <a:lnTo>
                    <a:pt x="52" y="238"/>
                  </a:lnTo>
                  <a:lnTo>
                    <a:pt x="85" y="288"/>
                  </a:lnTo>
                  <a:lnTo>
                    <a:pt x="34" y="341"/>
                  </a:lnTo>
                  <a:lnTo>
                    <a:pt x="27" y="378"/>
                  </a:lnTo>
                  <a:lnTo>
                    <a:pt x="41" y="404"/>
                  </a:lnTo>
                  <a:lnTo>
                    <a:pt x="27" y="416"/>
                  </a:lnTo>
                  <a:lnTo>
                    <a:pt x="0" y="554"/>
                  </a:lnTo>
                  <a:lnTo>
                    <a:pt x="166" y="586"/>
                  </a:lnTo>
                  <a:lnTo>
                    <a:pt x="324" y="608"/>
                  </a:lnTo>
                  <a:lnTo>
                    <a:pt x="340" y="482"/>
                  </a:lnTo>
                  <a:lnTo>
                    <a:pt x="349" y="413"/>
                  </a:lnTo>
                  <a:lnTo>
                    <a:pt x="333" y="388"/>
                  </a:lnTo>
                  <a:lnTo>
                    <a:pt x="297" y="395"/>
                  </a:lnTo>
                  <a:lnTo>
                    <a:pt x="250" y="401"/>
                  </a:lnTo>
                  <a:lnTo>
                    <a:pt x="242" y="345"/>
                  </a:lnTo>
                  <a:lnTo>
                    <a:pt x="185" y="299"/>
                  </a:lnTo>
                  <a:lnTo>
                    <a:pt x="192" y="270"/>
                  </a:lnTo>
                  <a:lnTo>
                    <a:pt x="198" y="218"/>
                  </a:lnTo>
                  <a:lnTo>
                    <a:pt x="125" y="106"/>
                  </a:lnTo>
                  <a:lnTo>
                    <a:pt x="134" y="7"/>
                  </a:lnTo>
                  <a:lnTo>
                    <a:pt x="84" y="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7" name="Freeform 126"/>
            <p:cNvSpPr>
              <a:spLocks/>
            </p:cNvSpPr>
            <p:nvPr/>
          </p:nvSpPr>
          <p:spPr bwMode="auto">
            <a:xfrm>
              <a:off x="5578613" y="4990054"/>
              <a:ext cx="416996" cy="753349"/>
            </a:xfrm>
            <a:custGeom>
              <a:avLst/>
              <a:gdLst>
                <a:gd name="T0" fmla="*/ 81 w 210"/>
                <a:gd name="T1" fmla="*/ 13 h 394"/>
                <a:gd name="T2" fmla="*/ 37 w 210"/>
                <a:gd name="T3" fmla="*/ 80 h 394"/>
                <a:gd name="T4" fmla="*/ 0 w 210"/>
                <a:gd name="T5" fmla="*/ 124 h 394"/>
                <a:gd name="T6" fmla="*/ 13 w 210"/>
                <a:gd name="T7" fmla="*/ 175 h 394"/>
                <a:gd name="T8" fmla="*/ 57 w 210"/>
                <a:gd name="T9" fmla="*/ 246 h 394"/>
                <a:gd name="T10" fmla="*/ 23 w 210"/>
                <a:gd name="T11" fmla="*/ 318 h 394"/>
                <a:gd name="T12" fmla="*/ 6 w 210"/>
                <a:gd name="T13" fmla="*/ 355 h 394"/>
                <a:gd name="T14" fmla="*/ 174 w 210"/>
                <a:gd name="T15" fmla="*/ 340 h 394"/>
                <a:gd name="T16" fmla="*/ 184 w 210"/>
                <a:gd name="T17" fmla="*/ 388 h 394"/>
                <a:gd name="T18" fmla="*/ 217 w 210"/>
                <a:gd name="T19" fmla="*/ 394 h 394"/>
                <a:gd name="T20" fmla="*/ 225 w 210"/>
                <a:gd name="T21" fmla="*/ 369 h 394"/>
                <a:gd name="T22" fmla="*/ 286 w 210"/>
                <a:gd name="T23" fmla="*/ 362 h 394"/>
                <a:gd name="T24" fmla="*/ 272 w 210"/>
                <a:gd name="T25" fmla="*/ 282 h 394"/>
                <a:gd name="T26" fmla="*/ 270 w 210"/>
                <a:gd name="T27" fmla="*/ 0 h 394"/>
                <a:gd name="T28" fmla="*/ 81 w 210"/>
                <a:gd name="T29" fmla="*/ 13 h 39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0"/>
                <a:gd name="T46" fmla="*/ 0 h 394"/>
                <a:gd name="T47" fmla="*/ 210 w 210"/>
                <a:gd name="T48" fmla="*/ 394 h 39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0" h="394">
                  <a:moveTo>
                    <a:pt x="59" y="13"/>
                  </a:moveTo>
                  <a:lnTo>
                    <a:pt x="27" y="80"/>
                  </a:lnTo>
                  <a:lnTo>
                    <a:pt x="0" y="124"/>
                  </a:lnTo>
                  <a:lnTo>
                    <a:pt x="9" y="175"/>
                  </a:lnTo>
                  <a:lnTo>
                    <a:pt x="42" y="246"/>
                  </a:lnTo>
                  <a:lnTo>
                    <a:pt x="17" y="318"/>
                  </a:lnTo>
                  <a:lnTo>
                    <a:pt x="6" y="355"/>
                  </a:lnTo>
                  <a:lnTo>
                    <a:pt x="128" y="340"/>
                  </a:lnTo>
                  <a:lnTo>
                    <a:pt x="134" y="388"/>
                  </a:lnTo>
                  <a:lnTo>
                    <a:pt x="159" y="394"/>
                  </a:lnTo>
                  <a:lnTo>
                    <a:pt x="165" y="369"/>
                  </a:lnTo>
                  <a:lnTo>
                    <a:pt x="210" y="362"/>
                  </a:lnTo>
                  <a:lnTo>
                    <a:pt x="200" y="282"/>
                  </a:lnTo>
                  <a:lnTo>
                    <a:pt x="198" y="0"/>
                  </a:lnTo>
                  <a:lnTo>
                    <a:pt x="59" y="13"/>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8" name="Freeform 127"/>
            <p:cNvSpPr>
              <a:spLocks/>
            </p:cNvSpPr>
            <p:nvPr/>
          </p:nvSpPr>
          <p:spPr bwMode="auto">
            <a:xfrm>
              <a:off x="5969133" y="4953421"/>
              <a:ext cx="471603" cy="761313"/>
            </a:xfrm>
            <a:custGeom>
              <a:avLst/>
              <a:gdLst>
                <a:gd name="T0" fmla="*/ 0 w 237"/>
                <a:gd name="T1" fmla="*/ 20 h 398"/>
                <a:gd name="T2" fmla="*/ 213 w 237"/>
                <a:gd name="T3" fmla="*/ 0 h 398"/>
                <a:gd name="T4" fmla="*/ 281 w 237"/>
                <a:gd name="T5" fmla="*/ 184 h 398"/>
                <a:gd name="T6" fmla="*/ 329 w 237"/>
                <a:gd name="T7" fmla="*/ 213 h 398"/>
                <a:gd name="T8" fmla="*/ 291 w 237"/>
                <a:gd name="T9" fmla="*/ 267 h 398"/>
                <a:gd name="T10" fmla="*/ 326 w 237"/>
                <a:gd name="T11" fmla="*/ 319 h 398"/>
                <a:gd name="T12" fmla="*/ 110 w 237"/>
                <a:gd name="T13" fmla="*/ 338 h 398"/>
                <a:gd name="T14" fmla="*/ 117 w 237"/>
                <a:gd name="T15" fmla="*/ 383 h 398"/>
                <a:gd name="T16" fmla="*/ 86 w 237"/>
                <a:gd name="T17" fmla="*/ 398 h 398"/>
                <a:gd name="T18" fmla="*/ 61 w 237"/>
                <a:gd name="T19" fmla="*/ 341 h 398"/>
                <a:gd name="T20" fmla="*/ 46 w 237"/>
                <a:gd name="T21" fmla="*/ 387 h 398"/>
                <a:gd name="T22" fmla="*/ 17 w 237"/>
                <a:gd name="T23" fmla="*/ 383 h 398"/>
                <a:gd name="T24" fmla="*/ 11 w 237"/>
                <a:gd name="T25" fmla="*/ 337 h 398"/>
                <a:gd name="T26" fmla="*/ 1 w 237"/>
                <a:gd name="T27" fmla="*/ 297 h 398"/>
                <a:gd name="T28" fmla="*/ 0 w 237"/>
                <a:gd name="T29" fmla="*/ 20 h 39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37"/>
                <a:gd name="T46" fmla="*/ 0 h 398"/>
                <a:gd name="T47" fmla="*/ 237 w 237"/>
                <a:gd name="T48" fmla="*/ 398 h 39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37" h="398">
                  <a:moveTo>
                    <a:pt x="0" y="20"/>
                  </a:moveTo>
                  <a:lnTo>
                    <a:pt x="154" y="0"/>
                  </a:lnTo>
                  <a:lnTo>
                    <a:pt x="203" y="184"/>
                  </a:lnTo>
                  <a:lnTo>
                    <a:pt x="237" y="213"/>
                  </a:lnTo>
                  <a:lnTo>
                    <a:pt x="210" y="267"/>
                  </a:lnTo>
                  <a:lnTo>
                    <a:pt x="236" y="319"/>
                  </a:lnTo>
                  <a:lnTo>
                    <a:pt x="79" y="338"/>
                  </a:lnTo>
                  <a:lnTo>
                    <a:pt x="85" y="383"/>
                  </a:lnTo>
                  <a:lnTo>
                    <a:pt x="62" y="398"/>
                  </a:lnTo>
                  <a:lnTo>
                    <a:pt x="44" y="341"/>
                  </a:lnTo>
                  <a:lnTo>
                    <a:pt x="33" y="387"/>
                  </a:lnTo>
                  <a:lnTo>
                    <a:pt x="13" y="383"/>
                  </a:lnTo>
                  <a:lnTo>
                    <a:pt x="7" y="337"/>
                  </a:lnTo>
                  <a:lnTo>
                    <a:pt x="1" y="297"/>
                  </a:lnTo>
                  <a:lnTo>
                    <a:pt x="0" y="20"/>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29" name="Freeform 128"/>
            <p:cNvSpPr>
              <a:spLocks/>
            </p:cNvSpPr>
            <p:nvPr/>
          </p:nvSpPr>
          <p:spPr bwMode="auto">
            <a:xfrm>
              <a:off x="6275262" y="4915196"/>
              <a:ext cx="653624" cy="700790"/>
            </a:xfrm>
            <a:custGeom>
              <a:avLst/>
              <a:gdLst>
                <a:gd name="T0" fmla="*/ 0 w 328"/>
                <a:gd name="T1" fmla="*/ 23 h 366"/>
                <a:gd name="T2" fmla="*/ 4 w 328"/>
                <a:gd name="T3" fmla="*/ 23 h 366"/>
                <a:gd name="T4" fmla="*/ 111 w 328"/>
                <a:gd name="T5" fmla="*/ 7 h 366"/>
                <a:gd name="T6" fmla="*/ 206 w 328"/>
                <a:gd name="T7" fmla="*/ 0 h 366"/>
                <a:gd name="T8" fmla="*/ 192 w 328"/>
                <a:gd name="T9" fmla="*/ 19 h 366"/>
                <a:gd name="T10" fmla="*/ 221 w 328"/>
                <a:gd name="T11" fmla="*/ 19 h 366"/>
                <a:gd name="T12" fmla="*/ 384 w 328"/>
                <a:gd name="T13" fmla="*/ 132 h 366"/>
                <a:gd name="T14" fmla="*/ 446 w 328"/>
                <a:gd name="T15" fmla="*/ 205 h 366"/>
                <a:gd name="T16" fmla="*/ 455 w 328"/>
                <a:gd name="T17" fmla="*/ 254 h 366"/>
                <a:gd name="T18" fmla="*/ 434 w 328"/>
                <a:gd name="T19" fmla="*/ 266 h 366"/>
                <a:gd name="T20" fmla="*/ 446 w 328"/>
                <a:gd name="T21" fmla="*/ 316 h 366"/>
                <a:gd name="T22" fmla="*/ 402 w 328"/>
                <a:gd name="T23" fmla="*/ 318 h 366"/>
                <a:gd name="T24" fmla="*/ 402 w 328"/>
                <a:gd name="T25" fmla="*/ 360 h 366"/>
                <a:gd name="T26" fmla="*/ 364 w 328"/>
                <a:gd name="T27" fmla="*/ 339 h 366"/>
                <a:gd name="T28" fmla="*/ 130 w 328"/>
                <a:gd name="T29" fmla="*/ 366 h 366"/>
                <a:gd name="T30" fmla="*/ 78 w 328"/>
                <a:gd name="T31" fmla="*/ 287 h 366"/>
                <a:gd name="T32" fmla="*/ 115 w 328"/>
                <a:gd name="T33" fmla="*/ 233 h 366"/>
                <a:gd name="T34" fmla="*/ 65 w 328"/>
                <a:gd name="T35" fmla="*/ 206 h 366"/>
                <a:gd name="T36" fmla="*/ 0 w 328"/>
                <a:gd name="T37" fmla="*/ 23 h 3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28"/>
                <a:gd name="T58" fmla="*/ 0 h 366"/>
                <a:gd name="T59" fmla="*/ 328 w 328"/>
                <a:gd name="T60" fmla="*/ 366 h 3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28" h="366">
                  <a:moveTo>
                    <a:pt x="0" y="23"/>
                  </a:moveTo>
                  <a:lnTo>
                    <a:pt x="4" y="23"/>
                  </a:lnTo>
                  <a:lnTo>
                    <a:pt x="80" y="7"/>
                  </a:lnTo>
                  <a:lnTo>
                    <a:pt x="148" y="0"/>
                  </a:lnTo>
                  <a:lnTo>
                    <a:pt x="138" y="19"/>
                  </a:lnTo>
                  <a:lnTo>
                    <a:pt x="159" y="19"/>
                  </a:lnTo>
                  <a:lnTo>
                    <a:pt x="276" y="132"/>
                  </a:lnTo>
                  <a:lnTo>
                    <a:pt x="322" y="205"/>
                  </a:lnTo>
                  <a:lnTo>
                    <a:pt x="328" y="254"/>
                  </a:lnTo>
                  <a:lnTo>
                    <a:pt x="313" y="266"/>
                  </a:lnTo>
                  <a:lnTo>
                    <a:pt x="322" y="316"/>
                  </a:lnTo>
                  <a:lnTo>
                    <a:pt x="289" y="318"/>
                  </a:lnTo>
                  <a:lnTo>
                    <a:pt x="289" y="360"/>
                  </a:lnTo>
                  <a:lnTo>
                    <a:pt x="263" y="339"/>
                  </a:lnTo>
                  <a:lnTo>
                    <a:pt x="94" y="366"/>
                  </a:lnTo>
                  <a:lnTo>
                    <a:pt x="56" y="287"/>
                  </a:lnTo>
                  <a:lnTo>
                    <a:pt x="83" y="233"/>
                  </a:lnTo>
                  <a:lnTo>
                    <a:pt x="47" y="206"/>
                  </a:lnTo>
                  <a:lnTo>
                    <a:pt x="0" y="23"/>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0" name="Freeform 129"/>
            <p:cNvSpPr>
              <a:spLocks/>
            </p:cNvSpPr>
            <p:nvPr/>
          </p:nvSpPr>
          <p:spPr bwMode="auto">
            <a:xfrm>
              <a:off x="6434117" y="4486759"/>
              <a:ext cx="1024287" cy="465070"/>
            </a:xfrm>
            <a:custGeom>
              <a:avLst/>
              <a:gdLst>
                <a:gd name="T0" fmla="*/ 25 w 516"/>
                <a:gd name="T1" fmla="*/ 180 h 243"/>
                <a:gd name="T2" fmla="*/ 0 w 516"/>
                <a:gd name="T3" fmla="*/ 231 h 243"/>
                <a:gd name="T4" fmla="*/ 93 w 516"/>
                <a:gd name="T5" fmla="*/ 224 h 243"/>
                <a:gd name="T6" fmla="*/ 128 w 516"/>
                <a:gd name="T7" fmla="*/ 201 h 243"/>
                <a:gd name="T8" fmla="*/ 253 w 516"/>
                <a:gd name="T9" fmla="*/ 175 h 243"/>
                <a:gd name="T10" fmla="*/ 287 w 516"/>
                <a:gd name="T11" fmla="*/ 189 h 243"/>
                <a:gd name="T12" fmla="*/ 369 w 516"/>
                <a:gd name="T13" fmla="*/ 180 h 243"/>
                <a:gd name="T14" fmla="*/ 369 w 516"/>
                <a:gd name="T15" fmla="*/ 183 h 243"/>
                <a:gd name="T16" fmla="*/ 494 w 516"/>
                <a:gd name="T17" fmla="*/ 243 h 243"/>
                <a:gd name="T18" fmla="*/ 565 w 516"/>
                <a:gd name="T19" fmla="*/ 226 h 243"/>
                <a:gd name="T20" fmla="*/ 608 w 516"/>
                <a:gd name="T21" fmla="*/ 159 h 243"/>
                <a:gd name="T22" fmla="*/ 677 w 516"/>
                <a:gd name="T23" fmla="*/ 140 h 243"/>
                <a:gd name="T24" fmla="*/ 711 w 516"/>
                <a:gd name="T25" fmla="*/ 90 h 243"/>
                <a:gd name="T26" fmla="*/ 708 w 516"/>
                <a:gd name="T27" fmla="*/ 30 h 243"/>
                <a:gd name="T28" fmla="*/ 701 w 516"/>
                <a:gd name="T29" fmla="*/ 80 h 243"/>
                <a:gd name="T30" fmla="*/ 661 w 516"/>
                <a:gd name="T31" fmla="*/ 122 h 243"/>
                <a:gd name="T32" fmla="*/ 646 w 516"/>
                <a:gd name="T33" fmla="*/ 119 h 243"/>
                <a:gd name="T34" fmla="*/ 594 w 516"/>
                <a:gd name="T35" fmla="*/ 130 h 243"/>
                <a:gd name="T36" fmla="*/ 594 w 516"/>
                <a:gd name="T37" fmla="*/ 116 h 243"/>
                <a:gd name="T38" fmla="*/ 646 w 516"/>
                <a:gd name="T39" fmla="*/ 102 h 243"/>
                <a:gd name="T40" fmla="*/ 597 w 516"/>
                <a:gd name="T41" fmla="*/ 97 h 243"/>
                <a:gd name="T42" fmla="*/ 652 w 516"/>
                <a:gd name="T43" fmla="*/ 85 h 243"/>
                <a:gd name="T44" fmla="*/ 674 w 516"/>
                <a:gd name="T45" fmla="*/ 92 h 243"/>
                <a:gd name="T46" fmla="*/ 685 w 516"/>
                <a:gd name="T47" fmla="*/ 45 h 243"/>
                <a:gd name="T48" fmla="*/ 672 w 516"/>
                <a:gd name="T49" fmla="*/ 34 h 243"/>
                <a:gd name="T50" fmla="*/ 607 w 516"/>
                <a:gd name="T51" fmla="*/ 53 h 243"/>
                <a:gd name="T52" fmla="*/ 608 w 516"/>
                <a:gd name="T53" fmla="*/ 25 h 243"/>
                <a:gd name="T54" fmla="*/ 635 w 516"/>
                <a:gd name="T55" fmla="*/ 32 h 243"/>
                <a:gd name="T56" fmla="*/ 672 w 516"/>
                <a:gd name="T57" fmla="*/ 10 h 243"/>
                <a:gd name="T58" fmla="*/ 651 w 516"/>
                <a:gd name="T59" fmla="*/ 0 h 243"/>
                <a:gd name="T60" fmla="*/ 438 w 516"/>
                <a:gd name="T61" fmla="*/ 37 h 243"/>
                <a:gd name="T62" fmla="*/ 179 w 516"/>
                <a:gd name="T63" fmla="*/ 79 h 243"/>
                <a:gd name="T64" fmla="*/ 60 w 516"/>
                <a:gd name="T65" fmla="*/ 179 h 243"/>
                <a:gd name="T66" fmla="*/ 25 w 516"/>
                <a:gd name="T67" fmla="*/ 180 h 2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16"/>
                <a:gd name="T103" fmla="*/ 0 h 243"/>
                <a:gd name="T104" fmla="*/ 516 w 516"/>
                <a:gd name="T105" fmla="*/ 243 h 2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16" h="243">
                  <a:moveTo>
                    <a:pt x="18" y="180"/>
                  </a:moveTo>
                  <a:lnTo>
                    <a:pt x="0" y="231"/>
                  </a:lnTo>
                  <a:lnTo>
                    <a:pt x="67" y="224"/>
                  </a:lnTo>
                  <a:lnTo>
                    <a:pt x="93" y="201"/>
                  </a:lnTo>
                  <a:lnTo>
                    <a:pt x="184" y="175"/>
                  </a:lnTo>
                  <a:lnTo>
                    <a:pt x="209" y="189"/>
                  </a:lnTo>
                  <a:lnTo>
                    <a:pt x="269" y="180"/>
                  </a:lnTo>
                  <a:lnTo>
                    <a:pt x="269" y="183"/>
                  </a:lnTo>
                  <a:lnTo>
                    <a:pt x="359" y="243"/>
                  </a:lnTo>
                  <a:lnTo>
                    <a:pt x="411" y="226"/>
                  </a:lnTo>
                  <a:lnTo>
                    <a:pt x="441" y="159"/>
                  </a:lnTo>
                  <a:lnTo>
                    <a:pt x="492" y="140"/>
                  </a:lnTo>
                  <a:lnTo>
                    <a:pt x="516" y="90"/>
                  </a:lnTo>
                  <a:lnTo>
                    <a:pt x="515" y="30"/>
                  </a:lnTo>
                  <a:lnTo>
                    <a:pt x="509" y="80"/>
                  </a:lnTo>
                  <a:lnTo>
                    <a:pt x="480" y="122"/>
                  </a:lnTo>
                  <a:lnTo>
                    <a:pt x="469" y="119"/>
                  </a:lnTo>
                  <a:lnTo>
                    <a:pt x="431" y="130"/>
                  </a:lnTo>
                  <a:lnTo>
                    <a:pt x="431" y="116"/>
                  </a:lnTo>
                  <a:lnTo>
                    <a:pt x="469" y="102"/>
                  </a:lnTo>
                  <a:lnTo>
                    <a:pt x="434" y="97"/>
                  </a:lnTo>
                  <a:lnTo>
                    <a:pt x="474" y="85"/>
                  </a:lnTo>
                  <a:lnTo>
                    <a:pt x="489" y="92"/>
                  </a:lnTo>
                  <a:lnTo>
                    <a:pt x="497" y="45"/>
                  </a:lnTo>
                  <a:lnTo>
                    <a:pt x="487" y="34"/>
                  </a:lnTo>
                  <a:lnTo>
                    <a:pt x="440" y="53"/>
                  </a:lnTo>
                  <a:lnTo>
                    <a:pt x="441" y="25"/>
                  </a:lnTo>
                  <a:lnTo>
                    <a:pt x="461" y="32"/>
                  </a:lnTo>
                  <a:lnTo>
                    <a:pt x="487" y="10"/>
                  </a:lnTo>
                  <a:lnTo>
                    <a:pt x="473" y="0"/>
                  </a:lnTo>
                  <a:lnTo>
                    <a:pt x="318" y="37"/>
                  </a:lnTo>
                  <a:lnTo>
                    <a:pt x="129" y="79"/>
                  </a:lnTo>
                  <a:lnTo>
                    <a:pt x="43" y="179"/>
                  </a:lnTo>
                  <a:lnTo>
                    <a:pt x="18" y="180"/>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1" name="Freeform 130"/>
            <p:cNvSpPr>
              <a:spLocks/>
            </p:cNvSpPr>
            <p:nvPr/>
          </p:nvSpPr>
          <p:spPr bwMode="auto">
            <a:xfrm>
              <a:off x="7263144" y="3997798"/>
              <a:ext cx="142308" cy="183162"/>
            </a:xfrm>
            <a:custGeom>
              <a:avLst/>
              <a:gdLst>
                <a:gd name="T0" fmla="*/ 0 w 72"/>
                <a:gd name="T1" fmla="*/ 5 h 96"/>
                <a:gd name="T2" fmla="*/ 20 w 72"/>
                <a:gd name="T3" fmla="*/ 0 h 96"/>
                <a:gd name="T4" fmla="*/ 66 w 72"/>
                <a:gd name="T5" fmla="*/ 21 h 96"/>
                <a:gd name="T6" fmla="*/ 66 w 72"/>
                <a:gd name="T7" fmla="*/ 42 h 96"/>
                <a:gd name="T8" fmla="*/ 97 w 72"/>
                <a:gd name="T9" fmla="*/ 57 h 96"/>
                <a:gd name="T10" fmla="*/ 99 w 72"/>
                <a:gd name="T11" fmla="*/ 85 h 96"/>
                <a:gd name="T12" fmla="*/ 48 w 72"/>
                <a:gd name="T13" fmla="*/ 96 h 96"/>
                <a:gd name="T14" fmla="*/ 0 w 72"/>
                <a:gd name="T15" fmla="*/ 5 h 96"/>
                <a:gd name="T16" fmla="*/ 0 60000 65536"/>
                <a:gd name="T17" fmla="*/ 0 60000 65536"/>
                <a:gd name="T18" fmla="*/ 0 60000 65536"/>
                <a:gd name="T19" fmla="*/ 0 60000 65536"/>
                <a:gd name="T20" fmla="*/ 0 60000 65536"/>
                <a:gd name="T21" fmla="*/ 0 60000 65536"/>
                <a:gd name="T22" fmla="*/ 0 60000 65536"/>
                <a:gd name="T23" fmla="*/ 0 60000 65536"/>
                <a:gd name="T24" fmla="*/ 0 w 72"/>
                <a:gd name="T25" fmla="*/ 0 h 96"/>
                <a:gd name="T26" fmla="*/ 72 w 72"/>
                <a:gd name="T27" fmla="*/ 96 h 9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2" h="96">
                  <a:moveTo>
                    <a:pt x="0" y="5"/>
                  </a:moveTo>
                  <a:lnTo>
                    <a:pt x="15" y="0"/>
                  </a:lnTo>
                  <a:lnTo>
                    <a:pt x="48" y="21"/>
                  </a:lnTo>
                  <a:lnTo>
                    <a:pt x="48" y="42"/>
                  </a:lnTo>
                  <a:lnTo>
                    <a:pt x="71" y="57"/>
                  </a:lnTo>
                  <a:lnTo>
                    <a:pt x="72" y="85"/>
                  </a:lnTo>
                  <a:lnTo>
                    <a:pt x="35" y="96"/>
                  </a:lnTo>
                  <a:lnTo>
                    <a:pt x="0" y="5"/>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2" name="Freeform 131"/>
            <p:cNvSpPr>
              <a:spLocks/>
            </p:cNvSpPr>
            <p:nvPr/>
          </p:nvSpPr>
          <p:spPr bwMode="auto">
            <a:xfrm>
              <a:off x="6738100" y="3125806"/>
              <a:ext cx="762837" cy="641860"/>
            </a:xfrm>
            <a:custGeom>
              <a:avLst/>
              <a:gdLst>
                <a:gd name="T0" fmla="*/ 40 w 384"/>
                <a:gd name="T1" fmla="*/ 226 h 336"/>
                <a:gd name="T2" fmla="*/ 92 w 384"/>
                <a:gd name="T3" fmla="*/ 206 h 336"/>
                <a:gd name="T4" fmla="*/ 158 w 384"/>
                <a:gd name="T5" fmla="*/ 201 h 336"/>
                <a:gd name="T6" fmla="*/ 177 w 384"/>
                <a:gd name="T7" fmla="*/ 183 h 336"/>
                <a:gd name="T8" fmla="*/ 198 w 384"/>
                <a:gd name="T9" fmla="*/ 181 h 336"/>
                <a:gd name="T10" fmla="*/ 212 w 384"/>
                <a:gd name="T11" fmla="*/ 162 h 336"/>
                <a:gd name="T12" fmla="*/ 235 w 384"/>
                <a:gd name="T13" fmla="*/ 155 h 336"/>
                <a:gd name="T14" fmla="*/ 225 w 384"/>
                <a:gd name="T15" fmla="*/ 120 h 336"/>
                <a:gd name="T16" fmla="*/ 211 w 384"/>
                <a:gd name="T17" fmla="*/ 111 h 336"/>
                <a:gd name="T18" fmla="*/ 240 w 384"/>
                <a:gd name="T19" fmla="*/ 82 h 336"/>
                <a:gd name="T20" fmla="*/ 258 w 384"/>
                <a:gd name="T21" fmla="*/ 82 h 336"/>
                <a:gd name="T22" fmla="*/ 320 w 384"/>
                <a:gd name="T23" fmla="*/ 22 h 336"/>
                <a:gd name="T24" fmla="*/ 414 w 384"/>
                <a:gd name="T25" fmla="*/ 0 h 336"/>
                <a:gd name="T26" fmla="*/ 425 w 384"/>
                <a:gd name="T27" fmla="*/ 56 h 336"/>
                <a:gd name="T28" fmla="*/ 430 w 384"/>
                <a:gd name="T29" fmla="*/ 54 h 336"/>
                <a:gd name="T30" fmla="*/ 452 w 384"/>
                <a:gd name="T31" fmla="*/ 74 h 336"/>
                <a:gd name="T32" fmla="*/ 453 w 384"/>
                <a:gd name="T33" fmla="*/ 132 h 336"/>
                <a:gd name="T34" fmla="*/ 482 w 384"/>
                <a:gd name="T35" fmla="*/ 179 h 336"/>
                <a:gd name="T36" fmla="*/ 493 w 384"/>
                <a:gd name="T37" fmla="*/ 240 h 336"/>
                <a:gd name="T38" fmla="*/ 495 w 384"/>
                <a:gd name="T39" fmla="*/ 293 h 336"/>
                <a:gd name="T40" fmla="*/ 530 w 384"/>
                <a:gd name="T41" fmla="*/ 310 h 336"/>
                <a:gd name="T42" fmla="*/ 505 w 384"/>
                <a:gd name="T43" fmla="*/ 336 h 336"/>
                <a:gd name="T44" fmla="*/ 444 w 384"/>
                <a:gd name="T45" fmla="*/ 306 h 336"/>
                <a:gd name="T46" fmla="*/ 412 w 384"/>
                <a:gd name="T47" fmla="*/ 308 h 336"/>
                <a:gd name="T48" fmla="*/ 380 w 384"/>
                <a:gd name="T49" fmla="*/ 301 h 336"/>
                <a:gd name="T50" fmla="*/ 381 w 384"/>
                <a:gd name="T51" fmla="*/ 283 h 336"/>
                <a:gd name="T52" fmla="*/ 362 w 384"/>
                <a:gd name="T53" fmla="*/ 277 h 336"/>
                <a:gd name="T54" fmla="*/ 15 w 384"/>
                <a:gd name="T55" fmla="*/ 329 h 336"/>
                <a:gd name="T56" fmla="*/ 0 w 384"/>
                <a:gd name="T57" fmla="*/ 314 h 336"/>
                <a:gd name="T58" fmla="*/ 52 w 384"/>
                <a:gd name="T59" fmla="*/ 254 h 336"/>
                <a:gd name="T60" fmla="*/ 40 w 384"/>
                <a:gd name="T61" fmla="*/ 226 h 3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384"/>
                <a:gd name="T94" fmla="*/ 0 h 336"/>
                <a:gd name="T95" fmla="*/ 384 w 384"/>
                <a:gd name="T96" fmla="*/ 336 h 3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384" h="336">
                  <a:moveTo>
                    <a:pt x="29" y="226"/>
                  </a:moveTo>
                  <a:lnTo>
                    <a:pt x="66" y="206"/>
                  </a:lnTo>
                  <a:lnTo>
                    <a:pt x="115" y="201"/>
                  </a:lnTo>
                  <a:lnTo>
                    <a:pt x="127" y="183"/>
                  </a:lnTo>
                  <a:lnTo>
                    <a:pt x="144" y="181"/>
                  </a:lnTo>
                  <a:lnTo>
                    <a:pt x="154" y="162"/>
                  </a:lnTo>
                  <a:lnTo>
                    <a:pt x="171" y="155"/>
                  </a:lnTo>
                  <a:lnTo>
                    <a:pt x="163" y="120"/>
                  </a:lnTo>
                  <a:lnTo>
                    <a:pt x="153" y="111"/>
                  </a:lnTo>
                  <a:lnTo>
                    <a:pt x="174" y="82"/>
                  </a:lnTo>
                  <a:lnTo>
                    <a:pt x="187" y="82"/>
                  </a:lnTo>
                  <a:lnTo>
                    <a:pt x="232" y="22"/>
                  </a:lnTo>
                  <a:lnTo>
                    <a:pt x="301" y="0"/>
                  </a:lnTo>
                  <a:lnTo>
                    <a:pt x="308" y="56"/>
                  </a:lnTo>
                  <a:lnTo>
                    <a:pt x="312" y="54"/>
                  </a:lnTo>
                  <a:lnTo>
                    <a:pt x="328" y="74"/>
                  </a:lnTo>
                  <a:lnTo>
                    <a:pt x="329" y="132"/>
                  </a:lnTo>
                  <a:lnTo>
                    <a:pt x="350" y="179"/>
                  </a:lnTo>
                  <a:lnTo>
                    <a:pt x="358" y="240"/>
                  </a:lnTo>
                  <a:lnTo>
                    <a:pt x="360" y="293"/>
                  </a:lnTo>
                  <a:lnTo>
                    <a:pt x="384" y="310"/>
                  </a:lnTo>
                  <a:lnTo>
                    <a:pt x="366" y="336"/>
                  </a:lnTo>
                  <a:lnTo>
                    <a:pt x="322" y="306"/>
                  </a:lnTo>
                  <a:lnTo>
                    <a:pt x="299" y="308"/>
                  </a:lnTo>
                  <a:lnTo>
                    <a:pt x="276" y="301"/>
                  </a:lnTo>
                  <a:lnTo>
                    <a:pt x="277" y="283"/>
                  </a:lnTo>
                  <a:lnTo>
                    <a:pt x="262" y="277"/>
                  </a:lnTo>
                  <a:lnTo>
                    <a:pt x="11" y="329"/>
                  </a:lnTo>
                  <a:lnTo>
                    <a:pt x="0" y="314"/>
                  </a:lnTo>
                  <a:lnTo>
                    <a:pt x="38" y="254"/>
                  </a:lnTo>
                  <a:lnTo>
                    <a:pt x="29" y="226"/>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3" name="Freeform 132"/>
            <p:cNvSpPr>
              <a:spLocks/>
            </p:cNvSpPr>
            <p:nvPr/>
          </p:nvSpPr>
          <p:spPr bwMode="auto">
            <a:xfrm>
              <a:off x="7453440" y="3645811"/>
              <a:ext cx="221736" cy="138565"/>
            </a:xfrm>
            <a:custGeom>
              <a:avLst/>
              <a:gdLst>
                <a:gd name="T0" fmla="*/ 0 w 112"/>
                <a:gd name="T1" fmla="*/ 53 h 72"/>
                <a:gd name="T2" fmla="*/ 63 w 112"/>
                <a:gd name="T3" fmla="*/ 30 h 72"/>
                <a:gd name="T4" fmla="*/ 124 w 112"/>
                <a:gd name="T5" fmla="*/ 0 h 72"/>
                <a:gd name="T6" fmla="*/ 135 w 112"/>
                <a:gd name="T7" fmla="*/ 1 h 72"/>
                <a:gd name="T8" fmla="*/ 153 w 112"/>
                <a:gd name="T9" fmla="*/ 3 h 72"/>
                <a:gd name="T10" fmla="*/ 92 w 112"/>
                <a:gd name="T11" fmla="*/ 40 h 72"/>
                <a:gd name="T12" fmla="*/ 17 w 112"/>
                <a:gd name="T13" fmla="*/ 72 h 72"/>
                <a:gd name="T14" fmla="*/ 0 w 112"/>
                <a:gd name="T15" fmla="*/ 53 h 72"/>
                <a:gd name="T16" fmla="*/ 0 60000 65536"/>
                <a:gd name="T17" fmla="*/ 0 60000 65536"/>
                <a:gd name="T18" fmla="*/ 0 60000 65536"/>
                <a:gd name="T19" fmla="*/ 0 60000 65536"/>
                <a:gd name="T20" fmla="*/ 0 60000 65536"/>
                <a:gd name="T21" fmla="*/ 0 60000 65536"/>
                <a:gd name="T22" fmla="*/ 0 60000 65536"/>
                <a:gd name="T23" fmla="*/ 0 60000 65536"/>
                <a:gd name="T24" fmla="*/ 0 w 112"/>
                <a:gd name="T25" fmla="*/ 0 h 72"/>
                <a:gd name="T26" fmla="*/ 112 w 112"/>
                <a:gd name="T27" fmla="*/ 72 h 7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2" h="72">
                  <a:moveTo>
                    <a:pt x="0" y="53"/>
                  </a:moveTo>
                  <a:lnTo>
                    <a:pt x="46" y="30"/>
                  </a:lnTo>
                  <a:lnTo>
                    <a:pt x="91" y="0"/>
                  </a:lnTo>
                  <a:lnTo>
                    <a:pt x="99" y="1"/>
                  </a:lnTo>
                  <a:lnTo>
                    <a:pt x="112" y="3"/>
                  </a:lnTo>
                  <a:lnTo>
                    <a:pt x="68" y="40"/>
                  </a:lnTo>
                  <a:lnTo>
                    <a:pt x="13" y="72"/>
                  </a:lnTo>
                  <a:lnTo>
                    <a:pt x="0" y="53"/>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4" name="Freeform 133"/>
            <p:cNvSpPr>
              <a:spLocks/>
            </p:cNvSpPr>
            <p:nvPr/>
          </p:nvSpPr>
          <p:spPr bwMode="auto">
            <a:xfrm>
              <a:off x="7345881" y="4246260"/>
              <a:ext cx="61226" cy="109897"/>
            </a:xfrm>
            <a:custGeom>
              <a:avLst/>
              <a:gdLst>
                <a:gd name="T0" fmla="*/ 0 w 31"/>
                <a:gd name="T1" fmla="*/ 5 h 57"/>
                <a:gd name="T2" fmla="*/ 45 w 31"/>
                <a:gd name="T3" fmla="*/ 0 h 57"/>
                <a:gd name="T4" fmla="*/ 20 w 31"/>
                <a:gd name="T5" fmla="*/ 57 h 57"/>
                <a:gd name="T6" fmla="*/ 2 w 31"/>
                <a:gd name="T7" fmla="*/ 55 h 57"/>
                <a:gd name="T8" fmla="*/ 0 w 31"/>
                <a:gd name="T9" fmla="*/ 5 h 57"/>
                <a:gd name="T10" fmla="*/ 0 60000 65536"/>
                <a:gd name="T11" fmla="*/ 0 60000 65536"/>
                <a:gd name="T12" fmla="*/ 0 60000 65536"/>
                <a:gd name="T13" fmla="*/ 0 60000 65536"/>
                <a:gd name="T14" fmla="*/ 0 60000 65536"/>
                <a:gd name="T15" fmla="*/ 0 w 31"/>
                <a:gd name="T16" fmla="*/ 0 h 57"/>
                <a:gd name="T17" fmla="*/ 31 w 31"/>
                <a:gd name="T18" fmla="*/ 57 h 57"/>
              </a:gdLst>
              <a:ahLst/>
              <a:cxnLst>
                <a:cxn ang="T10">
                  <a:pos x="T0" y="T1"/>
                </a:cxn>
                <a:cxn ang="T11">
                  <a:pos x="T2" y="T3"/>
                </a:cxn>
                <a:cxn ang="T12">
                  <a:pos x="T4" y="T5"/>
                </a:cxn>
                <a:cxn ang="T13">
                  <a:pos x="T6" y="T7"/>
                </a:cxn>
                <a:cxn ang="T14">
                  <a:pos x="T8" y="T9"/>
                </a:cxn>
              </a:cxnLst>
              <a:rect l="T15" t="T16" r="T17" b="T18"/>
              <a:pathLst>
                <a:path w="31" h="57">
                  <a:moveTo>
                    <a:pt x="0" y="5"/>
                  </a:moveTo>
                  <a:lnTo>
                    <a:pt x="31" y="0"/>
                  </a:lnTo>
                  <a:lnTo>
                    <a:pt x="14" y="57"/>
                  </a:lnTo>
                  <a:lnTo>
                    <a:pt x="2" y="55"/>
                  </a:lnTo>
                  <a:lnTo>
                    <a:pt x="0" y="5"/>
                  </a:lnTo>
                  <a:close/>
                </a:path>
              </a:pathLst>
            </a:custGeom>
            <a:solidFill>
              <a:srgbClr val="00B05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solidFill>
                  <a:srgbClr val="000000"/>
                </a:solidFill>
              </a:endParaRPr>
            </a:p>
          </p:txBody>
        </p:sp>
        <p:sp>
          <p:nvSpPr>
            <p:cNvPr id="135" name="Freeform 134"/>
            <p:cNvSpPr>
              <a:spLocks/>
            </p:cNvSpPr>
            <p:nvPr/>
          </p:nvSpPr>
          <p:spPr bwMode="auto">
            <a:xfrm>
              <a:off x="5291137" y="3147356"/>
              <a:ext cx="608395" cy="731052"/>
            </a:xfrm>
            <a:custGeom>
              <a:avLst/>
              <a:gdLst>
                <a:gd name="T0" fmla="*/ 30 w 304"/>
                <a:gd name="T1" fmla="*/ 26 h 382"/>
                <a:gd name="T2" fmla="*/ 62 w 304"/>
                <a:gd name="T3" fmla="*/ 23 h 382"/>
                <a:gd name="T4" fmla="*/ 89 w 304"/>
                <a:gd name="T5" fmla="*/ 23 h 382"/>
                <a:gd name="T6" fmla="*/ 108 w 304"/>
                <a:gd name="T7" fmla="*/ 0 h 382"/>
                <a:gd name="T8" fmla="*/ 120 w 304"/>
                <a:gd name="T9" fmla="*/ 28 h 382"/>
                <a:gd name="T10" fmla="*/ 167 w 304"/>
                <a:gd name="T11" fmla="*/ 28 h 382"/>
                <a:gd name="T12" fmla="*/ 189 w 304"/>
                <a:gd name="T13" fmla="*/ 54 h 382"/>
                <a:gd name="T14" fmla="*/ 237 w 304"/>
                <a:gd name="T15" fmla="*/ 47 h 382"/>
                <a:gd name="T16" fmla="*/ 268 w 304"/>
                <a:gd name="T17" fmla="*/ 64 h 382"/>
                <a:gd name="T18" fmla="*/ 327 w 304"/>
                <a:gd name="T19" fmla="*/ 75 h 382"/>
                <a:gd name="T20" fmla="*/ 338 w 304"/>
                <a:gd name="T21" fmla="*/ 95 h 382"/>
                <a:gd name="T22" fmla="*/ 368 w 304"/>
                <a:gd name="T23" fmla="*/ 97 h 382"/>
                <a:gd name="T24" fmla="*/ 357 w 304"/>
                <a:gd name="T25" fmla="*/ 117 h 382"/>
                <a:gd name="T26" fmla="*/ 369 w 304"/>
                <a:gd name="T27" fmla="*/ 139 h 382"/>
                <a:gd name="T28" fmla="*/ 351 w 304"/>
                <a:gd name="T29" fmla="*/ 167 h 382"/>
                <a:gd name="T30" fmla="*/ 365 w 304"/>
                <a:gd name="T31" fmla="*/ 173 h 382"/>
                <a:gd name="T32" fmla="*/ 397 w 304"/>
                <a:gd name="T33" fmla="*/ 142 h 382"/>
                <a:gd name="T34" fmla="*/ 396 w 304"/>
                <a:gd name="T35" fmla="*/ 132 h 382"/>
                <a:gd name="T36" fmla="*/ 407 w 304"/>
                <a:gd name="T37" fmla="*/ 127 h 382"/>
                <a:gd name="T38" fmla="*/ 417 w 304"/>
                <a:gd name="T39" fmla="*/ 142 h 382"/>
                <a:gd name="T40" fmla="*/ 390 w 304"/>
                <a:gd name="T41" fmla="*/ 164 h 382"/>
                <a:gd name="T42" fmla="*/ 382 w 304"/>
                <a:gd name="T43" fmla="*/ 212 h 382"/>
                <a:gd name="T44" fmla="*/ 382 w 304"/>
                <a:gd name="T45" fmla="*/ 293 h 382"/>
                <a:gd name="T46" fmla="*/ 397 w 304"/>
                <a:gd name="T47" fmla="*/ 307 h 382"/>
                <a:gd name="T48" fmla="*/ 389 w 304"/>
                <a:gd name="T49" fmla="*/ 358 h 382"/>
                <a:gd name="T50" fmla="*/ 194 w 304"/>
                <a:gd name="T51" fmla="*/ 382 h 382"/>
                <a:gd name="T52" fmla="*/ 143 w 304"/>
                <a:gd name="T53" fmla="*/ 359 h 382"/>
                <a:gd name="T54" fmla="*/ 153 w 304"/>
                <a:gd name="T55" fmla="*/ 328 h 382"/>
                <a:gd name="T56" fmla="*/ 129 w 304"/>
                <a:gd name="T57" fmla="*/ 295 h 382"/>
                <a:gd name="T58" fmla="*/ 108 w 304"/>
                <a:gd name="T59" fmla="*/ 254 h 382"/>
                <a:gd name="T60" fmla="*/ 52 w 304"/>
                <a:gd name="T61" fmla="*/ 213 h 382"/>
                <a:gd name="T62" fmla="*/ 17 w 304"/>
                <a:gd name="T63" fmla="*/ 213 h 382"/>
                <a:gd name="T64" fmla="*/ 17 w 304"/>
                <a:gd name="T65" fmla="*/ 157 h 382"/>
                <a:gd name="T66" fmla="*/ 0 w 304"/>
                <a:gd name="T67" fmla="*/ 135 h 382"/>
                <a:gd name="T68" fmla="*/ 38 w 304"/>
                <a:gd name="T69" fmla="*/ 102 h 382"/>
                <a:gd name="T70" fmla="*/ 30 w 304"/>
                <a:gd name="T71" fmla="*/ 26 h 3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4"/>
                <a:gd name="T109" fmla="*/ 0 h 382"/>
                <a:gd name="T110" fmla="*/ 304 w 304"/>
                <a:gd name="T111" fmla="*/ 382 h 3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4" h="382">
                  <a:moveTo>
                    <a:pt x="22" y="26"/>
                  </a:moveTo>
                  <a:lnTo>
                    <a:pt x="45" y="23"/>
                  </a:lnTo>
                  <a:lnTo>
                    <a:pt x="65" y="23"/>
                  </a:lnTo>
                  <a:lnTo>
                    <a:pt x="79" y="0"/>
                  </a:lnTo>
                  <a:lnTo>
                    <a:pt x="88" y="28"/>
                  </a:lnTo>
                  <a:lnTo>
                    <a:pt x="121" y="28"/>
                  </a:lnTo>
                  <a:lnTo>
                    <a:pt x="139" y="54"/>
                  </a:lnTo>
                  <a:lnTo>
                    <a:pt x="173" y="47"/>
                  </a:lnTo>
                  <a:lnTo>
                    <a:pt x="196" y="64"/>
                  </a:lnTo>
                  <a:lnTo>
                    <a:pt x="238" y="75"/>
                  </a:lnTo>
                  <a:lnTo>
                    <a:pt x="246" y="95"/>
                  </a:lnTo>
                  <a:lnTo>
                    <a:pt x="268" y="97"/>
                  </a:lnTo>
                  <a:lnTo>
                    <a:pt x="261" y="117"/>
                  </a:lnTo>
                  <a:lnTo>
                    <a:pt x="269" y="139"/>
                  </a:lnTo>
                  <a:lnTo>
                    <a:pt x="255" y="167"/>
                  </a:lnTo>
                  <a:lnTo>
                    <a:pt x="265" y="173"/>
                  </a:lnTo>
                  <a:lnTo>
                    <a:pt x="289" y="142"/>
                  </a:lnTo>
                  <a:lnTo>
                    <a:pt x="288" y="132"/>
                  </a:lnTo>
                  <a:lnTo>
                    <a:pt x="297" y="127"/>
                  </a:lnTo>
                  <a:lnTo>
                    <a:pt x="304" y="142"/>
                  </a:lnTo>
                  <a:lnTo>
                    <a:pt x="285" y="164"/>
                  </a:lnTo>
                  <a:lnTo>
                    <a:pt x="278" y="212"/>
                  </a:lnTo>
                  <a:lnTo>
                    <a:pt x="278" y="293"/>
                  </a:lnTo>
                  <a:lnTo>
                    <a:pt x="289" y="307"/>
                  </a:lnTo>
                  <a:lnTo>
                    <a:pt x="284" y="358"/>
                  </a:lnTo>
                  <a:lnTo>
                    <a:pt x="140" y="382"/>
                  </a:lnTo>
                  <a:lnTo>
                    <a:pt x="104" y="359"/>
                  </a:lnTo>
                  <a:lnTo>
                    <a:pt x="111" y="328"/>
                  </a:lnTo>
                  <a:lnTo>
                    <a:pt x="94" y="295"/>
                  </a:lnTo>
                  <a:lnTo>
                    <a:pt x="79" y="254"/>
                  </a:lnTo>
                  <a:lnTo>
                    <a:pt x="38" y="213"/>
                  </a:lnTo>
                  <a:lnTo>
                    <a:pt x="13" y="213"/>
                  </a:lnTo>
                  <a:lnTo>
                    <a:pt x="13" y="157"/>
                  </a:lnTo>
                  <a:lnTo>
                    <a:pt x="0" y="135"/>
                  </a:lnTo>
                  <a:lnTo>
                    <a:pt x="28" y="102"/>
                  </a:lnTo>
                  <a:lnTo>
                    <a:pt x="22" y="26"/>
                  </a:lnTo>
                  <a:close/>
                </a:path>
              </a:pathLst>
            </a:custGeom>
            <a:solidFill>
              <a:srgbClr val="C00000"/>
            </a:solidFill>
            <a:ln w="38100">
              <a:solidFill>
                <a:srgbClr val="0070C0"/>
              </a:solidFill>
              <a:round/>
              <a:headEnd/>
              <a:tailEnd/>
            </a:ln>
          </p:spPr>
          <p:txBody>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defRPr/>
              </a:pPr>
              <a:endParaRPr lang="en-GB" sz="1000" b="0" dirty="0">
                <a:ln>
                  <a:solidFill>
                    <a:srgbClr val="FF0000"/>
                  </a:solidFill>
                </a:ln>
                <a:solidFill>
                  <a:srgbClr val="000000"/>
                </a:solidFill>
              </a:endParaRPr>
            </a:p>
          </p:txBody>
        </p:sp>
      </p:grpSp>
      <p:sp>
        <p:nvSpPr>
          <p:cNvPr id="57" name="TextBox 56"/>
          <p:cNvSpPr txBox="1"/>
          <p:nvPr/>
        </p:nvSpPr>
        <p:spPr>
          <a:xfrm>
            <a:off x="6534412" y="2270819"/>
            <a:ext cx="1561904"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Appleton Cardiology, WI</a:t>
            </a:r>
          </a:p>
          <a:p>
            <a:pPr fontAlgn="auto">
              <a:spcBef>
                <a:spcPts val="0"/>
              </a:spcBef>
              <a:spcAft>
                <a:spcPts val="0"/>
              </a:spcAft>
            </a:pPr>
            <a:r>
              <a:rPr lang="en-US" sz="900" dirty="0">
                <a:solidFill>
                  <a:srgbClr val="000000"/>
                </a:solidFill>
                <a:cs typeface="Arial" pitchFamily="34" charset="0"/>
              </a:rPr>
              <a:t>K. Alaswad</a:t>
            </a:r>
          </a:p>
        </p:txBody>
      </p:sp>
      <p:sp>
        <p:nvSpPr>
          <p:cNvPr id="58" name="TextBox 57"/>
          <p:cNvSpPr txBox="1"/>
          <p:nvPr/>
        </p:nvSpPr>
        <p:spPr>
          <a:xfrm>
            <a:off x="4864710" y="3978820"/>
            <a:ext cx="1967888"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Mid America Heart Institute, MO </a:t>
            </a:r>
          </a:p>
          <a:p>
            <a:pPr fontAlgn="auto">
              <a:spcBef>
                <a:spcPts val="0"/>
              </a:spcBef>
              <a:spcAft>
                <a:spcPts val="0"/>
              </a:spcAft>
            </a:pPr>
            <a:r>
              <a:rPr lang="en-US" sz="900" dirty="0">
                <a:solidFill>
                  <a:srgbClr val="000000"/>
                </a:solidFill>
                <a:cs typeface="Arial" pitchFamily="34" charset="0"/>
              </a:rPr>
              <a:t>J.A. Grantham</a:t>
            </a:r>
          </a:p>
        </p:txBody>
      </p:sp>
      <p:sp>
        <p:nvSpPr>
          <p:cNvPr id="59" name="TextBox 58"/>
          <p:cNvSpPr txBox="1"/>
          <p:nvPr/>
        </p:nvSpPr>
        <p:spPr>
          <a:xfrm>
            <a:off x="5332703" y="4910898"/>
            <a:ext cx="1365507"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Dallas VAMC, TX</a:t>
            </a:r>
            <a:br>
              <a:rPr lang="en-US" sz="900" i="0" dirty="0">
                <a:solidFill>
                  <a:srgbClr val="000000"/>
                </a:solidFill>
                <a:cs typeface="Arial" pitchFamily="34" charset="0"/>
              </a:rPr>
            </a:br>
            <a:r>
              <a:rPr lang="en-US" sz="900" dirty="0">
                <a:solidFill>
                  <a:srgbClr val="000000"/>
                </a:solidFill>
                <a:cs typeface="Arial" pitchFamily="34" charset="0"/>
              </a:rPr>
              <a:t>S. Abdullah, H. </a:t>
            </a:r>
            <a:r>
              <a:rPr lang="en-US" sz="900" dirty="0" err="1">
                <a:solidFill>
                  <a:srgbClr val="000000"/>
                </a:solidFill>
                <a:cs typeface="Arial" pitchFamily="34" charset="0"/>
              </a:rPr>
              <a:t>Khalili</a:t>
            </a:r>
            <a:endParaRPr lang="en-US" sz="900" dirty="0">
              <a:solidFill>
                <a:srgbClr val="000000"/>
              </a:solidFill>
              <a:cs typeface="Arial" pitchFamily="34" charset="0"/>
            </a:endParaRPr>
          </a:p>
        </p:txBody>
      </p:sp>
      <p:sp>
        <p:nvSpPr>
          <p:cNvPr id="61" name="TextBox 60"/>
          <p:cNvSpPr txBox="1"/>
          <p:nvPr/>
        </p:nvSpPr>
        <p:spPr>
          <a:xfrm>
            <a:off x="4876984" y="2065706"/>
            <a:ext cx="1507251"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Minneapolis VAMC, MN</a:t>
            </a:r>
            <a:br>
              <a:rPr lang="en-US" sz="900" i="0" dirty="0">
                <a:solidFill>
                  <a:srgbClr val="000000"/>
                </a:solidFill>
                <a:cs typeface="Arial" pitchFamily="34" charset="0"/>
              </a:rPr>
            </a:br>
            <a:r>
              <a:rPr lang="en-US" sz="900" dirty="0">
                <a:solidFill>
                  <a:srgbClr val="000000"/>
                </a:solidFill>
                <a:cs typeface="Arial" pitchFamily="34" charset="0"/>
              </a:rPr>
              <a:t>S. Garcia</a:t>
            </a:r>
          </a:p>
        </p:txBody>
      </p:sp>
      <p:sp>
        <p:nvSpPr>
          <p:cNvPr id="63" name="TextBox 62"/>
          <p:cNvSpPr txBox="1"/>
          <p:nvPr/>
        </p:nvSpPr>
        <p:spPr>
          <a:xfrm>
            <a:off x="3536854" y="5401406"/>
            <a:ext cx="1889023"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Providence Health Center, TX</a:t>
            </a:r>
            <a:br>
              <a:rPr lang="en-US" sz="900" i="0" dirty="0">
                <a:solidFill>
                  <a:srgbClr val="000000"/>
                </a:solidFill>
                <a:cs typeface="Arial" pitchFamily="34" charset="0"/>
              </a:rPr>
            </a:br>
            <a:r>
              <a:rPr lang="en-US" sz="900" dirty="0">
                <a:solidFill>
                  <a:srgbClr val="000000"/>
                </a:solidFill>
                <a:cs typeface="Arial" pitchFamily="34" charset="0"/>
              </a:rPr>
              <a:t>C. Shoultz</a:t>
            </a:r>
          </a:p>
        </p:txBody>
      </p:sp>
      <p:sp>
        <p:nvSpPr>
          <p:cNvPr id="64" name="TextBox 63"/>
          <p:cNvSpPr txBox="1"/>
          <p:nvPr/>
        </p:nvSpPr>
        <p:spPr>
          <a:xfrm>
            <a:off x="1815496" y="2543730"/>
            <a:ext cx="1538336" cy="507831"/>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900" i="0" dirty="0">
                <a:solidFill>
                  <a:srgbClr val="000000"/>
                </a:solidFill>
              </a:rPr>
              <a:t>PeaceHealth St. Joseph Medical Center, WA </a:t>
            </a:r>
          </a:p>
          <a:p>
            <a:r>
              <a:rPr lang="en-US" sz="900" dirty="0">
                <a:solidFill>
                  <a:srgbClr val="000000"/>
                </a:solidFill>
              </a:rPr>
              <a:t>W. Lombardi</a:t>
            </a:r>
          </a:p>
        </p:txBody>
      </p:sp>
      <p:sp>
        <p:nvSpPr>
          <p:cNvPr id="65" name="TextBox 64"/>
          <p:cNvSpPr txBox="1"/>
          <p:nvPr/>
        </p:nvSpPr>
        <p:spPr>
          <a:xfrm>
            <a:off x="7062614" y="2871189"/>
            <a:ext cx="1016940"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Henry Ford, MI </a:t>
            </a:r>
          </a:p>
          <a:p>
            <a:pPr fontAlgn="auto">
              <a:spcBef>
                <a:spcPts val="0"/>
              </a:spcBef>
              <a:spcAft>
                <a:spcPts val="0"/>
              </a:spcAft>
            </a:pPr>
            <a:r>
              <a:rPr lang="en-US" sz="900" dirty="0">
                <a:solidFill>
                  <a:srgbClr val="000000"/>
                </a:solidFill>
                <a:cs typeface="Arial" pitchFamily="34" charset="0"/>
              </a:rPr>
              <a:t>K. Alaswad</a:t>
            </a:r>
          </a:p>
        </p:txBody>
      </p:sp>
      <p:sp>
        <p:nvSpPr>
          <p:cNvPr id="66" name="TextBox 65"/>
          <p:cNvSpPr txBox="1"/>
          <p:nvPr/>
        </p:nvSpPr>
        <p:spPr>
          <a:xfrm>
            <a:off x="5770688" y="4449132"/>
            <a:ext cx="1041778"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rPr>
              <a:t>CAVHS, AR</a:t>
            </a:r>
            <a:br>
              <a:rPr lang="en-US" sz="900" i="0" dirty="0">
                <a:solidFill>
                  <a:srgbClr val="000000"/>
                </a:solidFill>
              </a:rPr>
            </a:br>
            <a:r>
              <a:rPr lang="en-US" sz="900" dirty="0">
                <a:solidFill>
                  <a:srgbClr val="000000"/>
                </a:solidFill>
              </a:rPr>
              <a:t>B. Uretsky</a:t>
            </a:r>
          </a:p>
        </p:txBody>
      </p:sp>
      <p:sp>
        <p:nvSpPr>
          <p:cNvPr id="67" name="TextBox 66"/>
          <p:cNvSpPr txBox="1"/>
          <p:nvPr/>
        </p:nvSpPr>
        <p:spPr>
          <a:xfrm>
            <a:off x="5473742" y="5393452"/>
            <a:ext cx="1232653"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900" i="0" dirty="0">
                <a:solidFill>
                  <a:srgbClr val="000000"/>
                </a:solidFill>
              </a:rPr>
              <a:t>Baylor Dallas, TX</a:t>
            </a:r>
          </a:p>
          <a:p>
            <a:r>
              <a:rPr lang="en-US" sz="900" dirty="0">
                <a:solidFill>
                  <a:srgbClr val="000000"/>
                </a:solidFill>
              </a:rPr>
              <a:t>J. Choi</a:t>
            </a:r>
          </a:p>
        </p:txBody>
      </p:sp>
      <p:sp>
        <p:nvSpPr>
          <p:cNvPr id="69" name="TextBox 68"/>
          <p:cNvSpPr txBox="1"/>
          <p:nvPr/>
        </p:nvSpPr>
        <p:spPr>
          <a:xfrm>
            <a:off x="3239435" y="3537435"/>
            <a:ext cx="2068614"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rPr>
              <a:t>Medical Center of the Rockies, CO</a:t>
            </a:r>
          </a:p>
          <a:p>
            <a:pPr fontAlgn="auto">
              <a:spcBef>
                <a:spcPts val="0"/>
              </a:spcBef>
              <a:spcAft>
                <a:spcPts val="0"/>
              </a:spcAft>
            </a:pPr>
            <a:r>
              <a:rPr lang="en-US" sz="900" dirty="0">
                <a:solidFill>
                  <a:srgbClr val="000000"/>
                </a:solidFill>
              </a:rPr>
              <a:t>A. Doing, P. </a:t>
            </a:r>
            <a:r>
              <a:rPr lang="en-US" sz="900" dirty="0" err="1">
                <a:solidFill>
                  <a:srgbClr val="000000"/>
                </a:solidFill>
              </a:rPr>
              <a:t>Dattilo</a:t>
            </a:r>
            <a:endParaRPr lang="en-US" sz="900" dirty="0">
              <a:solidFill>
                <a:srgbClr val="000000"/>
              </a:solidFill>
            </a:endParaRPr>
          </a:p>
        </p:txBody>
      </p:sp>
      <p:sp>
        <p:nvSpPr>
          <p:cNvPr id="70" name="TextBox 69"/>
          <p:cNvSpPr txBox="1"/>
          <p:nvPr/>
        </p:nvSpPr>
        <p:spPr>
          <a:xfrm>
            <a:off x="6451557" y="10641664"/>
            <a:ext cx="1382765" cy="338554"/>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800" i="0" dirty="0">
                <a:solidFill>
                  <a:srgbClr val="000000"/>
                </a:solidFill>
                <a:cs typeface="Arial" pitchFamily="34" charset="0"/>
              </a:rPr>
              <a:t>Houston Methodist, TX,</a:t>
            </a:r>
          </a:p>
          <a:p>
            <a:pPr fontAlgn="auto">
              <a:spcBef>
                <a:spcPts val="0"/>
              </a:spcBef>
              <a:spcAft>
                <a:spcPts val="0"/>
              </a:spcAft>
            </a:pPr>
            <a:r>
              <a:rPr lang="en-US" sz="800" dirty="0">
                <a:solidFill>
                  <a:srgbClr val="000000"/>
                </a:solidFill>
                <a:cs typeface="Arial" pitchFamily="34" charset="0"/>
              </a:rPr>
              <a:t>A. Shah</a:t>
            </a:r>
          </a:p>
        </p:txBody>
      </p:sp>
      <p:sp>
        <p:nvSpPr>
          <p:cNvPr id="71" name="TextBox 70"/>
          <p:cNvSpPr txBox="1"/>
          <p:nvPr/>
        </p:nvSpPr>
        <p:spPr>
          <a:xfrm>
            <a:off x="6934555" y="5047273"/>
            <a:ext cx="926837" cy="507831"/>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rPr>
              <a:t>Tulane, LA</a:t>
            </a:r>
          </a:p>
          <a:p>
            <a:pPr fontAlgn="auto">
              <a:spcBef>
                <a:spcPts val="0"/>
              </a:spcBef>
              <a:spcAft>
                <a:spcPts val="0"/>
              </a:spcAft>
            </a:pPr>
            <a:r>
              <a:rPr lang="en-US" sz="900" dirty="0">
                <a:solidFill>
                  <a:srgbClr val="000000"/>
                </a:solidFill>
              </a:rPr>
              <a:t>N. Abi-</a:t>
            </a:r>
            <a:r>
              <a:rPr lang="en-US" sz="900" dirty="0" err="1">
                <a:solidFill>
                  <a:srgbClr val="000000"/>
                </a:solidFill>
              </a:rPr>
              <a:t>Rafeh</a:t>
            </a:r>
            <a:r>
              <a:rPr lang="en-US" sz="900" dirty="0">
                <a:solidFill>
                  <a:srgbClr val="000000"/>
                </a:solidFill>
              </a:rPr>
              <a:t>, O. </a:t>
            </a:r>
            <a:r>
              <a:rPr lang="en-US" sz="900" dirty="0" err="1">
                <a:solidFill>
                  <a:srgbClr val="000000"/>
                </a:solidFill>
              </a:rPr>
              <a:t>Mogabgab</a:t>
            </a:r>
            <a:endParaRPr lang="en-US" sz="900" dirty="0">
              <a:solidFill>
                <a:srgbClr val="000000"/>
              </a:solidFill>
            </a:endParaRPr>
          </a:p>
        </p:txBody>
      </p:sp>
      <p:sp>
        <p:nvSpPr>
          <p:cNvPr id="74" name="TextBox 73"/>
          <p:cNvSpPr txBox="1"/>
          <p:nvPr/>
        </p:nvSpPr>
        <p:spPr>
          <a:xfrm>
            <a:off x="8384185" y="5181513"/>
            <a:ext cx="1894664"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Piedmont Heart Institute, GA</a:t>
            </a:r>
          </a:p>
          <a:p>
            <a:pPr fontAlgn="auto">
              <a:spcBef>
                <a:spcPts val="0"/>
              </a:spcBef>
              <a:spcAft>
                <a:spcPts val="0"/>
              </a:spcAft>
            </a:pPr>
            <a:r>
              <a:rPr lang="en-US" sz="900" dirty="0">
                <a:solidFill>
                  <a:srgbClr val="000000"/>
                </a:solidFill>
                <a:cs typeface="Arial" pitchFamily="34" charset="0"/>
              </a:rPr>
              <a:t>D. </a:t>
            </a:r>
            <a:r>
              <a:rPr lang="en-US" sz="900" dirty="0" err="1">
                <a:solidFill>
                  <a:srgbClr val="000000"/>
                </a:solidFill>
                <a:cs typeface="Arial" pitchFamily="34" charset="0"/>
              </a:rPr>
              <a:t>Kandzari</a:t>
            </a:r>
            <a:endParaRPr lang="en-US" sz="900" dirty="0">
              <a:solidFill>
                <a:srgbClr val="000000"/>
              </a:solidFill>
              <a:cs typeface="Arial" pitchFamily="34" charset="0"/>
            </a:endParaRPr>
          </a:p>
        </p:txBody>
      </p:sp>
      <p:sp>
        <p:nvSpPr>
          <p:cNvPr id="81" name="TextBox 81"/>
          <p:cNvSpPr txBox="1"/>
          <p:nvPr/>
        </p:nvSpPr>
        <p:spPr>
          <a:xfrm>
            <a:off x="3867171" y="4967348"/>
            <a:ext cx="1386684"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UT Southwestern, TX</a:t>
            </a:r>
          </a:p>
          <a:p>
            <a:pPr fontAlgn="auto">
              <a:spcBef>
                <a:spcPts val="0"/>
              </a:spcBef>
              <a:spcAft>
                <a:spcPts val="0"/>
              </a:spcAft>
            </a:pPr>
            <a:r>
              <a:rPr lang="en-US" sz="900" dirty="0">
                <a:solidFill>
                  <a:srgbClr val="000000"/>
                </a:solidFill>
                <a:cs typeface="Arial" pitchFamily="34" charset="0"/>
              </a:rPr>
              <a:t>S. Banerjee</a:t>
            </a:r>
          </a:p>
        </p:txBody>
      </p:sp>
      <p:sp>
        <p:nvSpPr>
          <p:cNvPr id="82" name="TextBox 83"/>
          <p:cNvSpPr txBox="1"/>
          <p:nvPr/>
        </p:nvSpPr>
        <p:spPr>
          <a:xfrm>
            <a:off x="4500375" y="3073797"/>
            <a:ext cx="2464190"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Northwestern Cardiovascular Institute, IL</a:t>
            </a:r>
            <a:br>
              <a:rPr lang="en-US" sz="900" i="0" dirty="0">
                <a:solidFill>
                  <a:srgbClr val="000000"/>
                </a:solidFill>
                <a:cs typeface="Arial" pitchFamily="34" charset="0"/>
              </a:rPr>
            </a:br>
            <a:r>
              <a:rPr lang="en-US" sz="900" dirty="0">
                <a:solidFill>
                  <a:srgbClr val="000000"/>
                </a:solidFill>
                <a:cs typeface="Arial" pitchFamily="34" charset="0"/>
              </a:rPr>
              <a:t>M. </a:t>
            </a:r>
            <a:r>
              <a:rPr lang="en-US" sz="900" dirty="0" err="1">
                <a:solidFill>
                  <a:srgbClr val="000000"/>
                </a:solidFill>
                <a:cs typeface="Arial" pitchFamily="34" charset="0"/>
              </a:rPr>
              <a:t>Ricciardi</a:t>
            </a:r>
            <a:endParaRPr lang="en-US" sz="900" dirty="0">
              <a:solidFill>
                <a:srgbClr val="000000"/>
              </a:solidFill>
              <a:cs typeface="Arial" pitchFamily="34" charset="0"/>
            </a:endParaRPr>
          </a:p>
        </p:txBody>
      </p:sp>
      <p:sp>
        <p:nvSpPr>
          <p:cNvPr id="84" name="TextBox 60"/>
          <p:cNvSpPr txBox="1"/>
          <p:nvPr/>
        </p:nvSpPr>
        <p:spPr>
          <a:xfrm>
            <a:off x="4449706" y="2583462"/>
            <a:ext cx="1932916"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Minneapolis Heart Institute, MN </a:t>
            </a:r>
            <a:br>
              <a:rPr lang="en-US" sz="900" i="0" dirty="0">
                <a:solidFill>
                  <a:srgbClr val="000000"/>
                </a:solidFill>
                <a:cs typeface="Arial" pitchFamily="34" charset="0"/>
              </a:rPr>
            </a:br>
            <a:r>
              <a:rPr lang="en-US" sz="900" dirty="0">
                <a:solidFill>
                  <a:srgbClr val="000000"/>
                </a:solidFill>
                <a:cs typeface="Arial" pitchFamily="34" charset="0"/>
              </a:rPr>
              <a:t>N. Burke, E.S. Brilakis</a:t>
            </a:r>
          </a:p>
        </p:txBody>
      </p:sp>
      <p:sp>
        <p:nvSpPr>
          <p:cNvPr id="85" name="TextBox 66"/>
          <p:cNvSpPr txBox="1"/>
          <p:nvPr/>
        </p:nvSpPr>
        <p:spPr>
          <a:xfrm>
            <a:off x="4367822" y="5828972"/>
            <a:ext cx="1293589"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900" i="0" dirty="0">
                <a:solidFill>
                  <a:srgbClr val="000000"/>
                </a:solidFill>
              </a:rPr>
              <a:t>Baylor Plano, TX</a:t>
            </a:r>
          </a:p>
          <a:p>
            <a:r>
              <a:rPr lang="en-US" sz="900" dirty="0">
                <a:solidFill>
                  <a:srgbClr val="000000"/>
                </a:solidFill>
              </a:rPr>
              <a:t>L. </a:t>
            </a:r>
            <a:r>
              <a:rPr lang="en-US" sz="900" dirty="0" err="1">
                <a:solidFill>
                  <a:srgbClr val="000000"/>
                </a:solidFill>
              </a:rPr>
              <a:t>Holper</a:t>
            </a:r>
            <a:endParaRPr lang="en-US" sz="900" dirty="0">
              <a:solidFill>
                <a:srgbClr val="000000"/>
              </a:solidFill>
            </a:endParaRPr>
          </a:p>
        </p:txBody>
      </p:sp>
      <p:sp>
        <p:nvSpPr>
          <p:cNvPr id="62" name="TextBox 61"/>
          <p:cNvSpPr txBox="1"/>
          <p:nvPr/>
        </p:nvSpPr>
        <p:spPr>
          <a:xfrm>
            <a:off x="2009380" y="4444037"/>
            <a:ext cx="2274143"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Banner Samaritan Medical Center, AZ </a:t>
            </a:r>
            <a:br>
              <a:rPr lang="en-US" sz="900" i="0" dirty="0">
                <a:solidFill>
                  <a:srgbClr val="000000"/>
                </a:solidFill>
                <a:cs typeface="Arial" pitchFamily="34" charset="0"/>
              </a:rPr>
            </a:br>
            <a:r>
              <a:rPr lang="en-US" sz="900" dirty="0">
                <a:solidFill>
                  <a:srgbClr val="000000"/>
                </a:solidFill>
                <a:cs typeface="Arial" pitchFamily="34" charset="0"/>
              </a:rPr>
              <a:t>A. Pershad</a:t>
            </a:r>
          </a:p>
        </p:txBody>
      </p:sp>
      <p:sp>
        <p:nvSpPr>
          <p:cNvPr id="89" name="TextBox 88"/>
          <p:cNvSpPr txBox="1"/>
          <p:nvPr/>
        </p:nvSpPr>
        <p:spPr>
          <a:xfrm>
            <a:off x="7819340" y="5644660"/>
            <a:ext cx="1705064"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Memorial Hospital, FL</a:t>
            </a:r>
          </a:p>
          <a:p>
            <a:pPr fontAlgn="auto">
              <a:spcBef>
                <a:spcPts val="0"/>
              </a:spcBef>
              <a:spcAft>
                <a:spcPts val="0"/>
              </a:spcAft>
            </a:pPr>
            <a:r>
              <a:rPr lang="en-US" sz="900" dirty="0">
                <a:solidFill>
                  <a:srgbClr val="000000"/>
                </a:solidFill>
                <a:cs typeface="Arial" pitchFamily="34" charset="0"/>
              </a:rPr>
              <a:t>L. Van-Thomas Crisco</a:t>
            </a:r>
          </a:p>
        </p:txBody>
      </p:sp>
      <p:sp>
        <p:nvSpPr>
          <p:cNvPr id="91" name="TextBox 90"/>
          <p:cNvSpPr txBox="1"/>
          <p:nvPr/>
        </p:nvSpPr>
        <p:spPr>
          <a:xfrm>
            <a:off x="6883836" y="4433892"/>
            <a:ext cx="1431323"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err="1">
                <a:solidFill>
                  <a:srgbClr val="000000"/>
                </a:solidFill>
                <a:cs typeface="Arial" pitchFamily="34" charset="0"/>
              </a:rPr>
              <a:t>Tristar</a:t>
            </a:r>
            <a:r>
              <a:rPr lang="en-US" sz="900" i="0" dirty="0">
                <a:solidFill>
                  <a:srgbClr val="000000"/>
                </a:solidFill>
                <a:cs typeface="Arial" pitchFamily="34" charset="0"/>
              </a:rPr>
              <a:t> Centennial, TN</a:t>
            </a:r>
          </a:p>
          <a:p>
            <a:pPr fontAlgn="auto">
              <a:spcBef>
                <a:spcPts val="0"/>
              </a:spcBef>
              <a:spcAft>
                <a:spcPts val="0"/>
              </a:spcAft>
            </a:pPr>
            <a:r>
              <a:rPr lang="en-US" sz="900" dirty="0">
                <a:solidFill>
                  <a:srgbClr val="000000"/>
                </a:solidFill>
                <a:cs typeface="Arial" pitchFamily="34" charset="0"/>
              </a:rPr>
              <a:t>B. Jefferson, T. Patel</a:t>
            </a:r>
          </a:p>
        </p:txBody>
      </p:sp>
      <p:sp>
        <p:nvSpPr>
          <p:cNvPr id="92" name="TextBox 91"/>
          <p:cNvSpPr txBox="1"/>
          <p:nvPr/>
        </p:nvSpPr>
        <p:spPr>
          <a:xfrm>
            <a:off x="8379597" y="4753466"/>
            <a:ext cx="1508410"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Emory Hospital, GA</a:t>
            </a:r>
          </a:p>
          <a:p>
            <a:pPr fontAlgn="auto">
              <a:spcBef>
                <a:spcPts val="0"/>
              </a:spcBef>
              <a:spcAft>
                <a:spcPts val="0"/>
              </a:spcAft>
            </a:pPr>
            <a:r>
              <a:rPr lang="en-US" sz="900" dirty="0">
                <a:solidFill>
                  <a:srgbClr val="000000"/>
                </a:solidFill>
                <a:cs typeface="Arial" pitchFamily="34" charset="0"/>
              </a:rPr>
              <a:t>W. </a:t>
            </a:r>
            <a:r>
              <a:rPr lang="en-US" sz="900" dirty="0" err="1">
                <a:solidFill>
                  <a:srgbClr val="000000"/>
                </a:solidFill>
                <a:cs typeface="Arial" pitchFamily="34" charset="0"/>
              </a:rPr>
              <a:t>Jaber</a:t>
            </a:r>
            <a:r>
              <a:rPr lang="en-US" sz="900" dirty="0">
                <a:solidFill>
                  <a:srgbClr val="000000"/>
                </a:solidFill>
                <a:cs typeface="Arial" pitchFamily="34" charset="0"/>
              </a:rPr>
              <a:t>, H. </a:t>
            </a:r>
            <a:r>
              <a:rPr lang="en-US" sz="900" dirty="0" err="1">
                <a:solidFill>
                  <a:srgbClr val="000000"/>
                </a:solidFill>
                <a:cs typeface="Arial" pitchFamily="34" charset="0"/>
              </a:rPr>
              <a:t>Samady</a:t>
            </a:r>
            <a:endParaRPr lang="en-US" sz="900" dirty="0">
              <a:solidFill>
                <a:srgbClr val="000000"/>
              </a:solidFill>
              <a:cs typeface="Arial" pitchFamily="34" charset="0"/>
            </a:endParaRPr>
          </a:p>
        </p:txBody>
      </p:sp>
      <p:sp>
        <p:nvSpPr>
          <p:cNvPr id="72" name="TextBox 71"/>
          <p:cNvSpPr txBox="1"/>
          <p:nvPr/>
        </p:nvSpPr>
        <p:spPr>
          <a:xfrm>
            <a:off x="6989137" y="3292669"/>
            <a:ext cx="1732038"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900" i="0" dirty="0">
                <a:solidFill>
                  <a:srgbClr val="000000"/>
                </a:solidFill>
              </a:rPr>
              <a:t>UPMC, PA</a:t>
            </a:r>
          </a:p>
          <a:p>
            <a:r>
              <a:rPr lang="en-US" sz="900" dirty="0">
                <a:solidFill>
                  <a:srgbClr val="000000"/>
                </a:solidFill>
              </a:rPr>
              <a:t>C. </a:t>
            </a:r>
            <a:r>
              <a:rPr lang="en-US" sz="900" dirty="0" err="1">
                <a:solidFill>
                  <a:srgbClr val="000000"/>
                </a:solidFill>
              </a:rPr>
              <a:t>Toma</a:t>
            </a:r>
            <a:r>
              <a:rPr lang="en-US" sz="900" dirty="0">
                <a:solidFill>
                  <a:srgbClr val="000000"/>
                </a:solidFill>
              </a:rPr>
              <a:t>, A.J. Conrad Smith</a:t>
            </a:r>
          </a:p>
        </p:txBody>
      </p:sp>
      <p:sp>
        <p:nvSpPr>
          <p:cNvPr id="93" name="TextBox 92"/>
          <p:cNvSpPr txBox="1"/>
          <p:nvPr/>
        </p:nvSpPr>
        <p:spPr>
          <a:xfrm>
            <a:off x="9196190" y="3495172"/>
            <a:ext cx="1348381"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r>
              <a:rPr lang="en-US" sz="900" i="0" dirty="0">
                <a:solidFill>
                  <a:srgbClr val="000000"/>
                </a:solidFill>
              </a:rPr>
              <a:t>Trinity Medical, NY</a:t>
            </a:r>
          </a:p>
          <a:p>
            <a:r>
              <a:rPr lang="en-US" sz="900" dirty="0">
                <a:solidFill>
                  <a:srgbClr val="000000"/>
                </a:solidFill>
              </a:rPr>
              <a:t>H. </a:t>
            </a:r>
            <a:r>
              <a:rPr lang="en-US" sz="900" dirty="0" err="1">
                <a:solidFill>
                  <a:srgbClr val="000000"/>
                </a:solidFill>
              </a:rPr>
              <a:t>Meltser</a:t>
            </a:r>
            <a:endParaRPr lang="en-US" sz="900" dirty="0">
              <a:solidFill>
                <a:srgbClr val="000000"/>
              </a:solidFill>
            </a:endParaRPr>
          </a:p>
        </p:txBody>
      </p:sp>
      <p:sp>
        <p:nvSpPr>
          <p:cNvPr id="73" name="TextBox 72"/>
          <p:cNvSpPr txBox="1"/>
          <p:nvPr/>
        </p:nvSpPr>
        <p:spPr>
          <a:xfrm>
            <a:off x="8943045" y="4308633"/>
            <a:ext cx="2274922"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Carolina East HC, NC </a:t>
            </a:r>
            <a:br>
              <a:rPr lang="en-US" sz="900" i="0" dirty="0">
                <a:solidFill>
                  <a:srgbClr val="000000"/>
                </a:solidFill>
                <a:cs typeface="Arial" pitchFamily="34" charset="0"/>
              </a:rPr>
            </a:br>
            <a:r>
              <a:rPr lang="en-US" sz="900" dirty="0">
                <a:solidFill>
                  <a:srgbClr val="000000"/>
                </a:solidFill>
                <a:cs typeface="Arial" pitchFamily="34" charset="0"/>
              </a:rPr>
              <a:t>D. Jessup, M. Groove, Alex R. Kirby</a:t>
            </a:r>
          </a:p>
        </p:txBody>
      </p:sp>
      <p:sp>
        <p:nvSpPr>
          <p:cNvPr id="98" name="TextBox 97"/>
          <p:cNvSpPr txBox="1"/>
          <p:nvPr/>
        </p:nvSpPr>
        <p:spPr>
          <a:xfrm>
            <a:off x="9196190" y="3887197"/>
            <a:ext cx="1340416"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Maimonides MC, NY</a:t>
            </a:r>
          </a:p>
          <a:p>
            <a:pPr fontAlgn="auto">
              <a:spcBef>
                <a:spcPts val="0"/>
              </a:spcBef>
              <a:spcAft>
                <a:spcPts val="0"/>
              </a:spcAft>
            </a:pPr>
            <a:r>
              <a:rPr lang="en-US" sz="900" dirty="0">
                <a:solidFill>
                  <a:srgbClr val="000000"/>
                </a:solidFill>
                <a:cs typeface="Arial" pitchFamily="34" charset="0"/>
              </a:rPr>
              <a:t>B.A. Malik</a:t>
            </a:r>
          </a:p>
        </p:txBody>
      </p:sp>
      <p:sp>
        <p:nvSpPr>
          <p:cNvPr id="97" name="TextBox 96"/>
          <p:cNvSpPr txBox="1"/>
          <p:nvPr/>
        </p:nvSpPr>
        <p:spPr>
          <a:xfrm>
            <a:off x="6994224" y="3722397"/>
            <a:ext cx="1343054" cy="646331"/>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CWRU, OH</a:t>
            </a:r>
          </a:p>
          <a:p>
            <a:pPr fontAlgn="auto">
              <a:spcBef>
                <a:spcPts val="0"/>
              </a:spcBef>
              <a:spcAft>
                <a:spcPts val="0"/>
              </a:spcAft>
            </a:pPr>
            <a:r>
              <a:rPr lang="en-US" sz="900" dirty="0">
                <a:solidFill>
                  <a:srgbClr val="000000"/>
                </a:solidFill>
                <a:cs typeface="Arial" pitchFamily="34" charset="0"/>
              </a:rPr>
              <a:t>M. Costa, H. </a:t>
            </a:r>
            <a:r>
              <a:rPr lang="en-US" sz="900" dirty="0" err="1">
                <a:solidFill>
                  <a:srgbClr val="000000"/>
                </a:solidFill>
                <a:cs typeface="Arial" pitchFamily="34" charset="0"/>
              </a:rPr>
              <a:t>Bezerra</a:t>
            </a:r>
            <a:r>
              <a:rPr lang="en-US" sz="900" dirty="0">
                <a:solidFill>
                  <a:srgbClr val="000000"/>
                </a:solidFill>
                <a:cs typeface="Arial" pitchFamily="34" charset="0"/>
              </a:rPr>
              <a:t>, </a:t>
            </a:r>
            <a:br>
              <a:rPr lang="en-US" sz="900" dirty="0">
                <a:solidFill>
                  <a:srgbClr val="000000"/>
                </a:solidFill>
                <a:cs typeface="Arial" pitchFamily="34" charset="0"/>
              </a:rPr>
            </a:br>
            <a:r>
              <a:rPr lang="en-US" sz="900" dirty="0">
                <a:solidFill>
                  <a:srgbClr val="000000"/>
                </a:solidFill>
                <a:cs typeface="Arial" pitchFamily="34" charset="0"/>
              </a:rPr>
              <a:t>P. </a:t>
            </a:r>
            <a:r>
              <a:rPr lang="en-US" sz="900" dirty="0" err="1">
                <a:solidFill>
                  <a:srgbClr val="000000"/>
                </a:solidFill>
                <a:cs typeface="Arial" pitchFamily="34" charset="0"/>
              </a:rPr>
              <a:t>Poommipanit</a:t>
            </a:r>
            <a:r>
              <a:rPr lang="en-US" sz="900" dirty="0">
                <a:solidFill>
                  <a:srgbClr val="000000"/>
                </a:solidFill>
                <a:cs typeface="Arial" pitchFamily="34" charset="0"/>
              </a:rPr>
              <a:t>, </a:t>
            </a:r>
            <a:br>
              <a:rPr lang="en-US" sz="900" dirty="0">
                <a:solidFill>
                  <a:srgbClr val="000000"/>
                </a:solidFill>
                <a:cs typeface="Arial" pitchFamily="34" charset="0"/>
              </a:rPr>
            </a:br>
            <a:r>
              <a:rPr lang="en-US" sz="900" dirty="0">
                <a:solidFill>
                  <a:srgbClr val="000000"/>
                </a:solidFill>
                <a:cs typeface="Arial" pitchFamily="34" charset="0"/>
              </a:rPr>
              <a:t>F. </a:t>
            </a:r>
            <a:r>
              <a:rPr lang="en-US" sz="900" dirty="0" err="1">
                <a:solidFill>
                  <a:srgbClr val="000000"/>
                </a:solidFill>
                <a:cs typeface="Arial" pitchFamily="34" charset="0"/>
              </a:rPr>
              <a:t>Forouzandeh</a:t>
            </a:r>
            <a:endParaRPr lang="en-US" sz="900" dirty="0">
              <a:solidFill>
                <a:srgbClr val="000000"/>
              </a:solidFill>
              <a:cs typeface="Arial" pitchFamily="34" charset="0"/>
            </a:endParaRPr>
          </a:p>
        </p:txBody>
      </p:sp>
      <p:sp>
        <p:nvSpPr>
          <p:cNvPr id="75" name="TextBox 74"/>
          <p:cNvSpPr txBox="1"/>
          <p:nvPr/>
        </p:nvSpPr>
        <p:spPr>
          <a:xfrm>
            <a:off x="9196190" y="2964648"/>
            <a:ext cx="2428075" cy="507831"/>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Columbia University, NY</a:t>
            </a:r>
          </a:p>
          <a:p>
            <a:pPr fontAlgn="auto">
              <a:spcBef>
                <a:spcPts val="0"/>
              </a:spcBef>
              <a:spcAft>
                <a:spcPts val="0"/>
              </a:spcAft>
            </a:pPr>
            <a:r>
              <a:rPr lang="en-US" sz="900" dirty="0">
                <a:solidFill>
                  <a:srgbClr val="000000"/>
                </a:solidFill>
                <a:cs typeface="Arial" pitchFamily="34" charset="0"/>
              </a:rPr>
              <a:t>D. </a:t>
            </a:r>
            <a:r>
              <a:rPr lang="en-US" sz="900" dirty="0" err="1">
                <a:solidFill>
                  <a:srgbClr val="000000"/>
                </a:solidFill>
                <a:cs typeface="Arial" pitchFamily="34" charset="0"/>
              </a:rPr>
              <a:t>Karmpaliotis</a:t>
            </a:r>
            <a:r>
              <a:rPr lang="en-US" sz="900" dirty="0">
                <a:solidFill>
                  <a:srgbClr val="000000"/>
                </a:solidFill>
                <a:cs typeface="Arial" pitchFamily="34" charset="0"/>
              </a:rPr>
              <a:t>, J. Moses, N. </a:t>
            </a:r>
            <a:r>
              <a:rPr lang="en-US" sz="900" dirty="0" err="1">
                <a:solidFill>
                  <a:srgbClr val="000000"/>
                </a:solidFill>
                <a:cs typeface="Arial" pitchFamily="34" charset="0"/>
              </a:rPr>
              <a:t>Lembo</a:t>
            </a:r>
            <a:r>
              <a:rPr lang="en-US" sz="900" dirty="0">
                <a:solidFill>
                  <a:srgbClr val="000000"/>
                </a:solidFill>
                <a:cs typeface="Arial" pitchFamily="34" charset="0"/>
              </a:rPr>
              <a:t>, A.J. </a:t>
            </a:r>
            <a:r>
              <a:rPr lang="en-US" sz="900" dirty="0" err="1">
                <a:solidFill>
                  <a:srgbClr val="000000"/>
                </a:solidFill>
                <a:cs typeface="Arial" pitchFamily="34" charset="0"/>
              </a:rPr>
              <a:t>Kirtane</a:t>
            </a:r>
            <a:r>
              <a:rPr lang="en-US" sz="900" dirty="0">
                <a:solidFill>
                  <a:srgbClr val="000000"/>
                </a:solidFill>
                <a:cs typeface="Arial" pitchFamily="34" charset="0"/>
              </a:rPr>
              <a:t>, R. </a:t>
            </a:r>
            <a:r>
              <a:rPr lang="en-US" sz="900" dirty="0" err="1">
                <a:solidFill>
                  <a:srgbClr val="000000"/>
                </a:solidFill>
                <a:cs typeface="Arial" pitchFamily="34" charset="0"/>
              </a:rPr>
              <a:t>Hatem</a:t>
            </a:r>
            <a:r>
              <a:rPr lang="en-US" sz="900" dirty="0">
                <a:solidFill>
                  <a:srgbClr val="000000"/>
                </a:solidFill>
                <a:cs typeface="Arial" pitchFamily="34" charset="0"/>
              </a:rPr>
              <a:t>, M. Parikh, Z. Ali</a:t>
            </a:r>
          </a:p>
        </p:txBody>
      </p:sp>
      <p:sp>
        <p:nvSpPr>
          <p:cNvPr id="77" name="TextBox 76"/>
          <p:cNvSpPr txBox="1"/>
          <p:nvPr/>
        </p:nvSpPr>
        <p:spPr>
          <a:xfrm>
            <a:off x="1034523" y="3896670"/>
            <a:ext cx="1952572"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San Diego VAMC and UCSD, CA</a:t>
            </a:r>
          </a:p>
          <a:p>
            <a:pPr fontAlgn="auto">
              <a:spcBef>
                <a:spcPts val="0"/>
              </a:spcBef>
              <a:spcAft>
                <a:spcPts val="0"/>
              </a:spcAft>
            </a:pPr>
            <a:r>
              <a:rPr lang="en-US" sz="900" dirty="0">
                <a:solidFill>
                  <a:srgbClr val="000000"/>
                </a:solidFill>
                <a:cs typeface="Arial" pitchFamily="34" charset="0"/>
              </a:rPr>
              <a:t>E. Mahmud, M. Patel</a:t>
            </a:r>
          </a:p>
        </p:txBody>
      </p:sp>
      <p:sp>
        <p:nvSpPr>
          <p:cNvPr id="78" name="TextBox 77"/>
          <p:cNvSpPr txBox="1"/>
          <p:nvPr/>
        </p:nvSpPr>
        <p:spPr>
          <a:xfrm>
            <a:off x="1192652" y="3333338"/>
            <a:ext cx="1804300"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Torrance Medical Center, CA</a:t>
            </a:r>
          </a:p>
          <a:p>
            <a:pPr fontAlgn="auto">
              <a:spcBef>
                <a:spcPts val="0"/>
              </a:spcBef>
              <a:spcAft>
                <a:spcPts val="0"/>
              </a:spcAft>
            </a:pPr>
            <a:r>
              <a:rPr lang="en-US" sz="900" dirty="0">
                <a:solidFill>
                  <a:srgbClr val="000000"/>
                </a:solidFill>
                <a:cs typeface="Arial" pitchFamily="34" charset="0"/>
              </a:rPr>
              <a:t>M.R. Wyman</a:t>
            </a:r>
          </a:p>
        </p:txBody>
      </p:sp>
      <p:sp>
        <p:nvSpPr>
          <p:cNvPr id="76" name="TextBox 75"/>
          <p:cNvSpPr txBox="1"/>
          <p:nvPr/>
        </p:nvSpPr>
        <p:spPr>
          <a:xfrm>
            <a:off x="8149374" y="2537583"/>
            <a:ext cx="2263958"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Massachusetts General Hospital, MA</a:t>
            </a:r>
          </a:p>
          <a:p>
            <a:pPr fontAlgn="auto">
              <a:spcBef>
                <a:spcPts val="0"/>
              </a:spcBef>
              <a:spcAft>
                <a:spcPts val="0"/>
              </a:spcAft>
            </a:pPr>
            <a:r>
              <a:rPr lang="en-US" sz="900" dirty="0">
                <a:solidFill>
                  <a:srgbClr val="000000"/>
                </a:solidFill>
                <a:cs typeface="Arial" pitchFamily="34" charset="0"/>
              </a:rPr>
              <a:t>F. </a:t>
            </a:r>
            <a:r>
              <a:rPr lang="en-US" sz="900" dirty="0" err="1">
                <a:solidFill>
                  <a:srgbClr val="000000"/>
                </a:solidFill>
                <a:cs typeface="Arial" pitchFamily="34" charset="0"/>
              </a:rPr>
              <a:t>Jaffer</a:t>
            </a:r>
            <a:endParaRPr lang="en-US" sz="900" dirty="0">
              <a:solidFill>
                <a:srgbClr val="000000"/>
              </a:solidFill>
              <a:cs typeface="Arial" pitchFamily="34" charset="0"/>
            </a:endParaRPr>
          </a:p>
        </p:txBody>
      </p:sp>
      <p:sp>
        <p:nvSpPr>
          <p:cNvPr id="90" name="TextBox 89"/>
          <p:cNvSpPr txBox="1"/>
          <p:nvPr/>
        </p:nvSpPr>
        <p:spPr>
          <a:xfrm>
            <a:off x="8534772" y="2131668"/>
            <a:ext cx="1878560" cy="369332"/>
          </a:xfrm>
          <a:prstGeom prst="rect">
            <a:avLst/>
          </a:prstGeom>
          <a:solidFill>
            <a:srgbClr val="FFECC5"/>
          </a:solidFill>
          <a:ln>
            <a:solidFill>
              <a:schemeClr val="accent2">
                <a:lumMod val="75000"/>
              </a:schemeClr>
            </a:solidFill>
          </a:ln>
        </p:spPr>
        <p:txBody>
          <a:bodyPr wrap="square" rtlCol="0">
            <a:spAutoFit/>
          </a:bodyPr>
          <a:lstStyle>
            <a:defPPr>
              <a:defRPr lang="en-US"/>
            </a:defPPr>
            <a:lvl1pPr algn="l" rtl="0" fontAlgn="base">
              <a:spcBef>
                <a:spcPct val="0"/>
              </a:spcBef>
              <a:spcAft>
                <a:spcPct val="0"/>
              </a:spcAft>
              <a:defRPr b="1" i="1" kern="1200">
                <a:solidFill>
                  <a:srgbClr val="FFCC99"/>
                </a:solidFill>
                <a:latin typeface="Arial" charset="0"/>
                <a:ea typeface="ヒラギノ角ゴ Pro W3"/>
                <a:cs typeface="Arial" charset="0"/>
              </a:defRPr>
            </a:lvl1pPr>
            <a:lvl2pPr marL="457200" algn="l" rtl="0" fontAlgn="base">
              <a:spcBef>
                <a:spcPct val="0"/>
              </a:spcBef>
              <a:spcAft>
                <a:spcPct val="0"/>
              </a:spcAft>
              <a:defRPr b="1" i="1" kern="1200">
                <a:solidFill>
                  <a:srgbClr val="FFCC99"/>
                </a:solidFill>
                <a:latin typeface="Arial" charset="0"/>
                <a:ea typeface="ヒラギノ角ゴ Pro W3"/>
                <a:cs typeface="Arial" charset="0"/>
              </a:defRPr>
            </a:lvl2pPr>
            <a:lvl3pPr marL="914400" algn="l" rtl="0" fontAlgn="base">
              <a:spcBef>
                <a:spcPct val="0"/>
              </a:spcBef>
              <a:spcAft>
                <a:spcPct val="0"/>
              </a:spcAft>
              <a:defRPr b="1" i="1" kern="1200">
                <a:solidFill>
                  <a:srgbClr val="FFCC99"/>
                </a:solidFill>
                <a:latin typeface="Arial" charset="0"/>
                <a:ea typeface="ヒラギノ角ゴ Pro W3"/>
                <a:cs typeface="Arial" charset="0"/>
              </a:defRPr>
            </a:lvl3pPr>
            <a:lvl4pPr marL="1371600" algn="l" rtl="0" fontAlgn="base">
              <a:spcBef>
                <a:spcPct val="0"/>
              </a:spcBef>
              <a:spcAft>
                <a:spcPct val="0"/>
              </a:spcAft>
              <a:defRPr b="1" i="1" kern="1200">
                <a:solidFill>
                  <a:srgbClr val="FFCC99"/>
                </a:solidFill>
                <a:latin typeface="Arial" charset="0"/>
                <a:ea typeface="ヒラギノ角ゴ Pro W3"/>
                <a:cs typeface="Arial" charset="0"/>
              </a:defRPr>
            </a:lvl4pPr>
            <a:lvl5pPr marL="1828800" algn="l" rtl="0" fontAlgn="base">
              <a:spcBef>
                <a:spcPct val="0"/>
              </a:spcBef>
              <a:spcAft>
                <a:spcPct val="0"/>
              </a:spcAft>
              <a:defRPr b="1" i="1" kern="1200">
                <a:solidFill>
                  <a:srgbClr val="FFCC99"/>
                </a:solidFill>
                <a:latin typeface="Arial" charset="0"/>
                <a:ea typeface="ヒラギノ角ゴ Pro W3"/>
                <a:cs typeface="Arial" charset="0"/>
              </a:defRPr>
            </a:lvl5pPr>
            <a:lvl6pPr marL="2286000" algn="l" defTabSz="914400" rtl="0" eaLnBrk="1" latinLnBrk="0" hangingPunct="1">
              <a:defRPr b="1" i="1" kern="1200">
                <a:solidFill>
                  <a:srgbClr val="FFCC99"/>
                </a:solidFill>
                <a:latin typeface="Arial" charset="0"/>
                <a:ea typeface="ヒラギノ角ゴ Pro W3"/>
                <a:cs typeface="Arial" charset="0"/>
              </a:defRPr>
            </a:lvl6pPr>
            <a:lvl7pPr marL="2743200" algn="l" defTabSz="914400" rtl="0" eaLnBrk="1" latinLnBrk="0" hangingPunct="1">
              <a:defRPr b="1" i="1" kern="1200">
                <a:solidFill>
                  <a:srgbClr val="FFCC99"/>
                </a:solidFill>
                <a:latin typeface="Arial" charset="0"/>
                <a:ea typeface="ヒラギノ角ゴ Pro W3"/>
                <a:cs typeface="Arial" charset="0"/>
              </a:defRPr>
            </a:lvl7pPr>
            <a:lvl8pPr marL="3200400" algn="l" defTabSz="914400" rtl="0" eaLnBrk="1" latinLnBrk="0" hangingPunct="1">
              <a:defRPr b="1" i="1" kern="1200">
                <a:solidFill>
                  <a:srgbClr val="FFCC99"/>
                </a:solidFill>
                <a:latin typeface="Arial" charset="0"/>
                <a:ea typeface="ヒラギノ角ゴ Pro W3"/>
                <a:cs typeface="Arial" charset="0"/>
              </a:defRPr>
            </a:lvl8pPr>
            <a:lvl9pPr marL="3657600" algn="l" defTabSz="914400" rtl="0" eaLnBrk="1" latinLnBrk="0" hangingPunct="1">
              <a:defRPr b="1" i="1" kern="1200">
                <a:solidFill>
                  <a:srgbClr val="FFCC99"/>
                </a:solidFill>
                <a:latin typeface="Arial" charset="0"/>
                <a:ea typeface="ヒラギノ角ゴ Pro W3"/>
                <a:cs typeface="Arial" charset="0"/>
              </a:defRPr>
            </a:lvl9pPr>
          </a:lstStyle>
          <a:p>
            <a:pPr fontAlgn="auto">
              <a:spcBef>
                <a:spcPts val="0"/>
              </a:spcBef>
              <a:spcAft>
                <a:spcPts val="0"/>
              </a:spcAft>
            </a:pPr>
            <a:r>
              <a:rPr lang="en-US" sz="900" i="0" dirty="0">
                <a:solidFill>
                  <a:srgbClr val="000000"/>
                </a:solidFill>
                <a:cs typeface="Arial" pitchFamily="34" charset="0"/>
              </a:rPr>
              <a:t>Beth Israel Deaconess MC, MA</a:t>
            </a:r>
          </a:p>
          <a:p>
            <a:pPr fontAlgn="auto">
              <a:spcBef>
                <a:spcPts val="0"/>
              </a:spcBef>
              <a:spcAft>
                <a:spcPts val="0"/>
              </a:spcAft>
            </a:pPr>
            <a:r>
              <a:rPr lang="en-US" sz="900" dirty="0">
                <a:solidFill>
                  <a:srgbClr val="000000"/>
                </a:solidFill>
                <a:cs typeface="Arial" pitchFamily="34" charset="0"/>
              </a:rPr>
              <a:t>R.W. </a:t>
            </a:r>
            <a:r>
              <a:rPr lang="en-US" sz="900" dirty="0" err="1">
                <a:solidFill>
                  <a:srgbClr val="000000"/>
                </a:solidFill>
                <a:cs typeface="Arial" pitchFamily="34" charset="0"/>
              </a:rPr>
              <a:t>Yeh</a:t>
            </a:r>
            <a:endParaRPr lang="en-US" sz="900" dirty="0">
              <a:solidFill>
                <a:srgbClr val="000000"/>
              </a:solidFill>
              <a:cs typeface="Arial" pitchFamily="34" charset="0"/>
            </a:endParaRPr>
          </a:p>
        </p:txBody>
      </p:sp>
      <p:sp>
        <p:nvSpPr>
          <p:cNvPr id="94" name="Rectangle 2"/>
          <p:cNvSpPr txBox="1">
            <a:spLocks noChangeArrowheads="1"/>
          </p:cNvSpPr>
          <p:nvPr/>
        </p:nvSpPr>
        <p:spPr bwMode="auto">
          <a:xfrm>
            <a:off x="1222839" y="184687"/>
            <a:ext cx="9746323" cy="559316"/>
          </a:xfrm>
          <a:prstGeom prst="rect">
            <a:avLst/>
          </a:prstGeom>
          <a:noFill/>
          <a:ln w="9525">
            <a:solidFill>
              <a:schemeClr val="accent4">
                <a:lumMod val="20000"/>
                <a:lumOff val="80000"/>
              </a:schemeClr>
            </a:solidFill>
            <a:miter lim="800000"/>
            <a:headEnd/>
            <a:tailEnd/>
          </a:ln>
        </p:spPr>
        <p:txBody>
          <a:bodyPr anchor="ctr"/>
          <a:lstStyle/>
          <a:p>
            <a:pPr algn="ctr">
              <a:defRPr/>
            </a:pPr>
            <a:r>
              <a:rPr lang="en-US" sz="2400" b="1" dirty="0">
                <a:solidFill>
                  <a:srgbClr val="C00000"/>
                </a:solidFill>
                <a:latin typeface="Arial" pitchFamily="34" charset="0"/>
                <a:cs typeface="Arial" panose="020B0604020202020204" pitchFamily="34" charset="0"/>
              </a:rPr>
              <a:t>PRO</a:t>
            </a:r>
            <a:r>
              <a:rPr lang="en-US" sz="2400" b="1" dirty="0">
                <a:solidFill>
                  <a:srgbClr val="333399"/>
                </a:solidFill>
                <a:latin typeface="Arial" pitchFamily="34" charset="0"/>
                <a:cs typeface="Arial" panose="020B0604020202020204" pitchFamily="34" charset="0"/>
              </a:rPr>
              <a:t>spective </a:t>
            </a:r>
            <a:r>
              <a:rPr lang="en-US" sz="2400" b="1" dirty="0">
                <a:solidFill>
                  <a:srgbClr val="C00000"/>
                </a:solidFill>
                <a:latin typeface="Arial" pitchFamily="34" charset="0"/>
                <a:cs typeface="Arial" panose="020B0604020202020204" pitchFamily="34" charset="0"/>
              </a:rPr>
              <a:t>G</a:t>
            </a:r>
            <a:r>
              <a:rPr lang="en-US" sz="2400" b="1" dirty="0">
                <a:solidFill>
                  <a:srgbClr val="333399"/>
                </a:solidFill>
                <a:latin typeface="Arial" pitchFamily="34" charset="0"/>
                <a:cs typeface="Arial" panose="020B0604020202020204" pitchFamily="34" charset="0"/>
              </a:rPr>
              <a:t>lobal </a:t>
            </a:r>
            <a:r>
              <a:rPr lang="en-US" sz="2400" b="1" dirty="0">
                <a:solidFill>
                  <a:srgbClr val="C00000"/>
                </a:solidFill>
                <a:latin typeface="Arial" pitchFamily="34" charset="0"/>
                <a:cs typeface="Arial" panose="020B0604020202020204" pitchFamily="34" charset="0"/>
              </a:rPr>
              <a:t>RE</a:t>
            </a:r>
            <a:r>
              <a:rPr lang="en-US" sz="2400" b="1" dirty="0">
                <a:solidFill>
                  <a:srgbClr val="333399"/>
                </a:solidFill>
                <a:latin typeface="Arial" pitchFamily="34" charset="0"/>
                <a:cs typeface="Arial" panose="020B0604020202020204" pitchFamily="34" charset="0"/>
              </a:rPr>
              <a:t>gi</a:t>
            </a:r>
            <a:r>
              <a:rPr lang="en-US" sz="2400" b="1" dirty="0">
                <a:solidFill>
                  <a:srgbClr val="C00000"/>
                </a:solidFill>
                <a:latin typeface="Arial" pitchFamily="34" charset="0"/>
                <a:cs typeface="Arial" panose="020B0604020202020204" pitchFamily="34" charset="0"/>
              </a:rPr>
              <a:t>S</a:t>
            </a:r>
            <a:r>
              <a:rPr lang="en-US" sz="2400" b="1" dirty="0">
                <a:solidFill>
                  <a:srgbClr val="333399"/>
                </a:solidFill>
                <a:latin typeface="Arial" pitchFamily="34" charset="0"/>
                <a:cs typeface="Arial" panose="020B0604020202020204" pitchFamily="34" charset="0"/>
              </a:rPr>
              <a:t>try for the </a:t>
            </a:r>
            <a:r>
              <a:rPr lang="en-US" sz="2400" b="1" dirty="0">
                <a:solidFill>
                  <a:srgbClr val="C00000"/>
                </a:solidFill>
                <a:latin typeface="Arial" pitchFamily="34" charset="0"/>
                <a:cs typeface="Arial" panose="020B0604020202020204" pitchFamily="34" charset="0"/>
              </a:rPr>
              <a:t>S</a:t>
            </a:r>
            <a:r>
              <a:rPr lang="en-US" sz="2400" b="1" dirty="0">
                <a:solidFill>
                  <a:srgbClr val="333399"/>
                </a:solidFill>
                <a:latin typeface="Arial" pitchFamily="34" charset="0"/>
                <a:cs typeface="Arial" panose="020B0604020202020204" pitchFamily="34" charset="0"/>
              </a:rPr>
              <a:t>tudy of </a:t>
            </a:r>
            <a:r>
              <a:rPr lang="en-US" sz="2400" b="1" dirty="0">
                <a:solidFill>
                  <a:srgbClr val="C00000"/>
                </a:solidFill>
                <a:latin typeface="Arial" pitchFamily="34" charset="0"/>
                <a:cs typeface="Arial" panose="020B0604020202020204" pitchFamily="34" charset="0"/>
              </a:rPr>
              <a:t>CTO</a:t>
            </a:r>
            <a:r>
              <a:rPr lang="en-US" sz="2400" b="1" dirty="0">
                <a:solidFill>
                  <a:srgbClr val="333399"/>
                </a:solidFill>
                <a:latin typeface="Arial" pitchFamily="34" charset="0"/>
                <a:cs typeface="Arial" panose="020B0604020202020204" pitchFamily="34" charset="0"/>
              </a:rPr>
              <a:t> interventions</a:t>
            </a:r>
          </a:p>
          <a:p>
            <a:pPr algn="ctr">
              <a:defRPr/>
            </a:pPr>
            <a:r>
              <a:rPr lang="en-US" sz="2000" b="1" dirty="0">
                <a:solidFill>
                  <a:srgbClr val="FFC000"/>
                </a:solidFill>
                <a:cs typeface="Arial" pitchFamily="34" charset="0"/>
              </a:rPr>
              <a:t>www.progresscto.org</a:t>
            </a:r>
            <a:endParaRPr lang="en-US" sz="2000" b="1" dirty="0">
              <a:solidFill>
                <a:srgbClr val="333399"/>
              </a:solidFill>
              <a:cs typeface="Arial" pitchFamily="34" charset="0"/>
            </a:endParaRPr>
          </a:p>
        </p:txBody>
      </p:sp>
      <p:sp>
        <p:nvSpPr>
          <p:cNvPr id="154" name="Rectangle 153"/>
          <p:cNvSpPr/>
          <p:nvPr/>
        </p:nvSpPr>
        <p:spPr>
          <a:xfrm>
            <a:off x="-157297" y="1025780"/>
            <a:ext cx="1862592" cy="276999"/>
          </a:xfrm>
          <a:prstGeom prst="rect">
            <a:avLst/>
          </a:prstGeom>
        </p:spPr>
        <p:txBody>
          <a:bodyPr wrap="square">
            <a:spAutoFit/>
          </a:bodyPr>
          <a:lstStyle/>
          <a:p>
            <a:pPr algn="ctr" fontAlgn="base">
              <a:spcBef>
                <a:spcPct val="0"/>
              </a:spcBef>
              <a:spcAft>
                <a:spcPct val="0"/>
              </a:spcAft>
            </a:pPr>
            <a:r>
              <a:rPr lang="en-US" sz="1200" b="1" kern="0" dirty="0">
                <a:solidFill>
                  <a:srgbClr val="92D050"/>
                </a:solidFill>
              </a:rPr>
              <a:t>NCT02061436</a:t>
            </a:r>
          </a:p>
        </p:txBody>
      </p:sp>
      <p:pic>
        <p:nvPicPr>
          <p:cNvPr id="95" name="Snagit_PPTD92A"/>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86880" y="89663"/>
            <a:ext cx="974238" cy="911352"/>
          </a:xfrm>
          <a:prstGeom prst="rect">
            <a:avLst/>
          </a:prstGeom>
        </p:spPr>
      </p:pic>
    </p:spTree>
    <p:extLst>
      <p:ext uri="{BB962C8B-B14F-4D97-AF65-F5344CB8AC3E}">
        <p14:creationId xmlns:p14="http://schemas.microsoft.com/office/powerpoint/2010/main" val="294895544"/>
      </p:ext>
    </p:extLst>
  </p:cSld>
  <p:clrMapOvr>
    <a:masterClrMapping/>
  </p:clrMapOvr>
  <mc:AlternateContent xmlns:mc="http://schemas.openxmlformats.org/markup-compatibility/2006" xmlns:p14="http://schemas.microsoft.com/office/powerpoint/2010/main">
    <mc:Choice Requires="p14">
      <p:transition spd="slow" p14:dur="2000" advTm="20147"/>
    </mc:Choice>
    <mc:Fallback xmlns="">
      <p:transition spd="slow" advTm="20147"/>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640" y="-7051"/>
            <a:ext cx="10515600" cy="450322"/>
          </a:xfrm>
        </p:spPr>
        <p:txBody>
          <a:bodyPr>
            <a:noAutofit/>
          </a:bodyPr>
          <a:lstStyle/>
          <a:p>
            <a:pPr algn="ctr">
              <a:lnSpc>
                <a:spcPct val="150000"/>
              </a:lnSpc>
              <a:spcBef>
                <a:spcPts val="3000"/>
              </a:spcBef>
            </a:pPr>
            <a:r>
              <a:rPr lang="en-US" sz="2400" b="1" dirty="0">
                <a:solidFill>
                  <a:srgbClr val="0070C0"/>
                </a:solidFill>
                <a:latin typeface="Arial" panose="020B0604020202020204" pitchFamily="34" charset="0"/>
                <a:cs typeface="Arial" panose="020B0604020202020204" pitchFamily="34" charset="0"/>
              </a:rPr>
              <a:t>CTO PCI outcomes using the hybrid approach</a:t>
            </a:r>
          </a:p>
        </p:txBody>
      </p:sp>
      <p:sp>
        <p:nvSpPr>
          <p:cNvPr id="6" name="Rectangle 2"/>
          <p:cNvSpPr txBox="1">
            <a:spLocks noChangeArrowheads="1"/>
          </p:cNvSpPr>
          <p:nvPr/>
        </p:nvSpPr>
        <p:spPr bwMode="auto">
          <a:xfrm>
            <a:off x="675640" y="882584"/>
            <a:ext cx="5430520" cy="874468"/>
          </a:xfrm>
          <a:prstGeom prst="rect">
            <a:avLst/>
          </a:prstGeom>
          <a:noFill/>
          <a:ln w="9525">
            <a:noFill/>
            <a:miter lim="800000"/>
            <a:headEnd/>
            <a:tailEnd/>
          </a:ln>
        </p:spPr>
        <p:txBody>
          <a:bodyPr anchor="ctr"/>
          <a:lstStyle/>
          <a:p>
            <a:pPr fontAlgn="base">
              <a:spcBef>
                <a:spcPct val="0"/>
              </a:spcBef>
              <a:spcAft>
                <a:spcPct val="0"/>
              </a:spcAft>
              <a:defRPr/>
            </a:pPr>
            <a:r>
              <a:rPr lang="en-US" sz="2000" b="1" kern="0" dirty="0">
                <a:solidFill>
                  <a:srgbClr val="000000"/>
                </a:solidFill>
                <a:latin typeface="Arial" panose="020B0604020202020204" pitchFamily="34" charset="0"/>
                <a:cs typeface="Arial" panose="020B0604020202020204" pitchFamily="34" charset="0"/>
              </a:rPr>
              <a:t>5/2012 to 12/2017</a:t>
            </a:r>
          </a:p>
          <a:p>
            <a:pPr fontAlgn="base">
              <a:spcBef>
                <a:spcPct val="0"/>
              </a:spcBef>
              <a:spcAft>
                <a:spcPct val="0"/>
              </a:spcAft>
              <a:defRPr/>
            </a:pPr>
            <a:r>
              <a:rPr lang="en-US" sz="2000" b="1" i="1" kern="0" dirty="0">
                <a:solidFill>
                  <a:srgbClr val="FFC000"/>
                </a:solidFill>
                <a:latin typeface="Arial" panose="020B0604020202020204" pitchFamily="34" charset="0"/>
                <a:cs typeface="Arial" panose="020B0604020202020204" pitchFamily="34" charset="0"/>
              </a:rPr>
              <a:t>20</a:t>
            </a:r>
            <a:r>
              <a:rPr lang="en-US" sz="2000" b="1" kern="0" dirty="0">
                <a:solidFill>
                  <a:srgbClr val="AD172A"/>
                </a:solidFill>
                <a:latin typeface="Arial" panose="020B0604020202020204" pitchFamily="34" charset="0"/>
                <a:cs typeface="Arial" panose="020B0604020202020204" pitchFamily="34" charset="0"/>
              </a:rPr>
              <a:t> </a:t>
            </a:r>
            <a:r>
              <a:rPr lang="en-US" sz="2000" b="1" kern="0" dirty="0">
                <a:solidFill>
                  <a:schemeClr val="tx1">
                    <a:lumMod val="50000"/>
                  </a:schemeClr>
                </a:solidFill>
                <a:latin typeface="Arial" panose="020B0604020202020204" pitchFamily="34" charset="0"/>
                <a:cs typeface="Arial" panose="020B0604020202020204" pitchFamily="34" charset="0"/>
              </a:rPr>
              <a:t>centers,</a:t>
            </a:r>
            <a:r>
              <a:rPr lang="en-US" sz="2000" b="1" kern="0" dirty="0">
                <a:solidFill>
                  <a:srgbClr val="AD172A"/>
                </a:solidFill>
                <a:latin typeface="Arial" panose="020B0604020202020204" pitchFamily="34" charset="0"/>
                <a:cs typeface="Arial" panose="020B0604020202020204" pitchFamily="34" charset="0"/>
              </a:rPr>
              <a:t> </a:t>
            </a:r>
            <a:r>
              <a:rPr lang="en-US" sz="2000" b="1" i="1" kern="0" dirty="0">
                <a:solidFill>
                  <a:srgbClr val="FFC000"/>
                </a:solidFill>
                <a:latin typeface="Arial" panose="020B0604020202020204" pitchFamily="34" charset="0"/>
                <a:cs typeface="Arial" panose="020B0604020202020204" pitchFamily="34" charset="0"/>
              </a:rPr>
              <a:t>3,122</a:t>
            </a:r>
            <a:r>
              <a:rPr lang="en-US" sz="2000" b="1" kern="0" dirty="0">
                <a:solidFill>
                  <a:srgbClr val="AD172A"/>
                </a:solidFill>
                <a:latin typeface="Arial" panose="020B0604020202020204" pitchFamily="34" charset="0"/>
                <a:cs typeface="Arial" panose="020B0604020202020204" pitchFamily="34" charset="0"/>
              </a:rPr>
              <a:t> </a:t>
            </a:r>
            <a:r>
              <a:rPr lang="en-US" sz="2000" b="1" kern="0" dirty="0">
                <a:solidFill>
                  <a:schemeClr val="tx1">
                    <a:lumMod val="50000"/>
                  </a:schemeClr>
                </a:solidFill>
                <a:latin typeface="Arial" panose="020B0604020202020204" pitchFamily="34" charset="0"/>
                <a:cs typeface="Arial" panose="020B0604020202020204" pitchFamily="34" charset="0"/>
              </a:rPr>
              <a:t>lesions in </a:t>
            </a:r>
            <a:r>
              <a:rPr lang="en-US" sz="2000" b="1" i="1" kern="0" dirty="0">
                <a:solidFill>
                  <a:srgbClr val="FFC000"/>
                </a:solidFill>
                <a:latin typeface="Arial" panose="020B0604020202020204" pitchFamily="34" charset="0"/>
                <a:cs typeface="Arial" panose="020B0604020202020204" pitchFamily="34" charset="0"/>
              </a:rPr>
              <a:t>3,055</a:t>
            </a:r>
            <a:r>
              <a:rPr lang="en-US" sz="2000" b="1" kern="0" dirty="0">
                <a:solidFill>
                  <a:srgbClr val="AD172A"/>
                </a:solidFill>
                <a:latin typeface="Arial" panose="020B0604020202020204" pitchFamily="34" charset="0"/>
                <a:cs typeface="Arial" panose="020B0604020202020204" pitchFamily="34" charset="0"/>
              </a:rPr>
              <a:t> </a:t>
            </a:r>
            <a:r>
              <a:rPr lang="en-US" sz="2000" b="1" kern="0" dirty="0">
                <a:solidFill>
                  <a:schemeClr val="tx1">
                    <a:lumMod val="50000"/>
                  </a:schemeClr>
                </a:solidFill>
                <a:latin typeface="Arial" panose="020B0604020202020204" pitchFamily="34" charset="0"/>
                <a:cs typeface="Arial" panose="020B0604020202020204" pitchFamily="34" charset="0"/>
              </a:rPr>
              <a:t>patients</a:t>
            </a:r>
          </a:p>
        </p:txBody>
      </p:sp>
      <p:graphicFrame>
        <p:nvGraphicFramePr>
          <p:cNvPr id="7" name="Chart 6"/>
          <p:cNvGraphicFramePr>
            <a:graphicFrameLocks/>
          </p:cNvGraphicFramePr>
          <p:nvPr>
            <p:extLst/>
          </p:nvPr>
        </p:nvGraphicFramePr>
        <p:xfrm>
          <a:off x="675640" y="1874133"/>
          <a:ext cx="5430520" cy="3480049"/>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
          <p:cNvSpPr>
            <a:spLocks noChangeArrowheads="1"/>
          </p:cNvSpPr>
          <p:nvPr/>
        </p:nvSpPr>
        <p:spPr bwMode="auto">
          <a:xfrm>
            <a:off x="7955280" y="671847"/>
            <a:ext cx="4124960" cy="5139292"/>
          </a:xfrm>
          <a:prstGeom prst="rect">
            <a:avLst/>
          </a:prstGeom>
          <a:solidFill>
            <a:schemeClr val="bg1"/>
          </a:solidFill>
          <a:ln w="6350">
            <a:solidFill>
              <a:schemeClr val="bg1">
                <a:lumMod val="7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wrap="square" numCol="1">
            <a:spAutoFit/>
          </a:bodyPr>
          <a:lstStyle/>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Appleton Cardiology, WI</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Baylor Heart and Vascular Hospital, TX</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Beth Israel Deaconess Medical Center, MA</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Columbia University, NY</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Central Arkansas VAMC, AR</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Dallas VAMC/UTSW, TX</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Henry Ford Hospital, MI</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Hellenic Red Cross General Hospital of Athens, Greece</a:t>
            </a:r>
            <a:r>
              <a:rPr lang="hu-HU" sz="1100" b="1" dirty="0">
                <a:solidFill>
                  <a:srgbClr val="0070C0"/>
                </a:solidFill>
                <a:latin typeface="Arial" panose="020B0604020202020204" pitchFamily="34" charset="0"/>
                <a:cs typeface="Arial" panose="020B0604020202020204" pitchFamily="34" charset="0"/>
              </a:rPr>
              <a:t> </a:t>
            </a:r>
            <a:endParaRPr lang="en-US" sz="1100" b="1" dirty="0">
              <a:solidFill>
                <a:srgbClr val="0070C0"/>
              </a:solidFill>
              <a:latin typeface="Arial" panose="020B0604020202020204" pitchFamily="34" charset="0"/>
              <a:cs typeface="Arial" panose="020B0604020202020204" pitchFamily="34" charset="0"/>
            </a:endParaRP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Massachusetts General Hospital, MA</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Medical Center of the Rockies, CO</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Minneapolis VAMC, MN</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Minneapolis Heart Institute, MN</a:t>
            </a:r>
          </a:p>
          <a:p>
            <a:pPr marL="228600" indent="-228600">
              <a:lnSpc>
                <a:spcPct val="150000"/>
              </a:lnSpc>
              <a:buFont typeface="+mj-lt"/>
              <a:buAutoNum type="arabicPeriod"/>
            </a:pPr>
            <a:r>
              <a:rPr lang="en-US" sz="1100" b="1" dirty="0" err="1">
                <a:solidFill>
                  <a:srgbClr val="0070C0"/>
                </a:solidFill>
                <a:latin typeface="Arial" panose="020B0604020202020204" pitchFamily="34" charset="0"/>
                <a:cs typeface="Arial" panose="020B0604020202020204" pitchFamily="34" charset="0"/>
              </a:rPr>
              <a:t>Meshalkin</a:t>
            </a:r>
            <a:r>
              <a:rPr lang="en-US" sz="1100" b="1" dirty="0">
                <a:solidFill>
                  <a:srgbClr val="0070C0"/>
                </a:solidFill>
                <a:latin typeface="Arial" panose="020B0604020202020204" pitchFamily="34" charset="0"/>
                <a:cs typeface="Arial" panose="020B0604020202020204" pitchFamily="34" charset="0"/>
              </a:rPr>
              <a:t> Novosibirsk Research Institute, Russia</a:t>
            </a:r>
          </a:p>
          <a:p>
            <a:pPr marL="228600" indent="-228600">
              <a:lnSpc>
                <a:spcPct val="150000"/>
              </a:lnSpc>
              <a:buFont typeface="+mj-lt"/>
              <a:buAutoNum type="arabicPeriod"/>
            </a:pPr>
            <a:r>
              <a:rPr lang="en-US" sz="1100" b="1" dirty="0" err="1">
                <a:solidFill>
                  <a:srgbClr val="0070C0"/>
                </a:solidFill>
                <a:latin typeface="Arial" panose="020B0604020202020204" pitchFamily="34" charset="0"/>
                <a:cs typeface="Arial" panose="020B0604020202020204" pitchFamily="34" charset="0"/>
              </a:rPr>
              <a:t>PeaceHealth</a:t>
            </a:r>
            <a:r>
              <a:rPr lang="en-US" sz="1100" b="1" dirty="0">
                <a:solidFill>
                  <a:srgbClr val="0070C0"/>
                </a:solidFill>
                <a:latin typeface="Arial" panose="020B0604020202020204" pitchFamily="34" charset="0"/>
                <a:cs typeface="Arial" panose="020B0604020202020204" pitchFamily="34" charset="0"/>
              </a:rPr>
              <a:t> St. Joseph MC, WA </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Piedmont Heart Institute, GA</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San Diego VAMC and UCSD, CA</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St Luke’s Mid America Heart Institute, MO</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The Heart Hospital Baylor Plano, TX</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Torrance Medical Center, CA</a:t>
            </a:r>
          </a:p>
          <a:p>
            <a:pPr marL="228600" indent="-228600">
              <a:lnSpc>
                <a:spcPct val="150000"/>
              </a:lnSpc>
              <a:buFont typeface="+mj-lt"/>
              <a:buAutoNum type="arabicPeriod"/>
            </a:pPr>
            <a:r>
              <a:rPr lang="en-US" sz="1100" b="1" dirty="0">
                <a:solidFill>
                  <a:srgbClr val="0070C0"/>
                </a:solidFill>
                <a:latin typeface="Arial" panose="020B0604020202020204" pitchFamily="34" charset="0"/>
                <a:cs typeface="Arial" panose="020B0604020202020204" pitchFamily="34" charset="0"/>
              </a:rPr>
              <a:t>UPMC Medical Center, PA </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t="21411"/>
          <a:stretch/>
        </p:blipFill>
        <p:spPr>
          <a:xfrm>
            <a:off x="993" y="5902960"/>
            <a:ext cx="12191007" cy="955040"/>
          </a:xfrm>
          <a:prstGeom prst="rect">
            <a:avLst/>
          </a:prstGeom>
        </p:spPr>
      </p:pic>
    </p:spTree>
    <p:extLst>
      <p:ext uri="{BB962C8B-B14F-4D97-AF65-F5344CB8AC3E}">
        <p14:creationId xmlns:p14="http://schemas.microsoft.com/office/powerpoint/2010/main" val="920769039"/>
      </p:ext>
    </p:extLst>
  </p:cSld>
  <p:clrMapOvr>
    <a:masterClrMapping/>
  </p:clrMapOvr>
  <mc:AlternateContent xmlns:mc="http://schemas.openxmlformats.org/markup-compatibility/2006" xmlns:p14="http://schemas.microsoft.com/office/powerpoint/2010/main">
    <mc:Choice Requires="p14">
      <p:transition spd="slow" p14:dur="2000" advTm="37796"/>
    </mc:Choice>
    <mc:Fallback xmlns="">
      <p:transition spd="slow" advTm="37796"/>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t="21411"/>
          <a:stretch/>
        </p:blipFill>
        <p:spPr>
          <a:xfrm>
            <a:off x="993" y="5902960"/>
            <a:ext cx="12191007" cy="955040"/>
          </a:xfrm>
          <a:prstGeom prst="rect">
            <a:avLst/>
          </a:prstGeom>
        </p:spPr>
      </p:pic>
      <p:sp>
        <p:nvSpPr>
          <p:cNvPr id="9" name="TextBox 8"/>
          <p:cNvSpPr txBox="1"/>
          <p:nvPr/>
        </p:nvSpPr>
        <p:spPr>
          <a:xfrm>
            <a:off x="278233" y="6149647"/>
            <a:ext cx="3187713" cy="461665"/>
          </a:xfrm>
          <a:prstGeom prst="rect">
            <a:avLst/>
          </a:prstGeom>
          <a:noFill/>
        </p:spPr>
        <p:txBody>
          <a:bodyPr wrap="square" rtlCol="0">
            <a:spAutoFit/>
          </a:bodyPr>
          <a:lstStyle/>
          <a:p>
            <a:r>
              <a:rPr lang="en-US" sz="1200" b="1" dirty="0">
                <a:solidFill>
                  <a:schemeClr val="bg1"/>
                </a:solidFill>
                <a:latin typeface="Arial" panose="020B0604020202020204" pitchFamily="34" charset="0"/>
                <a:cs typeface="Arial" panose="020B0604020202020204" pitchFamily="34" charset="0"/>
              </a:rPr>
              <a:t>ADR: antegrade dissection and re-entry</a:t>
            </a:r>
            <a:br>
              <a:rPr lang="en-US" sz="1200" b="1" dirty="0">
                <a:solidFill>
                  <a:schemeClr val="bg1"/>
                </a:solidFill>
                <a:latin typeface="Arial" panose="020B0604020202020204" pitchFamily="34" charset="0"/>
                <a:cs typeface="Arial" panose="020B0604020202020204" pitchFamily="34" charset="0"/>
              </a:rPr>
            </a:br>
            <a:r>
              <a:rPr lang="en-US" sz="1200" b="1" dirty="0">
                <a:solidFill>
                  <a:schemeClr val="bg1"/>
                </a:solidFill>
                <a:latin typeface="Arial" panose="020B0604020202020204" pitchFamily="34" charset="0"/>
                <a:cs typeface="Arial" panose="020B0604020202020204" pitchFamily="34" charset="0"/>
              </a:rPr>
              <a:t>AWE: antegrade wire escalation</a:t>
            </a:r>
            <a:endParaRPr lang="en-US" sz="12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sp>
        <p:nvSpPr>
          <p:cNvPr id="10" name="Title 1"/>
          <p:cNvSpPr>
            <a:spLocks noGrp="1"/>
          </p:cNvSpPr>
          <p:nvPr>
            <p:ph type="title"/>
          </p:nvPr>
        </p:nvSpPr>
        <p:spPr>
          <a:xfrm>
            <a:off x="838200" y="203155"/>
            <a:ext cx="10515600" cy="332477"/>
          </a:xfrm>
        </p:spPr>
        <p:txBody>
          <a:bodyPr>
            <a:noAutofit/>
          </a:bodyPr>
          <a:lstStyle/>
          <a:p>
            <a:pPr algn="ctr">
              <a:lnSpc>
                <a:spcPct val="150000"/>
              </a:lnSpc>
              <a:spcBef>
                <a:spcPts val="3000"/>
              </a:spcBef>
            </a:pPr>
            <a:r>
              <a:rPr lang="en-US" sz="2400" b="1" dirty="0">
                <a:solidFill>
                  <a:srgbClr val="0070C0"/>
                </a:solidFill>
                <a:latin typeface="Arial" panose="020B0604020202020204" pitchFamily="34" charset="0"/>
                <a:cs typeface="Arial" panose="020B0604020202020204" pitchFamily="34" charset="0"/>
              </a:rPr>
              <a:t>Successful crossing strategy stratified by J-CTO score</a:t>
            </a:r>
          </a:p>
        </p:txBody>
      </p:sp>
      <p:graphicFrame>
        <p:nvGraphicFramePr>
          <p:cNvPr id="11" name="Chart 10"/>
          <p:cNvGraphicFramePr>
            <a:graphicFrameLocks/>
          </p:cNvGraphicFramePr>
          <p:nvPr>
            <p:extLst/>
          </p:nvPr>
        </p:nvGraphicFramePr>
        <p:xfrm>
          <a:off x="904620" y="782320"/>
          <a:ext cx="10382760" cy="4873952"/>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p:cNvSpPr txBox="1"/>
          <p:nvPr/>
        </p:nvSpPr>
        <p:spPr>
          <a:xfrm>
            <a:off x="5460419" y="1080988"/>
            <a:ext cx="1271161" cy="307777"/>
          </a:xfrm>
          <a:prstGeom prst="rect">
            <a:avLst/>
          </a:prstGeom>
          <a:solidFill>
            <a:srgbClr val="FF9999">
              <a:alpha val="16863"/>
            </a:srgbClr>
          </a:solidFill>
          <a:ln w="19050">
            <a:solidFill>
              <a:srgbClr val="C00000"/>
            </a:solidFill>
          </a:ln>
        </p:spPr>
        <p:txBody>
          <a:bodyPr wrap="square" rtlCol="0">
            <a:spAutoFit/>
          </a:bodyPr>
          <a:lstStyle/>
          <a:p>
            <a:pPr algn="ctr"/>
            <a:r>
              <a:rPr lang="en-US" sz="1400" b="1" dirty="0">
                <a:solidFill>
                  <a:srgbClr val="C00000"/>
                </a:solidFill>
                <a:latin typeface="Arial" panose="020B0604020202020204" pitchFamily="34" charset="0"/>
                <a:cs typeface="Arial" panose="020B0604020202020204" pitchFamily="34" charset="0"/>
              </a:rPr>
              <a:t>p&lt;0.0001</a:t>
            </a:r>
          </a:p>
        </p:txBody>
      </p:sp>
    </p:spTree>
    <p:extLst>
      <p:ext uri="{BB962C8B-B14F-4D97-AF65-F5344CB8AC3E}">
        <p14:creationId xmlns:p14="http://schemas.microsoft.com/office/powerpoint/2010/main" val="790873838"/>
      </p:ext>
    </p:extLst>
  </p:cSld>
  <p:clrMapOvr>
    <a:masterClrMapping/>
  </p:clrMapOvr>
  <mc:AlternateContent xmlns:mc="http://schemas.openxmlformats.org/markup-compatibility/2006" xmlns:p14="http://schemas.microsoft.com/office/powerpoint/2010/main">
    <mc:Choice Requires="p14">
      <p:transition spd="slow" p14:dur="2000" advTm="31493"/>
    </mc:Choice>
    <mc:Fallback xmlns="">
      <p:transition spd="slow" advTm="31493"/>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411"/>
          <a:stretch/>
        </p:blipFill>
        <p:spPr>
          <a:xfrm>
            <a:off x="993" y="5902960"/>
            <a:ext cx="12191007" cy="955040"/>
          </a:xfrm>
          <a:prstGeom prst="rect">
            <a:avLst/>
          </a:prstGeom>
        </p:spPr>
      </p:pic>
      <p:sp>
        <p:nvSpPr>
          <p:cNvPr id="2" name="Title 1"/>
          <p:cNvSpPr>
            <a:spLocks noGrp="1"/>
          </p:cNvSpPr>
          <p:nvPr>
            <p:ph type="title"/>
          </p:nvPr>
        </p:nvSpPr>
        <p:spPr>
          <a:xfrm>
            <a:off x="838200" y="89645"/>
            <a:ext cx="10515600" cy="298040"/>
          </a:xfrm>
        </p:spPr>
        <p:txBody>
          <a:bodyPr>
            <a:noAutofit/>
          </a:bodyPr>
          <a:lstStyle/>
          <a:p>
            <a:pPr algn="ctr">
              <a:lnSpc>
                <a:spcPct val="150000"/>
              </a:lnSpc>
              <a:spcBef>
                <a:spcPts val="3000"/>
              </a:spcBef>
            </a:pPr>
            <a:r>
              <a:rPr lang="en-US" sz="2400" b="1" dirty="0">
                <a:solidFill>
                  <a:srgbClr val="0070C0"/>
                </a:solidFill>
                <a:latin typeface="Arial" panose="020B0604020202020204" pitchFamily="34" charset="0"/>
                <a:cs typeface="Arial" panose="020B0604020202020204" pitchFamily="34" charset="0"/>
              </a:rPr>
              <a:t>Procedural complications</a:t>
            </a:r>
          </a:p>
        </p:txBody>
      </p:sp>
      <p:sp>
        <p:nvSpPr>
          <p:cNvPr id="6" name="TextBox 5"/>
          <p:cNvSpPr txBox="1"/>
          <p:nvPr/>
        </p:nvSpPr>
        <p:spPr>
          <a:xfrm>
            <a:off x="180383" y="5995759"/>
            <a:ext cx="4195367" cy="769441"/>
          </a:xfrm>
          <a:prstGeom prst="rect">
            <a:avLst/>
          </a:prstGeom>
          <a:noFill/>
        </p:spPr>
        <p:txBody>
          <a:bodyPr wrap="square" rtlCol="0">
            <a:spAutoFit/>
          </a:bodyPr>
          <a:lstStyle/>
          <a:p>
            <a:pPr algn="just"/>
            <a:r>
              <a:rPr lang="en-US" sz="1100" b="1" dirty="0">
                <a:solidFill>
                  <a:schemeClr val="bg1"/>
                </a:solidFill>
                <a:latin typeface="Arial" panose="020B0604020202020204" pitchFamily="34" charset="0"/>
                <a:cs typeface="Arial" panose="020B0604020202020204" pitchFamily="34" charset="0"/>
              </a:rPr>
              <a:t>ADR: antegrade dissection and re-entry; AWE: antegrade wire escalation; CABG: coronary artery bypass graft; MI: myocardial infraction; PCI: percutaneous coronary intervention</a:t>
            </a:r>
            <a:endParaRPr lang="en-US" sz="1100" b="1" dirty="0">
              <a:solidFill>
                <a:schemeClr val="bg1"/>
              </a:solidFill>
              <a:latin typeface="Arial" panose="020B0604020202020204" pitchFamily="34" charset="0"/>
              <a:ea typeface="Calibri" panose="020F0502020204030204" pitchFamily="34" charset="0"/>
              <a:cs typeface="Arial" panose="020B0604020202020204" pitchFamily="34" charset="0"/>
            </a:endParaRPr>
          </a:p>
        </p:txBody>
      </p:sp>
      <p:graphicFrame>
        <p:nvGraphicFramePr>
          <p:cNvPr id="8" name="Chart 7"/>
          <p:cNvGraphicFramePr>
            <a:graphicFrameLocks/>
          </p:cNvGraphicFramePr>
          <p:nvPr>
            <p:extLst/>
          </p:nvPr>
        </p:nvGraphicFramePr>
        <p:xfrm>
          <a:off x="19598" y="594041"/>
          <a:ext cx="12045401" cy="52161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1539471" y="1693341"/>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p&lt;0.0001</a:t>
            </a:r>
          </a:p>
        </p:txBody>
      </p:sp>
      <p:sp>
        <p:nvSpPr>
          <p:cNvPr id="10" name="TextBox 9"/>
          <p:cNvSpPr txBox="1"/>
          <p:nvPr/>
        </p:nvSpPr>
        <p:spPr>
          <a:xfrm>
            <a:off x="2854498" y="3340600"/>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p=0.0171</a:t>
            </a:r>
          </a:p>
        </p:txBody>
      </p:sp>
      <p:sp>
        <p:nvSpPr>
          <p:cNvPr id="11" name="TextBox 10"/>
          <p:cNvSpPr txBox="1"/>
          <p:nvPr/>
        </p:nvSpPr>
        <p:spPr>
          <a:xfrm>
            <a:off x="4200006" y="3063600"/>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p&lt;0.0001</a:t>
            </a:r>
          </a:p>
        </p:txBody>
      </p:sp>
      <p:sp>
        <p:nvSpPr>
          <p:cNvPr id="12" name="TextBox 11"/>
          <p:cNvSpPr txBox="1"/>
          <p:nvPr/>
        </p:nvSpPr>
        <p:spPr>
          <a:xfrm>
            <a:off x="5528428" y="3843427"/>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p=0.2629</a:t>
            </a:r>
          </a:p>
        </p:txBody>
      </p:sp>
      <p:sp>
        <p:nvSpPr>
          <p:cNvPr id="13" name="TextBox 12"/>
          <p:cNvSpPr txBox="1"/>
          <p:nvPr/>
        </p:nvSpPr>
        <p:spPr>
          <a:xfrm>
            <a:off x="6892407" y="3721591"/>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p=0.1228</a:t>
            </a:r>
          </a:p>
        </p:txBody>
      </p:sp>
      <p:sp>
        <p:nvSpPr>
          <p:cNvPr id="14" name="TextBox 13"/>
          <p:cNvSpPr txBox="1"/>
          <p:nvPr/>
        </p:nvSpPr>
        <p:spPr>
          <a:xfrm>
            <a:off x="8175337" y="3929465"/>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p=0.6637</a:t>
            </a:r>
          </a:p>
        </p:txBody>
      </p:sp>
      <p:sp>
        <p:nvSpPr>
          <p:cNvPr id="15" name="TextBox 14"/>
          <p:cNvSpPr txBox="1"/>
          <p:nvPr/>
        </p:nvSpPr>
        <p:spPr>
          <a:xfrm>
            <a:off x="9585267" y="3584292"/>
            <a:ext cx="872836" cy="276999"/>
          </a:xfrm>
          <a:prstGeom prst="rect">
            <a:avLst/>
          </a:prstGeom>
          <a:noFill/>
          <a:ln>
            <a:solidFill>
              <a:schemeClr val="tx1"/>
            </a:solidFill>
          </a:ln>
        </p:spPr>
        <p:txBody>
          <a:bodyPr wrap="square" rtlCol="0">
            <a:spAutoFit/>
          </a:bodyPr>
          <a:lstStyle/>
          <a:p>
            <a:pPr algn="ctr"/>
            <a:r>
              <a:rPr lang="en-US" sz="1200" b="1" dirty="0">
                <a:latin typeface="Arial" panose="020B0604020202020204" pitchFamily="34" charset="0"/>
                <a:cs typeface="Arial" panose="020B0604020202020204" pitchFamily="34" charset="0"/>
              </a:rPr>
              <a:t>p=0.2999</a:t>
            </a:r>
          </a:p>
        </p:txBody>
      </p:sp>
      <p:sp>
        <p:nvSpPr>
          <p:cNvPr id="16" name="TextBox 15"/>
          <p:cNvSpPr txBox="1"/>
          <p:nvPr/>
        </p:nvSpPr>
        <p:spPr>
          <a:xfrm>
            <a:off x="10917382" y="878548"/>
            <a:ext cx="872836" cy="276999"/>
          </a:xfrm>
          <a:prstGeom prst="rect">
            <a:avLst/>
          </a:prstGeom>
          <a:solidFill>
            <a:srgbClr val="FF9999">
              <a:alpha val="23137"/>
            </a:srgbClr>
          </a:solidFill>
          <a:ln>
            <a:solidFill>
              <a:srgbClr val="C00000"/>
            </a:solidFill>
          </a:ln>
        </p:spPr>
        <p:txBody>
          <a:bodyPr wrap="square" rtlCol="0">
            <a:spAutoFit/>
          </a:bodyPr>
          <a:lstStyle/>
          <a:p>
            <a:pPr algn="ctr"/>
            <a:r>
              <a:rPr lang="en-US" sz="1200" b="1" dirty="0">
                <a:solidFill>
                  <a:srgbClr val="C00000"/>
                </a:solidFill>
                <a:latin typeface="Arial" panose="020B0604020202020204" pitchFamily="34" charset="0"/>
                <a:cs typeface="Arial" panose="020B0604020202020204" pitchFamily="34" charset="0"/>
              </a:rPr>
              <a:t>p&lt;0.0001</a:t>
            </a:r>
          </a:p>
        </p:txBody>
      </p:sp>
    </p:spTree>
    <p:extLst>
      <p:ext uri="{BB962C8B-B14F-4D97-AF65-F5344CB8AC3E}">
        <p14:creationId xmlns:p14="http://schemas.microsoft.com/office/powerpoint/2010/main" val="3593687865"/>
      </p:ext>
    </p:extLst>
  </p:cSld>
  <p:clrMapOvr>
    <a:masterClrMapping/>
  </p:clrMapOvr>
  <mc:AlternateContent xmlns:mc="http://schemas.openxmlformats.org/markup-compatibility/2006" xmlns:p14="http://schemas.microsoft.com/office/powerpoint/2010/main">
    <mc:Choice Requires="p14">
      <p:transition spd="slow" p14:dur="2000" advTm="29980"/>
    </mc:Choice>
    <mc:Fallback xmlns="">
      <p:transition spd="slow" advTm="2998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1314"/>
          <a:stretch/>
        </p:blipFill>
        <p:spPr>
          <a:xfrm>
            <a:off x="1056906" y="730051"/>
            <a:ext cx="10076596" cy="6038885"/>
          </a:xfrm>
          <a:prstGeom prst="rect">
            <a:avLst/>
          </a:prstGeom>
          <a:ln>
            <a:solidFill>
              <a:schemeClr val="bg1">
                <a:lumMod val="75000"/>
              </a:schemeClr>
            </a:solidFill>
          </a:ln>
          <a:effectLst>
            <a:outerShdw blurRad="50800" dist="76200" dir="2700000" algn="tl" rotWithShape="0">
              <a:prstClr val="black">
                <a:alpha val="40000"/>
              </a:prstClr>
            </a:outerShdw>
          </a:effectLst>
        </p:spPr>
      </p:pic>
      <p:sp>
        <p:nvSpPr>
          <p:cNvPr id="2" name="Title 1"/>
          <p:cNvSpPr>
            <a:spLocks noGrp="1"/>
          </p:cNvSpPr>
          <p:nvPr>
            <p:ph type="title"/>
          </p:nvPr>
        </p:nvSpPr>
        <p:spPr>
          <a:xfrm>
            <a:off x="838199" y="75988"/>
            <a:ext cx="10515600" cy="450322"/>
          </a:xfrm>
        </p:spPr>
        <p:txBody>
          <a:bodyPr>
            <a:noAutofit/>
          </a:bodyPr>
          <a:lstStyle/>
          <a:p>
            <a:pPr algn="ctr">
              <a:lnSpc>
                <a:spcPct val="150000"/>
              </a:lnSpc>
              <a:spcBef>
                <a:spcPts val="3000"/>
              </a:spcBef>
            </a:pPr>
            <a:r>
              <a:rPr lang="en-US" sz="2800" b="1" dirty="0">
                <a:solidFill>
                  <a:srgbClr val="0070C0"/>
                </a:solidFill>
                <a:latin typeface="Arial" panose="020B0604020202020204" pitchFamily="34" charset="0"/>
                <a:cs typeface="Arial" panose="020B0604020202020204" pitchFamily="34" charset="0"/>
              </a:rPr>
              <a:t>Multivariable logistic regression</a:t>
            </a:r>
          </a:p>
        </p:txBody>
      </p:sp>
      <p:sp>
        <p:nvSpPr>
          <p:cNvPr id="3" name="Rounded Rectangle 2"/>
          <p:cNvSpPr/>
          <p:nvPr/>
        </p:nvSpPr>
        <p:spPr>
          <a:xfrm>
            <a:off x="1430976" y="1945574"/>
            <a:ext cx="9509760" cy="325120"/>
          </a:xfrm>
          <a:prstGeom prst="roundRect">
            <a:avLst/>
          </a:prstGeom>
          <a:solidFill>
            <a:srgbClr val="C00000">
              <a:alpha val="23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574907"/>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80963"/>
            <a:ext cx="10515600" cy="612775"/>
          </a:xfrm>
        </p:spPr>
        <p:txBody>
          <a:bodyPr/>
          <a:lstStyle/>
          <a:p>
            <a:pPr algn="ctr"/>
            <a:r>
              <a:rPr lang="en-US" sz="3200" b="1" dirty="0">
                <a:solidFill>
                  <a:srgbClr val="0070C0"/>
                </a:solidFill>
                <a:latin typeface="Arial" panose="020B0604020202020204" pitchFamily="34" charset="0"/>
                <a:cs typeface="Arial" panose="020B0604020202020204" pitchFamily="34" charset="0"/>
              </a:rPr>
              <a:t>Conclusions</a:t>
            </a:r>
            <a:endParaRPr lang="en-US" b="1" dirty="0">
              <a:solidFill>
                <a:srgbClr val="0070C0"/>
              </a:solidFill>
              <a:latin typeface="Arial" panose="020B0604020202020204" pitchFamily="34" charset="0"/>
              <a:cs typeface="Arial" panose="020B0604020202020204" pitchFamily="34" charset="0"/>
            </a:endParaRPr>
          </a:p>
        </p:txBody>
      </p:sp>
      <p:sp>
        <p:nvSpPr>
          <p:cNvPr id="3" name="Content Placeholder 2"/>
          <p:cNvSpPr>
            <a:spLocks noGrp="1"/>
          </p:cNvSpPr>
          <p:nvPr>
            <p:ph idx="4294967295"/>
          </p:nvPr>
        </p:nvSpPr>
        <p:spPr>
          <a:xfrm>
            <a:off x="111125" y="1229995"/>
            <a:ext cx="11969750" cy="4672965"/>
          </a:xfrm>
        </p:spPr>
        <p:txBody>
          <a:bodyPr>
            <a:noAutofit/>
          </a:bodyPr>
          <a:lstStyle/>
          <a:p>
            <a:pPr marL="342900" indent="-342900">
              <a:lnSpc>
                <a:spcPct val="150000"/>
              </a:lnSpc>
              <a:spcBef>
                <a:spcPts val="3000"/>
              </a:spcBef>
              <a:buFont typeface="+mj-lt"/>
              <a:buAutoNum type="arabicPeriod"/>
            </a:pPr>
            <a:r>
              <a:rPr lang="en-US" sz="2200" b="1" dirty="0">
                <a:latin typeface="Arial" panose="020B0604020202020204" pitchFamily="34" charset="0"/>
                <a:cs typeface="Arial" panose="020B0604020202020204" pitchFamily="34" charset="0"/>
              </a:rPr>
              <a:t>Hybrid approach for CTO PCI: </a:t>
            </a:r>
            <a:r>
              <a:rPr lang="en-US" sz="2200" b="1" dirty="0">
                <a:solidFill>
                  <a:srgbClr val="0070C0"/>
                </a:solidFill>
                <a:latin typeface="Arial" panose="020B0604020202020204" pitchFamily="34" charset="0"/>
                <a:cs typeface="Arial" panose="020B0604020202020204" pitchFamily="34" charset="0"/>
              </a:rPr>
              <a:t>high procedural success</a:t>
            </a:r>
            <a:r>
              <a:rPr lang="en-US" sz="2200" b="1" dirty="0">
                <a:latin typeface="Arial" panose="020B0604020202020204" pitchFamily="34" charset="0"/>
                <a:cs typeface="Arial" panose="020B0604020202020204" pitchFamily="34" charset="0"/>
              </a:rPr>
              <a:t>, </a:t>
            </a:r>
            <a:r>
              <a:rPr lang="en-US" sz="2200" b="1" dirty="0">
                <a:solidFill>
                  <a:srgbClr val="0070C0"/>
                </a:solidFill>
                <a:latin typeface="Arial" panose="020B0604020202020204" pitchFamily="34" charset="0"/>
                <a:cs typeface="Arial" panose="020B0604020202020204" pitchFamily="34" charset="0"/>
              </a:rPr>
              <a:t>acceptable complication rate</a:t>
            </a:r>
          </a:p>
          <a:p>
            <a:pPr marL="342900" indent="-342900" algn="just">
              <a:lnSpc>
                <a:spcPct val="150000"/>
              </a:lnSpc>
              <a:spcBef>
                <a:spcPts val="3000"/>
              </a:spcBef>
              <a:buFont typeface="+mj-lt"/>
              <a:buAutoNum type="arabicPeriod"/>
            </a:pPr>
            <a:r>
              <a:rPr lang="en-US" sz="2200" b="1" dirty="0">
                <a:latin typeface="Arial" panose="020B0604020202020204" pitchFamily="34" charset="0"/>
                <a:cs typeface="Arial" panose="020B0604020202020204" pitchFamily="34" charset="0"/>
              </a:rPr>
              <a:t>Higher </a:t>
            </a:r>
            <a:r>
              <a:rPr lang="en-US" sz="2200" b="1" dirty="0">
                <a:solidFill>
                  <a:srgbClr val="0070C0"/>
                </a:solidFill>
                <a:latin typeface="Arial" panose="020B0604020202020204" pitchFamily="34" charset="0"/>
                <a:cs typeface="Arial" panose="020B0604020202020204" pitchFamily="34" charset="0"/>
              </a:rPr>
              <a:t>annual CTO PCI volume </a:t>
            </a:r>
            <a:r>
              <a:rPr lang="en-US" sz="2200" b="1" dirty="0">
                <a:latin typeface="Arial" panose="020B0604020202020204" pitchFamily="34" charset="0"/>
                <a:cs typeface="Arial" panose="020B0604020202020204" pitchFamily="34" charset="0"/>
              </a:rPr>
              <a:t>is associated with </a:t>
            </a:r>
            <a:r>
              <a:rPr lang="en-US" sz="2200" b="1" dirty="0">
                <a:solidFill>
                  <a:srgbClr val="0070C0"/>
                </a:solidFill>
                <a:latin typeface="Arial" panose="020B0604020202020204" pitchFamily="34" charset="0"/>
                <a:cs typeface="Arial" panose="020B0604020202020204" pitchFamily="34" charset="0"/>
              </a:rPr>
              <a:t>higher procedural success</a:t>
            </a:r>
          </a:p>
          <a:p>
            <a:pPr marL="342900" indent="-342900" algn="just">
              <a:lnSpc>
                <a:spcPct val="150000"/>
              </a:lnSpc>
              <a:spcBef>
                <a:spcPts val="3000"/>
              </a:spcBef>
              <a:buFont typeface="+mj-lt"/>
              <a:buAutoNum type="arabicPeriod"/>
            </a:pPr>
            <a:r>
              <a:rPr lang="en-US" sz="2200" b="1" dirty="0">
                <a:latin typeface="Arial" panose="020B0604020202020204" pitchFamily="34" charset="0"/>
                <a:cs typeface="Arial" panose="020B0604020202020204" pitchFamily="34" charset="0"/>
              </a:rPr>
              <a:t>Our results provide important </a:t>
            </a:r>
            <a:r>
              <a:rPr lang="en-US" sz="2200" b="1" dirty="0">
                <a:solidFill>
                  <a:srgbClr val="0070C0"/>
                </a:solidFill>
                <a:latin typeface="Arial" panose="020B0604020202020204" pitchFamily="34" charset="0"/>
                <a:cs typeface="Arial" panose="020B0604020202020204" pitchFamily="34" charset="0"/>
              </a:rPr>
              <a:t>benchmarking</a:t>
            </a:r>
            <a:r>
              <a:rPr lang="en-US" sz="2200" b="1" dirty="0">
                <a:latin typeface="Arial" panose="020B0604020202020204" pitchFamily="34" charset="0"/>
                <a:cs typeface="Arial" panose="020B0604020202020204" pitchFamily="34" charset="0"/>
              </a:rPr>
              <a:t> for discussion of risk/benefit ratio of CTO PCI with </a:t>
            </a:r>
            <a:r>
              <a:rPr lang="en-US" sz="2200" b="1" dirty="0">
                <a:solidFill>
                  <a:srgbClr val="0070C0"/>
                </a:solidFill>
                <a:latin typeface="Arial" panose="020B0604020202020204" pitchFamily="34" charset="0"/>
                <a:cs typeface="Arial" panose="020B0604020202020204" pitchFamily="34" charset="0"/>
              </a:rPr>
              <a:t>patients/providers</a:t>
            </a:r>
            <a:r>
              <a:rPr lang="en-US" sz="2200" b="1" dirty="0">
                <a:latin typeface="Arial" panose="020B0604020202020204" pitchFamily="34" charset="0"/>
                <a:cs typeface="Arial" panose="020B0604020202020204" pitchFamily="34" charset="0"/>
              </a:rPr>
              <a:t> </a:t>
            </a:r>
          </a:p>
          <a:p>
            <a:pPr marL="342900" indent="-342900" algn="just">
              <a:lnSpc>
                <a:spcPct val="150000"/>
              </a:lnSpc>
              <a:spcBef>
                <a:spcPts val="3000"/>
              </a:spcBef>
              <a:buFont typeface="+mj-lt"/>
              <a:buAutoNum type="arabicPeriod"/>
            </a:pPr>
            <a:r>
              <a:rPr lang="en-US" sz="2200" b="1" dirty="0">
                <a:solidFill>
                  <a:srgbClr val="0070C0"/>
                </a:solidFill>
                <a:latin typeface="Arial" panose="020B0604020202020204" pitchFamily="34" charset="0"/>
                <a:cs typeface="Arial" panose="020B0604020202020204" pitchFamily="34" charset="0"/>
              </a:rPr>
              <a:t>Bridging the gap </a:t>
            </a:r>
            <a:r>
              <a:rPr lang="en-US" sz="2200" b="1" dirty="0">
                <a:latin typeface="Arial" panose="020B0604020202020204" pitchFamily="34" charset="0"/>
                <a:cs typeface="Arial" panose="020B0604020202020204" pitchFamily="34" charset="0"/>
              </a:rPr>
              <a:t>of what is currently achieved at most centers and what can be achieved should be a major focus of upcoming research and education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1411"/>
          <a:stretch/>
        </p:blipFill>
        <p:spPr>
          <a:xfrm>
            <a:off x="993" y="5902960"/>
            <a:ext cx="12191007" cy="955040"/>
          </a:xfrm>
          <a:prstGeom prst="rect">
            <a:avLst/>
          </a:prstGeom>
        </p:spPr>
      </p:pic>
    </p:spTree>
    <p:extLst>
      <p:ext uri="{BB962C8B-B14F-4D97-AF65-F5344CB8AC3E}">
        <p14:creationId xmlns:p14="http://schemas.microsoft.com/office/powerpoint/2010/main" val="3602494271"/>
      </p:ext>
    </p:extLst>
  </p:cSld>
  <p:clrMapOvr>
    <a:masterClrMapping/>
  </p:clrMapOvr>
  <mc:AlternateContent xmlns:mc="http://schemas.openxmlformats.org/markup-compatibility/2006" xmlns:p14="http://schemas.microsoft.com/office/powerpoint/2010/main">
    <mc:Choice Requires="p14">
      <p:transition spd="slow" p14:dur="2000" advTm="49123"/>
    </mc:Choice>
    <mc:Fallback xmlns="">
      <p:transition spd="slow" advTm="49123"/>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469920"/>
            <a:ext cx="9144000" cy="2387600"/>
          </a:xfrm>
        </p:spPr>
        <p:txBody>
          <a:bodyPr>
            <a:noAutofit/>
          </a:bodyPr>
          <a:lstStyle/>
          <a:p>
            <a:r>
              <a:rPr lang="en-US" sz="4400" b="1" dirty="0"/>
              <a:t>The Abbott Post-Approval Study 1 MitraClip Registry:  1-year Results of the First 2,000 Patients in the </a:t>
            </a:r>
            <a:r>
              <a:rPr lang="en-US" sz="4400" dirty="0"/>
              <a:t>STS/ACC TVT Registry</a:t>
            </a:r>
          </a:p>
        </p:txBody>
      </p:sp>
      <p:sp>
        <p:nvSpPr>
          <p:cNvPr id="3" name="Subtitle 2"/>
          <p:cNvSpPr>
            <a:spLocks noGrp="1"/>
          </p:cNvSpPr>
          <p:nvPr>
            <p:ph type="subTitle" idx="1"/>
          </p:nvPr>
        </p:nvSpPr>
        <p:spPr>
          <a:xfrm>
            <a:off x="1524000" y="3384160"/>
            <a:ext cx="9285838" cy="1655762"/>
          </a:xfrm>
        </p:spPr>
        <p:txBody>
          <a:bodyPr>
            <a:normAutofit/>
          </a:bodyPr>
          <a:lstStyle/>
          <a:p>
            <a:r>
              <a:rPr lang="en-US" sz="2400" u="sng" dirty="0"/>
              <a:t>James Hermiller MD</a:t>
            </a:r>
            <a:r>
              <a:rPr lang="en-US" sz="2400" dirty="0"/>
              <a:t>, Ramon Quesada MD, Mark Reisman MD, Vasilis </a:t>
            </a:r>
            <a:r>
              <a:rPr lang="en-US" sz="2400" dirty="0" err="1"/>
              <a:t>Babaliaros</a:t>
            </a:r>
            <a:r>
              <a:rPr lang="en-US" sz="2400" dirty="0"/>
              <a:t> MD, D. Scott Lim MD, Jason Rogers MD, </a:t>
            </a:r>
            <a:br>
              <a:rPr lang="en-US" sz="2400" dirty="0"/>
            </a:br>
            <a:r>
              <a:rPr lang="en-US" sz="2400" dirty="0"/>
              <a:t>Robert Kipperman MD, Andrew Wang MD, Paul Sorajja MD, </a:t>
            </a:r>
            <a:r>
              <a:rPr lang="en-US" sz="2400" dirty="0" err="1"/>
              <a:t>Vivek</a:t>
            </a:r>
            <a:r>
              <a:rPr lang="en-US" sz="2400" dirty="0"/>
              <a:t> </a:t>
            </a:r>
            <a:r>
              <a:rPr lang="en-US" sz="2400" dirty="0" err="1"/>
              <a:t>Rajagopal</a:t>
            </a:r>
            <a:r>
              <a:rPr lang="en-US" sz="2400" dirty="0"/>
              <a:t> MD, and Saibal Kar MD</a:t>
            </a:r>
          </a:p>
        </p:txBody>
      </p:sp>
    </p:spTree>
    <p:extLst>
      <p:ext uri="{BB962C8B-B14F-4D97-AF65-F5344CB8AC3E}">
        <p14:creationId xmlns:p14="http://schemas.microsoft.com/office/powerpoint/2010/main" val="1329609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70124" y="580616"/>
            <a:ext cx="5486504" cy="4841987"/>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Chart 2"/>
          <p:cNvGraphicFramePr/>
          <p:nvPr>
            <p:extLst>
              <p:ext uri="{D42A27DB-BD31-4B8C-83A1-F6EECF244321}">
                <p14:modId xmlns:p14="http://schemas.microsoft.com/office/powerpoint/2010/main" val="3743520719"/>
              </p:ext>
            </p:extLst>
          </p:nvPr>
        </p:nvGraphicFramePr>
        <p:xfrm>
          <a:off x="357083" y="913107"/>
          <a:ext cx="4980570" cy="20446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p:nvPr>
            <p:extLst>
              <p:ext uri="{D42A27DB-BD31-4B8C-83A1-F6EECF244321}">
                <p14:modId xmlns:p14="http://schemas.microsoft.com/office/powerpoint/2010/main" val="3657648094"/>
              </p:ext>
            </p:extLst>
          </p:nvPr>
        </p:nvGraphicFramePr>
        <p:xfrm>
          <a:off x="255290" y="3360624"/>
          <a:ext cx="5117471" cy="196724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1629969" y="3153793"/>
            <a:ext cx="2516837" cy="307777"/>
          </a:xfrm>
          <a:prstGeom prst="rect">
            <a:avLst/>
          </a:prstGeom>
          <a:noFill/>
        </p:spPr>
        <p:txBody>
          <a:bodyPr wrap="square" rtlCol="0">
            <a:spAutoFit/>
          </a:bodyPr>
          <a:lstStyle/>
          <a:p>
            <a:pPr algn="ctr"/>
            <a:r>
              <a:rPr lang="en-US" sz="1400" b="1" i="1" dirty="0"/>
              <a:t>Empiric Risk Assessment</a:t>
            </a:r>
          </a:p>
        </p:txBody>
      </p:sp>
      <p:sp>
        <p:nvSpPr>
          <p:cNvPr id="15" name="TextBox 14"/>
          <p:cNvSpPr txBox="1"/>
          <p:nvPr/>
        </p:nvSpPr>
        <p:spPr>
          <a:xfrm>
            <a:off x="1404898" y="580617"/>
            <a:ext cx="3048851" cy="307777"/>
          </a:xfrm>
          <a:prstGeom prst="rect">
            <a:avLst/>
          </a:prstGeom>
          <a:noFill/>
        </p:spPr>
        <p:txBody>
          <a:bodyPr wrap="square" rtlCol="0" anchor="ctr">
            <a:spAutoFit/>
          </a:bodyPr>
          <a:lstStyle/>
          <a:p>
            <a:pPr algn="ctr"/>
            <a:r>
              <a:rPr lang="en-US" sz="1400" b="1" i="1" dirty="0"/>
              <a:t>Subjective Risk Assessment</a:t>
            </a:r>
          </a:p>
        </p:txBody>
      </p:sp>
      <p:cxnSp>
        <p:nvCxnSpPr>
          <p:cNvPr id="16" name="Straight Connector 15"/>
          <p:cNvCxnSpPr/>
          <p:nvPr/>
        </p:nvCxnSpPr>
        <p:spPr>
          <a:xfrm>
            <a:off x="202020" y="3040912"/>
            <a:ext cx="545460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70226" y="55038"/>
            <a:ext cx="11865829" cy="523220"/>
          </a:xfrm>
          <a:prstGeom prst="rect">
            <a:avLst/>
          </a:prstGeom>
          <a:noFill/>
        </p:spPr>
        <p:txBody>
          <a:bodyPr wrap="square" rtlCol="0">
            <a:spAutoFit/>
          </a:bodyPr>
          <a:lstStyle/>
          <a:p>
            <a:pPr algn="ctr"/>
            <a:r>
              <a:rPr lang="en-US" sz="2800" dirty="0"/>
              <a:t>Distribution and Cross-Classification of Ischemic Risk</a:t>
            </a:r>
          </a:p>
        </p:txBody>
      </p:sp>
      <p:pic>
        <p:nvPicPr>
          <p:cNvPr id="2051" name="Picture 3" descr="C:\Users\ubaber01\AppData\Local\Microsoft\Windows\Temporary Internet Files\Content.Outlook\DNHW0AJM\ScatterCHADS2 (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140" y="790918"/>
            <a:ext cx="5715798" cy="3810532"/>
          </a:xfrm>
          <a:prstGeom prst="rect">
            <a:avLst/>
          </a:prstGeom>
          <a:noFill/>
          <a:extLst>
            <a:ext uri="{909E8E84-426E-40DD-AFC4-6F175D3DCCD1}">
              <a14:hiddenFill xmlns:a14="http://schemas.microsoft.com/office/drawing/2010/main">
                <a:solidFill>
                  <a:srgbClr val="FFFFFF"/>
                </a:solidFill>
              </a14:hiddenFill>
            </a:ext>
          </a:extLst>
        </p:spPr>
      </p:pic>
      <p:sp>
        <p:nvSpPr>
          <p:cNvPr id="25" name="Rounded Rectangle 24"/>
          <p:cNvSpPr/>
          <p:nvPr/>
        </p:nvSpPr>
        <p:spPr>
          <a:xfrm>
            <a:off x="7260609" y="925898"/>
            <a:ext cx="1932442" cy="3149077"/>
          </a:xfrm>
          <a:prstGeom prst="roundRect">
            <a:avLst/>
          </a:prstGeom>
          <a:solidFill>
            <a:schemeClr val="accent4">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9886496" y="925899"/>
            <a:ext cx="1932442" cy="3149077"/>
          </a:xfrm>
          <a:prstGeom prst="roundRect">
            <a:avLst/>
          </a:prstGeom>
          <a:solidFill>
            <a:schemeClr val="accent4">
              <a:alpha val="27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6142776" y="4740849"/>
            <a:ext cx="5636525" cy="584775"/>
          </a:xfrm>
          <a:prstGeom prst="rect">
            <a:avLst/>
          </a:prstGeom>
          <a:noFill/>
        </p:spPr>
        <p:txBody>
          <a:bodyPr wrap="square" rtlCol="0">
            <a:spAutoFit/>
          </a:bodyPr>
          <a:lstStyle/>
          <a:p>
            <a:pPr algn="ctr"/>
            <a:r>
              <a:rPr lang="en-US" sz="1600" i="1" dirty="0"/>
              <a:t>Among patients with CHA</a:t>
            </a:r>
            <a:r>
              <a:rPr lang="en-US" sz="1600" i="1" baseline="-25000" dirty="0"/>
              <a:t>2</a:t>
            </a:r>
            <a:r>
              <a:rPr lang="en-US" sz="1600" i="1" dirty="0"/>
              <a:t>DS</a:t>
            </a:r>
            <a:r>
              <a:rPr lang="en-US" sz="1600" i="1" baseline="-25000" dirty="0"/>
              <a:t>2</a:t>
            </a:r>
            <a:r>
              <a:rPr lang="en-US" sz="1600" i="1" dirty="0"/>
              <a:t>VASC ≥ 3, 58% were considered high or very high risk; 6% were considered very high risk</a:t>
            </a:r>
          </a:p>
        </p:txBody>
      </p:sp>
    </p:spTree>
    <p:extLst>
      <p:ext uri="{BB962C8B-B14F-4D97-AF65-F5344CB8AC3E}">
        <p14:creationId xmlns:p14="http://schemas.microsoft.com/office/powerpoint/2010/main" val="203776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28" grpId="0" animBg="1"/>
      <p:bldP spid="28"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38200" y="1651690"/>
            <a:ext cx="4776253" cy="3323987"/>
          </a:xfrm>
          <a:prstGeom prst="rect">
            <a:avLst/>
          </a:prstGeom>
        </p:spPr>
        <p:txBody>
          <a:bodyPr wrap="square" rIns="45720">
            <a:spAutoFit/>
          </a:bodyPr>
          <a:lstStyle/>
          <a:p>
            <a:pPr marL="227013" indent="-227013">
              <a:spcBef>
                <a:spcPts val="600"/>
              </a:spcBef>
              <a:spcAft>
                <a:spcPts val="0"/>
              </a:spcAft>
              <a:buFont typeface="Arial" panose="020B0604020202020204" pitchFamily="34" charset="0"/>
              <a:buChar char="•"/>
            </a:pPr>
            <a:r>
              <a:rPr lang="en-US" altLang="en-US" sz="2500" dirty="0">
                <a:cs typeface="Arial Narrow" pitchFamily="34" charset="0"/>
              </a:rPr>
              <a:t>Received CE mark in 2008.</a:t>
            </a:r>
          </a:p>
          <a:p>
            <a:pPr marL="227013" indent="-227013">
              <a:spcBef>
                <a:spcPts val="600"/>
              </a:spcBef>
              <a:spcAft>
                <a:spcPts val="0"/>
              </a:spcAft>
              <a:buFont typeface="Arial" panose="020B0604020202020204" pitchFamily="34" charset="0"/>
              <a:buChar char="•"/>
            </a:pPr>
            <a:r>
              <a:rPr lang="en-US" altLang="en-US" sz="2500" dirty="0">
                <a:cs typeface="Arial Narrow" pitchFamily="34" charset="0"/>
              </a:rPr>
              <a:t>Received FDA approval in 2013 for significant symptomatic degenerative mitral regurgitation (DMR) in patients at prohibitive risk (PR) for MV surgery.</a:t>
            </a:r>
          </a:p>
          <a:p>
            <a:pPr marL="227013" indent="-227013">
              <a:spcBef>
                <a:spcPts val="600"/>
              </a:spcBef>
              <a:spcAft>
                <a:spcPts val="0"/>
              </a:spcAft>
              <a:buFont typeface="Arial" panose="020B0604020202020204" pitchFamily="34" charset="0"/>
              <a:buChar char="•"/>
            </a:pPr>
            <a:r>
              <a:rPr lang="en-US" altLang="en-US" sz="2500" dirty="0">
                <a:cs typeface="Arial Narrow" pitchFamily="34" charset="0"/>
              </a:rPr>
              <a:t>&gt;60,000 patients treated worldwide.</a:t>
            </a:r>
          </a:p>
        </p:txBody>
      </p:sp>
      <p:sp>
        <p:nvSpPr>
          <p:cNvPr id="20" name="Title 19"/>
          <p:cNvSpPr>
            <a:spLocks noGrp="1"/>
          </p:cNvSpPr>
          <p:nvPr>
            <p:ph type="title"/>
          </p:nvPr>
        </p:nvSpPr>
        <p:spPr/>
        <p:txBody>
          <a:bodyPr>
            <a:normAutofit/>
          </a:bodyPr>
          <a:lstStyle/>
          <a:p>
            <a:r>
              <a:rPr lang="en-US" sz="4400" dirty="0" err="1"/>
              <a:t>MitraClip</a:t>
            </a:r>
            <a:r>
              <a:rPr lang="en-US" sz="4400" dirty="0"/>
              <a:t>® Therapy</a:t>
            </a:r>
            <a:br>
              <a:rPr lang="en-US" dirty="0"/>
            </a:br>
            <a:r>
              <a:rPr lang="en-US" sz="3100" b="1" dirty="0">
                <a:solidFill>
                  <a:srgbClr val="135597"/>
                </a:solidFill>
              </a:rPr>
              <a:t>Worldwide Clinical Experience</a:t>
            </a:r>
          </a:p>
        </p:txBody>
      </p:sp>
      <p:grpSp>
        <p:nvGrpSpPr>
          <p:cNvPr id="4" name="Group 3"/>
          <p:cNvGrpSpPr/>
          <p:nvPr/>
        </p:nvGrpSpPr>
        <p:grpSpPr>
          <a:xfrm>
            <a:off x="5747468" y="905031"/>
            <a:ext cx="6228957" cy="2743200"/>
            <a:chOff x="5747468" y="905031"/>
            <a:chExt cx="6228957" cy="2743200"/>
          </a:xfrm>
        </p:grpSpPr>
        <p:pic>
          <p:nvPicPr>
            <p:cNvPr id="13" name="Picture 12"/>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90637" y="905031"/>
              <a:ext cx="3985788" cy="2743200"/>
            </a:xfrm>
            <a:prstGeom prst="rect">
              <a:avLst/>
            </a:prstGeom>
          </p:spPr>
        </p:pic>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747468" y="905031"/>
              <a:ext cx="2110154" cy="2743200"/>
            </a:xfrm>
            <a:prstGeom prst="rect">
              <a:avLst/>
            </a:prstGeom>
          </p:spPr>
        </p:pic>
      </p:grpSp>
      <p:pic>
        <p:nvPicPr>
          <p:cNvPr id="2" name="Picture 1"/>
          <p:cNvPicPr>
            <a:picLocks noChangeAspect="1"/>
          </p:cNvPicPr>
          <p:nvPr/>
        </p:nvPicPr>
        <p:blipFill rotWithShape="1">
          <a:blip r:embed="rId5"/>
          <a:srcRect l="25525"/>
          <a:stretch/>
        </p:blipFill>
        <p:spPr>
          <a:xfrm>
            <a:off x="5747468" y="3713482"/>
            <a:ext cx="6366808" cy="1596324"/>
          </a:xfrm>
          <a:prstGeom prst="rect">
            <a:avLst/>
          </a:prstGeom>
        </p:spPr>
      </p:pic>
      <p:sp>
        <p:nvSpPr>
          <p:cNvPr id="8" name="Rectangle 2"/>
          <p:cNvSpPr>
            <a:spLocks noChangeArrowheads="1"/>
          </p:cNvSpPr>
          <p:nvPr/>
        </p:nvSpPr>
        <p:spPr bwMode="auto">
          <a:xfrm>
            <a:off x="5798268" y="5275029"/>
            <a:ext cx="5555532" cy="215444"/>
          </a:xfrm>
          <a:prstGeom prst="rect">
            <a:avLst/>
          </a:prstGeom>
          <a:noFill/>
          <a:ln>
            <a:noFill/>
          </a:ln>
          <a:extLst/>
        </p:spPr>
        <p:txBody>
          <a:bodyPr wrap="square" lIns="0">
            <a:spAutoFit/>
          </a:bodyPr>
          <a:lstStyle/>
          <a:p>
            <a:pPr fontAlgn="auto">
              <a:spcBef>
                <a:spcPts val="0"/>
              </a:spcBef>
              <a:spcAft>
                <a:spcPts val="0"/>
              </a:spcAft>
              <a:defRPr/>
            </a:pPr>
            <a:r>
              <a:rPr lang="en-US" sz="800" i="1" dirty="0">
                <a:cs typeface="Times New Roman" pitchFamily="18" charset="0"/>
              </a:rPr>
              <a:t>All drawings are artist's representations only and should not be considered as an engineering drawing or photograph. </a:t>
            </a:r>
            <a:endParaRPr lang="en-US" sz="1600" i="1" dirty="0"/>
          </a:p>
        </p:txBody>
      </p:sp>
    </p:spTree>
    <p:extLst>
      <p:ext uri="{BB962C8B-B14F-4D97-AF65-F5344CB8AC3E}">
        <p14:creationId xmlns:p14="http://schemas.microsoft.com/office/powerpoint/2010/main" val="9550765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Design</a:t>
            </a:r>
          </a:p>
        </p:txBody>
      </p:sp>
      <p:sp>
        <p:nvSpPr>
          <p:cNvPr id="3" name="Content Placeholder 2"/>
          <p:cNvSpPr>
            <a:spLocks noGrp="1"/>
          </p:cNvSpPr>
          <p:nvPr>
            <p:ph idx="1"/>
          </p:nvPr>
        </p:nvSpPr>
        <p:spPr/>
        <p:txBody>
          <a:bodyPr/>
          <a:lstStyle/>
          <a:p>
            <a:pPr>
              <a:spcBef>
                <a:spcPts val="1200"/>
              </a:spcBef>
            </a:pPr>
            <a:r>
              <a:rPr lang="en-US" sz="3200" dirty="0"/>
              <a:t>Prospective, single-arm, multi-center, observational study </a:t>
            </a:r>
          </a:p>
          <a:p>
            <a:pPr>
              <a:spcBef>
                <a:spcPts val="1200"/>
              </a:spcBef>
            </a:pPr>
            <a:r>
              <a:rPr lang="en-US" sz="3200" dirty="0"/>
              <a:t>Data extracted from first 2,000 MitraClip patients consecutively entered into the TVT Registry</a:t>
            </a:r>
          </a:p>
        </p:txBody>
      </p:sp>
      <p:sp>
        <p:nvSpPr>
          <p:cNvPr id="4" name="Rectangle 3"/>
          <p:cNvSpPr/>
          <p:nvPr/>
        </p:nvSpPr>
        <p:spPr>
          <a:xfrm>
            <a:off x="609600" y="3352800"/>
            <a:ext cx="10972800" cy="1605095"/>
          </a:xfrm>
          <a:prstGeom prst="rect">
            <a:avLst/>
          </a:prstGeom>
          <a:solidFill>
            <a:srgbClr val="12AABE"/>
          </a:solidFill>
        </p:spPr>
        <p:txBody>
          <a:bodyPr wrap="square" lIns="274320" tIns="91440" rIns="274320" bIns="91440" anchor="ctr">
            <a:noAutofit/>
          </a:bodyPr>
          <a:lstStyle/>
          <a:p>
            <a:pPr algn="ctr">
              <a:spcBef>
                <a:spcPts val="1200"/>
              </a:spcBef>
            </a:pPr>
            <a:r>
              <a:rPr lang="en-US" sz="2800" b="1" dirty="0">
                <a:solidFill>
                  <a:schemeClr val="bg1"/>
                </a:solidFill>
              </a:rPr>
              <a:t>PAS-1 is the </a:t>
            </a:r>
            <a:r>
              <a:rPr lang="en-US" sz="2800" b="1" u="sng" dirty="0">
                <a:solidFill>
                  <a:schemeClr val="bg1"/>
                </a:solidFill>
              </a:rPr>
              <a:t>first and largest </a:t>
            </a:r>
            <a:r>
              <a:rPr lang="en-US" sz="2800" b="1" dirty="0">
                <a:solidFill>
                  <a:schemeClr val="bg1"/>
                </a:solidFill>
              </a:rPr>
              <a:t>report of site-reported echocardiographic and clinical (functional and quality of life) outcomes from commercial US experience as captured in the </a:t>
            </a:r>
            <a:r>
              <a:rPr lang="en-US" sz="2800" b="1">
                <a:solidFill>
                  <a:schemeClr val="bg1"/>
                </a:solidFill>
              </a:rPr>
              <a:t>TVT Registry </a:t>
            </a:r>
            <a:r>
              <a:rPr lang="en-US" sz="2800" b="1" u="sng" dirty="0">
                <a:solidFill>
                  <a:schemeClr val="bg1"/>
                </a:solidFill>
              </a:rPr>
              <a:t>through 1-year</a:t>
            </a:r>
            <a:r>
              <a:rPr lang="en-US" sz="2800" b="1" dirty="0">
                <a:solidFill>
                  <a:schemeClr val="bg1"/>
                </a:solidFill>
              </a:rPr>
              <a:t>.</a:t>
            </a:r>
          </a:p>
        </p:txBody>
      </p:sp>
    </p:spTree>
    <p:extLst>
      <p:ext uri="{BB962C8B-B14F-4D97-AF65-F5344CB8AC3E}">
        <p14:creationId xmlns:p14="http://schemas.microsoft.com/office/powerpoint/2010/main" val="2523480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06586" y="1348974"/>
            <a:ext cx="2882772" cy="4172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Procedural Results and </a:t>
            </a:r>
            <a:r>
              <a:rPr lang="en-US" dirty="0" err="1"/>
              <a:t>MitraClip</a:t>
            </a:r>
            <a:r>
              <a:rPr lang="en-US" dirty="0"/>
              <a:t> Implant Rate</a:t>
            </a:r>
          </a:p>
        </p:txBody>
      </p:sp>
      <p:graphicFrame>
        <p:nvGraphicFramePr>
          <p:cNvPr id="7" name="Chart 6"/>
          <p:cNvGraphicFramePr/>
          <p:nvPr>
            <p:extLst/>
          </p:nvPr>
        </p:nvGraphicFramePr>
        <p:xfrm>
          <a:off x="6006585" y="1766274"/>
          <a:ext cx="4707500" cy="357326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a:spLocks noChangeArrowheads="1"/>
          </p:cNvSpPr>
          <p:nvPr/>
        </p:nvSpPr>
        <p:spPr bwMode="auto">
          <a:xfrm>
            <a:off x="7309727" y="1243720"/>
            <a:ext cx="2101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None/>
            </a:pPr>
            <a:r>
              <a:rPr lang="en-US" altLang="en-US" sz="1800" b="1" dirty="0">
                <a:solidFill>
                  <a:srgbClr val="135597"/>
                </a:solidFill>
              </a:rPr>
              <a:t>Implant Rate: 97.1%</a:t>
            </a:r>
          </a:p>
        </p:txBody>
      </p:sp>
      <p:graphicFrame>
        <p:nvGraphicFramePr>
          <p:cNvPr id="5" name="Table 4"/>
          <p:cNvGraphicFramePr>
            <a:graphicFrameLocks noGrp="1"/>
          </p:cNvGraphicFramePr>
          <p:nvPr>
            <p:extLst/>
          </p:nvPr>
        </p:nvGraphicFramePr>
        <p:xfrm>
          <a:off x="838200" y="1885024"/>
          <a:ext cx="4572000" cy="2007549"/>
        </p:xfrm>
        <a:graphic>
          <a:graphicData uri="http://schemas.openxmlformats.org/drawingml/2006/table">
            <a:tbl>
              <a:tblPr firstRow="1" bandRow="1">
                <a:tableStyleId>{7DF18680-E054-41AD-8BC1-D1AEF772440D}</a:tableStyleId>
              </a:tblPr>
              <a:tblGrid>
                <a:gridCol w="2600415">
                  <a:extLst>
                    <a:ext uri="{9D8B030D-6E8A-4147-A177-3AD203B41FA5}">
                      <a16:colId xmlns:a16="http://schemas.microsoft.com/office/drawing/2014/main" val="2794216922"/>
                    </a:ext>
                  </a:extLst>
                </a:gridCol>
                <a:gridCol w="1971585">
                  <a:extLst>
                    <a:ext uri="{9D8B030D-6E8A-4147-A177-3AD203B41FA5}">
                      <a16:colId xmlns:a16="http://schemas.microsoft.com/office/drawing/2014/main" val="1033644371"/>
                    </a:ext>
                  </a:extLst>
                </a:gridCol>
              </a:tblGrid>
              <a:tr h="635949">
                <a:tc>
                  <a:txBody>
                    <a:bodyPr/>
                    <a:lstStyle/>
                    <a:p>
                      <a:r>
                        <a:rPr lang="en-US" sz="1800" dirty="0"/>
                        <a:t>Procedural Results</a:t>
                      </a:r>
                    </a:p>
                    <a:p>
                      <a:r>
                        <a:rPr kumimoji="0" lang="en-US" sz="1800" u="none" strike="noStrike" kern="1200" cap="none" normalizeH="0" baseline="0" dirty="0">
                          <a:ln>
                            <a:noFill/>
                          </a:ln>
                          <a:effectLst/>
                        </a:rPr>
                        <a:t>(mean ± SD)</a:t>
                      </a:r>
                      <a:endParaRPr lang="en-US" sz="1800" dirty="0"/>
                    </a:p>
                  </a:txBody>
                  <a:tcPr marT="0" marB="0" anchor="ctr"/>
                </a:tc>
                <a:tc>
                  <a:txBody>
                    <a:bodyPr/>
                    <a:lstStyle/>
                    <a:p>
                      <a:pPr algn="ctr"/>
                      <a:r>
                        <a:rPr lang="en-US" sz="1800" dirty="0"/>
                        <a:t>PAS-1 (N=1,998)</a:t>
                      </a:r>
                    </a:p>
                  </a:txBody>
                  <a:tcPr marT="0" marB="0" anchor="ctr"/>
                </a:tc>
                <a:extLst>
                  <a:ext uri="{0D108BD9-81ED-4DB2-BD59-A6C34878D82A}">
                    <a16:rowId xmlns:a16="http://schemas.microsoft.com/office/drawing/2014/main" val="3305568453"/>
                  </a:ext>
                </a:extLst>
              </a:tr>
              <a:tr h="4572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effectLst/>
                          <a:latin typeface="+mn-lt"/>
                        </a:rPr>
                        <a:t>Procedure Time (min)</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effectLst/>
                          <a:latin typeface="+mn-lt"/>
                        </a:rPr>
                        <a:t>186 ± 71 (1716) </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a:tc>
                <a:extLst>
                  <a:ext uri="{0D108BD9-81ED-4DB2-BD59-A6C34878D82A}">
                    <a16:rowId xmlns:a16="http://schemas.microsoft.com/office/drawing/2014/main" val="2186519476"/>
                  </a:ext>
                </a:extLst>
              </a:tr>
              <a:tr h="4572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cap="none" normalizeH="0" baseline="0" dirty="0">
                          <a:ln>
                            <a:noFill/>
                          </a:ln>
                          <a:effectLst/>
                          <a:latin typeface="+mn-lt"/>
                        </a:rPr>
                        <a:t>Device Time </a:t>
                      </a:r>
                      <a:r>
                        <a:rPr kumimoji="0" lang="en-US" sz="1600" u="none" strike="noStrike" kern="1200" cap="none" normalizeH="0" baseline="0" dirty="0">
                          <a:ln>
                            <a:noFill/>
                          </a:ln>
                          <a:effectLst/>
                          <a:latin typeface="+mn-lt"/>
                        </a:rPr>
                        <a:t>(min)</a:t>
                      </a:r>
                      <a:endParaRPr kumimoji="0" lang="en-US" sz="1600" b="0" i="0" u="none" strike="noStrike" cap="none" normalizeH="0" baseline="0" dirty="0">
                        <a:ln>
                          <a:noFill/>
                        </a:ln>
                        <a:solidFill>
                          <a:schemeClr val="tx1"/>
                        </a:solidFill>
                        <a:effectLst/>
                        <a:latin typeface="+mn-lt"/>
                        <a:ea typeface="ＭＳ Ｐゴシック" pitchFamily="34" charset="-128"/>
                      </a:endParaRPr>
                    </a:p>
                  </a:txBody>
                  <a:tcPr marT="0" marB="0"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effectLst/>
                          <a:latin typeface="+mn-lt"/>
                        </a:rPr>
                        <a:t>87 ± 58 (1631)</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a:tc>
                <a:extLst>
                  <a:ext uri="{0D108BD9-81ED-4DB2-BD59-A6C34878D82A}">
                    <a16:rowId xmlns:a16="http://schemas.microsoft.com/office/drawing/2014/main" val="3484526085"/>
                  </a:ext>
                </a:extLst>
              </a:tr>
              <a:tr h="457200">
                <a:tc>
                  <a:txBody>
                    <a:bodyPr/>
                    <a:lstStyle/>
                    <a:p>
                      <a:pPr marL="0" marR="0" lvl="0" indent="0" algn="l" defTabSz="914400" rtl="0" eaLnBrk="0" fontAlgn="base" latinLnBrk="0" hangingPunct="0">
                        <a:lnSpc>
                          <a:spcPct val="100000"/>
                        </a:lnSpc>
                        <a:spcBef>
                          <a:spcPct val="20000"/>
                        </a:spcBef>
                        <a:spcAft>
                          <a:spcPct val="0"/>
                        </a:spcAft>
                        <a:buClr>
                          <a:schemeClr val="bg1"/>
                        </a:buClr>
                        <a:buSzTx/>
                        <a:buFont typeface="Wingdings" pitchFamily="2" charset="2"/>
                        <a:buNone/>
                        <a:tabLst/>
                        <a:defRPr/>
                      </a:pPr>
                      <a:r>
                        <a:rPr kumimoji="0" lang="en-US" sz="1600" u="none" strike="noStrike" kern="1200" cap="none" normalizeH="0" baseline="0" dirty="0">
                          <a:ln>
                            <a:noFill/>
                          </a:ln>
                          <a:effectLst/>
                          <a:latin typeface="+mn-lt"/>
                        </a:rPr>
                        <a:t>Fluoroscopy Duration (min)</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horzOverflow="overflow"/>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effectLst/>
                          <a:latin typeface="+mn-lt"/>
                        </a:rPr>
                        <a:t>37.9 ± 23.6 (1935) </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a:tc>
                <a:extLst>
                  <a:ext uri="{0D108BD9-81ED-4DB2-BD59-A6C34878D82A}">
                    <a16:rowId xmlns:a16="http://schemas.microsoft.com/office/drawing/2014/main" val="3970893984"/>
                  </a:ext>
                </a:extLst>
              </a:tr>
            </a:tbl>
          </a:graphicData>
        </a:graphic>
      </p:graphicFrame>
    </p:spTree>
    <p:extLst>
      <p:ext uri="{BB962C8B-B14F-4D97-AF65-F5344CB8AC3E}">
        <p14:creationId xmlns:p14="http://schemas.microsoft.com/office/powerpoint/2010/main" val="38928522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7480" t="3840" r="6369" b="3045"/>
          <a:stretch/>
        </p:blipFill>
        <p:spPr>
          <a:xfrm>
            <a:off x="2822797" y="1045762"/>
            <a:ext cx="5577840" cy="3809802"/>
          </a:xfrm>
          <a:prstGeom prst="rect">
            <a:avLst/>
          </a:prstGeom>
        </p:spPr>
      </p:pic>
      <p:sp>
        <p:nvSpPr>
          <p:cNvPr id="2" name="Title 1"/>
          <p:cNvSpPr>
            <a:spLocks noGrp="1"/>
          </p:cNvSpPr>
          <p:nvPr>
            <p:ph type="title"/>
          </p:nvPr>
        </p:nvSpPr>
        <p:spPr>
          <a:xfrm>
            <a:off x="1981200" y="200540"/>
            <a:ext cx="11133852" cy="914400"/>
          </a:xfrm>
        </p:spPr>
        <p:txBody>
          <a:bodyPr>
            <a:normAutofit/>
          </a:bodyPr>
          <a:lstStyle/>
          <a:p>
            <a:r>
              <a:rPr lang="en-US" dirty="0"/>
              <a:t>All-Cause Mortality Through 1 Year</a:t>
            </a:r>
            <a:endParaRPr lang="en-US" sz="3600" b="1" dirty="0">
              <a:solidFill>
                <a:srgbClr val="135597"/>
              </a:solidFill>
            </a:endParaRPr>
          </a:p>
        </p:txBody>
      </p:sp>
      <p:graphicFrame>
        <p:nvGraphicFramePr>
          <p:cNvPr id="5" name="Table 4"/>
          <p:cNvGraphicFramePr>
            <a:graphicFrameLocks noGrp="1"/>
          </p:cNvGraphicFramePr>
          <p:nvPr>
            <p:extLst/>
          </p:nvPr>
        </p:nvGraphicFramePr>
        <p:xfrm>
          <a:off x="2966804" y="4685280"/>
          <a:ext cx="5567423" cy="834390"/>
        </p:xfrm>
        <a:graphic>
          <a:graphicData uri="http://schemas.openxmlformats.org/drawingml/2006/table">
            <a:tbl>
              <a:tblPr firstRow="1" bandRow="1">
                <a:tableStyleId>{5940675A-B579-460E-94D1-54222C63F5DA}</a:tableStyleId>
              </a:tblPr>
              <a:tblGrid>
                <a:gridCol w="601884">
                  <a:extLst>
                    <a:ext uri="{9D8B030D-6E8A-4147-A177-3AD203B41FA5}">
                      <a16:colId xmlns:a16="http://schemas.microsoft.com/office/drawing/2014/main" val="2678674791"/>
                    </a:ext>
                  </a:extLst>
                </a:gridCol>
                <a:gridCol w="752354">
                  <a:extLst>
                    <a:ext uri="{9D8B030D-6E8A-4147-A177-3AD203B41FA5}">
                      <a16:colId xmlns:a16="http://schemas.microsoft.com/office/drawing/2014/main" val="2738534345"/>
                    </a:ext>
                  </a:extLst>
                </a:gridCol>
                <a:gridCol w="717631">
                  <a:extLst>
                    <a:ext uri="{9D8B030D-6E8A-4147-A177-3AD203B41FA5}">
                      <a16:colId xmlns:a16="http://schemas.microsoft.com/office/drawing/2014/main" val="1467174433"/>
                    </a:ext>
                  </a:extLst>
                </a:gridCol>
                <a:gridCol w="2300468">
                  <a:extLst>
                    <a:ext uri="{9D8B030D-6E8A-4147-A177-3AD203B41FA5}">
                      <a16:colId xmlns:a16="http://schemas.microsoft.com/office/drawing/2014/main" val="2127240397"/>
                    </a:ext>
                  </a:extLst>
                </a:gridCol>
                <a:gridCol w="1195086">
                  <a:extLst>
                    <a:ext uri="{9D8B030D-6E8A-4147-A177-3AD203B41FA5}">
                      <a16:colId xmlns:a16="http://schemas.microsoft.com/office/drawing/2014/main" val="2541403934"/>
                    </a:ext>
                  </a:extLst>
                </a:gridCol>
              </a:tblGrid>
              <a:tr h="278130">
                <a:tc>
                  <a:txBody>
                    <a:bodyPr/>
                    <a:lstStyle/>
                    <a:p>
                      <a:pPr algn="ctr"/>
                      <a:endParaRPr lang="en-US" sz="1200" b="1" dirty="0">
                        <a:latin typeface="+mj-lt"/>
                      </a:endParaRP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Baseline</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30 Days</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180 Days</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365</a:t>
                      </a:r>
                      <a:r>
                        <a:rPr lang="en-US" sz="1200" b="1" baseline="0" dirty="0">
                          <a:latin typeface="+mj-lt"/>
                        </a:rPr>
                        <a:t> Days</a:t>
                      </a:r>
                      <a:endParaRPr lang="en-US" sz="1200" b="1" dirty="0">
                        <a:latin typeface="+mj-lt"/>
                      </a:endParaRP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5828853"/>
                  </a:ext>
                </a:extLst>
              </a:tr>
              <a:tr h="246946">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mn-cs"/>
                        </a:rPr>
                        <a:t>At Risk</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1,998 </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1,714 </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1,335 </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963 </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1901090"/>
                  </a:ext>
                </a:extLst>
              </a:tr>
              <a:tr h="246946">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mn-cs"/>
                        </a:rPr>
                        <a:t>Events</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3</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94</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251</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359</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64001984"/>
                  </a:ext>
                </a:extLst>
              </a:tr>
            </a:tbl>
          </a:graphicData>
        </a:graphic>
      </p:graphicFrame>
      <p:sp>
        <p:nvSpPr>
          <p:cNvPr id="11" name="TextBox 10"/>
          <p:cNvSpPr txBox="1"/>
          <p:nvPr/>
        </p:nvSpPr>
        <p:spPr>
          <a:xfrm>
            <a:off x="3680774" y="1541718"/>
            <a:ext cx="752355" cy="307777"/>
          </a:xfrm>
          <a:prstGeom prst="rect">
            <a:avLst/>
          </a:prstGeom>
          <a:noFill/>
        </p:spPr>
        <p:txBody>
          <a:bodyPr wrap="square" rtlCol="0">
            <a:spAutoFit/>
          </a:bodyPr>
          <a:lstStyle/>
          <a:p>
            <a:pPr algn="ctr"/>
            <a:r>
              <a:rPr lang="en-US" sz="1400" b="1" dirty="0">
                <a:latin typeface="+mj-lt"/>
              </a:rPr>
              <a:t>95.0%</a:t>
            </a:r>
          </a:p>
        </p:txBody>
      </p:sp>
      <p:sp>
        <p:nvSpPr>
          <p:cNvPr id="12" name="TextBox 11"/>
          <p:cNvSpPr txBox="1"/>
          <p:nvPr/>
        </p:nvSpPr>
        <p:spPr>
          <a:xfrm>
            <a:off x="5359194" y="1797599"/>
            <a:ext cx="823095" cy="307777"/>
          </a:xfrm>
          <a:prstGeom prst="rect">
            <a:avLst/>
          </a:prstGeom>
          <a:noFill/>
        </p:spPr>
        <p:txBody>
          <a:bodyPr wrap="square" rtlCol="0">
            <a:spAutoFit/>
          </a:bodyPr>
          <a:lstStyle/>
          <a:p>
            <a:pPr algn="ctr"/>
            <a:r>
              <a:rPr lang="en-US" sz="1400" b="1" dirty="0">
                <a:latin typeface="+mj-lt"/>
              </a:rPr>
              <a:t>85.2%</a:t>
            </a:r>
          </a:p>
        </p:txBody>
      </p:sp>
      <p:sp>
        <p:nvSpPr>
          <p:cNvPr id="13" name="TextBox 12"/>
          <p:cNvSpPr txBox="1"/>
          <p:nvPr/>
        </p:nvSpPr>
        <p:spPr>
          <a:xfrm>
            <a:off x="7267664" y="1960988"/>
            <a:ext cx="823095" cy="307777"/>
          </a:xfrm>
          <a:prstGeom prst="rect">
            <a:avLst/>
          </a:prstGeom>
          <a:solidFill>
            <a:schemeClr val="bg1"/>
          </a:solidFill>
        </p:spPr>
        <p:txBody>
          <a:bodyPr wrap="square" rtlCol="0">
            <a:spAutoFit/>
          </a:bodyPr>
          <a:lstStyle/>
          <a:p>
            <a:pPr algn="ctr"/>
            <a:r>
              <a:rPr lang="en-US" sz="1400" b="1" dirty="0">
                <a:latin typeface="+mj-lt"/>
              </a:rPr>
              <a:t>78.1%</a:t>
            </a:r>
          </a:p>
        </p:txBody>
      </p:sp>
      <p:sp>
        <p:nvSpPr>
          <p:cNvPr id="3" name="TextBox 2"/>
          <p:cNvSpPr txBox="1"/>
          <p:nvPr/>
        </p:nvSpPr>
        <p:spPr>
          <a:xfrm>
            <a:off x="3199629" y="977349"/>
            <a:ext cx="5101774" cy="369332"/>
          </a:xfrm>
          <a:prstGeom prst="rect">
            <a:avLst/>
          </a:prstGeom>
          <a:noFill/>
        </p:spPr>
        <p:txBody>
          <a:bodyPr wrap="square" rtlCol="0">
            <a:spAutoFit/>
          </a:bodyPr>
          <a:lstStyle/>
          <a:p>
            <a:pPr algn="ctr"/>
            <a:r>
              <a:rPr lang="en-US" b="1" dirty="0"/>
              <a:t>Kaplan-Meier Estimate of Freedom from Mortality</a:t>
            </a:r>
          </a:p>
        </p:txBody>
      </p:sp>
    </p:spTree>
    <p:extLst>
      <p:ext uri="{BB962C8B-B14F-4D97-AF65-F5344CB8AC3E}">
        <p14:creationId xmlns:p14="http://schemas.microsoft.com/office/powerpoint/2010/main" val="228991137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Mitral Regurgitation Severity</a:t>
            </a:r>
            <a:endParaRPr lang="en-US" b="1" dirty="0">
              <a:solidFill>
                <a:srgbClr val="135597"/>
              </a:solidFill>
            </a:endParaRPr>
          </a:p>
        </p:txBody>
      </p:sp>
      <p:graphicFrame>
        <p:nvGraphicFramePr>
          <p:cNvPr id="6" name="Chart 5"/>
          <p:cNvGraphicFramePr/>
          <p:nvPr>
            <p:extLst/>
          </p:nvPr>
        </p:nvGraphicFramePr>
        <p:xfrm>
          <a:off x="1622425" y="1950408"/>
          <a:ext cx="8128000" cy="35205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3651911" y="2041759"/>
            <a:ext cx="731520" cy="307777"/>
          </a:xfrm>
          <a:prstGeom prst="rect">
            <a:avLst/>
          </a:prstGeom>
          <a:noFill/>
        </p:spPr>
        <p:txBody>
          <a:bodyPr wrap="square" lIns="45720" rIns="91440" rtlCol="0">
            <a:spAutoFit/>
          </a:bodyPr>
          <a:lstStyle/>
          <a:p>
            <a:r>
              <a:rPr lang="en-US" sz="1400" dirty="0"/>
              <a:t>4.7%</a:t>
            </a:r>
          </a:p>
        </p:txBody>
      </p:sp>
      <p:sp>
        <p:nvSpPr>
          <p:cNvPr id="9" name="TextBox 8"/>
          <p:cNvSpPr txBox="1"/>
          <p:nvPr/>
        </p:nvSpPr>
        <p:spPr>
          <a:xfrm>
            <a:off x="3651911" y="2336931"/>
            <a:ext cx="731520" cy="307777"/>
          </a:xfrm>
          <a:prstGeom prst="rect">
            <a:avLst/>
          </a:prstGeom>
          <a:noFill/>
        </p:spPr>
        <p:txBody>
          <a:bodyPr wrap="square" lIns="45720" rIns="91440" rtlCol="0">
            <a:spAutoFit/>
          </a:bodyPr>
          <a:lstStyle/>
          <a:p>
            <a:r>
              <a:rPr lang="en-US" sz="1400" dirty="0"/>
              <a:t>17.9 %</a:t>
            </a:r>
          </a:p>
        </p:txBody>
      </p:sp>
      <p:sp>
        <p:nvSpPr>
          <p:cNvPr id="10" name="TextBox 9"/>
          <p:cNvSpPr txBox="1"/>
          <p:nvPr/>
        </p:nvSpPr>
        <p:spPr>
          <a:xfrm>
            <a:off x="3651911" y="3597451"/>
            <a:ext cx="731520" cy="307777"/>
          </a:xfrm>
          <a:prstGeom prst="rect">
            <a:avLst/>
          </a:prstGeom>
          <a:noFill/>
        </p:spPr>
        <p:txBody>
          <a:bodyPr wrap="square" lIns="45720" rIns="91440" rtlCol="0">
            <a:spAutoFit/>
          </a:bodyPr>
          <a:lstStyle/>
          <a:p>
            <a:r>
              <a:rPr lang="en-US" sz="1400" dirty="0"/>
              <a:t>77.0%</a:t>
            </a:r>
          </a:p>
        </p:txBody>
      </p:sp>
      <p:sp>
        <p:nvSpPr>
          <p:cNvPr id="19" name="TextBox 18"/>
          <p:cNvSpPr txBox="1"/>
          <p:nvPr/>
        </p:nvSpPr>
        <p:spPr>
          <a:xfrm>
            <a:off x="5053935" y="2508694"/>
            <a:ext cx="731520" cy="307777"/>
          </a:xfrm>
          <a:prstGeom prst="rect">
            <a:avLst/>
          </a:prstGeom>
          <a:noFill/>
        </p:spPr>
        <p:txBody>
          <a:bodyPr wrap="square" lIns="45720" rIns="91440" rtlCol="0">
            <a:spAutoFit/>
          </a:bodyPr>
          <a:lstStyle/>
          <a:p>
            <a:r>
              <a:rPr lang="en-US" sz="1400" dirty="0"/>
              <a:t>48.7%</a:t>
            </a:r>
          </a:p>
        </p:txBody>
      </p:sp>
      <p:sp>
        <p:nvSpPr>
          <p:cNvPr id="20" name="TextBox 19"/>
          <p:cNvSpPr txBox="1"/>
          <p:nvPr/>
        </p:nvSpPr>
        <p:spPr>
          <a:xfrm>
            <a:off x="5053935" y="3743740"/>
            <a:ext cx="731520" cy="307777"/>
          </a:xfrm>
          <a:prstGeom prst="rect">
            <a:avLst/>
          </a:prstGeom>
          <a:noFill/>
        </p:spPr>
        <p:txBody>
          <a:bodyPr wrap="square" lIns="45720" rIns="91440" rtlCol="0">
            <a:spAutoFit/>
          </a:bodyPr>
          <a:lstStyle/>
          <a:p>
            <a:r>
              <a:rPr lang="en-US" sz="1400" dirty="0"/>
              <a:t>38.9%</a:t>
            </a:r>
          </a:p>
        </p:txBody>
      </p:sp>
      <p:sp>
        <p:nvSpPr>
          <p:cNvPr id="21" name="TextBox 20"/>
          <p:cNvSpPr txBox="1"/>
          <p:nvPr/>
        </p:nvSpPr>
        <p:spPr>
          <a:xfrm>
            <a:off x="5053935" y="4327930"/>
            <a:ext cx="731520" cy="307777"/>
          </a:xfrm>
          <a:prstGeom prst="rect">
            <a:avLst/>
          </a:prstGeom>
          <a:noFill/>
        </p:spPr>
        <p:txBody>
          <a:bodyPr wrap="square" lIns="45720" rIns="91440" rtlCol="0">
            <a:spAutoFit/>
          </a:bodyPr>
          <a:lstStyle/>
          <a:p>
            <a:r>
              <a:rPr lang="en-US" sz="1400" dirty="0"/>
              <a:t>6.6 %</a:t>
            </a:r>
          </a:p>
        </p:txBody>
      </p:sp>
      <p:sp>
        <p:nvSpPr>
          <p:cNvPr id="22" name="TextBox 21"/>
          <p:cNvSpPr txBox="1"/>
          <p:nvPr/>
        </p:nvSpPr>
        <p:spPr>
          <a:xfrm>
            <a:off x="5053935" y="4487147"/>
            <a:ext cx="731520" cy="307777"/>
          </a:xfrm>
          <a:prstGeom prst="rect">
            <a:avLst/>
          </a:prstGeom>
          <a:noFill/>
        </p:spPr>
        <p:txBody>
          <a:bodyPr wrap="square" lIns="45720" rIns="91440" rtlCol="0">
            <a:spAutoFit/>
          </a:bodyPr>
          <a:lstStyle/>
          <a:p>
            <a:r>
              <a:rPr lang="en-US" sz="1400" dirty="0"/>
              <a:t>5.8%</a:t>
            </a:r>
          </a:p>
        </p:txBody>
      </p:sp>
      <p:sp>
        <p:nvSpPr>
          <p:cNvPr id="23" name="TextBox 22"/>
          <p:cNvSpPr txBox="1"/>
          <p:nvPr/>
        </p:nvSpPr>
        <p:spPr>
          <a:xfrm>
            <a:off x="7858256" y="1863484"/>
            <a:ext cx="731520" cy="307777"/>
          </a:xfrm>
          <a:prstGeom prst="rect">
            <a:avLst/>
          </a:prstGeom>
          <a:noFill/>
        </p:spPr>
        <p:txBody>
          <a:bodyPr wrap="square" lIns="45720" rIns="91440" rtlCol="0">
            <a:spAutoFit/>
          </a:bodyPr>
          <a:lstStyle/>
          <a:p>
            <a:r>
              <a:rPr lang="en-US" sz="1400" dirty="0"/>
              <a:t>0.6%</a:t>
            </a:r>
          </a:p>
        </p:txBody>
      </p:sp>
      <p:sp>
        <p:nvSpPr>
          <p:cNvPr id="24" name="TextBox 23"/>
          <p:cNvSpPr txBox="1"/>
          <p:nvPr/>
        </p:nvSpPr>
        <p:spPr>
          <a:xfrm>
            <a:off x="7858256" y="2033738"/>
            <a:ext cx="731520" cy="307777"/>
          </a:xfrm>
          <a:prstGeom prst="rect">
            <a:avLst/>
          </a:prstGeom>
          <a:noFill/>
        </p:spPr>
        <p:txBody>
          <a:bodyPr wrap="square" lIns="45720" rIns="91440" rtlCol="0">
            <a:spAutoFit/>
          </a:bodyPr>
          <a:lstStyle/>
          <a:p>
            <a:r>
              <a:rPr lang="en-US" sz="1400" dirty="0"/>
              <a:t>4.5%</a:t>
            </a:r>
          </a:p>
        </p:txBody>
      </p:sp>
      <p:sp>
        <p:nvSpPr>
          <p:cNvPr id="25" name="TextBox 24"/>
          <p:cNvSpPr txBox="1"/>
          <p:nvPr/>
        </p:nvSpPr>
        <p:spPr>
          <a:xfrm>
            <a:off x="7858256" y="2304847"/>
            <a:ext cx="731520" cy="307777"/>
          </a:xfrm>
          <a:prstGeom prst="rect">
            <a:avLst/>
          </a:prstGeom>
          <a:noFill/>
        </p:spPr>
        <p:txBody>
          <a:bodyPr wrap="square" lIns="45720" rIns="91440" rtlCol="0">
            <a:spAutoFit/>
          </a:bodyPr>
          <a:lstStyle/>
          <a:p>
            <a:r>
              <a:rPr lang="en-US" sz="1400" dirty="0"/>
              <a:t>18.0 %</a:t>
            </a:r>
          </a:p>
        </p:txBody>
      </p:sp>
      <p:sp>
        <p:nvSpPr>
          <p:cNvPr id="26" name="TextBox 25"/>
          <p:cNvSpPr txBox="1"/>
          <p:nvPr/>
        </p:nvSpPr>
        <p:spPr>
          <a:xfrm>
            <a:off x="7858256" y="3557346"/>
            <a:ext cx="731520" cy="307777"/>
          </a:xfrm>
          <a:prstGeom prst="rect">
            <a:avLst/>
          </a:prstGeom>
          <a:noFill/>
        </p:spPr>
        <p:txBody>
          <a:bodyPr wrap="square" lIns="45720" rIns="91440" rtlCol="0">
            <a:spAutoFit/>
          </a:bodyPr>
          <a:lstStyle/>
          <a:p>
            <a:r>
              <a:rPr lang="en-US" sz="1400" dirty="0"/>
              <a:t>76.9%</a:t>
            </a:r>
          </a:p>
        </p:txBody>
      </p:sp>
      <p:sp>
        <p:nvSpPr>
          <p:cNvPr id="27" name="TextBox 26"/>
          <p:cNvSpPr txBox="1"/>
          <p:nvPr/>
        </p:nvSpPr>
        <p:spPr>
          <a:xfrm>
            <a:off x="9260809" y="2490190"/>
            <a:ext cx="731520" cy="307777"/>
          </a:xfrm>
          <a:prstGeom prst="rect">
            <a:avLst/>
          </a:prstGeom>
          <a:noFill/>
        </p:spPr>
        <p:txBody>
          <a:bodyPr wrap="square" lIns="45720" rIns="91440" rtlCol="0">
            <a:spAutoFit/>
          </a:bodyPr>
          <a:lstStyle/>
          <a:p>
            <a:r>
              <a:rPr lang="en-US" sz="1400" dirty="0"/>
              <a:t>41.0%</a:t>
            </a:r>
          </a:p>
        </p:txBody>
      </p:sp>
      <p:sp>
        <p:nvSpPr>
          <p:cNvPr id="28" name="TextBox 27"/>
          <p:cNvSpPr txBox="1"/>
          <p:nvPr/>
        </p:nvSpPr>
        <p:spPr>
          <a:xfrm>
            <a:off x="9260809" y="3636077"/>
            <a:ext cx="731520" cy="307777"/>
          </a:xfrm>
          <a:prstGeom prst="rect">
            <a:avLst/>
          </a:prstGeom>
          <a:noFill/>
        </p:spPr>
        <p:txBody>
          <a:bodyPr wrap="square" lIns="45720" rIns="91440" rtlCol="0">
            <a:spAutoFit/>
          </a:bodyPr>
          <a:lstStyle/>
          <a:p>
            <a:r>
              <a:rPr lang="en-US" sz="1400" dirty="0"/>
              <a:t>45.6%</a:t>
            </a:r>
          </a:p>
        </p:txBody>
      </p:sp>
      <p:sp>
        <p:nvSpPr>
          <p:cNvPr id="29" name="TextBox 28"/>
          <p:cNvSpPr txBox="1"/>
          <p:nvPr/>
        </p:nvSpPr>
        <p:spPr>
          <a:xfrm>
            <a:off x="9260809" y="4335951"/>
            <a:ext cx="731520" cy="307777"/>
          </a:xfrm>
          <a:prstGeom prst="rect">
            <a:avLst/>
          </a:prstGeom>
          <a:noFill/>
        </p:spPr>
        <p:txBody>
          <a:bodyPr wrap="square" lIns="45720" rIns="91440" rtlCol="0">
            <a:spAutoFit/>
          </a:bodyPr>
          <a:lstStyle/>
          <a:p>
            <a:r>
              <a:rPr lang="en-US" sz="1400" dirty="0"/>
              <a:t>7.3%</a:t>
            </a:r>
          </a:p>
        </p:txBody>
      </p:sp>
      <p:sp>
        <p:nvSpPr>
          <p:cNvPr id="30" name="TextBox 29"/>
          <p:cNvSpPr txBox="1"/>
          <p:nvPr/>
        </p:nvSpPr>
        <p:spPr>
          <a:xfrm>
            <a:off x="9260809" y="4495168"/>
            <a:ext cx="731520" cy="307777"/>
          </a:xfrm>
          <a:prstGeom prst="rect">
            <a:avLst/>
          </a:prstGeom>
          <a:noFill/>
        </p:spPr>
        <p:txBody>
          <a:bodyPr wrap="square" lIns="45720" rIns="91440" rtlCol="0">
            <a:spAutoFit/>
          </a:bodyPr>
          <a:lstStyle/>
          <a:p>
            <a:r>
              <a:rPr lang="en-US" sz="1400" dirty="0"/>
              <a:t>6.1%</a:t>
            </a:r>
          </a:p>
        </p:txBody>
      </p:sp>
      <p:sp>
        <p:nvSpPr>
          <p:cNvPr id="7" name="TextBox 6"/>
          <p:cNvSpPr txBox="1"/>
          <p:nvPr/>
        </p:nvSpPr>
        <p:spPr>
          <a:xfrm>
            <a:off x="3651911" y="1871505"/>
            <a:ext cx="731520" cy="307777"/>
          </a:xfrm>
          <a:prstGeom prst="rect">
            <a:avLst/>
          </a:prstGeom>
          <a:noFill/>
        </p:spPr>
        <p:txBody>
          <a:bodyPr wrap="square" lIns="45720" rIns="91440" rtlCol="0">
            <a:spAutoFit/>
          </a:bodyPr>
          <a:lstStyle/>
          <a:p>
            <a:r>
              <a:rPr lang="en-US" sz="1400" dirty="0"/>
              <a:t>0.4%</a:t>
            </a:r>
          </a:p>
        </p:txBody>
      </p:sp>
      <p:grpSp>
        <p:nvGrpSpPr>
          <p:cNvPr id="36" name="Group 35"/>
          <p:cNvGrpSpPr/>
          <p:nvPr/>
        </p:nvGrpSpPr>
        <p:grpSpPr>
          <a:xfrm>
            <a:off x="1314922" y="1082594"/>
            <a:ext cx="8237157" cy="338555"/>
            <a:chOff x="1314922" y="1406020"/>
            <a:chExt cx="8237157" cy="338555"/>
          </a:xfrm>
        </p:grpSpPr>
        <p:sp>
          <p:nvSpPr>
            <p:cNvPr id="4" name="Rectangle 3"/>
            <p:cNvSpPr/>
            <p:nvPr/>
          </p:nvSpPr>
          <p:spPr>
            <a:xfrm>
              <a:off x="1314922" y="1407733"/>
              <a:ext cx="8237157" cy="33512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 name="TextBox 2"/>
            <p:cNvSpPr txBox="1"/>
            <p:nvPr/>
          </p:nvSpPr>
          <p:spPr>
            <a:xfrm>
              <a:off x="1496291" y="1406020"/>
              <a:ext cx="1123184" cy="338554"/>
            </a:xfrm>
            <a:prstGeom prst="rect">
              <a:avLst/>
            </a:prstGeom>
            <a:noFill/>
          </p:spPr>
          <p:txBody>
            <a:bodyPr wrap="square" rtlCol="0" anchor="ctr">
              <a:spAutoFit/>
            </a:bodyPr>
            <a:lstStyle/>
            <a:p>
              <a:r>
                <a:rPr lang="en-US" sz="1600" b="1" dirty="0"/>
                <a:t>MR ≤ 2+:</a:t>
              </a:r>
            </a:p>
          </p:txBody>
        </p:sp>
        <p:sp>
          <p:nvSpPr>
            <p:cNvPr id="31" name="TextBox 30"/>
            <p:cNvSpPr txBox="1"/>
            <p:nvPr/>
          </p:nvSpPr>
          <p:spPr>
            <a:xfrm>
              <a:off x="2910714" y="1406021"/>
              <a:ext cx="731520" cy="338554"/>
            </a:xfrm>
            <a:prstGeom prst="rect">
              <a:avLst/>
            </a:prstGeom>
            <a:noFill/>
          </p:spPr>
          <p:txBody>
            <a:bodyPr wrap="square" rtlCol="0" anchor="ctr">
              <a:spAutoFit/>
            </a:bodyPr>
            <a:lstStyle/>
            <a:p>
              <a:pPr algn="ctr"/>
              <a:r>
                <a:rPr lang="en-US" sz="1600" b="1" dirty="0"/>
                <a:t>5.1%</a:t>
              </a:r>
            </a:p>
          </p:txBody>
        </p:sp>
        <p:sp>
          <p:nvSpPr>
            <p:cNvPr id="32" name="TextBox 31"/>
            <p:cNvSpPr txBox="1"/>
            <p:nvPr/>
          </p:nvSpPr>
          <p:spPr>
            <a:xfrm>
              <a:off x="4298871" y="1406021"/>
              <a:ext cx="731520" cy="338554"/>
            </a:xfrm>
            <a:prstGeom prst="rect">
              <a:avLst/>
            </a:prstGeom>
            <a:noFill/>
          </p:spPr>
          <p:txBody>
            <a:bodyPr wrap="square" rtlCol="0" anchor="ctr">
              <a:spAutoFit/>
            </a:bodyPr>
            <a:lstStyle/>
            <a:p>
              <a:pPr algn="ctr"/>
              <a:r>
                <a:rPr lang="en-US" sz="1600" b="1" dirty="0"/>
                <a:t>87.6%</a:t>
              </a:r>
            </a:p>
          </p:txBody>
        </p:sp>
        <p:sp>
          <p:nvSpPr>
            <p:cNvPr id="33" name="TextBox 32"/>
            <p:cNvSpPr txBox="1"/>
            <p:nvPr/>
          </p:nvSpPr>
          <p:spPr>
            <a:xfrm>
              <a:off x="7141163" y="1406021"/>
              <a:ext cx="731520" cy="338554"/>
            </a:xfrm>
            <a:prstGeom prst="rect">
              <a:avLst/>
            </a:prstGeom>
            <a:noFill/>
          </p:spPr>
          <p:txBody>
            <a:bodyPr wrap="square" rtlCol="0" anchor="ctr">
              <a:spAutoFit/>
            </a:bodyPr>
            <a:lstStyle/>
            <a:p>
              <a:pPr algn="ctr"/>
              <a:r>
                <a:rPr lang="en-US" sz="1600" b="1" dirty="0"/>
                <a:t>5.1%</a:t>
              </a:r>
            </a:p>
          </p:txBody>
        </p:sp>
        <p:sp>
          <p:nvSpPr>
            <p:cNvPr id="34" name="TextBox 33"/>
            <p:cNvSpPr txBox="1"/>
            <p:nvPr/>
          </p:nvSpPr>
          <p:spPr>
            <a:xfrm>
              <a:off x="8529320" y="1406021"/>
              <a:ext cx="731520" cy="338554"/>
            </a:xfrm>
            <a:prstGeom prst="rect">
              <a:avLst/>
            </a:prstGeom>
            <a:noFill/>
          </p:spPr>
          <p:txBody>
            <a:bodyPr wrap="square" rtlCol="0" anchor="ctr">
              <a:spAutoFit/>
            </a:bodyPr>
            <a:lstStyle/>
            <a:p>
              <a:pPr algn="ctr"/>
              <a:r>
                <a:rPr lang="en-US" sz="1600" b="1" dirty="0"/>
                <a:t>86.6%</a:t>
              </a:r>
            </a:p>
          </p:txBody>
        </p:sp>
      </p:grpSp>
      <p:grpSp>
        <p:nvGrpSpPr>
          <p:cNvPr id="5" name="Group 4"/>
          <p:cNvGrpSpPr/>
          <p:nvPr/>
        </p:nvGrpSpPr>
        <p:grpSpPr>
          <a:xfrm>
            <a:off x="7371198" y="1466121"/>
            <a:ext cx="1632400" cy="428498"/>
            <a:chOff x="9881308" y="1372874"/>
            <a:chExt cx="1632400" cy="428498"/>
          </a:xfrm>
        </p:grpSpPr>
        <p:sp>
          <p:nvSpPr>
            <p:cNvPr id="39" name="TextBox 38"/>
            <p:cNvSpPr txBox="1"/>
            <p:nvPr/>
          </p:nvSpPr>
          <p:spPr>
            <a:xfrm>
              <a:off x="9881308" y="1493595"/>
              <a:ext cx="1632400" cy="307777"/>
            </a:xfrm>
            <a:prstGeom prst="rect">
              <a:avLst/>
            </a:prstGeom>
            <a:noFill/>
          </p:spPr>
          <p:txBody>
            <a:bodyPr wrap="square" rtlCol="0">
              <a:spAutoFit/>
            </a:bodyPr>
            <a:lstStyle/>
            <a:p>
              <a:pPr algn="ctr"/>
              <a:r>
                <a:rPr lang="en-US" sz="1400" dirty="0"/>
                <a:t>p&lt;0.0001</a:t>
              </a:r>
            </a:p>
          </p:txBody>
        </p:sp>
        <p:sp>
          <p:nvSpPr>
            <p:cNvPr id="38" name="Left Bracket 37"/>
            <p:cNvSpPr/>
            <p:nvPr/>
          </p:nvSpPr>
          <p:spPr>
            <a:xfrm rot="16200000" flipV="1">
              <a:off x="10628928" y="763999"/>
              <a:ext cx="137160" cy="1354909"/>
            </a:xfrm>
            <a:prstGeom prst="leftBracket">
              <a:avLst>
                <a:gd name="adj" fmla="val 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grpSp>
      <p:grpSp>
        <p:nvGrpSpPr>
          <p:cNvPr id="35" name="Group 34"/>
          <p:cNvGrpSpPr/>
          <p:nvPr/>
        </p:nvGrpSpPr>
        <p:grpSpPr>
          <a:xfrm>
            <a:off x="3141841" y="1466121"/>
            <a:ext cx="1632400" cy="428498"/>
            <a:chOff x="9881308" y="1372874"/>
            <a:chExt cx="1632400" cy="428498"/>
          </a:xfrm>
        </p:grpSpPr>
        <p:sp>
          <p:nvSpPr>
            <p:cNvPr id="37" name="TextBox 36"/>
            <p:cNvSpPr txBox="1"/>
            <p:nvPr/>
          </p:nvSpPr>
          <p:spPr>
            <a:xfrm>
              <a:off x="9881308" y="1493595"/>
              <a:ext cx="1632400" cy="307777"/>
            </a:xfrm>
            <a:prstGeom prst="rect">
              <a:avLst/>
            </a:prstGeom>
            <a:noFill/>
          </p:spPr>
          <p:txBody>
            <a:bodyPr wrap="square" rtlCol="0">
              <a:spAutoFit/>
            </a:bodyPr>
            <a:lstStyle/>
            <a:p>
              <a:pPr algn="ctr"/>
              <a:r>
                <a:rPr lang="en-US" sz="1400" dirty="0"/>
                <a:t>p&lt;0.0001</a:t>
              </a:r>
            </a:p>
          </p:txBody>
        </p:sp>
        <p:sp>
          <p:nvSpPr>
            <p:cNvPr id="40" name="Left Bracket 39"/>
            <p:cNvSpPr/>
            <p:nvPr/>
          </p:nvSpPr>
          <p:spPr>
            <a:xfrm rot="16200000" flipV="1">
              <a:off x="10628928" y="763999"/>
              <a:ext cx="137160" cy="1354909"/>
            </a:xfrm>
            <a:prstGeom prst="leftBracket">
              <a:avLst>
                <a:gd name="adj" fmla="val 0"/>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400"/>
            </a:p>
          </p:txBody>
        </p:sp>
      </p:grpSp>
      <p:sp>
        <p:nvSpPr>
          <p:cNvPr id="41" name="Rectangle 40"/>
          <p:cNvSpPr/>
          <p:nvPr/>
        </p:nvSpPr>
        <p:spPr>
          <a:xfrm>
            <a:off x="9861016" y="4735378"/>
            <a:ext cx="2330984" cy="738664"/>
          </a:xfrm>
          <a:prstGeom prst="rect">
            <a:avLst/>
          </a:prstGeom>
        </p:spPr>
        <p:txBody>
          <a:bodyPr wrap="square">
            <a:spAutoFit/>
          </a:bodyPr>
          <a:lstStyle/>
          <a:p>
            <a:r>
              <a:rPr lang="en-US" sz="1050" dirty="0">
                <a:latin typeface="+mj-lt"/>
                <a:ea typeface="DengXian"/>
                <a:cs typeface="Times New Roman" panose="02020603050405020304" pitchFamily="18" charset="0"/>
              </a:rPr>
              <a:t>Note: the p-value is calculated from </a:t>
            </a:r>
            <a:r>
              <a:rPr lang="en-US" sz="1050" dirty="0" err="1">
                <a:latin typeface="+mj-lt"/>
                <a:ea typeface="DengXian"/>
                <a:cs typeface="Times New Roman" panose="02020603050405020304" pitchFamily="18" charset="0"/>
              </a:rPr>
              <a:t>McNemar</a:t>
            </a:r>
            <a:r>
              <a:rPr lang="en-US" sz="1050" dirty="0">
                <a:latin typeface="+mj-lt"/>
                <a:ea typeface="DengXian"/>
                <a:cs typeface="Times New Roman" panose="02020603050405020304" pitchFamily="18" charset="0"/>
              </a:rPr>
              <a:t> test to compare the proportion of subjects with MR ≤ 2+ vs MR &gt; 2+ at baseline and follow-up. </a:t>
            </a:r>
            <a:endParaRPr lang="en-US" sz="1050" dirty="0">
              <a:effectLst/>
              <a:latin typeface="+mj-lt"/>
              <a:ea typeface="DengXian"/>
              <a:cs typeface="Times New Roman" panose="02020603050405020304" pitchFamily="18" charset="0"/>
            </a:endParaRPr>
          </a:p>
        </p:txBody>
      </p:sp>
    </p:spTree>
    <p:extLst>
      <p:ext uri="{BB962C8B-B14F-4D97-AF65-F5344CB8AC3E}">
        <p14:creationId xmlns:p14="http://schemas.microsoft.com/office/powerpoint/2010/main" val="1378744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Changes in Left Ventricular Volume and Dimension</a:t>
            </a:r>
          </a:p>
        </p:txBody>
      </p:sp>
      <p:graphicFrame>
        <p:nvGraphicFramePr>
          <p:cNvPr id="6" name="Chart 5"/>
          <p:cNvGraphicFramePr/>
          <p:nvPr>
            <p:extLst/>
          </p:nvPr>
        </p:nvGraphicFramePr>
        <p:xfrm>
          <a:off x="698500" y="1527586"/>
          <a:ext cx="5272144" cy="3943773"/>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1814897" y="1464130"/>
            <a:ext cx="1351744" cy="667803"/>
            <a:chOff x="1954597" y="1464130"/>
            <a:chExt cx="1351744" cy="667803"/>
          </a:xfrm>
        </p:grpSpPr>
        <p:sp>
          <p:nvSpPr>
            <p:cNvPr id="7"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050">
                <a:latin typeface="+mn-lt"/>
              </a:endParaRPr>
            </a:p>
          </p:txBody>
        </p:sp>
        <p:sp>
          <p:nvSpPr>
            <p:cNvPr id="9" name="Rectangle 8"/>
            <p:cNvSpPr>
              <a:spLocks noChangeArrowheads="1"/>
            </p:cNvSpPr>
            <p:nvPr/>
          </p:nvSpPr>
          <p:spPr bwMode="auto">
            <a:xfrm>
              <a:off x="1954597" y="14641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-6.7 ml</a:t>
              </a:r>
            </a:p>
            <a:p>
              <a:pPr algn="ctr" eaLnBrk="1" hangingPunct="1">
                <a:spcBef>
                  <a:spcPct val="0"/>
                </a:spcBef>
                <a:buNone/>
              </a:pPr>
              <a:r>
                <a:rPr lang="en-US" altLang="en-US" sz="1600" dirty="0">
                  <a:latin typeface="+mn-lt"/>
                </a:rPr>
                <a:t>p = 0.0044</a:t>
              </a:r>
            </a:p>
          </p:txBody>
        </p:sp>
      </p:grpSp>
      <p:grpSp>
        <p:nvGrpSpPr>
          <p:cNvPr id="11" name="Group 10"/>
          <p:cNvGrpSpPr/>
          <p:nvPr/>
        </p:nvGrpSpPr>
        <p:grpSpPr>
          <a:xfrm>
            <a:off x="4313518" y="2024079"/>
            <a:ext cx="1351744" cy="667803"/>
            <a:chOff x="1954597" y="1464130"/>
            <a:chExt cx="1351744" cy="667803"/>
          </a:xfrm>
        </p:grpSpPr>
        <p:sp>
          <p:nvSpPr>
            <p:cNvPr id="12"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050">
                <a:latin typeface="+mn-lt"/>
              </a:endParaRPr>
            </a:p>
          </p:txBody>
        </p:sp>
        <p:sp>
          <p:nvSpPr>
            <p:cNvPr id="13" name="Rectangle 12"/>
            <p:cNvSpPr>
              <a:spLocks noChangeArrowheads="1"/>
            </p:cNvSpPr>
            <p:nvPr/>
          </p:nvSpPr>
          <p:spPr bwMode="auto">
            <a:xfrm>
              <a:off x="1954597" y="14641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-8.5 ml</a:t>
              </a:r>
            </a:p>
            <a:p>
              <a:pPr algn="ctr" eaLnBrk="1" hangingPunct="1">
                <a:spcBef>
                  <a:spcPct val="0"/>
                </a:spcBef>
                <a:buNone/>
              </a:pPr>
              <a:r>
                <a:rPr lang="en-US" altLang="en-US" sz="1600" dirty="0">
                  <a:latin typeface="+mn-lt"/>
                </a:rPr>
                <a:t>p = 0.0201</a:t>
              </a:r>
            </a:p>
          </p:txBody>
        </p:sp>
      </p:grpSp>
      <p:graphicFrame>
        <p:nvGraphicFramePr>
          <p:cNvPr id="14" name="Chart 13"/>
          <p:cNvGraphicFramePr/>
          <p:nvPr>
            <p:extLst/>
          </p:nvPr>
        </p:nvGraphicFramePr>
        <p:xfrm>
          <a:off x="6540500" y="1527586"/>
          <a:ext cx="5272144" cy="3943773"/>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p:cNvGrpSpPr/>
          <p:nvPr/>
        </p:nvGrpSpPr>
        <p:grpSpPr>
          <a:xfrm>
            <a:off x="7656897" y="1742956"/>
            <a:ext cx="1351744" cy="667803"/>
            <a:chOff x="1954597" y="1464130"/>
            <a:chExt cx="1351744" cy="667803"/>
          </a:xfrm>
        </p:grpSpPr>
        <p:sp>
          <p:nvSpPr>
            <p:cNvPr id="16"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050">
                <a:latin typeface="+mn-lt"/>
              </a:endParaRPr>
            </a:p>
          </p:txBody>
        </p:sp>
        <p:sp>
          <p:nvSpPr>
            <p:cNvPr id="17" name="Rectangle 16"/>
            <p:cNvSpPr>
              <a:spLocks noChangeArrowheads="1"/>
            </p:cNvSpPr>
            <p:nvPr/>
          </p:nvSpPr>
          <p:spPr bwMode="auto">
            <a:xfrm>
              <a:off x="1954597" y="14641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-0.14 cm</a:t>
              </a:r>
            </a:p>
            <a:p>
              <a:pPr algn="ctr" eaLnBrk="1" hangingPunct="1">
                <a:spcBef>
                  <a:spcPct val="0"/>
                </a:spcBef>
                <a:buNone/>
              </a:pPr>
              <a:r>
                <a:rPr lang="en-US" altLang="en-US" sz="1600" dirty="0">
                  <a:latin typeface="+mn-lt"/>
                </a:rPr>
                <a:t>p &lt; 0.0001</a:t>
              </a:r>
            </a:p>
          </p:txBody>
        </p:sp>
      </p:grpSp>
      <p:grpSp>
        <p:nvGrpSpPr>
          <p:cNvPr id="18" name="Group 17"/>
          <p:cNvGrpSpPr/>
          <p:nvPr/>
        </p:nvGrpSpPr>
        <p:grpSpPr>
          <a:xfrm>
            <a:off x="10155518" y="1705430"/>
            <a:ext cx="1351744" cy="667803"/>
            <a:chOff x="1954597" y="1464130"/>
            <a:chExt cx="1351744" cy="667803"/>
          </a:xfrm>
        </p:grpSpPr>
        <p:sp>
          <p:nvSpPr>
            <p:cNvPr id="19"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050">
                <a:solidFill>
                  <a:srgbClr val="C00000"/>
                </a:solidFill>
                <a:latin typeface="+mn-lt"/>
              </a:endParaRPr>
            </a:p>
          </p:txBody>
        </p:sp>
        <p:sp>
          <p:nvSpPr>
            <p:cNvPr id="20" name="Rectangle 19"/>
            <p:cNvSpPr>
              <a:spLocks noChangeArrowheads="1"/>
            </p:cNvSpPr>
            <p:nvPr/>
          </p:nvSpPr>
          <p:spPr bwMode="auto">
            <a:xfrm>
              <a:off x="1954597" y="14641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-0.20 cm</a:t>
              </a:r>
            </a:p>
            <a:p>
              <a:pPr algn="ctr" eaLnBrk="1" hangingPunct="1">
                <a:spcBef>
                  <a:spcPct val="0"/>
                </a:spcBef>
                <a:buNone/>
              </a:pPr>
              <a:r>
                <a:rPr lang="en-US" altLang="en-US" sz="1600" dirty="0">
                  <a:latin typeface="+mn-lt"/>
                </a:rPr>
                <a:t>p &lt; 0.0001</a:t>
              </a:r>
            </a:p>
          </p:txBody>
        </p:sp>
      </p:grpSp>
      <p:sp>
        <p:nvSpPr>
          <p:cNvPr id="23" name="TextBox 22"/>
          <p:cNvSpPr txBox="1"/>
          <p:nvPr/>
        </p:nvSpPr>
        <p:spPr>
          <a:xfrm>
            <a:off x="1430658" y="1053079"/>
            <a:ext cx="4818101" cy="400110"/>
          </a:xfrm>
          <a:prstGeom prst="rect">
            <a:avLst/>
          </a:prstGeom>
          <a:noFill/>
        </p:spPr>
        <p:txBody>
          <a:bodyPr wrap="square" rtlCol="0">
            <a:spAutoFit/>
          </a:bodyPr>
          <a:lstStyle/>
          <a:p>
            <a:pPr algn="ctr"/>
            <a:r>
              <a:rPr lang="en-US" sz="2000" b="1" dirty="0"/>
              <a:t>Left Ventricular End Diastolic Volume</a:t>
            </a:r>
          </a:p>
        </p:txBody>
      </p:sp>
      <p:sp>
        <p:nvSpPr>
          <p:cNvPr id="24" name="TextBox 23"/>
          <p:cNvSpPr txBox="1"/>
          <p:nvPr/>
        </p:nvSpPr>
        <p:spPr>
          <a:xfrm>
            <a:off x="6593304" y="1053079"/>
            <a:ext cx="5582868" cy="400110"/>
          </a:xfrm>
          <a:prstGeom prst="rect">
            <a:avLst/>
          </a:prstGeom>
          <a:noFill/>
        </p:spPr>
        <p:txBody>
          <a:bodyPr wrap="square" rtlCol="0">
            <a:spAutoFit/>
          </a:bodyPr>
          <a:lstStyle/>
          <a:p>
            <a:pPr algn="ctr"/>
            <a:r>
              <a:rPr lang="en-US" sz="2000" b="1" dirty="0"/>
              <a:t>Left Ventricular Internal Dimension at End Diastole</a:t>
            </a:r>
          </a:p>
        </p:txBody>
      </p:sp>
    </p:spTree>
    <p:extLst>
      <p:ext uri="{BB962C8B-B14F-4D97-AF65-F5344CB8AC3E}">
        <p14:creationId xmlns:p14="http://schemas.microsoft.com/office/powerpoint/2010/main" val="31641201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6191" t="8530" r="5634" b="5653"/>
          <a:stretch/>
        </p:blipFill>
        <p:spPr>
          <a:xfrm>
            <a:off x="6296944" y="1342378"/>
            <a:ext cx="5707781" cy="3510490"/>
          </a:xfrm>
          <a:prstGeom prst="rect">
            <a:avLst/>
          </a:prstGeom>
        </p:spPr>
      </p:pic>
      <p:sp>
        <p:nvSpPr>
          <p:cNvPr id="2" name="Title 1"/>
          <p:cNvSpPr>
            <a:spLocks noGrp="1"/>
          </p:cNvSpPr>
          <p:nvPr>
            <p:ph type="title"/>
          </p:nvPr>
        </p:nvSpPr>
        <p:spPr>
          <a:xfrm>
            <a:off x="838200" y="365125"/>
            <a:ext cx="11067854" cy="914400"/>
          </a:xfrm>
        </p:spPr>
        <p:txBody>
          <a:bodyPr>
            <a:normAutofit fontScale="90000"/>
          </a:bodyPr>
          <a:lstStyle/>
          <a:p>
            <a:r>
              <a:rPr lang="en-US" sz="4900" dirty="0"/>
              <a:t>HF-Related Hospitalizations Through 1 Year</a:t>
            </a:r>
            <a:br>
              <a:rPr lang="en-US" sz="4900" dirty="0"/>
            </a:br>
            <a:r>
              <a:rPr lang="en-US" sz="3100" b="1" dirty="0">
                <a:solidFill>
                  <a:srgbClr val="135597"/>
                </a:solidFill>
              </a:rPr>
              <a:t>CEC-Adjudicated</a:t>
            </a:r>
            <a:endParaRPr lang="en-US" b="1" dirty="0">
              <a:solidFill>
                <a:srgbClr val="135597"/>
              </a:solidFill>
            </a:endParaRPr>
          </a:p>
        </p:txBody>
      </p:sp>
      <p:graphicFrame>
        <p:nvGraphicFramePr>
          <p:cNvPr id="4" name="Table 3"/>
          <p:cNvGraphicFramePr>
            <a:graphicFrameLocks noGrp="1"/>
          </p:cNvGraphicFramePr>
          <p:nvPr>
            <p:extLst/>
          </p:nvPr>
        </p:nvGraphicFramePr>
        <p:xfrm>
          <a:off x="838200" y="1883664"/>
          <a:ext cx="4572000" cy="1767840"/>
        </p:xfrm>
        <a:graphic>
          <a:graphicData uri="http://schemas.openxmlformats.org/drawingml/2006/table">
            <a:tbl>
              <a:tblPr firstRow="1" bandRow="1">
                <a:tableStyleId>{7DF18680-E054-41AD-8BC1-D1AEF772440D}</a:tableStyleId>
              </a:tblPr>
              <a:tblGrid>
                <a:gridCol w="1479804">
                  <a:extLst>
                    <a:ext uri="{9D8B030D-6E8A-4147-A177-3AD203B41FA5}">
                      <a16:colId xmlns:a16="http://schemas.microsoft.com/office/drawing/2014/main" val="2490553454"/>
                    </a:ext>
                  </a:extLst>
                </a:gridCol>
                <a:gridCol w="1602732">
                  <a:extLst>
                    <a:ext uri="{9D8B030D-6E8A-4147-A177-3AD203B41FA5}">
                      <a16:colId xmlns:a16="http://schemas.microsoft.com/office/drawing/2014/main" val="2794216922"/>
                    </a:ext>
                  </a:extLst>
                </a:gridCol>
                <a:gridCol w="1489464">
                  <a:extLst>
                    <a:ext uri="{9D8B030D-6E8A-4147-A177-3AD203B41FA5}">
                      <a16:colId xmlns:a16="http://schemas.microsoft.com/office/drawing/2014/main" val="1033644371"/>
                    </a:ext>
                  </a:extLst>
                </a:gridCol>
              </a:tblGrid>
              <a:tr h="548640">
                <a:tc>
                  <a:txBody>
                    <a:bodyPr/>
                    <a:lstStyle/>
                    <a:p>
                      <a:endParaRPr lang="en-US" sz="1800" dirty="0"/>
                    </a:p>
                  </a:txBody>
                  <a:tcPr marT="0" marB="0" anchor="ctr"/>
                </a:tc>
                <a:tc>
                  <a:txBody>
                    <a:bodyPr/>
                    <a:lstStyle/>
                    <a:p>
                      <a:r>
                        <a:rPr lang="en-US" sz="1800" dirty="0"/>
                        <a:t>Description</a:t>
                      </a:r>
                    </a:p>
                  </a:txBody>
                  <a:tcPr marT="0" marB="0" anchor="ctr"/>
                </a:tc>
                <a:tc>
                  <a:txBody>
                    <a:bodyPr/>
                    <a:lstStyle/>
                    <a:p>
                      <a:pPr algn="ctr"/>
                      <a:r>
                        <a:rPr lang="en-US" sz="1800" dirty="0"/>
                        <a:t>PAS1 (N=1,998)</a:t>
                      </a:r>
                    </a:p>
                  </a:txBody>
                  <a:tcPr marT="0" marB="0" anchor="ctr"/>
                </a:tc>
                <a:extLst>
                  <a:ext uri="{0D108BD9-81ED-4DB2-BD59-A6C34878D82A}">
                    <a16:rowId xmlns:a16="http://schemas.microsoft.com/office/drawing/2014/main" val="3305568453"/>
                  </a:ext>
                </a:extLst>
              </a:tr>
              <a:tr h="365760">
                <a:tc rowSpan="3">
                  <a:txBody>
                    <a:bodyPr/>
                    <a:lstStyle/>
                    <a:p>
                      <a:pPr marL="0" marR="0">
                        <a:spcBef>
                          <a:spcPts val="0"/>
                        </a:spcBef>
                        <a:spcAft>
                          <a:spcPts val="0"/>
                        </a:spcAft>
                      </a:pPr>
                      <a:r>
                        <a:rPr lang="en-US" sz="1600" b="1" dirty="0">
                          <a:effectLst/>
                          <a:latin typeface="+mn-lt"/>
                          <a:ea typeface="Times New Roman" panose="02020603050405020304" pitchFamily="18" charset="0"/>
                          <a:cs typeface="Raavi" panose="020B0502040204020203" pitchFamily="34" charset="0"/>
                        </a:rPr>
                        <a:t>HF-Related</a:t>
                      </a:r>
                      <a:r>
                        <a:rPr lang="en-US" sz="1600" b="1" baseline="0" dirty="0">
                          <a:effectLst/>
                          <a:latin typeface="+mn-lt"/>
                          <a:ea typeface="Times New Roman" panose="02020603050405020304" pitchFamily="18" charset="0"/>
                          <a:cs typeface="Raavi" panose="020B0502040204020203" pitchFamily="34" charset="0"/>
                        </a:rPr>
                        <a:t> Hospitalizations</a:t>
                      </a:r>
                      <a:endParaRPr lang="en-US" sz="1600" b="1" dirty="0">
                        <a:effectLst/>
                        <a:latin typeface="+mn-lt"/>
                        <a:ea typeface="Times New Roman" panose="02020603050405020304" pitchFamily="18" charset="0"/>
                        <a:cs typeface="Raavi" panose="020B0502040204020203" pitchFamily="34" charset="0"/>
                      </a:endParaRPr>
                    </a:p>
                  </a:txBody>
                  <a:tcPr marR="0" marT="0" marB="0" anchor="ctr">
                    <a:solidFill>
                      <a:srgbClr val="D2DEEF"/>
                    </a:solidFill>
                  </a:tcPr>
                </a:tc>
                <a:tc>
                  <a:txBody>
                    <a:bodyPr/>
                    <a:lstStyle/>
                    <a:p>
                      <a:pPr marL="0" marR="0">
                        <a:spcBef>
                          <a:spcPts val="0"/>
                        </a:spcBef>
                        <a:spcAft>
                          <a:spcPts val="0"/>
                        </a:spcAft>
                      </a:pPr>
                      <a:r>
                        <a:rPr lang="en-US" sz="1600" dirty="0">
                          <a:effectLst/>
                          <a:latin typeface="+mn-lt"/>
                        </a:rPr>
                        <a:t># Patients </a:t>
                      </a:r>
                      <a:endParaRPr lang="en-US" sz="1600" b="0" dirty="0">
                        <a:effectLst/>
                        <a:latin typeface="+mn-lt"/>
                        <a:ea typeface="Times New Roman" panose="02020603050405020304" pitchFamily="18" charset="0"/>
                        <a:cs typeface="Raavi" panose="020B0502040204020203" pitchFamily="34" charset="0"/>
                      </a:endParaRPr>
                    </a:p>
                  </a:txBody>
                  <a:tcPr marR="45720" marT="0" marB="0" anchor="ctr">
                    <a:solidFill>
                      <a:srgbClr val="D2DEEF"/>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solidFill>
                            <a:schemeClr val="dk1"/>
                          </a:solidFill>
                          <a:effectLst/>
                          <a:latin typeface="+mn-lt"/>
                          <a:ea typeface="+mn-ea"/>
                          <a:cs typeface="+mn-cs"/>
                        </a:rPr>
                        <a:t>128</a:t>
                      </a:r>
                    </a:p>
                  </a:txBody>
                  <a:tcPr marT="0" marB="0" anchor="ctr">
                    <a:solidFill>
                      <a:srgbClr val="D2DEEF"/>
                    </a:solidFill>
                  </a:tcPr>
                </a:tc>
                <a:extLst>
                  <a:ext uri="{0D108BD9-81ED-4DB2-BD59-A6C34878D82A}">
                    <a16:rowId xmlns:a16="http://schemas.microsoft.com/office/drawing/2014/main" val="2186519476"/>
                  </a:ext>
                </a:extLst>
              </a:tr>
              <a:tr h="365760">
                <a:tc vMerge="1">
                  <a:txBody>
                    <a:bodyPr/>
                    <a:lstStyle/>
                    <a:p>
                      <a:pPr marL="0" marR="0">
                        <a:spcBef>
                          <a:spcPts val="0"/>
                        </a:spcBef>
                        <a:spcAft>
                          <a:spcPts val="0"/>
                        </a:spcAft>
                      </a:pPr>
                      <a:endParaRPr lang="en-US" sz="1400" b="0" dirty="0">
                        <a:effectLst/>
                        <a:latin typeface="+mn-lt"/>
                        <a:ea typeface="Times New Roman" panose="02020603050405020304" pitchFamily="18" charset="0"/>
                        <a:cs typeface="Raavi" panose="020B0502040204020203" pitchFamily="34" charset="0"/>
                      </a:endParaRPr>
                    </a:p>
                  </a:txBody>
                  <a:tcPr marT="0" marB="0" anchor="ctr"/>
                </a:tc>
                <a:tc>
                  <a:txBody>
                    <a:bodyPr/>
                    <a:lstStyle/>
                    <a:p>
                      <a:pPr marL="0" marR="0">
                        <a:spcBef>
                          <a:spcPts val="0"/>
                        </a:spcBef>
                        <a:spcAft>
                          <a:spcPts val="0"/>
                        </a:spcAft>
                      </a:pPr>
                      <a:r>
                        <a:rPr lang="en-US" sz="1600" dirty="0">
                          <a:effectLst/>
                          <a:latin typeface="+mn-lt"/>
                        </a:rPr>
                        <a:t># Hospitalizations </a:t>
                      </a:r>
                      <a:endParaRPr lang="en-US" sz="1600" b="0" dirty="0">
                        <a:effectLst/>
                        <a:latin typeface="+mn-lt"/>
                        <a:ea typeface="Times New Roman" panose="02020603050405020304" pitchFamily="18" charset="0"/>
                        <a:cs typeface="Raavi" panose="020B0502040204020203" pitchFamily="34" charset="0"/>
                      </a:endParaRPr>
                    </a:p>
                  </a:txBody>
                  <a:tcPr marR="45720" marT="0" marB="0" anchor="ctr">
                    <a:solidFill>
                      <a:srgbClr val="D2DEEF"/>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effectLst/>
                          <a:latin typeface="+mn-lt"/>
                        </a:rPr>
                        <a:t>159</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a:solidFill>
                      <a:srgbClr val="D2DEEF"/>
                    </a:solidFill>
                  </a:tcPr>
                </a:tc>
                <a:extLst>
                  <a:ext uri="{0D108BD9-81ED-4DB2-BD59-A6C34878D82A}">
                    <a16:rowId xmlns:a16="http://schemas.microsoft.com/office/drawing/2014/main" val="3484526085"/>
                  </a:ext>
                </a:extLst>
              </a:tr>
              <a:tr h="365760">
                <a:tc vMerge="1">
                  <a:txBody>
                    <a:bodyPr/>
                    <a:lstStyle/>
                    <a:p>
                      <a:pPr marL="0" marR="0">
                        <a:spcBef>
                          <a:spcPts val="0"/>
                        </a:spcBef>
                        <a:spcAft>
                          <a:spcPts val="0"/>
                        </a:spcAft>
                      </a:pPr>
                      <a:endParaRPr lang="en-US" sz="1400" b="0" dirty="0">
                        <a:effectLst/>
                        <a:latin typeface="+mn-lt"/>
                        <a:ea typeface="Times New Roman" panose="02020603050405020304" pitchFamily="18" charset="0"/>
                        <a:cs typeface="Raavi" panose="020B0502040204020203" pitchFamily="34" charset="0"/>
                      </a:endParaRPr>
                    </a:p>
                  </a:txBody>
                  <a:tcPr marT="0" marB="0" anchor="ctr"/>
                </a:tc>
                <a:tc>
                  <a:txBody>
                    <a:bodyPr/>
                    <a:lstStyle/>
                    <a:p>
                      <a:pPr marL="0" marR="0">
                        <a:spcBef>
                          <a:spcPts val="0"/>
                        </a:spcBef>
                        <a:spcAft>
                          <a:spcPts val="0"/>
                        </a:spcAft>
                      </a:pPr>
                      <a:r>
                        <a:rPr lang="en-US" sz="1600" dirty="0">
                          <a:effectLst/>
                          <a:latin typeface="+mn-lt"/>
                        </a:rPr>
                        <a:t>Rate per Patient Year </a:t>
                      </a:r>
                      <a:endParaRPr lang="en-US" sz="1600" b="0" dirty="0">
                        <a:effectLst/>
                        <a:latin typeface="+mn-lt"/>
                        <a:ea typeface="Times New Roman" panose="02020603050405020304" pitchFamily="18" charset="0"/>
                        <a:cs typeface="Raavi" panose="020B0502040204020203" pitchFamily="34" charset="0"/>
                      </a:endParaRPr>
                    </a:p>
                  </a:txBody>
                  <a:tcPr marR="45720" marT="0" marB="0" anchor="ctr">
                    <a:solidFill>
                      <a:srgbClr val="D2DEEF"/>
                    </a:solidFill>
                  </a:tcPr>
                </a:tc>
                <a:tc>
                  <a:txBody>
                    <a:bodyPr/>
                    <a:lstStyle/>
                    <a:p>
                      <a:pPr marL="0" marR="0" lvl="0" indent="0" algn="ctr" defTabSz="914400" rtl="0" eaLnBrk="0" fontAlgn="base" latinLnBrk="0" hangingPunct="0">
                        <a:lnSpc>
                          <a:spcPct val="100000"/>
                        </a:lnSpc>
                        <a:spcBef>
                          <a:spcPct val="20000"/>
                        </a:spcBef>
                        <a:spcAft>
                          <a:spcPct val="0"/>
                        </a:spcAft>
                        <a:buClr>
                          <a:schemeClr val="bg1"/>
                        </a:buClr>
                        <a:buSzTx/>
                        <a:buFont typeface="Wingdings" pitchFamily="2" charset="2"/>
                        <a:buNone/>
                        <a:tabLst/>
                      </a:pPr>
                      <a:r>
                        <a:rPr kumimoji="0" lang="en-US" sz="1600" u="none" strike="noStrike" kern="1200" cap="none" normalizeH="0" baseline="0" dirty="0">
                          <a:ln>
                            <a:noFill/>
                          </a:ln>
                          <a:effectLst/>
                          <a:latin typeface="+mn-lt"/>
                        </a:rPr>
                        <a:t>0.09</a:t>
                      </a:r>
                      <a:endParaRPr kumimoji="0" lang="en-US" sz="1600" b="0" i="0" u="none" strike="noStrike" kern="1200" cap="none" normalizeH="0" baseline="0" dirty="0">
                        <a:ln>
                          <a:noFill/>
                        </a:ln>
                        <a:solidFill>
                          <a:schemeClr val="tx1"/>
                        </a:solidFill>
                        <a:effectLst/>
                        <a:latin typeface="+mn-lt"/>
                        <a:ea typeface="ＭＳ Ｐゴシック" pitchFamily="34" charset="-128"/>
                        <a:cs typeface="+mn-cs"/>
                      </a:endParaRPr>
                    </a:p>
                  </a:txBody>
                  <a:tcPr marT="0" marB="0" anchor="ctr">
                    <a:solidFill>
                      <a:srgbClr val="D2DEEF"/>
                    </a:solidFill>
                  </a:tcPr>
                </a:tc>
                <a:extLst>
                  <a:ext uri="{0D108BD9-81ED-4DB2-BD59-A6C34878D82A}">
                    <a16:rowId xmlns:a16="http://schemas.microsoft.com/office/drawing/2014/main" val="2030757264"/>
                  </a:ext>
                </a:extLst>
              </a:tr>
            </a:tbl>
          </a:graphicData>
        </a:graphic>
      </p:graphicFrame>
      <p:graphicFrame>
        <p:nvGraphicFramePr>
          <p:cNvPr id="6" name="Table 5"/>
          <p:cNvGraphicFramePr>
            <a:graphicFrameLocks noGrp="1"/>
          </p:cNvGraphicFramePr>
          <p:nvPr>
            <p:extLst/>
          </p:nvPr>
        </p:nvGraphicFramePr>
        <p:xfrm>
          <a:off x="6296944" y="4708306"/>
          <a:ext cx="5567423" cy="819150"/>
        </p:xfrm>
        <a:graphic>
          <a:graphicData uri="http://schemas.openxmlformats.org/drawingml/2006/table">
            <a:tbl>
              <a:tblPr firstRow="1" bandRow="1">
                <a:tableStyleId>{5940675A-B579-460E-94D1-54222C63F5DA}</a:tableStyleId>
              </a:tblPr>
              <a:tblGrid>
                <a:gridCol w="628795">
                  <a:extLst>
                    <a:ext uri="{9D8B030D-6E8A-4147-A177-3AD203B41FA5}">
                      <a16:colId xmlns:a16="http://schemas.microsoft.com/office/drawing/2014/main" val="2678674791"/>
                    </a:ext>
                  </a:extLst>
                </a:gridCol>
                <a:gridCol w="693420">
                  <a:extLst>
                    <a:ext uri="{9D8B030D-6E8A-4147-A177-3AD203B41FA5}">
                      <a16:colId xmlns:a16="http://schemas.microsoft.com/office/drawing/2014/main" val="2738534345"/>
                    </a:ext>
                  </a:extLst>
                </a:gridCol>
                <a:gridCol w="749654">
                  <a:extLst>
                    <a:ext uri="{9D8B030D-6E8A-4147-A177-3AD203B41FA5}">
                      <a16:colId xmlns:a16="http://schemas.microsoft.com/office/drawing/2014/main" val="1467174433"/>
                    </a:ext>
                  </a:extLst>
                </a:gridCol>
                <a:gridCol w="2534566">
                  <a:extLst>
                    <a:ext uri="{9D8B030D-6E8A-4147-A177-3AD203B41FA5}">
                      <a16:colId xmlns:a16="http://schemas.microsoft.com/office/drawing/2014/main" val="2127240397"/>
                    </a:ext>
                  </a:extLst>
                </a:gridCol>
                <a:gridCol w="960988">
                  <a:extLst>
                    <a:ext uri="{9D8B030D-6E8A-4147-A177-3AD203B41FA5}">
                      <a16:colId xmlns:a16="http://schemas.microsoft.com/office/drawing/2014/main" val="2541403934"/>
                    </a:ext>
                  </a:extLst>
                </a:gridCol>
              </a:tblGrid>
              <a:tr h="278130">
                <a:tc>
                  <a:txBody>
                    <a:bodyPr/>
                    <a:lstStyle/>
                    <a:p>
                      <a:pPr algn="ctr"/>
                      <a:endParaRPr lang="en-US" sz="1200" b="1" dirty="0">
                        <a:latin typeface="+mj-lt"/>
                      </a:endParaRP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Baseline</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30 Days</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180 Days</a:t>
                      </a: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a:latin typeface="+mj-lt"/>
                        </a:rPr>
                        <a:t>365</a:t>
                      </a:r>
                      <a:r>
                        <a:rPr lang="en-US" sz="1200" b="1" baseline="0" dirty="0">
                          <a:latin typeface="+mj-lt"/>
                        </a:rPr>
                        <a:t> Days</a:t>
                      </a:r>
                      <a:endParaRPr lang="en-US" sz="1200" b="1" dirty="0">
                        <a:latin typeface="+mj-lt"/>
                      </a:endParaRPr>
                    </a:p>
                  </a:txBody>
                  <a:tcPr marT="0"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5828853"/>
                  </a:ext>
                </a:extLst>
              </a:tr>
              <a:tr h="278130">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mn-cs"/>
                        </a:rPr>
                        <a:t>At Risk</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dirty="0">
                          <a:effectLst/>
                          <a:latin typeface="+mj-lt"/>
                          <a:ea typeface="Times New Roman" panose="02020603050405020304" pitchFamily="18" charset="0"/>
                          <a:cs typeface="Raavi" panose="020B0502040204020203" pitchFamily="34" charset="0"/>
                        </a:rPr>
                        <a:t>1,998 </a:t>
                      </a:r>
                      <a:endParaRPr lang="en-US" sz="1400" dirty="0">
                        <a:effectLst/>
                        <a:latin typeface="+mj-lt"/>
                        <a:ea typeface="Times New Roman" panose="02020603050405020304" pitchFamily="18" charset="0"/>
                        <a:cs typeface="Raavi" panose="020B0502040204020203" pitchFamily="34" charset="0"/>
                      </a:endParaRP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1,682 </a:t>
                      </a:r>
                      <a:endParaRPr lang="en-US" sz="1600" dirty="0">
                        <a:effectLst/>
                        <a:latin typeface="+mj-lt"/>
                        <a:ea typeface="Times New Roman" panose="02020603050405020304" pitchFamily="18" charset="0"/>
                      </a:endParaRP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1,286 </a:t>
                      </a:r>
                      <a:endParaRPr lang="en-US" sz="1600" dirty="0">
                        <a:effectLst/>
                        <a:latin typeface="+mj-lt"/>
                        <a:ea typeface="Times New Roman" panose="02020603050405020304" pitchFamily="18" charset="0"/>
                      </a:endParaRP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200" dirty="0">
                          <a:effectLst/>
                          <a:latin typeface="+mj-lt"/>
                          <a:ea typeface="Times New Roman" panose="02020603050405020304" pitchFamily="18" charset="0"/>
                        </a:rPr>
                        <a:t>908 </a:t>
                      </a:r>
                      <a:endParaRPr lang="en-US" sz="1600" dirty="0">
                        <a:effectLst/>
                        <a:latin typeface="+mj-lt"/>
                        <a:ea typeface="Times New Roman" panose="02020603050405020304" pitchFamily="18" charset="0"/>
                      </a:endParaRP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51901090"/>
                  </a:ext>
                </a:extLst>
              </a:tr>
              <a:tr h="195331">
                <a:tc>
                  <a: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j-lt"/>
                          <a:ea typeface="+mn-ea"/>
                          <a:cs typeface="+mn-cs"/>
                        </a:rPr>
                        <a:t>Events</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kern="1200" dirty="0">
                          <a:solidFill>
                            <a:schemeClr val="tx1"/>
                          </a:solidFill>
                          <a:effectLst/>
                          <a:latin typeface="+mj-lt"/>
                          <a:ea typeface="Times New Roman" panose="02020603050405020304" pitchFamily="18" charset="0"/>
                          <a:cs typeface="Raavi" panose="020B0502040204020203" pitchFamily="34" charset="0"/>
                        </a:rPr>
                        <a:t>0</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kern="1200" dirty="0">
                          <a:solidFill>
                            <a:schemeClr val="tx1"/>
                          </a:solidFill>
                          <a:effectLst/>
                          <a:latin typeface="+mj-lt"/>
                          <a:ea typeface="Times New Roman" panose="02020603050405020304" pitchFamily="18" charset="0"/>
                          <a:cs typeface="Raavi" panose="020B0502040204020203" pitchFamily="34" charset="0"/>
                        </a:rPr>
                        <a:t>38</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kern="1200" dirty="0">
                          <a:solidFill>
                            <a:schemeClr val="tx1"/>
                          </a:solidFill>
                          <a:effectLst/>
                          <a:latin typeface="+mj-lt"/>
                          <a:ea typeface="Times New Roman" panose="02020603050405020304" pitchFamily="18" charset="0"/>
                          <a:cs typeface="Raavi" panose="020B0502040204020203" pitchFamily="34" charset="0"/>
                        </a:rPr>
                        <a:t>90</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algn="ctr">
                        <a:spcBef>
                          <a:spcPts val="0"/>
                        </a:spcBef>
                        <a:spcAft>
                          <a:spcPts val="0"/>
                        </a:spcAft>
                      </a:pPr>
                      <a:r>
                        <a:rPr lang="en-US" sz="1100" kern="1200" dirty="0">
                          <a:solidFill>
                            <a:schemeClr val="tx1"/>
                          </a:solidFill>
                          <a:effectLst/>
                          <a:latin typeface="+mj-lt"/>
                          <a:ea typeface="Times New Roman" panose="02020603050405020304" pitchFamily="18" charset="0"/>
                          <a:cs typeface="Raavi" panose="020B0502040204020203" pitchFamily="34" charset="0"/>
                        </a:rPr>
                        <a:t>128</a:t>
                      </a:r>
                    </a:p>
                  </a:txBody>
                  <a:tcPr marL="47625" marR="47625" marT="47625" marB="47625"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45745070"/>
                  </a:ext>
                </a:extLst>
              </a:tr>
            </a:tbl>
          </a:graphicData>
        </a:graphic>
      </p:graphicFrame>
      <p:sp>
        <p:nvSpPr>
          <p:cNvPr id="10" name="TextBox 9"/>
          <p:cNvSpPr txBox="1"/>
          <p:nvPr/>
        </p:nvSpPr>
        <p:spPr>
          <a:xfrm>
            <a:off x="6445188" y="1020188"/>
            <a:ext cx="5577840" cy="369332"/>
          </a:xfrm>
          <a:prstGeom prst="rect">
            <a:avLst/>
          </a:prstGeom>
          <a:noFill/>
        </p:spPr>
        <p:txBody>
          <a:bodyPr wrap="square" rtlCol="0">
            <a:spAutoFit/>
          </a:bodyPr>
          <a:lstStyle/>
          <a:p>
            <a:pPr algn="ctr"/>
            <a:r>
              <a:rPr lang="en-US" b="1" dirty="0"/>
              <a:t>Kaplan-Meier Freedom from HF-Related Hospitalizations</a:t>
            </a:r>
          </a:p>
        </p:txBody>
      </p:sp>
      <p:sp>
        <p:nvSpPr>
          <p:cNvPr id="14" name="TextBox 13"/>
          <p:cNvSpPr txBox="1"/>
          <p:nvPr/>
        </p:nvSpPr>
        <p:spPr>
          <a:xfrm>
            <a:off x="7293157" y="1650826"/>
            <a:ext cx="752355" cy="307777"/>
          </a:xfrm>
          <a:prstGeom prst="rect">
            <a:avLst/>
          </a:prstGeom>
          <a:noFill/>
        </p:spPr>
        <p:txBody>
          <a:bodyPr wrap="square" rtlCol="0">
            <a:spAutoFit/>
          </a:bodyPr>
          <a:lstStyle/>
          <a:p>
            <a:pPr algn="ctr"/>
            <a:r>
              <a:rPr lang="en-US" sz="1400" b="1" dirty="0">
                <a:latin typeface="+mj-lt"/>
              </a:rPr>
              <a:t>97.9%</a:t>
            </a:r>
          </a:p>
        </p:txBody>
      </p:sp>
      <p:sp>
        <p:nvSpPr>
          <p:cNvPr id="15" name="TextBox 14"/>
          <p:cNvSpPr txBox="1"/>
          <p:nvPr/>
        </p:nvSpPr>
        <p:spPr>
          <a:xfrm>
            <a:off x="8978623" y="1749053"/>
            <a:ext cx="823095" cy="307777"/>
          </a:xfrm>
          <a:prstGeom prst="rect">
            <a:avLst/>
          </a:prstGeom>
          <a:noFill/>
        </p:spPr>
        <p:txBody>
          <a:bodyPr wrap="square" rtlCol="0">
            <a:spAutoFit/>
          </a:bodyPr>
          <a:lstStyle/>
          <a:p>
            <a:pPr algn="ctr"/>
            <a:r>
              <a:rPr lang="en-US" sz="1400" b="1" dirty="0">
                <a:latin typeface="+mj-lt"/>
              </a:rPr>
              <a:t>94.4%</a:t>
            </a:r>
          </a:p>
        </p:txBody>
      </p:sp>
      <p:sp>
        <p:nvSpPr>
          <p:cNvPr id="16" name="TextBox 15"/>
          <p:cNvSpPr txBox="1"/>
          <p:nvPr/>
        </p:nvSpPr>
        <p:spPr>
          <a:xfrm>
            <a:off x="10908535" y="1841921"/>
            <a:ext cx="823095" cy="307777"/>
          </a:xfrm>
          <a:prstGeom prst="rect">
            <a:avLst/>
          </a:prstGeom>
          <a:solidFill>
            <a:schemeClr val="bg1"/>
          </a:solidFill>
        </p:spPr>
        <p:txBody>
          <a:bodyPr wrap="square" rtlCol="0">
            <a:spAutoFit/>
          </a:bodyPr>
          <a:lstStyle/>
          <a:p>
            <a:pPr algn="ctr"/>
            <a:r>
              <a:rPr lang="en-US" sz="1400" b="1" dirty="0">
                <a:latin typeface="+mj-lt"/>
              </a:rPr>
              <a:t>91.4%</a:t>
            </a:r>
          </a:p>
        </p:txBody>
      </p:sp>
      <p:sp>
        <p:nvSpPr>
          <p:cNvPr id="3" name="Rectangle 2"/>
          <p:cNvSpPr/>
          <p:nvPr/>
        </p:nvSpPr>
        <p:spPr>
          <a:xfrm>
            <a:off x="779541" y="3748974"/>
            <a:ext cx="4821159" cy="830997"/>
          </a:xfrm>
          <a:prstGeom prst="rect">
            <a:avLst/>
          </a:prstGeom>
        </p:spPr>
        <p:txBody>
          <a:bodyPr wrap="square">
            <a:spAutoFit/>
          </a:bodyPr>
          <a:lstStyle/>
          <a:p>
            <a:pPr marL="174625" indent="-174625">
              <a:buFont typeface="Arial" panose="020B0604020202020204" pitchFamily="34" charset="0"/>
              <a:buChar char="•"/>
            </a:pPr>
            <a:r>
              <a:rPr lang="en-US" sz="1600" dirty="0">
                <a:latin typeface="+mj-lt"/>
                <a:ea typeface="Times New Roman" panose="02020603050405020304" pitchFamily="18" charset="0"/>
              </a:rPr>
              <a:t>58.6% (1,015/1,733) had heart failure hospitalization(s) 1 year </a:t>
            </a:r>
            <a:r>
              <a:rPr lang="en-US" sz="1600">
                <a:latin typeface="+mj-lt"/>
                <a:ea typeface="Times New Roman" panose="02020603050405020304" pitchFamily="18" charset="0"/>
              </a:rPr>
              <a:t>prior to the </a:t>
            </a:r>
            <a:r>
              <a:rPr lang="en-US" sz="1600" dirty="0">
                <a:latin typeface="+mj-lt"/>
                <a:ea typeface="Times New Roman" panose="02020603050405020304" pitchFamily="18" charset="0"/>
              </a:rPr>
              <a:t>MitraClip procedure.</a:t>
            </a:r>
            <a:endParaRPr lang="en-US" sz="1600" dirty="0">
              <a:latin typeface="+mj-lt"/>
            </a:endParaRPr>
          </a:p>
        </p:txBody>
      </p:sp>
    </p:spTree>
    <p:extLst>
      <p:ext uri="{BB962C8B-B14F-4D97-AF65-F5344CB8AC3E}">
        <p14:creationId xmlns:p14="http://schemas.microsoft.com/office/powerpoint/2010/main" val="4292674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6MWT Distance and KCCQ Quality of Life</a:t>
            </a:r>
          </a:p>
        </p:txBody>
      </p:sp>
      <p:graphicFrame>
        <p:nvGraphicFramePr>
          <p:cNvPr id="6" name="Chart 5"/>
          <p:cNvGraphicFramePr/>
          <p:nvPr>
            <p:extLst/>
          </p:nvPr>
        </p:nvGraphicFramePr>
        <p:xfrm>
          <a:off x="698500" y="1527586"/>
          <a:ext cx="5272144" cy="3943773"/>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p:nvPr/>
        </p:nvGrpSpPr>
        <p:grpSpPr>
          <a:xfrm>
            <a:off x="1814897" y="1643780"/>
            <a:ext cx="1351744" cy="659603"/>
            <a:chOff x="1954597" y="1472330"/>
            <a:chExt cx="1351744" cy="659603"/>
          </a:xfrm>
        </p:grpSpPr>
        <p:sp>
          <p:nvSpPr>
            <p:cNvPr id="7"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600">
                <a:latin typeface="+mn-lt"/>
              </a:endParaRPr>
            </a:p>
          </p:txBody>
        </p:sp>
        <p:sp>
          <p:nvSpPr>
            <p:cNvPr id="9" name="Rectangle 8"/>
            <p:cNvSpPr>
              <a:spLocks noChangeArrowheads="1"/>
            </p:cNvSpPr>
            <p:nvPr/>
          </p:nvSpPr>
          <p:spPr bwMode="auto">
            <a:xfrm>
              <a:off x="1954597" y="14723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34.4 meters</a:t>
              </a:r>
            </a:p>
            <a:p>
              <a:pPr algn="ctr" eaLnBrk="1" hangingPunct="1">
                <a:spcBef>
                  <a:spcPct val="0"/>
                </a:spcBef>
                <a:buNone/>
              </a:pPr>
              <a:r>
                <a:rPr lang="en-US" altLang="en-US" sz="1600" dirty="0">
                  <a:latin typeface="+mn-lt"/>
                </a:rPr>
                <a:t>p &lt; 0.0001</a:t>
              </a:r>
            </a:p>
          </p:txBody>
        </p:sp>
      </p:grpSp>
      <p:grpSp>
        <p:nvGrpSpPr>
          <p:cNvPr id="11" name="Group 10"/>
          <p:cNvGrpSpPr/>
          <p:nvPr/>
        </p:nvGrpSpPr>
        <p:grpSpPr>
          <a:xfrm>
            <a:off x="4313518" y="1494555"/>
            <a:ext cx="1351744" cy="669128"/>
            <a:chOff x="1954597" y="1462805"/>
            <a:chExt cx="1351744" cy="669128"/>
          </a:xfrm>
        </p:grpSpPr>
        <p:sp>
          <p:nvSpPr>
            <p:cNvPr id="12"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600">
                <a:latin typeface="+mn-lt"/>
              </a:endParaRPr>
            </a:p>
          </p:txBody>
        </p:sp>
        <p:sp>
          <p:nvSpPr>
            <p:cNvPr id="13" name="Rectangle 12"/>
            <p:cNvSpPr>
              <a:spLocks noChangeArrowheads="1"/>
            </p:cNvSpPr>
            <p:nvPr/>
          </p:nvSpPr>
          <p:spPr bwMode="auto">
            <a:xfrm>
              <a:off x="1954597" y="1462805"/>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37.9  meters</a:t>
              </a:r>
            </a:p>
            <a:p>
              <a:pPr algn="ctr" eaLnBrk="1" hangingPunct="1">
                <a:spcBef>
                  <a:spcPct val="0"/>
                </a:spcBef>
                <a:buNone/>
              </a:pPr>
              <a:r>
                <a:rPr lang="en-US" altLang="en-US" sz="1600" dirty="0">
                  <a:latin typeface="+mn-lt"/>
                </a:rPr>
                <a:t>p &lt; 0.0001</a:t>
              </a:r>
            </a:p>
          </p:txBody>
        </p:sp>
      </p:grpSp>
      <p:graphicFrame>
        <p:nvGraphicFramePr>
          <p:cNvPr id="14" name="Chart 13"/>
          <p:cNvGraphicFramePr/>
          <p:nvPr>
            <p:extLst/>
          </p:nvPr>
        </p:nvGraphicFramePr>
        <p:xfrm>
          <a:off x="6540500" y="1527586"/>
          <a:ext cx="5272144" cy="3943773"/>
        </p:xfrm>
        <a:graphic>
          <a:graphicData uri="http://schemas.openxmlformats.org/drawingml/2006/chart">
            <c:chart xmlns:c="http://schemas.openxmlformats.org/drawingml/2006/chart" xmlns:r="http://schemas.openxmlformats.org/officeDocument/2006/relationships" r:id="rId4"/>
          </a:graphicData>
        </a:graphic>
      </p:graphicFrame>
      <p:grpSp>
        <p:nvGrpSpPr>
          <p:cNvPr id="15" name="Group 14"/>
          <p:cNvGrpSpPr/>
          <p:nvPr/>
        </p:nvGrpSpPr>
        <p:grpSpPr>
          <a:xfrm>
            <a:off x="7656897" y="2031130"/>
            <a:ext cx="1351744" cy="659603"/>
            <a:chOff x="1954597" y="1472330"/>
            <a:chExt cx="1351744" cy="659603"/>
          </a:xfrm>
        </p:grpSpPr>
        <p:sp>
          <p:nvSpPr>
            <p:cNvPr id="16"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600">
                <a:latin typeface="+mn-lt"/>
              </a:endParaRPr>
            </a:p>
          </p:txBody>
        </p:sp>
        <p:sp>
          <p:nvSpPr>
            <p:cNvPr id="17" name="Rectangle 16"/>
            <p:cNvSpPr>
              <a:spLocks noChangeArrowheads="1"/>
            </p:cNvSpPr>
            <p:nvPr/>
          </p:nvSpPr>
          <p:spPr bwMode="auto">
            <a:xfrm>
              <a:off x="1954597" y="14723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26.3 points</a:t>
              </a:r>
            </a:p>
            <a:p>
              <a:pPr algn="ctr" eaLnBrk="1" hangingPunct="1">
                <a:spcBef>
                  <a:spcPct val="0"/>
                </a:spcBef>
                <a:buNone/>
              </a:pPr>
              <a:r>
                <a:rPr lang="en-US" altLang="en-US" sz="1600" dirty="0">
                  <a:latin typeface="+mn-lt"/>
                </a:rPr>
                <a:t>p &lt; 0.0001</a:t>
              </a:r>
            </a:p>
          </p:txBody>
        </p:sp>
      </p:grpSp>
      <p:grpSp>
        <p:nvGrpSpPr>
          <p:cNvPr id="18" name="Group 17"/>
          <p:cNvGrpSpPr/>
          <p:nvPr/>
        </p:nvGrpSpPr>
        <p:grpSpPr>
          <a:xfrm>
            <a:off x="10155518" y="1827930"/>
            <a:ext cx="1351744" cy="659603"/>
            <a:chOff x="1954597" y="1472330"/>
            <a:chExt cx="1351744" cy="659603"/>
          </a:xfrm>
        </p:grpSpPr>
        <p:sp>
          <p:nvSpPr>
            <p:cNvPr id="19" name="AutoShape 47"/>
            <p:cNvSpPr>
              <a:spLocks/>
            </p:cNvSpPr>
            <p:nvPr/>
          </p:nvSpPr>
          <p:spPr bwMode="auto">
            <a:xfrm rot="16200000">
              <a:off x="2557361" y="1633629"/>
              <a:ext cx="146217" cy="850392"/>
            </a:xfrm>
            <a:prstGeom prst="rightBracket">
              <a:avLst>
                <a:gd name="adj" fmla="val 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en-US" altLang="en-US" sz="1600">
                <a:latin typeface="+mn-lt"/>
              </a:endParaRPr>
            </a:p>
          </p:txBody>
        </p:sp>
        <p:sp>
          <p:nvSpPr>
            <p:cNvPr id="20" name="Rectangle 19"/>
            <p:cNvSpPr>
              <a:spLocks noChangeArrowheads="1"/>
            </p:cNvSpPr>
            <p:nvPr/>
          </p:nvSpPr>
          <p:spPr bwMode="auto">
            <a:xfrm>
              <a:off x="1954597" y="1472330"/>
              <a:ext cx="13517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171450" indent="-171450" algn="ctr" eaLnBrk="1" hangingPunct="1">
                <a:spcBef>
                  <a:spcPct val="0"/>
                </a:spcBef>
                <a:buFont typeface="Symbol" panose="05050102010706020507" pitchFamily="18" charset="2"/>
                <a:buChar char="D"/>
              </a:pPr>
              <a:r>
                <a:rPr lang="en-US" altLang="en-US" sz="1600" dirty="0">
                  <a:latin typeface="+mn-lt"/>
                  <a:sym typeface="Symbol" pitchFamily="18" charset="2"/>
                </a:rPr>
                <a:t>= 30.0  points</a:t>
              </a:r>
            </a:p>
            <a:p>
              <a:pPr algn="ctr" eaLnBrk="1" hangingPunct="1">
                <a:spcBef>
                  <a:spcPct val="0"/>
                </a:spcBef>
                <a:buNone/>
              </a:pPr>
              <a:r>
                <a:rPr lang="en-US" altLang="en-US" sz="1600" dirty="0">
                  <a:latin typeface="+mn-lt"/>
                </a:rPr>
                <a:t>p &lt; 0.0001</a:t>
              </a:r>
            </a:p>
          </p:txBody>
        </p:sp>
      </p:grpSp>
      <p:sp>
        <p:nvSpPr>
          <p:cNvPr id="21" name="TextBox 20"/>
          <p:cNvSpPr txBox="1"/>
          <p:nvPr/>
        </p:nvSpPr>
        <p:spPr>
          <a:xfrm>
            <a:off x="8077200" y="1041832"/>
            <a:ext cx="3006028" cy="461665"/>
          </a:xfrm>
          <a:prstGeom prst="rect">
            <a:avLst/>
          </a:prstGeom>
          <a:noFill/>
        </p:spPr>
        <p:txBody>
          <a:bodyPr wrap="square" rtlCol="0" anchor="ctr">
            <a:spAutoFit/>
          </a:bodyPr>
          <a:lstStyle/>
          <a:p>
            <a:pPr algn="ctr"/>
            <a:r>
              <a:rPr lang="en-US" sz="2400" b="1" dirty="0"/>
              <a:t>KCCQ Quality of Life</a:t>
            </a:r>
          </a:p>
        </p:txBody>
      </p:sp>
      <p:sp>
        <p:nvSpPr>
          <p:cNvPr id="22" name="TextBox 21"/>
          <p:cNvSpPr txBox="1"/>
          <p:nvPr/>
        </p:nvSpPr>
        <p:spPr>
          <a:xfrm>
            <a:off x="2219703" y="1041832"/>
            <a:ext cx="3006028" cy="461665"/>
          </a:xfrm>
          <a:prstGeom prst="rect">
            <a:avLst/>
          </a:prstGeom>
          <a:noFill/>
        </p:spPr>
        <p:txBody>
          <a:bodyPr wrap="square" rtlCol="0" anchor="ctr">
            <a:spAutoFit/>
          </a:bodyPr>
          <a:lstStyle/>
          <a:p>
            <a:pPr algn="ctr"/>
            <a:r>
              <a:rPr lang="en-US" sz="2400" b="1" dirty="0"/>
              <a:t>6MWT Distance</a:t>
            </a:r>
          </a:p>
        </p:txBody>
      </p:sp>
    </p:spTree>
    <p:extLst>
      <p:ext uri="{BB962C8B-B14F-4D97-AF65-F5344CB8AC3E}">
        <p14:creationId xmlns:p14="http://schemas.microsoft.com/office/powerpoint/2010/main" val="20084361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a:t>
            </a:r>
            <a:endParaRPr lang="en-US" dirty="0"/>
          </a:p>
        </p:txBody>
      </p:sp>
      <p:sp>
        <p:nvSpPr>
          <p:cNvPr id="3" name="Content Placeholder 2"/>
          <p:cNvSpPr>
            <a:spLocks noGrp="1"/>
          </p:cNvSpPr>
          <p:nvPr>
            <p:ph idx="1"/>
          </p:nvPr>
        </p:nvSpPr>
        <p:spPr/>
        <p:txBody>
          <a:bodyPr>
            <a:normAutofit fontScale="92500" lnSpcReduction="20000"/>
          </a:bodyPr>
          <a:lstStyle/>
          <a:p>
            <a:pPr>
              <a:spcBef>
                <a:spcPts val="600"/>
              </a:spcBef>
            </a:pPr>
            <a:r>
              <a:rPr lang="en-US" sz="3100" dirty="0"/>
              <a:t>In US commercial use, the MitraClip procedure provides meaningful clinical benefits in prohibitive risk DMR patients.</a:t>
            </a:r>
          </a:p>
          <a:p>
            <a:pPr lvl="1">
              <a:spcBef>
                <a:spcPts val="600"/>
              </a:spcBef>
            </a:pPr>
            <a:r>
              <a:rPr lang="en-US" sz="2700" dirty="0"/>
              <a:t>Improvement in MR severity and LV measures</a:t>
            </a:r>
          </a:p>
          <a:p>
            <a:pPr lvl="1">
              <a:spcBef>
                <a:spcPts val="600"/>
              </a:spcBef>
            </a:pPr>
            <a:r>
              <a:rPr lang="en-US" sz="2700" dirty="0"/>
              <a:t>Improvement in NYHA, KCCQ and 6MWT</a:t>
            </a:r>
          </a:p>
          <a:p>
            <a:pPr>
              <a:spcBef>
                <a:spcPts val="600"/>
              </a:spcBef>
            </a:pPr>
            <a:r>
              <a:rPr lang="en-US" sz="3100" dirty="0"/>
              <a:t>Acute and 1-year outcomes in the MitraClip</a:t>
            </a:r>
            <a:r>
              <a:rPr lang="en-US" altLang="en-US" sz="3100" dirty="0"/>
              <a:t> PAS-1</a:t>
            </a:r>
            <a:r>
              <a:rPr lang="en-US" sz="3100" dirty="0"/>
              <a:t> are consistent with other clinical and real-world use in high risk patients.</a:t>
            </a:r>
          </a:p>
          <a:p>
            <a:pPr>
              <a:spcBef>
                <a:spcPts val="600"/>
              </a:spcBef>
            </a:pPr>
            <a:r>
              <a:rPr lang="en-US" sz="3100" dirty="0"/>
              <a:t>Commercial use of the </a:t>
            </a:r>
            <a:r>
              <a:rPr lang="en-US" sz="3100" dirty="0" err="1"/>
              <a:t>MitraClip</a:t>
            </a:r>
            <a:r>
              <a:rPr lang="en-US" sz="3100" dirty="0"/>
              <a:t> device remains a safe and effective therapeutic option for select patients and has not presented any new concerns during the follow-up of the PAS-1 study.</a:t>
            </a:r>
          </a:p>
        </p:txBody>
      </p:sp>
    </p:spTree>
    <p:extLst>
      <p:ext uri="{BB962C8B-B14F-4D97-AF65-F5344CB8AC3E}">
        <p14:creationId xmlns:p14="http://schemas.microsoft.com/office/powerpoint/2010/main" val="26217583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07D95-9E54-D443-AC86-E752CFB68D37}"/>
              </a:ext>
            </a:extLst>
          </p:cNvPr>
          <p:cNvSpPr>
            <a:spLocks noGrp="1"/>
          </p:cNvSpPr>
          <p:nvPr>
            <p:ph type="ctrTitle"/>
          </p:nvPr>
        </p:nvSpPr>
        <p:spPr>
          <a:xfrm>
            <a:off x="0" y="0"/>
            <a:ext cx="12001500" cy="3070701"/>
          </a:xfrm>
        </p:spPr>
        <p:txBody>
          <a:bodyPr>
            <a:noAutofit/>
          </a:bodyPr>
          <a:lstStyle/>
          <a:p>
            <a:r>
              <a:rPr lang="en-US" sz="4000" dirty="0"/>
              <a:t>Strategies to Reduce Acute Kidney Injury and Improve Clinical Outcomes After Percutaneous Coronary Intervention: A Subgroup analysis of the Prevention of Serious Adverse Events Following Angiography (PRESERVE) Trial </a:t>
            </a:r>
          </a:p>
        </p:txBody>
      </p:sp>
      <p:sp>
        <p:nvSpPr>
          <p:cNvPr id="3" name="Subtitle 2">
            <a:extLst>
              <a:ext uri="{FF2B5EF4-FFF2-40B4-BE49-F238E27FC236}">
                <a16:creationId xmlns:a16="http://schemas.microsoft.com/office/drawing/2014/main" id="{8F118812-5D73-3645-8F8A-EFDF1EE3AC6B}"/>
              </a:ext>
            </a:extLst>
          </p:cNvPr>
          <p:cNvSpPr>
            <a:spLocks noGrp="1"/>
          </p:cNvSpPr>
          <p:nvPr>
            <p:ph type="subTitle" idx="1"/>
          </p:nvPr>
        </p:nvSpPr>
        <p:spPr>
          <a:xfrm>
            <a:off x="939165" y="3637629"/>
            <a:ext cx="10123170" cy="1655762"/>
          </a:xfrm>
        </p:spPr>
        <p:txBody>
          <a:bodyPr>
            <a:normAutofit/>
          </a:bodyPr>
          <a:lstStyle/>
          <a:p>
            <a:r>
              <a:rPr lang="en-US" dirty="0"/>
              <a:t>Santiago Garcia, MD on behalf of PRESERVE investigators</a:t>
            </a:r>
          </a:p>
          <a:p>
            <a:r>
              <a:rPr lang="en-US" dirty="0"/>
              <a:t>University of Minnesota and Minneapolis VA Healthcare System</a:t>
            </a:r>
          </a:p>
          <a:p>
            <a:r>
              <a:rPr lang="en-US" dirty="0"/>
              <a:t>garci205@umn.edu</a:t>
            </a:r>
          </a:p>
        </p:txBody>
      </p:sp>
    </p:spTree>
    <p:extLst>
      <p:ext uri="{BB962C8B-B14F-4D97-AF65-F5344CB8AC3E}">
        <p14:creationId xmlns:p14="http://schemas.microsoft.com/office/powerpoint/2010/main" val="40325984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0226" y="98126"/>
            <a:ext cx="11865829" cy="646331"/>
          </a:xfrm>
          <a:prstGeom prst="rect">
            <a:avLst/>
          </a:prstGeom>
          <a:noFill/>
        </p:spPr>
        <p:txBody>
          <a:bodyPr wrap="square" rtlCol="0" anchor="ctr">
            <a:spAutoFit/>
          </a:bodyPr>
          <a:lstStyle/>
          <a:p>
            <a:pPr algn="ctr"/>
            <a:r>
              <a:rPr lang="en-US" sz="3600" dirty="0"/>
              <a:t>Use of OAC in Relation to Ischemic Risk</a:t>
            </a:r>
          </a:p>
        </p:txBody>
      </p:sp>
      <p:graphicFrame>
        <p:nvGraphicFramePr>
          <p:cNvPr id="6" name="Chart 5"/>
          <p:cNvGraphicFramePr/>
          <p:nvPr>
            <p:extLst>
              <p:ext uri="{D42A27DB-BD31-4B8C-83A1-F6EECF244321}">
                <p14:modId xmlns:p14="http://schemas.microsoft.com/office/powerpoint/2010/main" val="2979196745"/>
              </p:ext>
            </p:extLst>
          </p:nvPr>
        </p:nvGraphicFramePr>
        <p:xfrm>
          <a:off x="212758" y="1120051"/>
          <a:ext cx="5683675" cy="232061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p:nvPr>
            <p:extLst>
              <p:ext uri="{D42A27DB-BD31-4B8C-83A1-F6EECF244321}">
                <p14:modId xmlns:p14="http://schemas.microsoft.com/office/powerpoint/2010/main" val="431846919"/>
              </p:ext>
            </p:extLst>
          </p:nvPr>
        </p:nvGraphicFramePr>
        <p:xfrm>
          <a:off x="6009195" y="1135730"/>
          <a:ext cx="5683675" cy="23049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243535" y="935385"/>
            <a:ext cx="3835020" cy="369332"/>
          </a:xfrm>
          <a:prstGeom prst="rect">
            <a:avLst/>
          </a:prstGeom>
          <a:noFill/>
        </p:spPr>
        <p:txBody>
          <a:bodyPr wrap="square" rtlCol="0">
            <a:spAutoFit/>
          </a:bodyPr>
          <a:lstStyle/>
          <a:p>
            <a:pPr algn="ctr"/>
            <a:r>
              <a:rPr lang="en-US" i="1" dirty="0"/>
              <a:t>Empiric Assessment</a:t>
            </a:r>
          </a:p>
        </p:txBody>
      </p:sp>
      <p:sp>
        <p:nvSpPr>
          <p:cNvPr id="9" name="TextBox 8"/>
          <p:cNvSpPr txBox="1"/>
          <p:nvPr/>
        </p:nvSpPr>
        <p:spPr>
          <a:xfrm>
            <a:off x="7373655" y="922574"/>
            <a:ext cx="3835020" cy="369332"/>
          </a:xfrm>
          <a:prstGeom prst="rect">
            <a:avLst/>
          </a:prstGeom>
          <a:noFill/>
        </p:spPr>
        <p:txBody>
          <a:bodyPr wrap="square" rtlCol="0">
            <a:spAutoFit/>
          </a:bodyPr>
          <a:lstStyle/>
          <a:p>
            <a:pPr algn="ctr"/>
            <a:r>
              <a:rPr lang="en-US" i="1" dirty="0"/>
              <a:t>Subjective Assessment</a:t>
            </a:r>
          </a:p>
        </p:txBody>
      </p:sp>
      <p:graphicFrame>
        <p:nvGraphicFramePr>
          <p:cNvPr id="13" name="Table 12"/>
          <p:cNvGraphicFramePr>
            <a:graphicFrameLocks noGrp="1"/>
          </p:cNvGraphicFramePr>
          <p:nvPr>
            <p:extLst>
              <p:ext uri="{D42A27DB-BD31-4B8C-83A1-F6EECF244321}">
                <p14:modId xmlns:p14="http://schemas.microsoft.com/office/powerpoint/2010/main" val="4182230439"/>
              </p:ext>
            </p:extLst>
          </p:nvPr>
        </p:nvGraphicFramePr>
        <p:xfrm>
          <a:off x="600502" y="3753294"/>
          <a:ext cx="10945506" cy="1559205"/>
        </p:xfrm>
        <a:graphic>
          <a:graphicData uri="http://schemas.openxmlformats.org/drawingml/2006/table">
            <a:tbl>
              <a:tblPr firstRow="1" bandRow="1">
                <a:tableStyleId>{5202B0CA-FC54-4496-8BCA-5EF66A818D29}</a:tableStyleId>
              </a:tblPr>
              <a:tblGrid>
                <a:gridCol w="1824251">
                  <a:extLst>
                    <a:ext uri="{9D8B030D-6E8A-4147-A177-3AD203B41FA5}">
                      <a16:colId xmlns:a16="http://schemas.microsoft.com/office/drawing/2014/main" val="20000"/>
                    </a:ext>
                  </a:extLst>
                </a:gridCol>
                <a:gridCol w="1824251">
                  <a:extLst>
                    <a:ext uri="{9D8B030D-6E8A-4147-A177-3AD203B41FA5}">
                      <a16:colId xmlns:a16="http://schemas.microsoft.com/office/drawing/2014/main" val="20001"/>
                    </a:ext>
                  </a:extLst>
                </a:gridCol>
                <a:gridCol w="1824251">
                  <a:extLst>
                    <a:ext uri="{9D8B030D-6E8A-4147-A177-3AD203B41FA5}">
                      <a16:colId xmlns:a16="http://schemas.microsoft.com/office/drawing/2014/main" val="20002"/>
                    </a:ext>
                  </a:extLst>
                </a:gridCol>
                <a:gridCol w="1824251">
                  <a:extLst>
                    <a:ext uri="{9D8B030D-6E8A-4147-A177-3AD203B41FA5}">
                      <a16:colId xmlns:a16="http://schemas.microsoft.com/office/drawing/2014/main" val="20003"/>
                    </a:ext>
                  </a:extLst>
                </a:gridCol>
                <a:gridCol w="1824251">
                  <a:extLst>
                    <a:ext uri="{9D8B030D-6E8A-4147-A177-3AD203B41FA5}">
                      <a16:colId xmlns:a16="http://schemas.microsoft.com/office/drawing/2014/main" val="20004"/>
                    </a:ext>
                  </a:extLst>
                </a:gridCol>
                <a:gridCol w="1824251">
                  <a:extLst>
                    <a:ext uri="{9D8B030D-6E8A-4147-A177-3AD203B41FA5}">
                      <a16:colId xmlns:a16="http://schemas.microsoft.com/office/drawing/2014/main" val="20005"/>
                    </a:ext>
                  </a:extLst>
                </a:gridCol>
              </a:tblGrid>
              <a:tr h="297711">
                <a:tc gridSpan="6">
                  <a:txBody>
                    <a:bodyPr/>
                    <a:lstStyle/>
                    <a:p>
                      <a:pPr algn="ctr"/>
                      <a:r>
                        <a:rPr lang="en-US" sz="2400" baseline="0" dirty="0"/>
                        <a:t>Age, Sex Adjusted Associations for OAC Use According to CHA</a:t>
                      </a:r>
                      <a:r>
                        <a:rPr lang="en-US" sz="2400" baseline="-25000" dirty="0"/>
                        <a:t>2</a:t>
                      </a:r>
                      <a:r>
                        <a:rPr lang="en-US" sz="2400" baseline="0" dirty="0"/>
                        <a:t>DS</a:t>
                      </a:r>
                      <a:r>
                        <a:rPr lang="en-US" sz="2400" baseline="-25000" dirty="0"/>
                        <a:t>2</a:t>
                      </a:r>
                      <a:r>
                        <a:rPr lang="en-US" sz="2400" baseline="0" dirty="0"/>
                        <a:t>VASC Score</a:t>
                      </a:r>
                    </a:p>
                  </a:txBody>
                  <a:tcPr/>
                </a:tc>
                <a:tc hMerge="1">
                  <a:txBody>
                    <a:bodyPr/>
                    <a:lstStyle/>
                    <a:p>
                      <a:pPr algn="ctr"/>
                      <a:endParaRPr lang="en-US" sz="2400" baseline="0" dirty="0"/>
                    </a:p>
                  </a:txBody>
                  <a:tcPr anchor="ct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422867">
                <a:tc>
                  <a:txBody>
                    <a:bodyPr/>
                    <a:lstStyle/>
                    <a:p>
                      <a:endParaRPr lang="en-US"/>
                    </a:p>
                  </a:txBody>
                  <a:tcPr anchor="ctr"/>
                </a:tc>
                <a:tc>
                  <a:txBody>
                    <a:bodyPr/>
                    <a:lstStyle/>
                    <a:p>
                      <a:pPr algn="ctr"/>
                      <a:r>
                        <a:rPr lang="en-US" dirty="0"/>
                        <a:t>Very Low</a:t>
                      </a:r>
                    </a:p>
                  </a:txBody>
                  <a:tcPr anchor="ctr"/>
                </a:tc>
                <a:tc>
                  <a:txBody>
                    <a:bodyPr/>
                    <a:lstStyle/>
                    <a:p>
                      <a:pPr algn="ctr"/>
                      <a:r>
                        <a:rPr lang="en-US" dirty="0"/>
                        <a:t>Low</a:t>
                      </a:r>
                    </a:p>
                  </a:txBody>
                  <a:tcPr anchor="ctr"/>
                </a:tc>
                <a:tc>
                  <a:txBody>
                    <a:bodyPr/>
                    <a:lstStyle/>
                    <a:p>
                      <a:pPr algn="ctr"/>
                      <a:r>
                        <a:rPr lang="en-US" dirty="0"/>
                        <a:t>Intermediate</a:t>
                      </a:r>
                    </a:p>
                  </a:txBody>
                  <a:tcPr anchor="ctr"/>
                </a:tc>
                <a:tc>
                  <a:txBody>
                    <a:bodyPr/>
                    <a:lstStyle/>
                    <a:p>
                      <a:pPr algn="ctr"/>
                      <a:r>
                        <a:rPr lang="en-US" dirty="0"/>
                        <a:t>High</a:t>
                      </a:r>
                    </a:p>
                  </a:txBody>
                  <a:tcPr anchor="ctr"/>
                </a:tc>
                <a:tc>
                  <a:txBody>
                    <a:bodyPr/>
                    <a:lstStyle/>
                    <a:p>
                      <a:pPr algn="ctr"/>
                      <a:r>
                        <a:rPr lang="en-US" dirty="0"/>
                        <a:t>Very High</a:t>
                      </a:r>
                    </a:p>
                  </a:txBody>
                  <a:tcPr anchor="ctr"/>
                </a:tc>
                <a:extLst>
                  <a:ext uri="{0D108BD9-81ED-4DB2-BD59-A6C34878D82A}">
                    <a16:rowId xmlns:a16="http://schemas.microsoft.com/office/drawing/2014/main" val="10001"/>
                  </a:ext>
                </a:extLst>
              </a:tr>
              <a:tr h="679138">
                <a:tc>
                  <a:txBody>
                    <a:bodyPr/>
                    <a:lstStyle/>
                    <a:p>
                      <a:r>
                        <a:rPr lang="en-US" dirty="0" err="1"/>
                        <a:t>aOR</a:t>
                      </a:r>
                      <a:r>
                        <a:rPr lang="en-US" dirty="0"/>
                        <a:t> (95% CI)</a:t>
                      </a:r>
                    </a:p>
                  </a:txBody>
                  <a:tcPr anchor="ctr"/>
                </a:tc>
                <a:tc>
                  <a:txBody>
                    <a:bodyPr/>
                    <a:lstStyle/>
                    <a:p>
                      <a:pPr algn="ctr"/>
                      <a:r>
                        <a:rPr lang="en-US" dirty="0"/>
                        <a:t>1.0 (ref)</a:t>
                      </a:r>
                    </a:p>
                  </a:txBody>
                  <a:tcPr anchor="ctr"/>
                </a:tc>
                <a:tc>
                  <a:txBody>
                    <a:bodyPr/>
                    <a:lstStyle/>
                    <a:p>
                      <a:pPr algn="ctr"/>
                      <a:r>
                        <a:rPr lang="en-US" dirty="0"/>
                        <a:t>2.89 (1.3-6.4)</a:t>
                      </a:r>
                    </a:p>
                  </a:txBody>
                  <a:tcPr anchor="ctr"/>
                </a:tc>
                <a:tc>
                  <a:txBody>
                    <a:bodyPr/>
                    <a:lstStyle/>
                    <a:p>
                      <a:pPr algn="ctr"/>
                      <a:r>
                        <a:rPr lang="en-US" dirty="0"/>
                        <a:t>3.6 (1.5-8.4)</a:t>
                      </a:r>
                    </a:p>
                  </a:txBody>
                  <a:tcPr anchor="ctr"/>
                </a:tc>
                <a:tc>
                  <a:txBody>
                    <a:bodyPr/>
                    <a:lstStyle/>
                    <a:p>
                      <a:pPr algn="ctr"/>
                      <a:r>
                        <a:rPr lang="en-US" dirty="0"/>
                        <a:t>5.7 (2.1-15.5)</a:t>
                      </a:r>
                    </a:p>
                  </a:txBody>
                  <a:tcPr anchor="ctr"/>
                </a:tc>
                <a:tc>
                  <a:txBody>
                    <a:bodyPr/>
                    <a:lstStyle/>
                    <a:p>
                      <a:pPr algn="ctr"/>
                      <a:r>
                        <a:rPr lang="en-US" dirty="0"/>
                        <a:t>2.7 (0.94-7.5)</a:t>
                      </a:r>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2848623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6AB8A-4624-E440-BE63-1DCEAA0DCFCF}"/>
              </a:ext>
            </a:extLst>
          </p:cNvPr>
          <p:cNvSpPr>
            <a:spLocks noGrp="1"/>
          </p:cNvSpPr>
          <p:nvPr>
            <p:ph type="title"/>
          </p:nvPr>
        </p:nvSpPr>
        <p:spPr>
          <a:xfrm>
            <a:off x="326136" y="43585"/>
            <a:ext cx="9833864" cy="865233"/>
          </a:xfrm>
        </p:spPr>
        <p:txBody>
          <a:bodyPr/>
          <a:lstStyle/>
          <a:p>
            <a:pPr algn="ctr"/>
            <a:r>
              <a:rPr lang="en-US" dirty="0"/>
              <a:t>Background</a:t>
            </a:r>
          </a:p>
        </p:txBody>
      </p:sp>
      <p:sp>
        <p:nvSpPr>
          <p:cNvPr id="3" name="Content Placeholder 2">
            <a:extLst>
              <a:ext uri="{FF2B5EF4-FFF2-40B4-BE49-F238E27FC236}">
                <a16:creationId xmlns:a16="http://schemas.microsoft.com/office/drawing/2014/main" id="{44609563-D796-8D4C-AFF2-12A11ECD7A6A}"/>
              </a:ext>
            </a:extLst>
          </p:cNvPr>
          <p:cNvSpPr>
            <a:spLocks noGrp="1"/>
          </p:cNvSpPr>
          <p:nvPr>
            <p:ph idx="1"/>
          </p:nvPr>
        </p:nvSpPr>
        <p:spPr>
          <a:xfrm>
            <a:off x="0" y="1061896"/>
            <a:ext cx="6956891" cy="4607384"/>
          </a:xfrm>
        </p:spPr>
        <p:txBody>
          <a:bodyPr>
            <a:normAutofit fontScale="92500" lnSpcReduction="10000"/>
          </a:bodyPr>
          <a:lstStyle/>
          <a:p>
            <a:r>
              <a:rPr lang="en-US" dirty="0"/>
              <a:t>Contrast-associated acute kidney injury (CAAKI) affects 7% of patients undergoing PCI</a:t>
            </a:r>
          </a:p>
          <a:p>
            <a:r>
              <a:rPr lang="en-US" dirty="0"/>
              <a:t>CA-AKI increases morbidity and mortality </a:t>
            </a:r>
          </a:p>
          <a:p>
            <a:r>
              <a:rPr lang="en-US" dirty="0"/>
              <a:t>Two widely used strategies to prevent CA-AKI in clinical practice include the use of intravenous (IV) </a:t>
            </a:r>
            <a:r>
              <a:rPr lang="en-US" b="1" dirty="0"/>
              <a:t>sodium bicarbonate </a:t>
            </a:r>
            <a:r>
              <a:rPr lang="en-US" dirty="0"/>
              <a:t>to induce urine </a:t>
            </a:r>
            <a:r>
              <a:rPr lang="en-US" dirty="0" err="1"/>
              <a:t>alkalinization</a:t>
            </a:r>
            <a:r>
              <a:rPr lang="en-US" dirty="0"/>
              <a:t> and scavenging of reactive oxygen species through </a:t>
            </a:r>
            <a:r>
              <a:rPr lang="en-US" dirty="0" err="1"/>
              <a:t>peri</a:t>
            </a:r>
            <a:r>
              <a:rPr lang="en-US" dirty="0"/>
              <a:t>-procedural oral administration of </a:t>
            </a:r>
            <a:r>
              <a:rPr lang="en-US" b="1" dirty="0"/>
              <a:t>acetylcysteine </a:t>
            </a:r>
          </a:p>
          <a:p>
            <a:r>
              <a:rPr lang="en-US" dirty="0"/>
              <a:t>Results of clinical trials and meta-analyses of these interventions have yielded inconsistent results </a:t>
            </a:r>
            <a:endParaRPr lang="en-US" b="1" dirty="0"/>
          </a:p>
          <a:p>
            <a:pPr marL="0" indent="0">
              <a:buNone/>
            </a:pPr>
            <a:endParaRPr lang="en-US" dirty="0"/>
          </a:p>
        </p:txBody>
      </p:sp>
      <p:pic>
        <p:nvPicPr>
          <p:cNvPr id="4" name="Picture 3">
            <a:extLst>
              <a:ext uri="{FF2B5EF4-FFF2-40B4-BE49-F238E27FC236}">
                <a16:creationId xmlns:a16="http://schemas.microsoft.com/office/drawing/2014/main" id="{1E130FCB-5F14-124E-A209-6B1096433FA7}"/>
              </a:ext>
            </a:extLst>
          </p:cNvPr>
          <p:cNvPicPr>
            <a:picLocks noChangeAspect="1"/>
          </p:cNvPicPr>
          <p:nvPr/>
        </p:nvPicPr>
        <p:blipFill>
          <a:blip r:embed="rId2"/>
          <a:stretch>
            <a:fillRect/>
          </a:stretch>
        </p:blipFill>
        <p:spPr>
          <a:xfrm>
            <a:off x="7233412" y="70618"/>
            <a:ext cx="4741496" cy="2808269"/>
          </a:xfrm>
          <a:prstGeom prst="rect">
            <a:avLst/>
          </a:prstGeom>
        </p:spPr>
      </p:pic>
      <p:pic>
        <p:nvPicPr>
          <p:cNvPr id="5" name="Picture 4">
            <a:extLst>
              <a:ext uri="{FF2B5EF4-FFF2-40B4-BE49-F238E27FC236}">
                <a16:creationId xmlns:a16="http://schemas.microsoft.com/office/drawing/2014/main" id="{80986DC9-88EC-794C-9709-ED3C65C8965A}"/>
              </a:ext>
            </a:extLst>
          </p:cNvPr>
          <p:cNvPicPr>
            <a:picLocks noChangeAspect="1"/>
          </p:cNvPicPr>
          <p:nvPr/>
        </p:nvPicPr>
        <p:blipFill>
          <a:blip r:embed="rId3"/>
          <a:stretch>
            <a:fillRect/>
          </a:stretch>
        </p:blipFill>
        <p:spPr>
          <a:xfrm>
            <a:off x="7233412" y="2906516"/>
            <a:ext cx="4741496" cy="2594596"/>
          </a:xfrm>
          <a:prstGeom prst="rect">
            <a:avLst/>
          </a:prstGeom>
        </p:spPr>
      </p:pic>
      <p:sp>
        <p:nvSpPr>
          <p:cNvPr id="7" name="TextBox 6">
            <a:extLst>
              <a:ext uri="{FF2B5EF4-FFF2-40B4-BE49-F238E27FC236}">
                <a16:creationId xmlns:a16="http://schemas.microsoft.com/office/drawing/2014/main" id="{78C5C9F8-D2CB-AE44-962F-DE70357709F1}"/>
              </a:ext>
            </a:extLst>
          </p:cNvPr>
          <p:cNvSpPr txBox="1"/>
          <p:nvPr/>
        </p:nvSpPr>
        <p:spPr>
          <a:xfrm>
            <a:off x="7796758" y="6397674"/>
            <a:ext cx="4395242" cy="646331"/>
          </a:xfrm>
          <a:prstGeom prst="rect">
            <a:avLst/>
          </a:prstGeom>
          <a:noFill/>
        </p:spPr>
        <p:txBody>
          <a:bodyPr wrap="none" rtlCol="0">
            <a:spAutoFit/>
          </a:bodyPr>
          <a:lstStyle/>
          <a:p>
            <a:r>
              <a:rPr lang="en-US" dirty="0">
                <a:solidFill>
                  <a:srgbClr val="FFFF00"/>
                </a:solidFill>
              </a:rPr>
              <a:t>Tsai et al. JACC </a:t>
            </a:r>
            <a:r>
              <a:rPr lang="en-US" dirty="0" err="1">
                <a:solidFill>
                  <a:srgbClr val="FFFF00"/>
                </a:solidFill>
              </a:rPr>
              <a:t>Cardiovasc</a:t>
            </a:r>
            <a:r>
              <a:rPr lang="en-US" dirty="0">
                <a:solidFill>
                  <a:srgbClr val="FFFF00"/>
                </a:solidFill>
              </a:rPr>
              <a:t> </a:t>
            </a:r>
            <a:r>
              <a:rPr lang="en-US" dirty="0" err="1">
                <a:solidFill>
                  <a:srgbClr val="FFFF00"/>
                </a:solidFill>
              </a:rPr>
              <a:t>Interv</a:t>
            </a:r>
            <a:r>
              <a:rPr lang="en-US" dirty="0">
                <a:solidFill>
                  <a:srgbClr val="FFFF00"/>
                </a:solidFill>
              </a:rPr>
              <a:t> 2014; 7:1-9.</a:t>
            </a:r>
          </a:p>
          <a:p>
            <a:endParaRPr lang="en-US" dirty="0">
              <a:solidFill>
                <a:srgbClr val="FFFF00"/>
              </a:solidFill>
            </a:endParaRPr>
          </a:p>
        </p:txBody>
      </p:sp>
    </p:spTree>
    <p:extLst>
      <p:ext uri="{BB962C8B-B14F-4D97-AF65-F5344CB8AC3E}">
        <p14:creationId xmlns:p14="http://schemas.microsoft.com/office/powerpoint/2010/main" val="216525383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B3AA5-2742-CD41-BD6C-5417AF62AFB0}"/>
              </a:ext>
            </a:extLst>
          </p:cNvPr>
          <p:cNvPicPr>
            <a:picLocks noChangeAspect="1"/>
          </p:cNvPicPr>
          <p:nvPr/>
        </p:nvPicPr>
        <p:blipFill>
          <a:blip r:embed="rId2"/>
          <a:stretch>
            <a:fillRect/>
          </a:stretch>
        </p:blipFill>
        <p:spPr>
          <a:xfrm>
            <a:off x="2727648" y="331343"/>
            <a:ext cx="5120952" cy="2409011"/>
          </a:xfrm>
          <a:prstGeom prst="rect">
            <a:avLst/>
          </a:prstGeom>
        </p:spPr>
      </p:pic>
      <p:sp>
        <p:nvSpPr>
          <p:cNvPr id="3" name="Content Placeholder 2">
            <a:extLst>
              <a:ext uri="{FF2B5EF4-FFF2-40B4-BE49-F238E27FC236}">
                <a16:creationId xmlns:a16="http://schemas.microsoft.com/office/drawing/2014/main" id="{9D39DA31-D83E-A042-8F45-4A4E3E302B6A}"/>
              </a:ext>
            </a:extLst>
          </p:cNvPr>
          <p:cNvSpPr>
            <a:spLocks noGrp="1"/>
          </p:cNvSpPr>
          <p:nvPr>
            <p:ph idx="1"/>
          </p:nvPr>
        </p:nvSpPr>
        <p:spPr>
          <a:xfrm>
            <a:off x="259080" y="2740354"/>
            <a:ext cx="11809998" cy="2502206"/>
          </a:xfrm>
        </p:spPr>
        <p:txBody>
          <a:bodyPr>
            <a:noAutofit/>
          </a:bodyPr>
          <a:lstStyle/>
          <a:p>
            <a:r>
              <a:rPr lang="en-US" sz="2000" b="1" dirty="0"/>
              <a:t>No benefit</a:t>
            </a:r>
            <a:r>
              <a:rPr lang="en-US" sz="2000" dirty="0"/>
              <a:t> of IV sodium bicarbonate over IV sodium chloride or of oral acetylcysteine over placebo for the prevention of death, need for dialysis or persistent decline in kidney function at 90 days</a:t>
            </a:r>
          </a:p>
          <a:p>
            <a:r>
              <a:rPr lang="en-US" sz="2000" dirty="0"/>
              <a:t>The generalizability of the PRESERVE trial results to high-risk patients receiving </a:t>
            </a:r>
            <a:r>
              <a:rPr lang="en-US" sz="2000" b="1" dirty="0"/>
              <a:t>larger contrast volume </a:t>
            </a:r>
            <a:r>
              <a:rPr lang="en-US" sz="2000" dirty="0"/>
              <a:t>has been questioned</a:t>
            </a:r>
          </a:p>
          <a:p>
            <a:r>
              <a:rPr lang="en-US" sz="2000" b="1" dirty="0"/>
              <a:t>Objective: </a:t>
            </a:r>
            <a:r>
              <a:rPr lang="en-US" sz="2000" dirty="0"/>
              <a:t>To conduct a </a:t>
            </a:r>
            <a:r>
              <a:rPr lang="en-US" sz="2000" b="1" dirty="0"/>
              <a:t>subgroup analysis of PRESERVE </a:t>
            </a:r>
            <a:r>
              <a:rPr lang="en-US" sz="2000" dirty="0"/>
              <a:t>participants who </a:t>
            </a:r>
            <a:r>
              <a:rPr lang="en-US" sz="2000" b="1" dirty="0"/>
              <a:t>underwent PCI </a:t>
            </a:r>
            <a:r>
              <a:rPr lang="en-US" sz="2000" dirty="0"/>
              <a:t>to compare the efficacy of IV sodium bicarbonate with IV sodium chloride and of oral acetylcysteine compared with placebo in this </a:t>
            </a:r>
            <a:r>
              <a:rPr lang="en-US" sz="2000" b="1" dirty="0"/>
              <a:t>high-risk patient group</a:t>
            </a:r>
            <a:endParaRPr lang="en-US" sz="2000" dirty="0"/>
          </a:p>
          <a:p>
            <a:endParaRPr lang="en-US" sz="2000" dirty="0"/>
          </a:p>
        </p:txBody>
      </p:sp>
      <p:sp>
        <p:nvSpPr>
          <p:cNvPr id="5" name="TextBox 4">
            <a:extLst>
              <a:ext uri="{FF2B5EF4-FFF2-40B4-BE49-F238E27FC236}">
                <a16:creationId xmlns:a16="http://schemas.microsoft.com/office/drawing/2014/main" id="{E9034339-D559-7D42-AC75-95EF9763DB4E}"/>
              </a:ext>
            </a:extLst>
          </p:cNvPr>
          <p:cNvSpPr txBox="1"/>
          <p:nvPr/>
        </p:nvSpPr>
        <p:spPr>
          <a:xfrm>
            <a:off x="8646346" y="6006340"/>
            <a:ext cx="3422732" cy="646331"/>
          </a:xfrm>
          <a:prstGeom prst="rect">
            <a:avLst/>
          </a:prstGeom>
          <a:noFill/>
        </p:spPr>
        <p:txBody>
          <a:bodyPr wrap="none" rtlCol="0">
            <a:spAutoFit/>
          </a:bodyPr>
          <a:lstStyle/>
          <a:p>
            <a:r>
              <a:rPr lang="en-US" dirty="0">
                <a:solidFill>
                  <a:srgbClr val="FFFF00"/>
                </a:solidFill>
              </a:rPr>
              <a:t>N </a:t>
            </a:r>
            <a:r>
              <a:rPr lang="en-US" dirty="0" err="1">
                <a:solidFill>
                  <a:srgbClr val="FFFF00"/>
                </a:solidFill>
              </a:rPr>
              <a:t>Engl</a:t>
            </a:r>
            <a:r>
              <a:rPr lang="en-US" dirty="0">
                <a:solidFill>
                  <a:srgbClr val="FFFF00"/>
                </a:solidFill>
              </a:rPr>
              <a:t> J Med. 2018;378(7):603-14.</a:t>
            </a:r>
          </a:p>
          <a:p>
            <a:r>
              <a:rPr lang="en-US" dirty="0">
                <a:solidFill>
                  <a:srgbClr val="FFFF00"/>
                </a:solidFill>
              </a:rPr>
              <a:t>Nat Rev </a:t>
            </a:r>
            <a:r>
              <a:rPr lang="en-US" dirty="0" err="1">
                <a:solidFill>
                  <a:srgbClr val="FFFF00"/>
                </a:solidFill>
              </a:rPr>
              <a:t>Nephrol</a:t>
            </a:r>
            <a:r>
              <a:rPr lang="en-US" dirty="0">
                <a:solidFill>
                  <a:srgbClr val="FFFF00"/>
                </a:solidFill>
              </a:rPr>
              <a:t>. 2018.</a:t>
            </a:r>
          </a:p>
        </p:txBody>
      </p:sp>
    </p:spTree>
    <p:extLst>
      <p:ext uri="{BB962C8B-B14F-4D97-AF65-F5344CB8AC3E}">
        <p14:creationId xmlns:p14="http://schemas.microsoft.com/office/powerpoint/2010/main" val="28758636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D9A10-E5B1-954C-94FB-2E34D369D83F}"/>
              </a:ext>
            </a:extLst>
          </p:cNvPr>
          <p:cNvSpPr>
            <a:spLocks noGrp="1"/>
          </p:cNvSpPr>
          <p:nvPr>
            <p:ph type="title"/>
          </p:nvPr>
        </p:nvSpPr>
        <p:spPr>
          <a:xfrm>
            <a:off x="609600" y="0"/>
            <a:ext cx="10515600" cy="1325563"/>
          </a:xfrm>
        </p:spPr>
        <p:txBody>
          <a:bodyPr/>
          <a:lstStyle/>
          <a:p>
            <a:pPr algn="ctr"/>
            <a:r>
              <a:rPr lang="en-US" dirty="0"/>
              <a:t>PRESERVE</a:t>
            </a:r>
          </a:p>
        </p:txBody>
      </p:sp>
      <p:sp>
        <p:nvSpPr>
          <p:cNvPr id="3" name="Content Placeholder 2">
            <a:extLst>
              <a:ext uri="{FF2B5EF4-FFF2-40B4-BE49-F238E27FC236}">
                <a16:creationId xmlns:a16="http://schemas.microsoft.com/office/drawing/2014/main" id="{CF62B0E3-8C46-844A-9184-E753F2114FF0}"/>
              </a:ext>
            </a:extLst>
          </p:cNvPr>
          <p:cNvSpPr>
            <a:spLocks noGrp="1"/>
          </p:cNvSpPr>
          <p:nvPr>
            <p:ph idx="1"/>
          </p:nvPr>
        </p:nvSpPr>
        <p:spPr>
          <a:xfrm>
            <a:off x="320040" y="1002664"/>
            <a:ext cx="10515600" cy="4377055"/>
          </a:xfrm>
        </p:spPr>
        <p:txBody>
          <a:bodyPr>
            <a:noAutofit/>
          </a:bodyPr>
          <a:lstStyle/>
          <a:p>
            <a:r>
              <a:rPr lang="en-US" sz="2000" dirty="0"/>
              <a:t>International, double-blind, placebo and comparator-controlled, randomized clinical trial with a </a:t>
            </a:r>
            <a:r>
              <a:rPr lang="en-US" sz="2000" b="1" dirty="0"/>
              <a:t>2 x 2 factorial design</a:t>
            </a:r>
          </a:p>
          <a:p>
            <a:r>
              <a:rPr lang="en-US" sz="2000" dirty="0"/>
              <a:t>Patients were enrolled at </a:t>
            </a:r>
            <a:r>
              <a:rPr lang="en-US" sz="2000" b="1" dirty="0"/>
              <a:t>53 medical centers in the United States </a:t>
            </a:r>
            <a:r>
              <a:rPr lang="en-US" sz="2000" dirty="0"/>
              <a:t>(35 Veterans Affairs sites), Australia (13 sites), Malaysia (3 sites), and New Zealand (2 sites)</a:t>
            </a:r>
          </a:p>
          <a:p>
            <a:r>
              <a:rPr lang="en-US" sz="2000" dirty="0"/>
              <a:t>The </a:t>
            </a:r>
            <a:r>
              <a:rPr lang="en-US" sz="2000" b="1" dirty="0"/>
              <a:t>administration of IV fluids was protocolized</a:t>
            </a:r>
            <a:r>
              <a:rPr lang="en-US" sz="2000" dirty="0"/>
              <a:t> with dose/timing/rate ranges (3-12 ml/kg prior to angiography, 1-1.5 ml/kg/hour during angiography/PCI, and 1-3 ml/kg/hour after angiography)</a:t>
            </a:r>
          </a:p>
          <a:p>
            <a:r>
              <a:rPr lang="en-US" sz="2000" b="1" dirty="0"/>
              <a:t>Inclusion criteria</a:t>
            </a:r>
            <a:r>
              <a:rPr lang="en-US" sz="2000" dirty="0"/>
              <a:t>: </a:t>
            </a:r>
            <a:r>
              <a:rPr lang="en-US" altLang="en-US" sz="2000" dirty="0"/>
              <a:t>Pre-angiography </a:t>
            </a:r>
            <a:r>
              <a:rPr lang="en-US" altLang="en-US" sz="2000" b="1" dirty="0"/>
              <a:t>eGFR &lt;45 ml/min/1.73m</a:t>
            </a:r>
            <a:r>
              <a:rPr lang="en-US" altLang="en-US" sz="2000" b="1" baseline="30000" dirty="0"/>
              <a:t>2  </a:t>
            </a:r>
            <a:r>
              <a:rPr lang="en-US" altLang="en-US" sz="2000" b="1" dirty="0"/>
              <a:t> with or without diabetes </a:t>
            </a:r>
            <a:r>
              <a:rPr lang="en-US" altLang="en-US" sz="2000" dirty="0"/>
              <a:t>mellitus o</a:t>
            </a:r>
            <a:r>
              <a:rPr lang="en-US" sz="2000" dirty="0"/>
              <a:t>r  </a:t>
            </a:r>
            <a:r>
              <a:rPr lang="en-US" altLang="en-US" sz="2000" dirty="0"/>
              <a:t>Pre-angiography </a:t>
            </a:r>
            <a:r>
              <a:rPr lang="en-US" altLang="en-US" sz="2000" b="1" dirty="0"/>
              <a:t>eGFR &lt;60 ml/min/1.73m</a:t>
            </a:r>
            <a:r>
              <a:rPr lang="en-US" altLang="en-US" sz="2000" b="1" baseline="30000" dirty="0"/>
              <a:t>2 </a:t>
            </a:r>
            <a:r>
              <a:rPr lang="en-US" altLang="en-US" sz="2000" b="1" dirty="0"/>
              <a:t>with diabetes, undergoing PCI</a:t>
            </a:r>
            <a:endParaRPr lang="en-US" sz="2000" dirty="0"/>
          </a:p>
          <a:p>
            <a:r>
              <a:rPr lang="en-US" sz="2000" b="1" dirty="0"/>
              <a:t>Primary end-point: </a:t>
            </a:r>
            <a:r>
              <a:rPr lang="en-US" sz="2000" dirty="0"/>
              <a:t>A composite of death, need for dialysis, or a persistent increase of at least 50% in serum creatinine at 90 days after angiography. </a:t>
            </a:r>
          </a:p>
          <a:p>
            <a:r>
              <a:rPr lang="en-US" sz="2000" b="1" dirty="0"/>
              <a:t>Secondary end-point</a:t>
            </a:r>
            <a:r>
              <a:rPr lang="en-US" sz="2000" dirty="0"/>
              <a:t>: CAAKI, defined as an increase in serum creatinine of at least 25% or 0.5 mg/dl at 4 days following angiography.</a:t>
            </a:r>
          </a:p>
          <a:p>
            <a:pPr marL="0" indent="0">
              <a:buNone/>
            </a:pPr>
            <a:endParaRPr lang="en-US" sz="2000" dirty="0"/>
          </a:p>
        </p:txBody>
      </p:sp>
    </p:spTree>
    <p:extLst>
      <p:ext uri="{BB962C8B-B14F-4D97-AF65-F5344CB8AC3E}">
        <p14:creationId xmlns:p14="http://schemas.microsoft.com/office/powerpoint/2010/main" val="42012135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2930E-E6A4-5946-B798-86D287758E22}"/>
              </a:ext>
            </a:extLst>
          </p:cNvPr>
          <p:cNvSpPr>
            <a:spLocks noGrp="1"/>
          </p:cNvSpPr>
          <p:nvPr>
            <p:ph type="title"/>
          </p:nvPr>
        </p:nvSpPr>
        <p:spPr>
          <a:xfrm>
            <a:off x="425787" y="0"/>
            <a:ext cx="11086322" cy="526558"/>
          </a:xfrm>
        </p:spPr>
        <p:txBody>
          <a:bodyPr>
            <a:normAutofit fontScale="90000"/>
          </a:bodyPr>
          <a:lstStyle/>
          <a:p>
            <a:r>
              <a:rPr lang="en-US" sz="4000" dirty="0"/>
              <a:t>Baseline characteristics according to treatment assignment</a:t>
            </a:r>
          </a:p>
        </p:txBody>
      </p:sp>
      <p:graphicFrame>
        <p:nvGraphicFramePr>
          <p:cNvPr id="5" name="Content Placeholder 4">
            <a:extLst>
              <a:ext uri="{FF2B5EF4-FFF2-40B4-BE49-F238E27FC236}">
                <a16:creationId xmlns:a16="http://schemas.microsoft.com/office/drawing/2014/main" id="{F85F1767-7FCE-7448-8558-FB41B74484E0}"/>
              </a:ext>
            </a:extLst>
          </p:cNvPr>
          <p:cNvGraphicFramePr>
            <a:graphicFrameLocks noGrp="1"/>
          </p:cNvGraphicFramePr>
          <p:nvPr>
            <p:ph idx="1"/>
            <p:extLst/>
          </p:nvPr>
        </p:nvGraphicFramePr>
        <p:xfrm>
          <a:off x="0" y="447493"/>
          <a:ext cx="12191999" cy="5126806"/>
        </p:xfrm>
        <a:graphic>
          <a:graphicData uri="http://schemas.openxmlformats.org/drawingml/2006/table">
            <a:tbl>
              <a:tblPr firstRow="1" bandRow="1">
                <a:tableStyleId>{5C22544A-7EE6-4342-B048-85BDC9FD1C3A}</a:tableStyleId>
              </a:tblPr>
              <a:tblGrid>
                <a:gridCol w="2935263">
                  <a:extLst>
                    <a:ext uri="{9D8B030D-6E8A-4147-A177-3AD203B41FA5}">
                      <a16:colId xmlns:a16="http://schemas.microsoft.com/office/drawing/2014/main" val="2324249748"/>
                    </a:ext>
                  </a:extLst>
                </a:gridCol>
                <a:gridCol w="1895817">
                  <a:extLst>
                    <a:ext uri="{9D8B030D-6E8A-4147-A177-3AD203B41FA5}">
                      <a16:colId xmlns:a16="http://schemas.microsoft.com/office/drawing/2014/main" val="1356461213"/>
                    </a:ext>
                  </a:extLst>
                </a:gridCol>
                <a:gridCol w="1767840">
                  <a:extLst>
                    <a:ext uri="{9D8B030D-6E8A-4147-A177-3AD203B41FA5}">
                      <a16:colId xmlns:a16="http://schemas.microsoft.com/office/drawing/2014/main" val="1308187603"/>
                    </a:ext>
                  </a:extLst>
                </a:gridCol>
                <a:gridCol w="914400">
                  <a:extLst>
                    <a:ext uri="{9D8B030D-6E8A-4147-A177-3AD203B41FA5}">
                      <a16:colId xmlns:a16="http://schemas.microsoft.com/office/drawing/2014/main" val="2902416376"/>
                    </a:ext>
                  </a:extLst>
                </a:gridCol>
                <a:gridCol w="1804532">
                  <a:extLst>
                    <a:ext uri="{9D8B030D-6E8A-4147-A177-3AD203B41FA5}">
                      <a16:colId xmlns:a16="http://schemas.microsoft.com/office/drawing/2014/main" val="1035880986"/>
                    </a:ext>
                  </a:extLst>
                </a:gridCol>
                <a:gridCol w="1942527">
                  <a:extLst>
                    <a:ext uri="{9D8B030D-6E8A-4147-A177-3AD203B41FA5}">
                      <a16:colId xmlns:a16="http://schemas.microsoft.com/office/drawing/2014/main" val="3667507303"/>
                    </a:ext>
                  </a:extLst>
                </a:gridCol>
                <a:gridCol w="931620">
                  <a:extLst>
                    <a:ext uri="{9D8B030D-6E8A-4147-A177-3AD203B41FA5}">
                      <a16:colId xmlns:a16="http://schemas.microsoft.com/office/drawing/2014/main" val="651166531"/>
                    </a:ext>
                  </a:extLst>
                </a:gridCol>
              </a:tblGrid>
              <a:tr h="711987">
                <a:tc>
                  <a:txBody>
                    <a:bodyPr/>
                    <a:lstStyle/>
                    <a:p>
                      <a:pPr marL="0" marR="0">
                        <a:spcBef>
                          <a:spcPts val="0"/>
                        </a:spcBef>
                        <a:spcAft>
                          <a:spcPts val="0"/>
                        </a:spcAft>
                      </a:pPr>
                      <a:r>
                        <a:rPr lang="en-US" sz="1600" dirty="0">
                          <a:effectLst/>
                          <a:latin typeface="Calibri" panose="020F0502020204030204" pitchFamily="34" charset="0"/>
                          <a:ea typeface="Calibri" panose="020F0502020204030204" pitchFamily="34" charset="0"/>
                          <a:cs typeface="Arial" panose="020B0604020202020204" pitchFamily="34"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IV Sodium Bicarbonate (n=568)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IV Sodium </a:t>
                      </a:r>
                    </a:p>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Chloride (n=593)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p-value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NAC (n=598)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Placebo (n=563)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600" b="1" dirty="0">
                          <a:effectLst/>
                          <a:latin typeface="Calibri" panose="020F0502020204030204" pitchFamily="34" charset="0"/>
                          <a:ea typeface="Calibri" panose="020F0502020204030204" pitchFamily="34" charset="0"/>
                          <a:cs typeface="Arial" panose="020B0604020202020204" pitchFamily="34" charset="0"/>
                        </a:rPr>
                        <a:t>p-value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71291080"/>
                  </a:ext>
                </a:extLst>
              </a:tr>
              <a:tr h="640010">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Age – mean (</a:t>
                      </a:r>
                      <a:r>
                        <a:rPr lang="en-US" sz="1800" b="0" dirty="0" err="1">
                          <a:effectLst/>
                          <a:latin typeface="Calibri" panose="020F0502020204030204" pitchFamily="34" charset="0"/>
                          <a:ea typeface="Calibri" panose="020F0502020204030204" pitchFamily="34" charset="0"/>
                          <a:cs typeface="Arial" panose="020B0604020202020204" pitchFamily="34" charset="0"/>
                        </a:rPr>
                        <a:t>std</a:t>
                      </a:r>
                      <a:r>
                        <a:rPr lang="en-US" sz="1800" b="0" dirty="0">
                          <a:effectLst/>
                          <a:latin typeface="Calibri" panose="020F0502020204030204" pitchFamily="34" charset="0"/>
                          <a:ea typeface="Calibri" panose="020F0502020204030204" pitchFamily="34" charset="0"/>
                          <a:cs typeface="Arial" panose="020B0604020202020204" pitchFamily="34" charset="0"/>
                        </a:rPr>
                        <a:t>) – years</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69.1 ± 8.4</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69.5 ± 8.4</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0.92</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69.5 ± 8.4</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69.1 ± 8.3</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0.80</a:t>
                      </a:r>
                    </a:p>
                  </a:txBody>
                  <a:tcPr marL="68580" marR="68580" marT="0" marB="0" anchor="ctr"/>
                </a:tc>
                <a:extLst>
                  <a:ext uri="{0D108BD9-81ED-4DB2-BD59-A6C34878D82A}">
                    <a16:rowId xmlns:a16="http://schemas.microsoft.com/office/drawing/2014/main" val="1655706676"/>
                  </a:ext>
                </a:extLst>
              </a:tr>
              <a:tr h="533990">
                <a:tc>
                  <a:txBody>
                    <a:bodyPr/>
                    <a:lstStyle/>
                    <a:p>
                      <a:pPr marL="182880" marR="0" algn="ctr">
                        <a:spcBef>
                          <a:spcPts val="0"/>
                        </a:spcBef>
                        <a:spcAft>
                          <a:spcPts val="0"/>
                        </a:spcAft>
                      </a:pPr>
                      <a:r>
                        <a:rPr lang="en-US" sz="1800" b="0" dirty="0" err="1">
                          <a:effectLst/>
                          <a:latin typeface="Calibri" panose="020F0502020204030204" pitchFamily="34" charset="0"/>
                          <a:ea typeface="Calibri" panose="020F0502020204030204" pitchFamily="34" charset="0"/>
                          <a:cs typeface="Arial" panose="020B0604020202020204" pitchFamily="34" charset="0"/>
                        </a:rPr>
                        <a:t>eGFR</a:t>
                      </a:r>
                      <a:r>
                        <a:rPr lang="en-US" sz="1800" b="0" dirty="0">
                          <a:effectLst/>
                          <a:latin typeface="Calibri" panose="020F0502020204030204" pitchFamily="34" charset="0"/>
                          <a:ea typeface="Calibri" panose="020F0502020204030204" pitchFamily="34" charset="0"/>
                          <a:cs typeface="Arial" panose="020B0604020202020204" pitchFamily="34" charset="0"/>
                        </a:rPr>
                        <a:t>  - median (IQR) – ml/min/1.73m</a:t>
                      </a:r>
                      <a:r>
                        <a:rPr lang="en-US" sz="1800" b="0" baseline="30000" dirty="0">
                          <a:effectLst/>
                          <a:latin typeface="Calibri" panose="020F0502020204030204" pitchFamily="34" charset="0"/>
                          <a:ea typeface="Calibri" panose="020F0502020204030204" pitchFamily="34" charset="0"/>
                          <a:cs typeface="Arial" panose="020B0604020202020204" pitchFamily="34" charset="0"/>
                        </a:rPr>
                        <a:t>2</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50.3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(40.9 - 60.3)</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51.3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(42.7 - 59.9)</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0.4</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50.9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(42.5 - 60.1)</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50.5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(41.1 - 60.1)</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0.5</a:t>
                      </a:r>
                    </a:p>
                  </a:txBody>
                  <a:tcPr marL="68580" marR="68580" marT="0" marB="0" anchor="ctr"/>
                </a:tc>
                <a:extLst>
                  <a:ext uri="{0D108BD9-81ED-4DB2-BD59-A6C34878D82A}">
                    <a16:rowId xmlns:a16="http://schemas.microsoft.com/office/drawing/2014/main" val="1009103420"/>
                  </a:ext>
                </a:extLst>
              </a:tr>
              <a:tr h="482969">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Diabetes mellitus – no.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464 (81.7%)</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488 (82.3%)</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0.79</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486 (81.3%)</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466 (82.8%)</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0.51</a:t>
                      </a:r>
                    </a:p>
                  </a:txBody>
                  <a:tcPr marL="68580" marR="68580" marT="0" marB="0" anchor="ctr"/>
                </a:tc>
                <a:extLst>
                  <a:ext uri="{0D108BD9-81ED-4DB2-BD59-A6C34878D82A}">
                    <a16:rowId xmlns:a16="http://schemas.microsoft.com/office/drawing/2014/main" val="3709179379"/>
                  </a:ext>
                </a:extLst>
              </a:tr>
              <a:tr h="533990">
                <a:tc>
                  <a: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Contrast type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1800" b="0" dirty="0" err="1">
                          <a:effectLst/>
                          <a:latin typeface="Calibri" panose="020F0502020204030204" pitchFamily="34" charset="0"/>
                          <a:ea typeface="Calibri" panose="020F0502020204030204" pitchFamily="34" charset="0"/>
                          <a:cs typeface="Arial" panose="020B0604020202020204" pitchFamily="34" charset="0"/>
                        </a:rPr>
                        <a:t>Iodixanol</a:t>
                      </a:r>
                      <a:r>
                        <a:rPr lang="en-US" sz="1800" b="0" dirty="0">
                          <a:effectLst/>
                          <a:latin typeface="Calibri" panose="020F0502020204030204" pitchFamily="34" charset="0"/>
                          <a:ea typeface="Calibri" panose="020F0502020204030204" pitchFamily="34" charset="0"/>
                          <a:cs typeface="Arial" panose="020B0604020202020204" pitchFamily="34" charset="0"/>
                        </a:rPr>
                        <a:t> – no. (%)</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324 (57%)</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322 (54.3%)</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0.35</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330 (55.2%)</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316 (56.1%)</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0.75</a:t>
                      </a:r>
                    </a:p>
                  </a:txBody>
                  <a:tcPr marL="68580" marR="68580" marT="0" marB="0" anchor="ctr"/>
                </a:tc>
                <a:extLst>
                  <a:ext uri="{0D108BD9-81ED-4DB2-BD59-A6C34878D82A}">
                    <a16:rowId xmlns:a16="http://schemas.microsoft.com/office/drawing/2014/main" val="3246320298"/>
                  </a:ext>
                </a:extLst>
              </a:tr>
              <a:tr h="533990">
                <a:tc>
                  <a:txBody>
                    <a:bodyPr/>
                    <a:lstStyle/>
                    <a:p>
                      <a:pPr marL="0" marR="0" algn="ctr">
                        <a:spcBef>
                          <a:spcPts val="0"/>
                        </a:spcBef>
                        <a:spcAft>
                          <a:spcPts val="0"/>
                        </a:spcAft>
                      </a:pPr>
                      <a:r>
                        <a:rPr lang="en-US" sz="1800" b="1" dirty="0">
                          <a:effectLst/>
                          <a:latin typeface="Calibri" panose="020F0502020204030204" pitchFamily="34" charset="0"/>
                          <a:ea typeface="Calibri" panose="020F0502020204030204" pitchFamily="34" charset="0"/>
                          <a:cs typeface="Arial" panose="020B0604020202020204" pitchFamily="34" charset="0"/>
                        </a:rPr>
                        <a:t>Contrast volume – </a:t>
                      </a:r>
                      <a:r>
                        <a:rPr lang="en-US" sz="1800" b="0" dirty="0">
                          <a:effectLst/>
                          <a:latin typeface="Calibri" panose="020F0502020204030204" pitchFamily="34" charset="0"/>
                          <a:ea typeface="Calibri" panose="020F0502020204030204" pitchFamily="34" charset="0"/>
                          <a:cs typeface="Arial" panose="020B0604020202020204" pitchFamily="34" charset="0"/>
                        </a:rPr>
                        <a:t>median (IQR) – ml</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155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(112.5 - 220)</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160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(120 - 220)</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0.52</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170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(118 - 225)</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150</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(112 - 220)</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0.06</a:t>
                      </a:r>
                    </a:p>
                  </a:txBody>
                  <a:tcPr marL="68580" marR="68580" marT="0" marB="0" anchor="ctr"/>
                </a:tc>
                <a:extLst>
                  <a:ext uri="{0D108BD9-81ED-4DB2-BD59-A6C34878D82A}">
                    <a16:rowId xmlns:a16="http://schemas.microsoft.com/office/drawing/2014/main" val="2525057864"/>
                  </a:ext>
                </a:extLst>
              </a:tr>
              <a:tr h="533990">
                <a:tc>
                  <a:txBody>
                    <a:bodyPr/>
                    <a:lstStyle/>
                    <a:p>
                      <a:pPr marL="18288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IV fluids Pre-angiograph</a:t>
                      </a:r>
                      <a:r>
                        <a:rPr lang="en-US" sz="1800" b="1" dirty="0">
                          <a:effectLst/>
                          <a:latin typeface="Calibri" panose="020F0502020204030204" pitchFamily="34" charset="0"/>
                          <a:ea typeface="Calibri" panose="020F0502020204030204" pitchFamily="34" charset="0"/>
                          <a:cs typeface="Arial" panose="020B0604020202020204" pitchFamily="34" charset="0"/>
                        </a:rPr>
                        <a:t>y</a:t>
                      </a:r>
                    </a:p>
                    <a:p>
                      <a:pPr marL="18288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median (IQR) – ml</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354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(278 - 464)</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348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(282 - 444)</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0.35</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350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(282 - 450)</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348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(280 - 454)</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0.97</a:t>
                      </a:r>
                    </a:p>
                  </a:txBody>
                  <a:tcPr marL="68580" marR="68580" marT="0" marB="0" anchor="ctr"/>
                </a:tc>
                <a:extLst>
                  <a:ext uri="{0D108BD9-81ED-4DB2-BD59-A6C34878D82A}">
                    <a16:rowId xmlns:a16="http://schemas.microsoft.com/office/drawing/2014/main" val="1335137997"/>
                  </a:ext>
                </a:extLst>
              </a:tr>
              <a:tr h="533990">
                <a:tc>
                  <a:txBody>
                    <a:bodyPr/>
                    <a:lstStyle/>
                    <a:p>
                      <a:pPr marL="18288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Intra-angiography</a:t>
                      </a:r>
                    </a:p>
                    <a:p>
                      <a:pPr marL="18288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median (IQR) – ml</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152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(106 - 215)</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167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(113 - 222)</a:t>
                      </a:r>
                    </a:p>
                  </a:txBody>
                  <a:tcPr marL="68580" marR="68580" marT="0" marB="0" anchor="ctr"/>
                </a:tc>
                <a:tc>
                  <a:txBody>
                    <a:bodyPr/>
                    <a:lstStyle/>
                    <a:p>
                      <a:pPr marL="0" marR="0" algn="ctr">
                        <a:spcBef>
                          <a:spcPts val="0"/>
                        </a:spcBef>
                        <a:spcAft>
                          <a:spcPts val="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0.05</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160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(111 - 221)</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160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(108 - 220)</a:t>
                      </a:r>
                    </a:p>
                  </a:txBody>
                  <a:tcPr marL="68580" marR="68580" marT="0" marB="0" anchor="ctr"/>
                </a:tc>
                <a:tc>
                  <a:txBody>
                    <a:bodyPr/>
                    <a:lstStyle/>
                    <a:p>
                      <a:pPr marL="0" marR="0" algn="ctr">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0.89</a:t>
                      </a:r>
                    </a:p>
                  </a:txBody>
                  <a:tcPr marL="68580" marR="68580" marT="0" marB="0" anchor="ctr"/>
                </a:tc>
                <a:extLst>
                  <a:ext uri="{0D108BD9-81ED-4DB2-BD59-A6C34878D82A}">
                    <a16:rowId xmlns:a16="http://schemas.microsoft.com/office/drawing/2014/main" val="227031368"/>
                  </a:ext>
                </a:extLst>
              </a:tr>
              <a:tr h="533990">
                <a:tc>
                  <a:txBody>
                    <a:bodyPr/>
                    <a:lstStyle/>
                    <a:p>
                      <a:pPr marL="18288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Post-angiography</a:t>
                      </a:r>
                    </a:p>
                    <a:p>
                      <a:pPr marL="182880" marR="0" algn="ctr">
                        <a:spcBef>
                          <a:spcPts val="0"/>
                        </a:spcBef>
                        <a:spcAft>
                          <a:spcPts val="0"/>
                        </a:spcAft>
                      </a:pPr>
                      <a:r>
                        <a:rPr lang="en-US" sz="1800" b="0" dirty="0">
                          <a:effectLst/>
                          <a:latin typeface="Calibri" panose="020F0502020204030204" pitchFamily="34" charset="0"/>
                          <a:ea typeface="Calibri" panose="020F0502020204030204" pitchFamily="34" charset="0"/>
                          <a:cs typeface="Arial" panose="020B0604020202020204" pitchFamily="34" charset="0"/>
                        </a:rPr>
                        <a:t>median (IQR) – ml</a:t>
                      </a: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588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(498 - 678)</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590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(485 - 692)</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0.64</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588 </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(491 - 683)</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590</a:t>
                      </a:r>
                    </a:p>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(488 - 690)</a:t>
                      </a:r>
                    </a:p>
                  </a:txBody>
                  <a:tcPr marL="68580" marR="68580" marT="0" marB="0" anchor="ctr"/>
                </a:tc>
                <a:tc>
                  <a:txBody>
                    <a:bodyPr/>
                    <a:lstStyle/>
                    <a:p>
                      <a:pPr marL="0" marR="0" algn="ctr">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0.92</a:t>
                      </a:r>
                    </a:p>
                  </a:txBody>
                  <a:tcPr marL="68580" marR="68580" marT="0" marB="0" anchor="ctr"/>
                </a:tc>
                <a:extLst>
                  <a:ext uri="{0D108BD9-81ED-4DB2-BD59-A6C34878D82A}">
                    <a16:rowId xmlns:a16="http://schemas.microsoft.com/office/drawing/2014/main" val="3793553262"/>
                  </a:ext>
                </a:extLst>
              </a:tr>
            </a:tbl>
          </a:graphicData>
        </a:graphic>
      </p:graphicFrame>
    </p:spTree>
    <p:extLst>
      <p:ext uri="{BB962C8B-B14F-4D97-AF65-F5344CB8AC3E}">
        <p14:creationId xmlns:p14="http://schemas.microsoft.com/office/powerpoint/2010/main" val="91702163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47683-4AFE-894B-8642-A2B2392CE0A7}"/>
              </a:ext>
            </a:extLst>
          </p:cNvPr>
          <p:cNvSpPr>
            <a:spLocks noGrp="1"/>
          </p:cNvSpPr>
          <p:nvPr>
            <p:ph type="title"/>
          </p:nvPr>
        </p:nvSpPr>
        <p:spPr>
          <a:xfrm>
            <a:off x="600456" y="19778"/>
            <a:ext cx="10515600" cy="731409"/>
          </a:xfrm>
        </p:spPr>
        <p:txBody>
          <a:bodyPr>
            <a:noAutofit/>
          </a:bodyPr>
          <a:lstStyle/>
          <a:p>
            <a:pPr algn="ctr"/>
            <a:r>
              <a:rPr lang="en-US" sz="4800" dirty="0"/>
              <a:t>Results </a:t>
            </a:r>
          </a:p>
        </p:txBody>
      </p:sp>
      <p:graphicFrame>
        <p:nvGraphicFramePr>
          <p:cNvPr id="4" name="Content Placeholder 5">
            <a:extLst>
              <a:ext uri="{FF2B5EF4-FFF2-40B4-BE49-F238E27FC236}">
                <a16:creationId xmlns:a16="http://schemas.microsoft.com/office/drawing/2014/main" id="{14857FE5-270F-8C49-AA48-7141C74C379E}"/>
              </a:ext>
            </a:extLst>
          </p:cNvPr>
          <p:cNvGraphicFramePr>
            <a:graphicFrameLocks noGrp="1"/>
          </p:cNvGraphicFramePr>
          <p:nvPr>
            <p:ph idx="1"/>
            <p:extLst/>
          </p:nvPr>
        </p:nvGraphicFramePr>
        <p:xfrm>
          <a:off x="1280160" y="1579815"/>
          <a:ext cx="10027920" cy="286346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DE06DF46-E7E9-D944-99FF-F0EB649155F4}"/>
              </a:ext>
            </a:extLst>
          </p:cNvPr>
          <p:cNvSpPr txBox="1"/>
          <p:nvPr/>
        </p:nvSpPr>
        <p:spPr>
          <a:xfrm>
            <a:off x="0" y="571840"/>
            <a:ext cx="6014211" cy="923330"/>
          </a:xfrm>
          <a:prstGeom prst="rect">
            <a:avLst/>
          </a:prstGeom>
          <a:noFill/>
        </p:spPr>
        <p:txBody>
          <a:bodyPr wrap="square" rtlCol="0">
            <a:spAutoFit/>
          </a:bodyPr>
          <a:lstStyle/>
          <a:p>
            <a:pPr algn="ctr"/>
            <a:r>
              <a:rPr lang="en-US" b="1" u="sng" dirty="0"/>
              <a:t>PRIMARY OUTCOME: </a:t>
            </a:r>
          </a:p>
          <a:p>
            <a:pPr algn="ctr"/>
            <a:r>
              <a:rPr lang="en-US" b="1" dirty="0"/>
              <a:t>Sodium Bicarbonate vs. Sodium Chloride: OR 0.64 (0.33-1.24)</a:t>
            </a:r>
          </a:p>
          <a:p>
            <a:pPr algn="ctr"/>
            <a:r>
              <a:rPr lang="en-US" b="1" dirty="0"/>
              <a:t>Acetylcysteine vs. Placebo: OR 1.37 (0.71-2.62) </a:t>
            </a:r>
          </a:p>
        </p:txBody>
      </p:sp>
      <p:sp>
        <p:nvSpPr>
          <p:cNvPr id="6" name="TextBox 5">
            <a:extLst>
              <a:ext uri="{FF2B5EF4-FFF2-40B4-BE49-F238E27FC236}">
                <a16:creationId xmlns:a16="http://schemas.microsoft.com/office/drawing/2014/main" id="{0511AB99-0544-D94E-B097-7F33F8155925}"/>
              </a:ext>
            </a:extLst>
          </p:cNvPr>
          <p:cNvSpPr txBox="1"/>
          <p:nvPr/>
        </p:nvSpPr>
        <p:spPr>
          <a:xfrm>
            <a:off x="6014211" y="571840"/>
            <a:ext cx="6014211" cy="1200329"/>
          </a:xfrm>
          <a:prstGeom prst="rect">
            <a:avLst/>
          </a:prstGeom>
          <a:noFill/>
        </p:spPr>
        <p:txBody>
          <a:bodyPr wrap="none" rtlCol="0">
            <a:spAutoFit/>
          </a:bodyPr>
          <a:lstStyle/>
          <a:p>
            <a:pPr algn="ctr"/>
            <a:r>
              <a:rPr lang="en-US" b="1" u="sng" dirty="0"/>
              <a:t>SECONDARY OUTCOME:</a:t>
            </a:r>
          </a:p>
          <a:p>
            <a:pPr algn="ctr"/>
            <a:r>
              <a:rPr lang="en-US" b="1" dirty="0"/>
              <a:t>Sodium Bicarbonate vs. Sodium Chloride: OR 0.93 (0.65-1.34)</a:t>
            </a:r>
          </a:p>
          <a:p>
            <a:pPr algn="ctr"/>
            <a:r>
              <a:rPr lang="en-US" b="1" dirty="0"/>
              <a:t>Acetylcysteine vs. Placebo: OR 0.98 (0.69-1.41)</a:t>
            </a:r>
          </a:p>
          <a:p>
            <a:pPr algn="ctr"/>
            <a:endParaRPr lang="en-US" b="1" dirty="0"/>
          </a:p>
        </p:txBody>
      </p:sp>
      <p:sp>
        <p:nvSpPr>
          <p:cNvPr id="3" name="TextBox 2">
            <a:extLst>
              <a:ext uri="{FF2B5EF4-FFF2-40B4-BE49-F238E27FC236}">
                <a16:creationId xmlns:a16="http://schemas.microsoft.com/office/drawing/2014/main" id="{DB477C3B-B444-0249-BCA0-D1E18DAC20C4}"/>
              </a:ext>
            </a:extLst>
          </p:cNvPr>
          <p:cNvSpPr txBox="1"/>
          <p:nvPr/>
        </p:nvSpPr>
        <p:spPr>
          <a:xfrm>
            <a:off x="15241" y="4335574"/>
            <a:ext cx="12013182" cy="1200329"/>
          </a:xfrm>
          <a:prstGeom prst="rect">
            <a:avLst/>
          </a:prstGeom>
          <a:noFill/>
        </p:spPr>
        <p:txBody>
          <a:bodyPr wrap="square" rtlCol="0">
            <a:spAutoFit/>
          </a:bodyPr>
          <a:lstStyle/>
          <a:p>
            <a:pPr algn="ctr"/>
            <a:r>
              <a:rPr lang="en-US" b="1" dirty="0"/>
              <a:t>Conclusion: </a:t>
            </a:r>
            <a:r>
              <a:rPr lang="en-US" dirty="0"/>
              <a:t>We found that neither IV sodium bicarbonate nor oral acetylcysteine were beneficial in reducing serious adverse </a:t>
            </a:r>
          </a:p>
          <a:p>
            <a:pPr algn="ctr"/>
            <a:r>
              <a:rPr lang="en-US" dirty="0"/>
              <a:t>90-day events after PCI. </a:t>
            </a:r>
            <a:r>
              <a:rPr lang="en-US" b="1" dirty="0"/>
              <a:t>Intravascular volume expansion with isotonic sodium chloride should be considered the standard of care for the prevention of adverse renal outcomes in patients undergoing PCI. </a:t>
            </a:r>
          </a:p>
          <a:p>
            <a:endParaRPr lang="en-US" dirty="0"/>
          </a:p>
        </p:txBody>
      </p:sp>
    </p:spTree>
    <p:extLst>
      <p:ext uri="{BB962C8B-B14F-4D97-AF65-F5344CB8AC3E}">
        <p14:creationId xmlns:p14="http://schemas.microsoft.com/office/powerpoint/2010/main" val="345743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95F0-25E0-CB41-98EF-28FA1E98884E}"/>
              </a:ext>
            </a:extLst>
          </p:cNvPr>
          <p:cNvSpPr>
            <a:spLocks noGrp="1"/>
          </p:cNvSpPr>
          <p:nvPr>
            <p:ph type="title"/>
          </p:nvPr>
        </p:nvSpPr>
        <p:spPr>
          <a:xfrm>
            <a:off x="312153" y="154220"/>
            <a:ext cx="10515600" cy="822230"/>
          </a:xfrm>
        </p:spPr>
        <p:txBody>
          <a:bodyPr/>
          <a:lstStyle/>
          <a:p>
            <a:r>
              <a:rPr lang="en-US" b="1" dirty="0"/>
              <a:t>Summary</a:t>
            </a:r>
          </a:p>
        </p:txBody>
      </p:sp>
      <p:sp>
        <p:nvSpPr>
          <p:cNvPr id="3" name="Content Placeholder 2">
            <a:extLst>
              <a:ext uri="{FF2B5EF4-FFF2-40B4-BE49-F238E27FC236}">
                <a16:creationId xmlns:a16="http://schemas.microsoft.com/office/drawing/2014/main" id="{A93D56EB-7B0E-9340-8C0C-2DE275D45979}"/>
              </a:ext>
            </a:extLst>
          </p:cNvPr>
          <p:cNvSpPr>
            <a:spLocks noGrp="1"/>
          </p:cNvSpPr>
          <p:nvPr>
            <p:ph idx="1"/>
          </p:nvPr>
        </p:nvSpPr>
        <p:spPr>
          <a:xfrm>
            <a:off x="202019" y="976450"/>
            <a:ext cx="11844669" cy="4318564"/>
          </a:xfrm>
        </p:spPr>
        <p:txBody>
          <a:bodyPr>
            <a:noAutofit/>
          </a:bodyPr>
          <a:lstStyle/>
          <a:p>
            <a:r>
              <a:rPr lang="en-US" sz="2400" dirty="0"/>
              <a:t>Clinical imperatives surrounding antithrombotic therapy are not completely aligned with patient concerns</a:t>
            </a:r>
          </a:p>
          <a:p>
            <a:pPr marL="0" indent="0">
              <a:buNone/>
            </a:pPr>
            <a:endParaRPr lang="en-US" sz="2400" dirty="0"/>
          </a:p>
          <a:p>
            <a:r>
              <a:rPr lang="en-US" sz="2400" dirty="0"/>
              <a:t>Clinical perception of ischemic and  bleeding risk is poorly aligned with empiric estimates of the same, suggesting overtreatment in low-risk patients and </a:t>
            </a:r>
            <a:r>
              <a:rPr lang="en-US" sz="2400" i="1" dirty="0"/>
              <a:t>vice versa</a:t>
            </a:r>
            <a:r>
              <a:rPr lang="en-US" sz="2400" dirty="0"/>
              <a:t> among higher-risk individuals</a:t>
            </a:r>
          </a:p>
          <a:p>
            <a:pPr marL="0" indent="0">
              <a:buNone/>
            </a:pPr>
            <a:endParaRPr lang="en-US" sz="2400" dirty="0"/>
          </a:p>
          <a:p>
            <a:r>
              <a:rPr lang="en-US" sz="2400" dirty="0"/>
              <a:t>Use of OAC is primarily driven by objective assessment of ischemic, not bleeding risk</a:t>
            </a:r>
            <a:endParaRPr lang="en-CA" sz="2400" dirty="0"/>
          </a:p>
          <a:p>
            <a:pPr marL="0" indent="0">
              <a:buNone/>
            </a:pPr>
            <a:endParaRPr lang="en-US" sz="2400" dirty="0"/>
          </a:p>
          <a:p>
            <a:r>
              <a:rPr lang="en-US" sz="2400" dirty="0"/>
              <a:t>Longitudinal follow-up will provide further insights on correlation between risk estimation and cardiovascular events</a:t>
            </a:r>
          </a:p>
        </p:txBody>
      </p:sp>
    </p:spTree>
    <p:extLst>
      <p:ext uri="{BB962C8B-B14F-4D97-AF65-F5344CB8AC3E}">
        <p14:creationId xmlns:p14="http://schemas.microsoft.com/office/powerpoint/2010/main" val="40707711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AC7B1899E4AA44BB6175E2A0E8EF214" ma:contentTypeVersion="12" ma:contentTypeDescription="Create a new document." ma:contentTypeScope="" ma:versionID="095e905d7bf1b1857aadf72541243f5d">
  <xsd:schema xmlns:xsd="http://www.w3.org/2001/XMLSchema" xmlns:xs="http://www.w3.org/2001/XMLSchema" xmlns:p="http://schemas.microsoft.com/office/2006/metadata/properties" xmlns:ns1="http://schemas.microsoft.com/sharepoint/v3" xmlns:ns2="489e9bcd-fd4d-4b97-a05a-accb63884c74" xmlns:ns3="cd8fc7b6-a46b-44db-88a0-95470b7d925b" targetNamespace="http://schemas.microsoft.com/office/2006/metadata/properties" ma:root="true" ma:fieldsID="6c6502b2abb2be74f6925c6af1e5d38c" ns1:_="" ns2:_="" ns3:_="">
    <xsd:import namespace="http://schemas.microsoft.com/sharepoint/v3"/>
    <xsd:import namespace="489e9bcd-fd4d-4b97-a05a-accb63884c74"/>
    <xsd:import namespace="cd8fc7b6-a46b-44db-88a0-95470b7d925b"/>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1:_ip_UnifiedCompliancePolicyProperties" minOccurs="0"/>
                <xsd:element ref="ns1:_ip_UnifiedCompliancePolicyUIActio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7" nillable="true" ma:displayName="Unified Compliance Policy Properties" ma:description="" ma:hidden="true" ma:internalName="_ip_UnifiedCompliancePolicyProperties">
      <xsd:simpleType>
        <xsd:restriction base="dms:Note"/>
      </xsd:simpleType>
    </xsd:element>
    <xsd:element name="_ip_UnifiedCompliancePolicyUIAction" ma:index="18"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89e9bcd-fd4d-4b97-a05a-accb63884c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d8fc7b6-a46b-44db-88a0-95470b7d925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9"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271E8E6-AD3E-443C-B6D2-2A74C5932677}">
  <ds:schemaRefs>
    <ds:schemaRef ds:uri="http://schemas.microsoft.com/sharepoint/v3/contenttype/forms"/>
  </ds:schemaRefs>
</ds:datastoreItem>
</file>

<file path=customXml/itemProps2.xml><?xml version="1.0" encoding="utf-8"?>
<ds:datastoreItem xmlns:ds="http://schemas.openxmlformats.org/officeDocument/2006/customXml" ds:itemID="{5C46870E-118A-402D-ACED-B6096573A722}">
  <ds:schemaRefs>
    <ds:schemaRef ds:uri="cd8fc7b6-a46b-44db-88a0-95470b7d925b"/>
    <ds:schemaRef ds:uri="http://purl.org/dc/terms/"/>
    <ds:schemaRef ds:uri="489e9bcd-fd4d-4b97-a05a-accb63884c74"/>
    <ds:schemaRef ds:uri="http://purl.org/dc/dcmitype/"/>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E0F28B2-FBD1-4D8A-85CD-8305D1729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89e9bcd-fd4d-4b97-a05a-accb63884c74"/>
    <ds:schemaRef ds:uri="cd8fc7b6-a46b-44db-88a0-95470b7d9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3226</TotalTime>
  <Words>6640</Words>
  <Application>Microsoft Office PowerPoint</Application>
  <PresentationFormat>Widescreen</PresentationFormat>
  <Paragraphs>1242</Paragraphs>
  <Slides>84</Slides>
  <Notes>22</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84</vt:i4>
      </vt:variant>
    </vt:vector>
  </HeadingPairs>
  <TitlesOfParts>
    <vt:vector size="102" baseType="lpstr">
      <vt:lpstr>DengXian</vt:lpstr>
      <vt:lpstr>MS Mincho</vt:lpstr>
      <vt:lpstr>ＭＳ Ｐゴシック</vt:lpstr>
      <vt:lpstr>ＭＳ Ｐゴシック</vt:lpstr>
      <vt:lpstr>SimSun</vt:lpstr>
      <vt:lpstr>Arial</vt:lpstr>
      <vt:lpstr>Arial Narrow</vt:lpstr>
      <vt:lpstr>Calibri</vt:lpstr>
      <vt:lpstr>Calibri Light</vt:lpstr>
      <vt:lpstr>Franklin Gothic Demi Cond</vt:lpstr>
      <vt:lpstr>Lucida Grande</vt:lpstr>
      <vt:lpstr>Raavi</vt:lpstr>
      <vt:lpstr>Symbol</vt:lpstr>
      <vt:lpstr>Times</vt:lpstr>
      <vt:lpstr>Times New Roman</vt:lpstr>
      <vt:lpstr>Wingdings</vt:lpstr>
      <vt:lpstr>ヒラギノ角ゴ Pro W3</vt:lpstr>
      <vt:lpstr>Office Theme</vt:lpstr>
      <vt:lpstr>SCAI 2018 Late-Breaking Clinical Science Press Conference</vt:lpstr>
      <vt:lpstr>Discrepancy Between Physician Perception And Objective Assessment Of Stroke, Stent thrombosis and Bleeding Risks In Patients With Atrial Fibrillation Undergoing PCI:   Results From The AVIATOR 2 International Registry </vt:lpstr>
      <vt:lpstr>Aims</vt:lpstr>
      <vt:lpstr>Study Design</vt:lpstr>
      <vt:lpstr>PowerPoint Presentation</vt:lpstr>
      <vt:lpstr>PowerPoint Presentation</vt:lpstr>
      <vt:lpstr>PowerPoint Presentation</vt:lpstr>
      <vt:lpstr>PowerPoint Presentation</vt:lpstr>
      <vt:lpstr>Summary</vt:lpstr>
      <vt:lpstr>Derivation of a Simple Risk Tool to Predict  30-day Readmissions after Transcatheter Aortic Valve Replacement</vt:lpstr>
      <vt:lpstr>Burden of 30-day Readmissions after TAVR </vt:lpstr>
      <vt:lpstr>Objective</vt:lpstr>
      <vt:lpstr>Patient Selection Grid</vt:lpstr>
      <vt:lpstr>Multivariable Logistic Regression*</vt:lpstr>
      <vt:lpstr>PowerPoint Presentation</vt:lpstr>
      <vt:lpstr>PowerPoint Presentation</vt:lpstr>
      <vt:lpstr>PERSPECTIVE</vt:lpstr>
      <vt:lpstr>Disclosure</vt:lpstr>
      <vt:lpstr>PERSPECTIVE: Trial Design</vt:lpstr>
      <vt:lpstr>PERSPECTIVE: Baseline Clinical Characteristics </vt:lpstr>
      <vt:lpstr>PERSPECTIVE: Baseline Angiographic Characteristics </vt:lpstr>
      <vt:lpstr>PERSPECTIVE: 1 Year Clinical Events</vt:lpstr>
      <vt:lpstr>PERSPECTIVE: Primary Endpoint R-ZES Cohort</vt:lpstr>
      <vt:lpstr>PowerPoint Presentation</vt:lpstr>
      <vt:lpstr>PowerPoint Presentation</vt:lpstr>
      <vt:lpstr>PowerPoint Presentation</vt:lpstr>
      <vt:lpstr>       Length of Stay After Trans-Femoral Transcatheter Aortic Valve Replacement: An analysis of the Society of Thoracic Surgeons/American College of Cardiology  Transcatheter Valve Therapy Registry </vt:lpstr>
      <vt:lpstr>PowerPoint Presentation</vt:lpstr>
      <vt:lpstr>Objectives</vt:lpstr>
      <vt:lpstr>Prevalence and Trends of DD</vt:lpstr>
      <vt:lpstr>Independent Predictors of LOS</vt:lpstr>
      <vt:lpstr>1-year Outcomes by LOS</vt:lpstr>
      <vt:lpstr>1 Year Outcomes </vt:lpstr>
      <vt:lpstr>Conclusion</vt:lpstr>
      <vt:lpstr>PowerPoint Presentation</vt:lpstr>
      <vt:lpstr>FlowTriever System</vt:lpstr>
      <vt:lpstr>RV/LV Ratio Outcomes</vt:lpstr>
      <vt:lpstr>Clinical Outcomes</vt:lpstr>
      <vt:lpstr>Major Adverse Events</vt:lpstr>
      <vt:lpstr>FlowTriever Clot Retrieval Experience, Acute to Chronic </vt:lpstr>
      <vt:lpstr>FLARE Safety in Context</vt:lpstr>
      <vt:lpstr>FLARE Effectiveness in Context</vt:lpstr>
      <vt:lpstr>Conclusions</vt:lpstr>
      <vt:lpstr>PowerPoint Presentation</vt:lpstr>
      <vt:lpstr>FlowTriever System</vt:lpstr>
      <vt:lpstr>RV/LV Ratio Outcomes</vt:lpstr>
      <vt:lpstr>Clinical Outcomes</vt:lpstr>
      <vt:lpstr>Major Adverse Events</vt:lpstr>
      <vt:lpstr>FlowTriever Clot Retrieval Experience, Acute to Chronic </vt:lpstr>
      <vt:lpstr>FLARE Safety in Context</vt:lpstr>
      <vt:lpstr>FLARE Effectiveness in Context</vt:lpstr>
      <vt:lpstr>Conclusions</vt:lpstr>
      <vt:lpstr>PowerPoint Presentation</vt:lpstr>
      <vt:lpstr>PowerPoint Presentation</vt:lpstr>
      <vt:lpstr>Background</vt:lpstr>
      <vt:lpstr>Hypothesis and objectives</vt:lpstr>
      <vt:lpstr>Methods</vt:lpstr>
      <vt:lpstr>PowerPoint Presentation</vt:lpstr>
      <vt:lpstr>Subgroup analyses in anatomical subsets of non-culprit disease </vt:lpstr>
      <vt:lpstr>Are there deleterious effects of immediate MVI?</vt:lpstr>
      <vt:lpstr>Conclusions</vt:lpstr>
      <vt:lpstr>The Hybrid Approach to Percutaneous Coronary Intervention for Chronic Total Occlusion: Update from the PROGRESS CTO International Registry</vt:lpstr>
      <vt:lpstr>PowerPoint Presentation</vt:lpstr>
      <vt:lpstr>CTO PCI outcomes using the hybrid approach</vt:lpstr>
      <vt:lpstr>Successful crossing strategy stratified by J-CTO score</vt:lpstr>
      <vt:lpstr>Procedural complications</vt:lpstr>
      <vt:lpstr>Multivariable logistic regression</vt:lpstr>
      <vt:lpstr>Conclusions</vt:lpstr>
      <vt:lpstr>The Abbott Post-Approval Study 1 MitraClip Registry:  1-year Results of the First 2,000 Patients in the STS/ACC TVT Registry</vt:lpstr>
      <vt:lpstr>MitraClip® Therapy Worldwide Clinical Experience</vt:lpstr>
      <vt:lpstr>Study Design</vt:lpstr>
      <vt:lpstr>Procedural Results and MitraClip Implant Rate</vt:lpstr>
      <vt:lpstr>All-Cause Mortality Through 1 Year</vt:lpstr>
      <vt:lpstr>Mitral Regurgitation Severity</vt:lpstr>
      <vt:lpstr>Changes in Left Ventricular Volume and Dimension</vt:lpstr>
      <vt:lpstr>HF-Related Hospitalizations Through 1 Year CEC-Adjudicated</vt:lpstr>
      <vt:lpstr>6MWT Distance and KCCQ Quality of Life</vt:lpstr>
      <vt:lpstr>Conclusion</vt:lpstr>
      <vt:lpstr>Strategies to Reduce Acute Kidney Injury and Improve Clinical Outcomes After Percutaneous Coronary Intervention: A Subgroup analysis of the Prevention of Serious Adverse Events Following Angiography (PRESERVE) Trial </vt:lpstr>
      <vt:lpstr>Background</vt:lpstr>
      <vt:lpstr>PowerPoint Presentation</vt:lpstr>
      <vt:lpstr>PRESERVE</vt:lpstr>
      <vt:lpstr>Baseline characteristics according to treatment assignment</vt:lpstr>
      <vt:lpstr>Results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Kaysha Johnston</dc:creator>
  <cp:lastModifiedBy>Kimberly Brown</cp:lastModifiedBy>
  <cp:revision>132</cp:revision>
  <dcterms:created xsi:type="dcterms:W3CDTF">2017-10-20T19:07:58Z</dcterms:created>
  <dcterms:modified xsi:type="dcterms:W3CDTF">2018-04-26T23:09:29Z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0x010100DAC7B1899E4AA44BB6175E2A0E8EF214</vt:lpwstr>
  </property>
</Properties>
</file>