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684" r:id="rId2"/>
    <p:sldId id="663" r:id="rId3"/>
    <p:sldId id="686" r:id="rId4"/>
    <p:sldId id="685" r:id="rId5"/>
    <p:sldId id="688" r:id="rId6"/>
    <p:sldId id="687" r:id="rId7"/>
    <p:sldId id="702" r:id="rId8"/>
    <p:sldId id="703" r:id="rId9"/>
    <p:sldId id="705" r:id="rId10"/>
    <p:sldId id="691" r:id="rId11"/>
    <p:sldId id="701" r:id="rId12"/>
    <p:sldId id="694" r:id="rId13"/>
    <p:sldId id="695" r:id="rId14"/>
    <p:sldId id="706" r:id="rId15"/>
  </p:sldIdLst>
  <p:sldSz cx="12192000" cy="6858000"/>
  <p:notesSz cx="9872663" cy="67421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vers" panose="020B0604020202020204" pitchFamily="34" charset="0"/>
      <p:regular r:id="rId22"/>
      <p:bold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orient="horz" pos="731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pos="2819" userDrawn="1">
          <p15:clr>
            <a:srgbClr val="A4A3A4"/>
          </p15:clr>
        </p15:guide>
        <p15:guide id="6" pos="7337" userDrawn="1">
          <p15:clr>
            <a:srgbClr val="A4A3A4"/>
          </p15:clr>
        </p15:guide>
        <p15:guide id="7" pos="4951" userDrawn="1">
          <p15:clr>
            <a:srgbClr val="A4A3A4"/>
          </p15:clr>
        </p15:guide>
        <p15:guide id="8" pos="5722" userDrawn="1">
          <p15:clr>
            <a:srgbClr val="A4A3A4"/>
          </p15:clr>
        </p15:guide>
        <p15:guide id="9" pos="5677" userDrawn="1">
          <p15:clr>
            <a:srgbClr val="A4A3A4"/>
          </p15:clr>
        </p15:guide>
        <p15:guide id="10" pos="6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ne_renon" initials="m" lastIdx="1" clrIdx="1"/>
  <p:cmAuthor id="1" name="Dipak Kotecha" initials="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B03"/>
    <a:srgbClr val="78BEE3"/>
    <a:srgbClr val="EBEBEB"/>
    <a:srgbClr val="FFFFFF"/>
    <a:srgbClr val="ECC5BB"/>
    <a:srgbClr val="EDB8A9"/>
    <a:srgbClr val="EAA790"/>
    <a:srgbClr val="F0D3CE"/>
    <a:srgbClr val="E7A850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82000" autoAdjust="0"/>
  </p:normalViewPr>
  <p:slideViewPr>
    <p:cSldViewPr snapToGrid="0" showGuides="1">
      <p:cViewPr varScale="1">
        <p:scale>
          <a:sx n="63" d="100"/>
          <a:sy n="63" d="100"/>
        </p:scale>
        <p:origin x="548" y="64"/>
      </p:cViewPr>
      <p:guideLst>
        <p:guide orient="horz" pos="527"/>
        <p:guide orient="horz" pos="731"/>
        <p:guide orient="horz" pos="4156"/>
        <p:guide orient="horz" pos="414"/>
        <p:guide pos="2819"/>
        <p:guide pos="7337"/>
        <p:guide pos="4951"/>
        <p:guide pos="5722"/>
        <p:guide pos="5677"/>
        <p:guide pos="6704"/>
      </p:guideLst>
    </p:cSldViewPr>
  </p:slideViewPr>
  <p:outlineViewPr>
    <p:cViewPr>
      <p:scale>
        <a:sx n="33" d="100"/>
        <a:sy n="33" d="100"/>
      </p:scale>
      <p:origin x="0" y="-1829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12/11/2023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35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55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8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0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494213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00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2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09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40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42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guideline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76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399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02233" y="26991"/>
            <a:ext cx="2956984" cy="64976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7053" y="26991"/>
            <a:ext cx="8671983" cy="64976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455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3"/>
            <a:ext cx="11199284" cy="77787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7052" y="1600203"/>
            <a:ext cx="11055349" cy="49244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4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1936" y="-39629"/>
            <a:ext cx="664633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53499-6FEA-47F6-B45F-E78ED2B25251}" type="slidenum">
              <a:rPr lang="en-GB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624003" y="288000"/>
            <a:ext cx="11017639" cy="792162"/>
          </a:xfrm>
        </p:spPr>
        <p:txBody>
          <a:bodyPr/>
          <a:lstStyle/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fr-FR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 flipH="1" flipV="1">
            <a:off x="405333" y="6667070"/>
            <a:ext cx="396000" cy="1059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Logo_ESC®_Re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84" y="6064250"/>
            <a:ext cx="8043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7">
            <a:hlinkClick r:id="rId3" tooltip="www.escardio.org/guidelines"/>
          </p:cNvPr>
          <p:cNvSpPr txBox="1"/>
          <p:nvPr userDrawn="1"/>
        </p:nvSpPr>
        <p:spPr>
          <a:xfrm>
            <a:off x="576002" y="6587825"/>
            <a:ext cx="128913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619" b="1" dirty="0">
                <a:solidFill>
                  <a:srgbClr val="808080"/>
                </a:solidFill>
              </a:rPr>
              <a:t>www.escardio.org/guidelines</a:t>
            </a:r>
          </a:p>
        </p:txBody>
      </p:sp>
      <p:sp>
        <p:nvSpPr>
          <p:cNvPr id="10" name="Espace réservé du pied de page 5"/>
          <p:cNvSpPr txBox="1">
            <a:spLocks/>
          </p:cNvSpPr>
          <p:nvPr userDrawn="1"/>
        </p:nvSpPr>
        <p:spPr>
          <a:xfrm>
            <a:off x="4627986" y="6605281"/>
            <a:ext cx="1999265" cy="1789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63" dirty="0">
                <a:solidFill>
                  <a:srgbClr val="000000"/>
                </a:solidFill>
              </a:rPr>
              <a:t>European Heart Journal - </a:t>
            </a:r>
            <a:r>
              <a:rPr lang="en-US" sz="563" dirty="0">
                <a:solidFill>
                  <a:srgbClr val="000000"/>
                </a:solidFill>
              </a:rPr>
              <a:t>doi:10.1093/eurheartj/ehw 210</a:t>
            </a:r>
            <a:endParaRPr lang="fr-FR" sz="56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21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2" y="288000"/>
            <a:ext cx="11017639" cy="792162"/>
          </a:xfr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000" y="1602002"/>
            <a:ext cx="11004856" cy="4176731"/>
          </a:xfrm>
        </p:spPr>
        <p:txBody>
          <a:bodyPr>
            <a:noAutofit/>
          </a:bodyPr>
          <a:lstStyle>
            <a:lvl1pPr marL="205979" indent="-20597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98860" marR="0" indent="-19883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>
                <a:latin typeface="+mn-lt"/>
              </a:defRPr>
            </a:lvl2pPr>
            <a:lvl3pPr>
              <a:spcBef>
                <a:spcPts val="45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spcBef>
                <a:spcPts val="450"/>
              </a:spcBef>
              <a:spcAft>
                <a:spcPts val="0"/>
              </a:spcAft>
              <a:defRPr>
                <a:latin typeface="+mn-lt"/>
              </a:defRPr>
            </a:lvl4pPr>
            <a:lvl5pPr>
              <a:spcBef>
                <a:spcPts val="450"/>
              </a:spcBef>
              <a:spcAft>
                <a:spcPts val="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45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398860" marR="0" lvl="1" indent="-19883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45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45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398860" marR="0" lvl="1" indent="-19883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45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1934" y="-39629"/>
            <a:ext cx="664633" cy="365125"/>
          </a:xfrm>
          <a:prstGeom prst="rect">
            <a:avLst/>
          </a:prstGeom>
        </p:spPr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890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2928"/>
            <a:ext cx="11229473" cy="777875"/>
          </a:xfrm>
        </p:spPr>
        <p:txBody>
          <a:bodyPr/>
          <a:lstStyle>
            <a:lvl1pPr>
              <a:defRPr sz="3600">
                <a:solidFill>
                  <a:srgbClr val="005C3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60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3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5C3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051" y="1600203"/>
            <a:ext cx="5425016" cy="4924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55268" y="1600203"/>
            <a:ext cx="5427133" cy="4924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8036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76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2928"/>
            <a:ext cx="11229473" cy="777875"/>
          </a:xfrm>
        </p:spPr>
        <p:txBody>
          <a:bodyPr/>
          <a:lstStyle>
            <a:lvl1pPr>
              <a:defRPr sz="3600">
                <a:solidFill>
                  <a:srgbClr val="005C34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68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2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35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31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4257" y="2928"/>
            <a:ext cx="982521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1600203"/>
            <a:ext cx="11055349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449299" y="1087"/>
            <a:ext cx="731207" cy="869250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9" b="-2325"/>
          <a:stretch/>
        </p:blipFill>
        <p:spPr>
          <a:xfrm>
            <a:off x="24191" y="19566"/>
            <a:ext cx="648546" cy="5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6" r:id="rId13"/>
    <p:sldLayoutId id="21474838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5C3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8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8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573" y="1149196"/>
            <a:ext cx="12174108" cy="2279804"/>
          </a:xfrm>
        </p:spPr>
        <p:txBody>
          <a:bodyPr/>
          <a:lstStyle/>
          <a:p>
            <a:pPr algn="ctr"/>
            <a:r>
              <a:rPr lang="en-US" sz="4400" b="1" dirty="0"/>
              <a:t>Efficacy and safety of anticoagulation with edoxaban in patients</a:t>
            </a:r>
            <a:r>
              <a:rPr lang="de-DE" sz="4400" b="1" dirty="0"/>
              <a:t> </a:t>
            </a:r>
            <a:r>
              <a:rPr lang="en-US" sz="4400" b="1" dirty="0"/>
              <a:t>with Atrial high rate-episodes (AHRE) durations </a:t>
            </a:r>
            <a:r>
              <a:rPr lang="en-GB" sz="4400" b="1" dirty="0"/>
              <a:t>≥ 24 hours </a:t>
            </a:r>
            <a:br>
              <a:rPr lang="en-GB" sz="4400" b="1" dirty="0"/>
            </a:br>
            <a:r>
              <a:rPr lang="en-GB" sz="4400" b="1" dirty="0"/>
              <a:t>- The NOAH-AFNET 6 trial -</a:t>
            </a:r>
            <a:endParaRPr lang="de-DE" sz="4400" b="1" dirty="0">
              <a:latin typeface="Univers" panose="020B0604020202020204" pitchFamily="34" charset="0"/>
              <a:cs typeface="Quire Sans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" y="22327"/>
            <a:ext cx="2848392" cy="790227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64498C-40BC-4F9E-A078-4949FFAA4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06" y="0"/>
            <a:ext cx="838280" cy="990573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8FFCE0D7-4BBC-03C8-2834-779EDEEF5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64" y="3956204"/>
            <a:ext cx="11642272" cy="1752600"/>
          </a:xfrm>
        </p:spPr>
        <p:txBody>
          <a:bodyPr/>
          <a:lstStyle/>
          <a:p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Nina Becher, Tobias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Toennis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Emanuele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Bertaglia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Carina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Blomstrom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-Lundqvist, Nuno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Cabanelas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Melanie Calvert, A John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Camm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Gregory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Chlouverakis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Gheorghe-Andrei Dan, Wolfgang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Dichtl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Hans Christoph Diener, Alexander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Fierenz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Andreas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Goette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Joris R. de Groot, Astrid N. L.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Hermans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,, Gregory Y. H. Lip, Andrzej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Lubinski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Eloi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Marijon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Béla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Merkely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Llu</a:t>
            </a:r>
            <a:r>
              <a:rPr lang="ca-E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 Mont, Ann-Kathrin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Ozga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Kim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Rajappan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Andrea Sarkozy, Daniel Scherr, Renate B. Schnabel, Ulrich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Schotten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Susanne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Sehner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Emmanuel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Simantirakis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Panos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Vardas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Vasil Velchev, Dan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Wichterle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Antonia Zapf, Paulus </a:t>
            </a:r>
            <a:r>
              <a:rPr lang="en-GB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Kirchhof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015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6DBB-5B53-F9D2-7216-7A3774B2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928"/>
            <a:ext cx="11229473" cy="1216272"/>
          </a:xfrm>
        </p:spPr>
        <p:txBody>
          <a:bodyPr/>
          <a:lstStyle/>
          <a:p>
            <a:r>
              <a:rPr lang="de-DE" sz="3200" b="1" dirty="0" err="1"/>
              <a:t>Safety</a:t>
            </a:r>
            <a:r>
              <a:rPr lang="de-DE" sz="3200" b="1" dirty="0"/>
              <a:t> Outcome</a:t>
            </a:r>
            <a:br>
              <a:rPr lang="de-DE" sz="3200" b="1" dirty="0"/>
            </a:br>
            <a:r>
              <a:rPr lang="de-DE" sz="3200" b="1" dirty="0"/>
              <a:t>(</a:t>
            </a:r>
            <a:r>
              <a:rPr lang="de-DE" sz="3200" b="1" dirty="0" err="1"/>
              <a:t>major</a:t>
            </a:r>
            <a:r>
              <a:rPr lang="de-DE" sz="3200" b="1" dirty="0"/>
              <a:t> </a:t>
            </a:r>
            <a:r>
              <a:rPr lang="de-DE" sz="3200" b="1" dirty="0" err="1"/>
              <a:t>bleeding</a:t>
            </a:r>
            <a:r>
              <a:rPr lang="de-DE" sz="3200" b="1" dirty="0"/>
              <a:t> </a:t>
            </a:r>
            <a:r>
              <a:rPr lang="de-DE" sz="3200" b="1" dirty="0" err="1"/>
              <a:t>or</a:t>
            </a:r>
            <a:r>
              <a:rPr lang="de-DE" sz="3200" b="1" dirty="0"/>
              <a:t> </a:t>
            </a:r>
            <a:r>
              <a:rPr lang="de-DE" sz="3200" b="1" dirty="0" err="1"/>
              <a:t>death</a:t>
            </a:r>
            <a:r>
              <a:rPr lang="de-DE" sz="3200" b="1" dirty="0"/>
              <a:t>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0D65320-568D-96F7-5E86-A09FF090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62712"/>
              </p:ext>
            </p:extLst>
          </p:nvPr>
        </p:nvGraphicFramePr>
        <p:xfrm>
          <a:off x="5588280" y="2128251"/>
          <a:ext cx="6568461" cy="2644054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1470733">
                  <a:extLst>
                    <a:ext uri="{9D8B030D-6E8A-4147-A177-3AD203B41FA5}">
                      <a16:colId xmlns:a16="http://schemas.microsoft.com/office/drawing/2014/main" val="56057154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0449360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85821878"/>
                    </a:ext>
                  </a:extLst>
                </a:gridCol>
                <a:gridCol w="1100666">
                  <a:extLst>
                    <a:ext uri="{9D8B030D-6E8A-4147-A177-3AD203B41FA5}">
                      <a16:colId xmlns:a16="http://schemas.microsoft.com/office/drawing/2014/main" val="339563574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8303298"/>
                    </a:ext>
                  </a:extLst>
                </a:gridCol>
                <a:gridCol w="1033728">
                  <a:extLst>
                    <a:ext uri="{9D8B030D-6E8A-4147-A177-3AD203B41FA5}">
                      <a16:colId xmlns:a16="http://schemas.microsoft.com/office/drawing/2014/main" val="3027378640"/>
                    </a:ext>
                  </a:extLst>
                </a:gridCol>
              </a:tblGrid>
              <a:tr h="530049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≥24 hours</a:t>
                      </a:r>
                      <a:endParaRPr lang="de-DE" sz="1400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&lt;24 hours</a:t>
                      </a:r>
                      <a:endParaRPr lang="de-DE" sz="1400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p-value interaction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14737"/>
                  </a:ext>
                </a:extLst>
              </a:tr>
              <a:tr h="329813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Edoxaban (n=132)</a:t>
                      </a:r>
                      <a:endParaRPr lang="de-DE" sz="1400" b="1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Placebo (n=127)</a:t>
                      </a:r>
                      <a:endParaRPr lang="de-DE" sz="1400" b="1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Edoxaban (n=1062)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Placebo (n=1068)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73219"/>
                  </a:ext>
                </a:extLst>
              </a:tr>
              <a:tr h="431211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</a:t>
                      </a:r>
                      <a:r>
                        <a:rPr lang="en-GB" sz="1400" b="1" kern="1200" baseline="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event</a:t>
                      </a:r>
                      <a:endParaRPr lang="de-DE" sz="1400" b="1" kern="1200" dirty="0">
                        <a:solidFill>
                          <a:srgbClr val="78BEE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Patients with event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72922"/>
                  </a:ext>
                </a:extLst>
              </a:tr>
              <a:tr h="494719">
                <a:tc>
                  <a:txBody>
                    <a:bodyPr/>
                    <a:lstStyle/>
                    <a:p>
                      <a:pPr marR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Safety outcome</a:t>
                      </a:r>
                      <a:endParaRPr lang="de-DE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0.96</a:t>
                      </a: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88108"/>
                  </a:ext>
                </a:extLst>
              </a:tr>
              <a:tr h="35708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Major bleeding</a:t>
                      </a:r>
                      <a:endParaRPr lang="de-DE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09500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Death</a:t>
                      </a:r>
                      <a:endParaRPr lang="de-DE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95960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CA74E58-D68D-C331-6CD7-EA45989C5D61}"/>
              </a:ext>
            </a:extLst>
          </p:cNvPr>
          <p:cNvSpPr txBox="1"/>
          <p:nvPr/>
        </p:nvSpPr>
        <p:spPr>
          <a:xfrm>
            <a:off x="5577132" y="5532651"/>
            <a:ext cx="65907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0" indent="449580" algn="ctr"/>
            <a:r>
              <a:rPr lang="en-GB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results were consistent using AHRE as a continuous variable or using median AHRE duration.</a:t>
            </a:r>
            <a:endParaRPr lang="de-DE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 descr="Ein Bild, das Text, Diagramm, parallel, Screenshot enthält.&#10;&#10;Automatisch generierte Beschreibung">
            <a:extLst>
              <a:ext uri="{FF2B5EF4-FFF2-40B4-BE49-F238E27FC236}">
                <a16:creationId xmlns:a16="http://schemas.microsoft.com/office/drawing/2014/main" id="{E17AD110-1D32-1ED0-C76E-EC763E0DF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7" t="5043" b="52332"/>
          <a:stretch/>
        </p:blipFill>
        <p:spPr>
          <a:xfrm>
            <a:off x="71117" y="1488142"/>
            <a:ext cx="5373096" cy="47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DD9D2-C5AE-ACD7-A864-94166FE5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ECG-</a:t>
            </a:r>
            <a:r>
              <a:rPr lang="de-DE" sz="3200" b="1" dirty="0" err="1"/>
              <a:t>diagnosed</a:t>
            </a:r>
            <a:r>
              <a:rPr lang="de-DE" sz="3200" b="1" dirty="0"/>
              <a:t> Atrial </a:t>
            </a:r>
            <a:r>
              <a:rPr lang="de-DE" sz="3200" b="1" dirty="0" err="1"/>
              <a:t>Fibrillation</a:t>
            </a:r>
            <a:endParaRPr lang="de-DE" sz="3200" b="1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6F3CB48-601C-81A1-B531-51077087E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89710"/>
              </p:ext>
            </p:extLst>
          </p:nvPr>
        </p:nvGraphicFramePr>
        <p:xfrm>
          <a:off x="6831166" y="1771636"/>
          <a:ext cx="5009841" cy="10667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25763">
                  <a:extLst>
                    <a:ext uri="{9D8B030D-6E8A-4147-A177-3AD203B41FA5}">
                      <a16:colId xmlns:a16="http://schemas.microsoft.com/office/drawing/2014/main" val="2834867458"/>
                    </a:ext>
                  </a:extLst>
                </a:gridCol>
                <a:gridCol w="2384078">
                  <a:extLst>
                    <a:ext uri="{9D8B030D-6E8A-4147-A177-3AD203B41FA5}">
                      <a16:colId xmlns:a16="http://schemas.microsoft.com/office/drawing/2014/main" val="1090383605"/>
                    </a:ext>
                  </a:extLst>
                </a:gridCol>
              </a:tblGrid>
              <a:tr h="289809"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≥24 hours</a:t>
                      </a:r>
                      <a:endParaRPr lang="de-DE" sz="1800" b="1" kern="1200" dirty="0">
                        <a:solidFill>
                          <a:srgbClr val="78BEE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DF9B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DF9B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&lt;24 hours</a:t>
                      </a:r>
                      <a:endParaRPr lang="de-DE" sz="1800" b="1" kern="1200" dirty="0">
                        <a:solidFill>
                          <a:srgbClr val="DF9B0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39269"/>
                  </a:ext>
                </a:extLst>
              </a:tr>
              <a:tr h="426686">
                <a:tc>
                  <a:txBody>
                    <a:bodyPr/>
                    <a:lstStyle/>
                    <a:p>
                      <a:pPr algn="ctr" hangingPunct="0"/>
                      <a:r>
                        <a:rPr lang="de-DE" sz="1800" b="0" dirty="0"/>
                        <a:t>17.0%/</a:t>
                      </a:r>
                      <a:r>
                        <a:rPr lang="de-DE" sz="1800" b="0" dirty="0" err="1"/>
                        <a:t>patient-year</a:t>
                      </a:r>
                      <a:endParaRPr lang="de-DE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de-DE" sz="1800" b="0" dirty="0"/>
                        <a:t>8.2%/</a:t>
                      </a:r>
                      <a:r>
                        <a:rPr lang="de-DE" sz="1800" b="0" dirty="0" err="1"/>
                        <a:t>patient-year</a:t>
                      </a:r>
                      <a:endParaRPr lang="de-DE" sz="1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8200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5F06919-8F53-E88C-AAA5-B70A5E676401}"/>
              </a:ext>
            </a:extLst>
          </p:cNvPr>
          <p:cNvSpPr txBox="1"/>
          <p:nvPr/>
        </p:nvSpPr>
        <p:spPr>
          <a:xfrm>
            <a:off x="6463313" y="942072"/>
            <a:ext cx="564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Incidence</a:t>
            </a:r>
            <a:r>
              <a:rPr lang="de-DE" b="1" dirty="0"/>
              <a:t> of ECG </a:t>
            </a:r>
            <a:r>
              <a:rPr lang="de-DE" b="1" dirty="0" err="1"/>
              <a:t>diagnosed</a:t>
            </a:r>
            <a:r>
              <a:rPr lang="de-DE" b="1" dirty="0"/>
              <a:t> atrial </a:t>
            </a:r>
            <a:r>
              <a:rPr lang="de-DE" b="1" dirty="0" err="1"/>
              <a:t>fibrillation</a:t>
            </a:r>
            <a:endParaRPr lang="de-DE" b="1" dirty="0"/>
          </a:p>
          <a:p>
            <a:pPr algn="ctr"/>
            <a:r>
              <a:rPr lang="de-DE" b="1" dirty="0"/>
              <a:t>(ECG </a:t>
            </a:r>
            <a:r>
              <a:rPr lang="de-DE" b="1" dirty="0" err="1"/>
              <a:t>every</a:t>
            </a:r>
            <a:r>
              <a:rPr lang="de-DE" b="1" dirty="0"/>
              <a:t> 6 </a:t>
            </a:r>
            <a:r>
              <a:rPr lang="de-DE" b="1" dirty="0" err="1"/>
              <a:t>months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4CEFF9-DC51-EF1C-2CDA-6D5E8F3EF128}"/>
              </a:ext>
            </a:extLst>
          </p:cNvPr>
          <p:cNvSpPr txBox="1"/>
          <p:nvPr/>
        </p:nvSpPr>
        <p:spPr>
          <a:xfrm>
            <a:off x="7145854" y="3130661"/>
            <a:ext cx="406393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HR 2.20 (95% CI 1.71, 2.84), p&lt;0.001</a:t>
            </a:r>
          </a:p>
        </p:txBody>
      </p:sp>
      <p:pic>
        <p:nvPicPr>
          <p:cNvPr id="12" name="Grafik 11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A2EF5C92-A763-1487-5BBB-A70ABC3E2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742" b="11370"/>
          <a:stretch/>
        </p:blipFill>
        <p:spPr>
          <a:xfrm>
            <a:off x="111873" y="931766"/>
            <a:ext cx="6437933" cy="58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8DC69-6A5C-9D20-6DDA-7108A6FF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err="1"/>
              <a:t>Strengths</a:t>
            </a:r>
            <a:r>
              <a:rPr lang="de-DE" sz="3200" b="1" dirty="0"/>
              <a:t> and </a:t>
            </a:r>
            <a:r>
              <a:rPr lang="de-DE" sz="3200" b="1" dirty="0" err="1"/>
              <a:t>Limitations</a:t>
            </a:r>
            <a:endParaRPr lang="de-DE" sz="32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A327DF-7FE2-E222-BB35-4AB3369E853E}"/>
              </a:ext>
            </a:extLst>
          </p:cNvPr>
          <p:cNvSpPr txBox="1"/>
          <p:nvPr/>
        </p:nvSpPr>
        <p:spPr>
          <a:xfrm>
            <a:off x="255338" y="1125538"/>
            <a:ext cx="11681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 algn="just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Prespecified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subanalysis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NOAH-AFNET 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40C2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kern="0" dirty="0">
                <a:solidFill>
                  <a:srgbClr val="040C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irst randomized comparison of oral anticoagulation and placebo in patients with AHRE ≥24 hours.</a:t>
            </a:r>
            <a:endParaRPr lang="de-DE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episodes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reviewed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core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lab.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97% of AHRE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resembles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device-detected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atrial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fibrillation</a:t>
            </a: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40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ea typeface="Calibri" panose="020F0502020204030204" pitchFamily="34" charset="0"/>
              </a:rPr>
              <a:t>Number of ischemic events was too small to rule out effects of anticoagulation on stroke prevention.</a:t>
            </a:r>
            <a:r>
              <a:rPr lang="de-DE" sz="2400" dirty="0">
                <a:effectLst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Enrolment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confined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Europe,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predominantly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Caucasian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00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2E469-3E47-923A-1164-91AE6B55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 err="1"/>
              <a:t>Conclusions</a:t>
            </a:r>
            <a:endParaRPr lang="de-DE" sz="44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74AEE-4DAB-F4E4-02E1-FADE1C499B12}"/>
              </a:ext>
            </a:extLst>
          </p:cNvPr>
          <p:cNvSpPr txBox="1"/>
          <p:nvPr/>
        </p:nvSpPr>
        <p:spPr>
          <a:xfrm>
            <a:off x="233115" y="1518441"/>
            <a:ext cx="11725769" cy="462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this prespecified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subanalysis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NOAH-AFNET 6 trial, the rate of stroke appeared low in patients with AHRE durations ≥24 hours. 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There was no interaction between the duration of the longest AHRE episode and the efficacy and safety of oral anticoagulation</a:t>
            </a:r>
            <a:r>
              <a:rPr lang="en-GB" sz="2800" dirty="0"/>
              <a:t>. 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Patients experiencing AHRE durations ≥24 hours are more likely to develop atrial fibrillation over time than those with shorter AHRE, calling for regular ECGs. 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Further research is needed to identify patients with AHRE at higher risk of stroke and other cardiovascular events.</a:t>
            </a:r>
            <a:endParaRPr lang="en-GB" sz="2800" kern="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00E67E-6467-BCF9-0312-7F5DF78E43C8}"/>
              </a:ext>
            </a:extLst>
          </p:cNvPr>
          <p:cNvSpPr txBox="1"/>
          <p:nvPr/>
        </p:nvSpPr>
        <p:spPr>
          <a:xfrm>
            <a:off x="0" y="1636385"/>
            <a:ext cx="11845871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find the results in the simultaneous publication entitled</a:t>
            </a:r>
          </a:p>
          <a:p>
            <a:pPr algn="ctr">
              <a:spcAft>
                <a:spcPts val="80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Anticoagulation with edoxaban in patients with </a:t>
            </a:r>
          </a:p>
          <a:p>
            <a:pPr algn="ctr">
              <a:spcAft>
                <a:spcPts val="800"/>
              </a:spcAft>
            </a:pP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long Atrial High-Rate Episodes ≥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 hours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ctr">
              <a:spcAft>
                <a:spcPts val="80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in the</a:t>
            </a:r>
            <a:endParaRPr lang="de-DE" sz="2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2800" b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oi</a:t>
            </a:r>
            <a:r>
              <a:rPr lang="en-GB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10.1093/</a:t>
            </a:r>
            <a:r>
              <a:rPr lang="en-GB" sz="2800" b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eurheartj</a:t>
            </a:r>
            <a:r>
              <a:rPr lang="en-GB" sz="2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/ehad771</a:t>
            </a:r>
            <a:r>
              <a:rPr lang="de-DE" sz="2800" b="1" dirty="0">
                <a:effectLst/>
                <a:cs typeface="Arial" panose="020B0604020202020204" pitchFamily="34" charset="0"/>
              </a:rPr>
              <a:t> </a:t>
            </a:r>
            <a:endParaRPr lang="de-DE" sz="2800" b="1" dirty="0"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E7D30B-02CC-413B-89DC-E408D5C80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 b="-2373"/>
          <a:stretch/>
        </p:blipFill>
        <p:spPr>
          <a:xfrm>
            <a:off x="3077656" y="3760920"/>
            <a:ext cx="5928529" cy="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3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r>
              <a:rPr lang="en-GB" sz="3200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C5A4-9940-DB9A-F376-A3CA526F17A0}"/>
              </a:ext>
            </a:extLst>
          </p:cNvPr>
          <p:cNvSpPr txBox="1">
            <a:spLocks/>
          </p:cNvSpPr>
          <p:nvPr/>
        </p:nvSpPr>
        <p:spPr>
          <a:xfrm>
            <a:off x="274371" y="1994930"/>
            <a:ext cx="11373117" cy="2868139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200" kern="0" dirty="0"/>
              <a:t>Dr. Nina Becher received speaker fees from Medtronic, Abbott and an educational grant from </a:t>
            </a:r>
            <a:r>
              <a:rPr lang="en-US" sz="2200" kern="0" dirty="0" err="1"/>
              <a:t>Biotronik</a:t>
            </a:r>
            <a:r>
              <a:rPr lang="en-US" sz="2200" kern="0" dirty="0"/>
              <a:t> not related to this work.</a:t>
            </a:r>
          </a:p>
          <a:p>
            <a:pPr>
              <a:buClr>
                <a:schemeClr val="tx1"/>
              </a:buClr>
            </a:pPr>
            <a:endParaRPr lang="en-US" sz="2200" kern="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200" kern="0" dirty="0"/>
              <a:t>The NOAH-AFNET 6 trial received financial support from the German Center for Cardiovascular Research, funded by the German Ministry of Education and Research (BMBF), and Daiichi Sankyo Europe.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sz="2200" kern="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200" kern="0" dirty="0"/>
              <a:t>Sponsor of NOAH-AFNET 6 is AFNET.</a:t>
            </a:r>
          </a:p>
          <a:p>
            <a:pPr>
              <a:buClr>
                <a:schemeClr val="tx1"/>
              </a:buClr>
            </a:pPr>
            <a:endParaRPr lang="en-US" sz="2200" kern="0" dirty="0"/>
          </a:p>
          <a:p>
            <a:pPr>
              <a:buClr>
                <a:schemeClr val="tx1"/>
              </a:buClr>
            </a:pPr>
            <a:endParaRPr lang="en-US" sz="2200" kern="0" dirty="0"/>
          </a:p>
          <a:p>
            <a:pPr>
              <a:buClr>
                <a:schemeClr val="tx1"/>
              </a:buClr>
            </a:pP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26388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pPr algn="ctr"/>
            <a:r>
              <a:rPr lang="en-GB" sz="3000" b="1" dirty="0"/>
              <a:t>Background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837BE5-C7D0-D416-FF7C-355AD715745B}"/>
              </a:ext>
            </a:extLst>
          </p:cNvPr>
          <p:cNvSpPr txBox="1"/>
          <p:nvPr/>
        </p:nvSpPr>
        <p:spPr>
          <a:xfrm>
            <a:off x="-1" y="1265238"/>
            <a:ext cx="1201003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Calibri" panose="020F0502020204030204" pitchFamily="34" charset="0"/>
              </a:rPr>
              <a:t>Atrial high-rate episodes (AHRE) resemble short episodes of atrial fibrillation and are detected in every fifth patient with an implanted device.</a:t>
            </a:r>
            <a:r>
              <a:rPr lang="en-US" sz="2000" kern="0" baseline="30000" dirty="0">
                <a:ea typeface="Calibri" panose="020F050202020403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 baseline="30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dirty="0">
                <a:ea typeface="Calibri" panose="020F0502020204030204" pitchFamily="34" charset="0"/>
              </a:rPr>
              <a:t>S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troke risk associated with AHRE is lower than the stroke risk associated with ECG-documented atrial fibrillation.</a:t>
            </a:r>
            <a:r>
              <a:rPr lang="en-US" altLang="de-DE" sz="2000" baseline="30000" dirty="0">
                <a:ea typeface="Calibri" panose="020F0502020204030204" pitchFamily="34" charset="0"/>
              </a:rPr>
              <a:t>2,3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ea typeface="Calibri" panose="020F0502020204030204" pitchFamily="34" charset="0"/>
              </a:rPr>
              <a:t>The double-blind, double dummy </a:t>
            </a:r>
            <a:r>
              <a:rPr lang="en-US" sz="2000" b="1" kern="0" dirty="0">
                <a:effectLst/>
                <a:ea typeface="Calibri" panose="020F0502020204030204" pitchFamily="34" charset="0"/>
              </a:rPr>
              <a:t>“</a:t>
            </a:r>
            <a:r>
              <a:rPr lang="en-GB" sz="2000" b="1" kern="0" dirty="0">
                <a:effectLst/>
                <a:ea typeface="Calibri" panose="020F0502020204030204" pitchFamily="34" charset="0"/>
              </a:rPr>
              <a:t>Non vitamin K antagonist Oral anticoagulants in patients with Atrial High-rate episodes” </a:t>
            </a:r>
            <a:r>
              <a:rPr lang="en-US" sz="2000" b="1" kern="0" dirty="0">
                <a:effectLst/>
                <a:ea typeface="Calibri" panose="020F0502020204030204" pitchFamily="34" charset="0"/>
              </a:rPr>
              <a:t>(NOAH-AFNET 6)</a:t>
            </a:r>
            <a:r>
              <a:rPr lang="en-US" sz="2000" kern="0" dirty="0">
                <a:effectLst/>
                <a:ea typeface="Calibri" panose="020F0502020204030204" pitchFamily="34" charset="0"/>
              </a:rPr>
              <a:t> trial found that oral anticoagulation with edoxaban does not markedly reduce a composite outcome of stroke, systemic embolism, or CV death compared to no anticoagulation in patients with AHRE and stroke risk factors but increased major bleedings.</a:t>
            </a:r>
            <a:r>
              <a:rPr lang="en-US" sz="2000" kern="0" baseline="30000" dirty="0">
                <a:effectLst/>
                <a:ea typeface="Calibri" panose="020F0502020204030204" pitchFamily="34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kern="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Calibri" panose="020F0502020204030204" pitchFamily="34" charset="0"/>
              </a:rPr>
              <a:t>Observational </a:t>
            </a:r>
            <a:r>
              <a:rPr lang="en-US" sz="2000" kern="0" dirty="0">
                <a:effectLst/>
                <a:ea typeface="Calibri" panose="020F0502020204030204" pitchFamily="34" charset="0"/>
              </a:rPr>
              <a:t>studies suggest a higher stroke risk associated with AHRE lasting 24 hours or longer.</a:t>
            </a:r>
            <a:r>
              <a:rPr lang="en-US" sz="2000" kern="0" baseline="30000" dirty="0">
                <a:effectLst/>
                <a:ea typeface="Calibri" panose="020F0502020204030204" pitchFamily="34" charset="0"/>
              </a:rPr>
              <a:t>5,6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ea typeface="Calibri" panose="020F0502020204030204" pitchFamily="34" charset="0"/>
              </a:rPr>
              <a:t>Randomized data evaluating anticoagulation in patients with long AHRE are lacking.</a:t>
            </a:r>
            <a:r>
              <a:rPr lang="de-DE" sz="2000" dirty="0">
                <a:effectLst/>
              </a:rPr>
              <a:t> </a:t>
            </a:r>
            <a:endParaRPr lang="en-US" sz="2000" kern="0" dirty="0">
              <a:ea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844160-F180-D4FD-5B8A-5C1D5A4F5E23}"/>
              </a:ext>
            </a:extLst>
          </p:cNvPr>
          <p:cNvSpPr/>
          <p:nvPr/>
        </p:nvSpPr>
        <p:spPr>
          <a:xfrm>
            <a:off x="177420" y="6058367"/>
            <a:ext cx="11832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Toennis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et al. </a:t>
            </a:r>
            <a:r>
              <a:rPr lang="en-GB" sz="1400" b="1" i="1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Europace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2023. DOI: 10.1093/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europace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/euad166; 2 Healey et al.</a:t>
            </a:r>
            <a:r>
              <a:rPr lang="en-GB" sz="1400" b="1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NEJM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2012. DOI: 0.1056/NEJMoa1105575</a:t>
            </a:r>
            <a:r>
              <a:rPr lang="en-GB" sz="1400" b="1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400" b="1" i="1" kern="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de-DE" sz="1400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Bertaglia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de-DE" sz="1400" b="1" i="1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Europace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2019. DOI: 10.1093/</a:t>
            </a:r>
            <a:r>
              <a:rPr lang="de-DE" sz="1400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europace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/euz172; 4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Kirchhof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et al. </a:t>
            </a:r>
            <a:r>
              <a:rPr lang="en-GB" sz="1400" b="1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NEJM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2023. DOI: 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0.1056/NEJMoa2303062;</a:t>
            </a:r>
            <a:endParaRPr lang="de-DE" sz="1400" kern="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de-DE" sz="1400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Uittenbogaart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de-DE" sz="1400" b="1" i="1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Europace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2018. DOI: 10.1093/</a:t>
            </a:r>
            <a:r>
              <a:rPr lang="de-DE" sz="1400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europace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/eux356; 6 Van Gelder et al. </a:t>
            </a:r>
            <a:r>
              <a:rPr lang="de-DE" sz="1400" b="1" i="1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de-DE" sz="1400" b="1" i="1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Heart J 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2017. DOI:10.1093/</a:t>
            </a:r>
            <a:r>
              <a:rPr lang="de-DE" sz="1400" kern="1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eurheartj</a:t>
            </a:r>
            <a:r>
              <a:rPr lang="de-DE" sz="1400" kern="1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/ehx042</a:t>
            </a:r>
          </a:p>
          <a:p>
            <a:endParaRPr lang="de-DE" sz="14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pPr algn="ctr"/>
            <a:r>
              <a:rPr lang="en-GB" sz="3000" b="1" dirty="0"/>
              <a:t>Study Design and Objectives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4513E6-C487-34EE-3B96-0CF7DDC2356E}"/>
              </a:ext>
            </a:extLst>
          </p:cNvPr>
          <p:cNvSpPr txBox="1"/>
          <p:nvPr/>
        </p:nvSpPr>
        <p:spPr>
          <a:xfrm>
            <a:off x="193186" y="2249625"/>
            <a:ext cx="11575487" cy="2092881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2600" i="0" u="sng" strike="noStrike" dirty="0">
                <a:effectLst/>
              </a:rPr>
              <a:t>Prespecified subanalysis of NOAH-AFNET 6</a:t>
            </a:r>
          </a:p>
          <a:p>
            <a:pPr algn="ctr"/>
            <a:endParaRPr lang="de-DE" sz="2600" i="0" u="none" strike="noStrike" dirty="0">
              <a:effectLst/>
            </a:endParaRPr>
          </a:p>
          <a:p>
            <a:pPr algn="ctr"/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assess</a:t>
            </a:r>
            <a:r>
              <a:rPr lang="de-DE" sz="2600" dirty="0"/>
              <a:t> </a:t>
            </a:r>
            <a:r>
              <a:rPr lang="de-DE" sz="2600" i="0" u="none" strike="noStrike" dirty="0" err="1">
                <a:effectLst/>
              </a:rPr>
              <a:t>the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efficacy</a:t>
            </a:r>
            <a:r>
              <a:rPr lang="de-DE" sz="2600" i="0" u="none" strike="noStrike" dirty="0">
                <a:effectLst/>
              </a:rPr>
              <a:t> and </a:t>
            </a:r>
            <a:r>
              <a:rPr lang="de-DE" sz="2600" i="0" u="none" strike="noStrike" dirty="0" err="1">
                <a:effectLst/>
              </a:rPr>
              <a:t>safety</a:t>
            </a:r>
            <a:r>
              <a:rPr lang="de-DE" sz="2600" i="0" u="none" strike="noStrike" dirty="0">
                <a:effectLst/>
              </a:rPr>
              <a:t> of oral </a:t>
            </a:r>
            <a:r>
              <a:rPr lang="de-DE" sz="2600" i="0" u="none" strike="noStrike" dirty="0" err="1">
                <a:effectLst/>
              </a:rPr>
              <a:t>anticoagulation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with</a:t>
            </a:r>
            <a:r>
              <a:rPr lang="de-DE" sz="2600" i="0" u="none" strike="noStrike" dirty="0">
                <a:effectLst/>
              </a:rPr>
              <a:t> edoxaban </a:t>
            </a:r>
            <a:r>
              <a:rPr lang="de-DE" sz="2600" i="0" u="none" strike="noStrike" dirty="0" err="1">
                <a:effectLst/>
              </a:rPr>
              <a:t>compared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to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no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anticoagulation</a:t>
            </a:r>
            <a:r>
              <a:rPr lang="de-DE" sz="2600" i="0" u="none" strike="noStrike" dirty="0">
                <a:effectLst/>
              </a:rPr>
              <a:t> in </a:t>
            </a:r>
            <a:r>
              <a:rPr lang="de-DE" sz="2600" i="0" u="none" strike="noStrike" dirty="0" err="1">
                <a:effectLst/>
              </a:rPr>
              <a:t>patients</a:t>
            </a:r>
            <a:r>
              <a:rPr lang="de-DE" sz="2600" i="0" u="none" strike="noStrike" dirty="0">
                <a:effectLst/>
              </a:rPr>
              <a:t> </a:t>
            </a:r>
            <a:r>
              <a:rPr lang="de-DE" sz="2600" i="0" u="none" strike="noStrike" dirty="0" err="1">
                <a:effectLst/>
              </a:rPr>
              <a:t>with</a:t>
            </a:r>
            <a:r>
              <a:rPr lang="de-DE" sz="2600" i="0" u="none" strike="noStrike" dirty="0">
                <a:effectLst/>
              </a:rPr>
              <a:t> AHRE </a:t>
            </a:r>
            <a:r>
              <a:rPr lang="de-DE" sz="2600" i="0" u="none" strike="noStrike" dirty="0" err="1">
                <a:effectLst/>
              </a:rPr>
              <a:t>lasting</a:t>
            </a:r>
            <a:r>
              <a:rPr lang="de-DE" sz="2600" i="0" u="none" strike="noStrike" dirty="0">
                <a:effectLst/>
              </a:rPr>
              <a:t> ≥24 </a:t>
            </a:r>
            <a:r>
              <a:rPr lang="de-DE" sz="2600" i="0" u="none" strike="noStrike" dirty="0" err="1">
                <a:effectLst/>
              </a:rPr>
              <a:t>hours</a:t>
            </a:r>
            <a:r>
              <a:rPr lang="de-DE" sz="2600" dirty="0"/>
              <a:t> </a:t>
            </a:r>
            <a:r>
              <a:rPr lang="de-DE" sz="2600" dirty="0" err="1"/>
              <a:t>compared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shorter</a:t>
            </a:r>
            <a:r>
              <a:rPr lang="de-DE" sz="2600" dirty="0"/>
              <a:t> </a:t>
            </a:r>
            <a:r>
              <a:rPr lang="de-DE" sz="2600" dirty="0" err="1"/>
              <a:t>episodes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NOAH-AFNET 6 </a:t>
            </a:r>
            <a:r>
              <a:rPr lang="de-DE" sz="2600" dirty="0" err="1"/>
              <a:t>trial</a:t>
            </a:r>
            <a:endParaRPr lang="de-DE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427DB-9F80-5C46-63C4-3EBF4348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r>
              <a:rPr lang="en-US" sz="3200" b="1" dirty="0"/>
              <a:t>CONSORT Flow Diagram of the </a:t>
            </a:r>
            <a:r>
              <a:rPr lang="en-US" sz="3200" b="1" dirty="0" err="1"/>
              <a:t>Substudy</a:t>
            </a:r>
            <a:endParaRPr lang="de-DE" sz="3200" b="1" dirty="0"/>
          </a:p>
        </p:txBody>
      </p:sp>
      <p:pic>
        <p:nvPicPr>
          <p:cNvPr id="3" name="Bild 1" descr="Figure_1">
            <a:extLst>
              <a:ext uri="{FF2B5EF4-FFF2-40B4-BE49-F238E27FC236}">
                <a16:creationId xmlns:a16="http://schemas.microsoft.com/office/drawing/2014/main" id="{AEB94735-C184-0DF6-21FB-9623A16D1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749" r="2022" b="74777"/>
          <a:stretch/>
        </p:blipFill>
        <p:spPr bwMode="auto">
          <a:xfrm>
            <a:off x="293913" y="1125537"/>
            <a:ext cx="6805095" cy="23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7E5A4F1-19A1-3151-2795-384DD596C913}"/>
              </a:ext>
            </a:extLst>
          </p:cNvPr>
          <p:cNvSpPr txBox="1"/>
          <p:nvPr/>
        </p:nvSpPr>
        <p:spPr>
          <a:xfrm>
            <a:off x="7085463" y="3544416"/>
            <a:ext cx="51065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All patients changed to open-label anticoagulation upon ECG-documentation of atrial fibrillation</a:t>
            </a:r>
          </a:p>
          <a:p>
            <a:pPr algn="ctr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(ECG every 6 month)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B4D2D5-A786-8085-D45D-12A6C4FD5531}"/>
              </a:ext>
            </a:extLst>
          </p:cNvPr>
          <p:cNvSpPr txBox="1"/>
          <p:nvPr/>
        </p:nvSpPr>
        <p:spPr>
          <a:xfrm>
            <a:off x="7265642" y="1731722"/>
            <a:ext cx="4841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All AHRE were reviewed by core lab.</a:t>
            </a:r>
          </a:p>
          <a:p>
            <a:pPr algn="ctr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Patients were classified by duration of the longest AHRE episode at baseline</a:t>
            </a:r>
          </a:p>
        </p:txBody>
      </p:sp>
      <p:pic>
        <p:nvPicPr>
          <p:cNvPr id="6" name="Bild 1" descr="Figure_1">
            <a:extLst>
              <a:ext uri="{FF2B5EF4-FFF2-40B4-BE49-F238E27FC236}">
                <a16:creationId xmlns:a16="http://schemas.microsoft.com/office/drawing/2014/main" id="{CA1A906E-1274-A1E1-EE04-CA568A5A9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749" r="2022" b="39674"/>
          <a:stretch/>
        </p:blipFill>
        <p:spPr bwMode="auto">
          <a:xfrm>
            <a:off x="293913" y="1104428"/>
            <a:ext cx="6805095" cy="5416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7D1E64-E154-BF27-651F-23311905483C}"/>
              </a:ext>
            </a:extLst>
          </p:cNvPr>
          <p:cNvSpPr txBox="1"/>
          <p:nvPr/>
        </p:nvSpPr>
        <p:spPr>
          <a:xfrm>
            <a:off x="279625" y="2517212"/>
            <a:ext cx="230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Tahoma" panose="020B0604030504040204" pitchFamily="34" charset="0"/>
                <a:cs typeface="Tahoma" panose="020B0604030504040204" pitchFamily="34" charset="0"/>
              </a:rPr>
              <a:t>Patients with core lab verified duration of longest AHRE at baseline</a:t>
            </a:r>
          </a:p>
        </p:txBody>
      </p:sp>
    </p:spTree>
    <p:extLst>
      <p:ext uri="{BB962C8B-B14F-4D97-AF65-F5344CB8AC3E}">
        <p14:creationId xmlns:p14="http://schemas.microsoft.com/office/powerpoint/2010/main" val="1562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E4940-A610-7FF0-69CC-B13F68F0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r>
              <a:rPr lang="de-DE" sz="3000" b="1" dirty="0"/>
              <a:t>Outcomes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E06F8D-B072-4B1D-B025-C4962680FF66}"/>
              </a:ext>
            </a:extLst>
          </p:cNvPr>
          <p:cNvSpPr txBox="1"/>
          <p:nvPr/>
        </p:nvSpPr>
        <p:spPr>
          <a:xfrm>
            <a:off x="394377" y="1153200"/>
            <a:ext cx="108619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Primary efficacy outcome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en-GB" sz="24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omposite of stroke, systemic embolism, or cardiovascular death</a:t>
            </a:r>
          </a:p>
          <a:p>
            <a:endParaRPr lang="en-GB" sz="2400" kern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GB" sz="2400" b="1" kern="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en-GB" sz="24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afety outcome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en-GB" sz="24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omposite of ISTH major bleeding and all-cause death </a:t>
            </a:r>
            <a:endParaRPr lang="en-GB" sz="2400" kern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2400" kern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GB" sz="24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Key secondary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en-GB" sz="24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omponents of these outcomes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ECG-diagnosed atrial fibrillation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kern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GB" sz="2400" b="1" kern="0" dirty="0">
                <a:solidFill>
                  <a:srgbClr val="000000"/>
                </a:solidFill>
                <a:ea typeface="Calibri" panose="020F0502020204030204" pitchFamily="34" charset="0"/>
              </a:rPr>
              <a:t>Post-hoc outcome</a:t>
            </a:r>
            <a:endParaRPr lang="en-GB" sz="2400" kern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</a:rPr>
              <a:t>Composite of </a:t>
            </a:r>
            <a:r>
              <a:rPr lang="en-GB" sz="2400" kern="0" dirty="0">
                <a:effectLst/>
                <a:ea typeface="Calibri" panose="020F0502020204030204" pitchFamily="34" charset="0"/>
              </a:rPr>
              <a:t>ischemic stroke and systemic embolism excluding pulmonary embolism and myocardial infarction </a:t>
            </a:r>
            <a:endParaRPr lang="en-GB" sz="2400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95D08-6B20-DEBF-C74A-11952AAB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928"/>
            <a:ext cx="12191998" cy="777875"/>
          </a:xfrm>
        </p:spPr>
        <p:txBody>
          <a:bodyPr/>
          <a:lstStyle/>
          <a:p>
            <a:r>
              <a:rPr lang="de-DE" sz="3200" b="1" dirty="0"/>
              <a:t>Baseline </a:t>
            </a:r>
            <a:r>
              <a:rPr lang="de-DE" sz="3200" b="1" dirty="0" err="1"/>
              <a:t>Characteristics</a:t>
            </a:r>
            <a:endParaRPr lang="de-DE" sz="3200" b="1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6319D98-57F2-79D8-A60A-172616FF1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23891"/>
              </p:ext>
            </p:extLst>
          </p:nvPr>
        </p:nvGraphicFramePr>
        <p:xfrm>
          <a:off x="265420" y="996043"/>
          <a:ext cx="11621778" cy="556827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{46F890A9-2807-4EBB-B81D-B2AA78EC7F39}</a:tableStyleId>
              </a:tblPr>
              <a:tblGrid>
                <a:gridCol w="2554356">
                  <a:extLst>
                    <a:ext uri="{9D8B030D-6E8A-4147-A177-3AD203B41FA5}">
                      <a16:colId xmlns:a16="http://schemas.microsoft.com/office/drawing/2014/main" val="3538217439"/>
                    </a:ext>
                  </a:extLst>
                </a:gridCol>
                <a:gridCol w="1790033">
                  <a:extLst>
                    <a:ext uri="{9D8B030D-6E8A-4147-A177-3AD203B41FA5}">
                      <a16:colId xmlns:a16="http://schemas.microsoft.com/office/drawing/2014/main" val="3689192337"/>
                    </a:ext>
                  </a:extLst>
                </a:gridCol>
                <a:gridCol w="1856506">
                  <a:extLst>
                    <a:ext uri="{9D8B030D-6E8A-4147-A177-3AD203B41FA5}">
                      <a16:colId xmlns:a16="http://schemas.microsoft.com/office/drawing/2014/main" val="1882537093"/>
                    </a:ext>
                  </a:extLst>
                </a:gridCol>
                <a:gridCol w="1856506">
                  <a:extLst>
                    <a:ext uri="{9D8B030D-6E8A-4147-A177-3AD203B41FA5}">
                      <a16:colId xmlns:a16="http://schemas.microsoft.com/office/drawing/2014/main" val="1477260955"/>
                    </a:ext>
                  </a:extLst>
                </a:gridCol>
                <a:gridCol w="1856506">
                  <a:extLst>
                    <a:ext uri="{9D8B030D-6E8A-4147-A177-3AD203B41FA5}">
                      <a16:colId xmlns:a16="http://schemas.microsoft.com/office/drawing/2014/main" val="1232140157"/>
                    </a:ext>
                  </a:extLst>
                </a:gridCol>
                <a:gridCol w="1707871">
                  <a:extLst>
                    <a:ext uri="{9D8B030D-6E8A-4147-A177-3AD203B41FA5}">
                      <a16:colId xmlns:a16="http://schemas.microsoft.com/office/drawing/2014/main" val="534280122"/>
                    </a:ext>
                  </a:extLst>
                </a:gridCol>
              </a:tblGrid>
              <a:tr h="503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DE" sz="15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rgbClr val="78BEE3"/>
                          </a:solidFill>
                          <a:effectLst/>
                        </a:rPr>
                        <a:t>AHRE duration at baseline </a:t>
                      </a:r>
                      <a:r>
                        <a:rPr lang="en-GB" sz="1600" kern="100" dirty="0">
                          <a:solidFill>
                            <a:srgbClr val="78BEE3"/>
                          </a:solidFill>
                          <a:effectLst/>
                        </a:rPr>
                        <a:t>≥</a:t>
                      </a:r>
                      <a:r>
                        <a:rPr lang="en-US" sz="1600" kern="100" dirty="0">
                          <a:solidFill>
                            <a:srgbClr val="78BEE3"/>
                          </a:solidFill>
                          <a:effectLst/>
                        </a:rPr>
                        <a:t>24 hours</a:t>
                      </a:r>
                      <a:endParaRPr lang="de-DE" sz="1600" kern="100" dirty="0">
                        <a:solidFill>
                          <a:srgbClr val="78BEE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solidFill>
                            <a:srgbClr val="DF9B03"/>
                          </a:solidFill>
                          <a:effectLst/>
                        </a:rPr>
                        <a:t>AHRE duration at baseline &lt;24 hours</a:t>
                      </a:r>
                      <a:endParaRPr lang="de-DE" sz="1600" kern="100" dirty="0">
                        <a:solidFill>
                          <a:srgbClr val="DF9B0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kern="100" dirty="0">
                        <a:solidFill>
                          <a:srgbClr val="78BEE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All Patients</a:t>
                      </a:r>
                      <a:endParaRPr lang="de-DE" sz="16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2042"/>
                  </a:ext>
                </a:extLst>
              </a:tr>
              <a:tr h="375054">
                <a:tc>
                  <a:txBody>
                    <a:bodyPr/>
                    <a:lstStyle/>
                    <a:p>
                      <a:pPr algn="l"/>
                      <a:endParaRPr lang="de-DE" sz="15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00" dirty="0">
                          <a:effectLst/>
                        </a:rPr>
                        <a:t>Edoxaban (N=132)</a:t>
                      </a:r>
                      <a:endParaRPr lang="de-DE" sz="15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00" dirty="0">
                          <a:effectLst/>
                        </a:rPr>
                        <a:t>Placebo (N=127)</a:t>
                      </a:r>
                      <a:endParaRPr lang="de-DE" sz="15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00" dirty="0">
                          <a:effectLst/>
                        </a:rPr>
                        <a:t>Edoxaban (N=1062)</a:t>
                      </a:r>
                      <a:endParaRPr lang="de-DE" sz="15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00" dirty="0">
                          <a:effectLst/>
                        </a:rPr>
                        <a:t>Placebo (N=1068)</a:t>
                      </a:r>
                      <a:endParaRPr lang="de-DE" sz="15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kern="100" dirty="0">
                          <a:effectLst/>
                        </a:rPr>
                        <a:t>Total (N=2389)</a:t>
                      </a:r>
                      <a:endParaRPr lang="de-DE" sz="15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49364"/>
                  </a:ext>
                </a:extLst>
              </a:tr>
              <a:tr h="574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Age </a:t>
                      </a:r>
                      <a:r>
                        <a:rPr lang="en-US" sz="1600" kern="100" dirty="0">
                          <a:effectLst/>
                        </a:rPr>
                        <a:t>[years], </a:t>
                      </a:r>
                      <a:r>
                        <a:rPr lang="en-US" sz="1600" b="0" kern="100" dirty="0">
                          <a:effectLst/>
                        </a:rPr>
                        <a:t>mean ± SD</a:t>
                      </a:r>
                      <a:endParaRPr lang="de-DE" sz="16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77 ± 6.5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78 ± 7.6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78 ± 6.5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78 ± 5.6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78 ± 6.6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58371"/>
                  </a:ext>
                </a:extLst>
              </a:tr>
              <a:tr h="604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Female Sex, N (%)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32/132 (24.2%)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40/127 (31.5%)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398/1062 (37.5%)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405/1068 (37.9%)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875/2389 (36.6%)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46439"/>
                  </a:ext>
                </a:extLst>
              </a:tr>
              <a:tr h="596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CHA</a:t>
                      </a:r>
                      <a:r>
                        <a:rPr lang="en-US" sz="1600" kern="100" baseline="-25000" dirty="0">
                          <a:effectLst/>
                        </a:rPr>
                        <a:t>2</a:t>
                      </a:r>
                      <a:r>
                        <a:rPr lang="en-US" sz="1600" kern="100" dirty="0">
                          <a:effectLst/>
                        </a:rPr>
                        <a:t>DS</a:t>
                      </a:r>
                      <a:r>
                        <a:rPr lang="en-US" sz="1600" kern="100" baseline="-25000" dirty="0">
                          <a:effectLst/>
                        </a:rPr>
                        <a:t>2</a:t>
                      </a:r>
                      <a:r>
                        <a:rPr lang="en-US" sz="1600" kern="100" dirty="0">
                          <a:effectLst/>
                        </a:rPr>
                        <a:t>-VASc score, </a:t>
                      </a:r>
                      <a:r>
                        <a:rPr lang="en-US" sz="1600" b="0" kern="100" dirty="0">
                          <a:effectLst/>
                        </a:rPr>
                        <a:t>Median (Q1, Q3)</a:t>
                      </a:r>
                      <a:endParaRPr lang="de-DE" sz="16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  (3, 5)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 (3, 5)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 (3, 5)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 (3, 5)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4 (3, 5)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10817"/>
                  </a:ext>
                </a:extLst>
              </a:tr>
              <a:tr h="764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Prior stroke or transient ischemic attack, </a:t>
                      </a:r>
                      <a:r>
                        <a:rPr lang="en-US" sz="1600" b="0" kern="100" dirty="0">
                          <a:effectLst/>
                        </a:rPr>
                        <a:t>N (%)</a:t>
                      </a:r>
                      <a:endParaRPr lang="de-DE" sz="16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11/132 (8.3%)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14/127 (11.0%)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101/1062 (9.5%)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112/1068 (10.5%)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238/2389 (10.0%)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05012"/>
                  </a:ext>
                </a:extLst>
              </a:tr>
              <a:tr h="764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Modified HAS-BLED Score,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(Q1,Q3)</a:t>
                      </a:r>
                      <a:r>
                        <a:rPr lang="de-DE" sz="1600" b="0" dirty="0">
                          <a:effectLst/>
                        </a:rPr>
                        <a:t> </a:t>
                      </a:r>
                      <a:endParaRPr lang="de-DE" sz="16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(3, 4)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(3, 4)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(3, 4)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(3, 4)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(3, 4)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41551"/>
                  </a:ext>
                </a:extLst>
              </a:tr>
              <a:tr h="7894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Maximum duration of AHRE [hours],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median (Q1, Q3)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58.0 (30.7, 100.0)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52.5 (33.4, 96.0)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2.2 (0.7, 5.9)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2.2 (0.6, 5.9)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2.8 (0.8, 9.4)</a:t>
                      </a:r>
                      <a:endParaRPr lang="de-DE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33284"/>
                  </a:ext>
                </a:extLst>
              </a:tr>
              <a:tr h="596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Number of total AHRE, </a:t>
                      </a:r>
                      <a:r>
                        <a:rPr lang="en-US" sz="1600" b="0" kern="100" dirty="0">
                          <a:effectLst/>
                        </a:rPr>
                        <a:t>Median (Q1, Q3)</a:t>
                      </a:r>
                      <a:endParaRPr lang="de-DE" sz="16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10.5 (2.0, 36.2)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9.0 (2.0, 24.0)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4.0 (1.0, 15.0)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4.0 (1.0, 13.8)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4.0 (1.0, 15.0)</a:t>
                      </a:r>
                      <a:endParaRPr lang="de-DE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17" marR="195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fig 2 max_AHRE_duration">
            <a:extLst>
              <a:ext uri="{FF2B5EF4-FFF2-40B4-BE49-F238E27FC236}">
                <a16:creationId xmlns:a16="http://schemas.microsoft.com/office/drawing/2014/main" id="{E0BB1EDD-D983-A51D-1B2E-93B6FFDF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4987" r="3627" b="6968"/>
          <a:stretch/>
        </p:blipFill>
        <p:spPr bwMode="auto">
          <a:xfrm>
            <a:off x="681925" y="1043419"/>
            <a:ext cx="8069011" cy="54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4A9B220-6181-B68D-EA57-A65AF2F833E4}"/>
              </a:ext>
            </a:extLst>
          </p:cNvPr>
          <p:cNvSpPr txBox="1">
            <a:spLocks/>
          </p:cNvSpPr>
          <p:nvPr/>
        </p:nvSpPr>
        <p:spPr>
          <a:xfrm>
            <a:off x="2" y="2928"/>
            <a:ext cx="12191998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3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de-DE" sz="3200" b="1" kern="0" dirty="0"/>
              <a:t>Duration of maximum AHRE at </a:t>
            </a:r>
            <a:r>
              <a:rPr lang="de-DE" sz="3200" b="1" kern="0" dirty="0" err="1"/>
              <a:t>baseline</a:t>
            </a:r>
            <a:endParaRPr lang="de-DE" sz="3200" b="1" kern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4D0AECC-C229-FAE9-3489-D1AD53396B59}"/>
              </a:ext>
            </a:extLst>
          </p:cNvPr>
          <p:cNvSpPr/>
          <p:nvPr/>
        </p:nvSpPr>
        <p:spPr>
          <a:xfrm flipV="1">
            <a:off x="9083675" y="3667332"/>
            <a:ext cx="943728" cy="194552"/>
          </a:xfrm>
          <a:prstGeom prst="rect">
            <a:avLst/>
          </a:prstGeom>
          <a:solidFill>
            <a:srgbClr val="DF9B0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D673F05-26CB-90F9-1C88-BD58147F2534}"/>
              </a:ext>
            </a:extLst>
          </p:cNvPr>
          <p:cNvSpPr/>
          <p:nvPr/>
        </p:nvSpPr>
        <p:spPr>
          <a:xfrm>
            <a:off x="9083675" y="3234447"/>
            <a:ext cx="943728" cy="194553"/>
          </a:xfrm>
          <a:prstGeom prst="rect">
            <a:avLst/>
          </a:prstGeom>
          <a:solidFill>
            <a:srgbClr val="78BEE3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307C10-85C7-FF40-2CCA-7DC00393938D}"/>
              </a:ext>
            </a:extLst>
          </p:cNvPr>
          <p:cNvSpPr txBox="1"/>
          <p:nvPr/>
        </p:nvSpPr>
        <p:spPr>
          <a:xfrm>
            <a:off x="10149191" y="3135182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AHRE ≥ 24 </a:t>
            </a:r>
            <a:r>
              <a:rPr lang="de-DE" dirty="0" err="1"/>
              <a:t>hours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B86761-49A3-7331-C363-78854AFD2418}"/>
              </a:ext>
            </a:extLst>
          </p:cNvPr>
          <p:cNvSpPr txBox="1"/>
          <p:nvPr/>
        </p:nvSpPr>
        <p:spPr>
          <a:xfrm>
            <a:off x="10149191" y="3579942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AHRE &lt; 24 </a:t>
            </a:r>
            <a:r>
              <a:rPr lang="de-DE" dirty="0" err="1"/>
              <a:t>hours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0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DD9D2-C5AE-ACD7-A864-94166FE5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6" y="24629"/>
            <a:ext cx="11229473" cy="1041161"/>
          </a:xfrm>
        </p:spPr>
        <p:txBody>
          <a:bodyPr/>
          <a:lstStyle/>
          <a:p>
            <a:r>
              <a:rPr lang="de-DE" sz="3200" b="1" dirty="0"/>
              <a:t>Primary </a:t>
            </a:r>
            <a:r>
              <a:rPr lang="de-DE" sz="3200" b="1" dirty="0" err="1"/>
              <a:t>Efficacy</a:t>
            </a:r>
            <a:r>
              <a:rPr lang="de-DE" sz="3200" b="1" dirty="0"/>
              <a:t> Outcome </a:t>
            </a:r>
            <a:br>
              <a:rPr lang="de-DE" sz="3200" b="1" dirty="0"/>
            </a:br>
            <a:r>
              <a:rPr lang="de-DE" sz="3200" b="1" dirty="0"/>
              <a:t>(</a:t>
            </a:r>
            <a:r>
              <a:rPr lang="de-DE" sz="3200" b="1" dirty="0" err="1"/>
              <a:t>stroke</a:t>
            </a:r>
            <a:r>
              <a:rPr lang="de-DE" sz="3200" b="1" dirty="0"/>
              <a:t>, </a:t>
            </a:r>
            <a:r>
              <a:rPr lang="de-DE" sz="3200" b="1" dirty="0" err="1"/>
              <a:t>systemic</a:t>
            </a:r>
            <a:r>
              <a:rPr lang="de-DE" sz="3200" b="1" dirty="0"/>
              <a:t> </a:t>
            </a:r>
            <a:r>
              <a:rPr lang="de-DE" sz="3200" b="1" dirty="0" err="1"/>
              <a:t>embolism</a:t>
            </a:r>
            <a:r>
              <a:rPr lang="de-DE" sz="3200" b="1" dirty="0"/>
              <a:t>, </a:t>
            </a:r>
            <a:r>
              <a:rPr lang="de-DE" sz="3200" b="1" dirty="0" err="1"/>
              <a:t>or</a:t>
            </a:r>
            <a:r>
              <a:rPr lang="de-DE" sz="3200" b="1" dirty="0"/>
              <a:t> </a:t>
            </a:r>
            <a:r>
              <a:rPr lang="de-DE" sz="3200" b="1" dirty="0" err="1"/>
              <a:t>cardiovascular</a:t>
            </a:r>
            <a:r>
              <a:rPr lang="de-DE" sz="3200" b="1" dirty="0"/>
              <a:t> </a:t>
            </a:r>
            <a:r>
              <a:rPr lang="de-DE" sz="3200" b="1" dirty="0" err="1"/>
              <a:t>death</a:t>
            </a:r>
            <a:r>
              <a:rPr lang="de-DE" sz="3200" b="1" dirty="0"/>
              <a:t>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9117F52-30FC-3DEA-9649-09529CB0A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99922"/>
              </p:ext>
            </p:extLst>
          </p:nvPr>
        </p:nvGraphicFramePr>
        <p:xfrm>
          <a:off x="5413101" y="1967423"/>
          <a:ext cx="6728100" cy="3018126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1500592">
                  <a:extLst>
                    <a:ext uri="{9D8B030D-6E8A-4147-A177-3AD203B41FA5}">
                      <a16:colId xmlns:a16="http://schemas.microsoft.com/office/drawing/2014/main" val="560571541"/>
                    </a:ext>
                  </a:extLst>
                </a:gridCol>
                <a:gridCol w="1090864">
                  <a:extLst>
                    <a:ext uri="{9D8B030D-6E8A-4147-A177-3AD203B41FA5}">
                      <a16:colId xmlns:a16="http://schemas.microsoft.com/office/drawing/2014/main" val="3044936023"/>
                    </a:ext>
                  </a:extLst>
                </a:gridCol>
                <a:gridCol w="950303">
                  <a:extLst>
                    <a:ext uri="{9D8B030D-6E8A-4147-A177-3AD203B41FA5}">
                      <a16:colId xmlns:a16="http://schemas.microsoft.com/office/drawing/2014/main" val="2988035713"/>
                    </a:ext>
                  </a:extLst>
                </a:gridCol>
                <a:gridCol w="1038918">
                  <a:extLst>
                    <a:ext uri="{9D8B030D-6E8A-4147-A177-3AD203B41FA5}">
                      <a16:colId xmlns:a16="http://schemas.microsoft.com/office/drawing/2014/main" val="339563574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2352204550"/>
                    </a:ext>
                  </a:extLst>
                </a:gridCol>
                <a:gridCol w="992392">
                  <a:extLst>
                    <a:ext uri="{9D8B030D-6E8A-4147-A177-3AD203B41FA5}">
                      <a16:colId xmlns:a16="http://schemas.microsoft.com/office/drawing/2014/main" val="3027378640"/>
                    </a:ext>
                  </a:extLst>
                </a:gridCol>
              </a:tblGrid>
              <a:tr h="530049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≥24 hours</a:t>
                      </a:r>
                      <a:endParaRPr lang="de-DE" sz="1400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7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AHRE duration </a:t>
                      </a:r>
                    </a:p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&lt;24 hours</a:t>
                      </a:r>
                      <a:endParaRPr lang="de-DE" sz="1400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p-value interaction</a:t>
                      </a:r>
                      <a:endParaRPr lang="de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14737"/>
                  </a:ext>
                </a:extLst>
              </a:tr>
              <a:tr h="329813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Edoxaban (n=132)</a:t>
                      </a:r>
                      <a:endParaRPr lang="de-DE" sz="1400" b="1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8BEE3"/>
                          </a:solidFill>
                          <a:effectLst/>
                          <a:latin typeface="+mj-lt"/>
                        </a:rPr>
                        <a:t>Placebo (n=127)</a:t>
                      </a:r>
                      <a:endParaRPr lang="de-DE" sz="1400" b="1" dirty="0">
                        <a:solidFill>
                          <a:srgbClr val="78BEE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Edoxaban (n=1062)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Placebo (n=1068)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73219"/>
                  </a:ext>
                </a:extLst>
              </a:tr>
              <a:tr h="431211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</a:t>
                      </a:r>
                      <a:r>
                        <a:rPr lang="en-GB" sz="1400" b="1" kern="1200" baseline="0" dirty="0">
                          <a:solidFill>
                            <a:srgbClr val="78BE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event</a:t>
                      </a:r>
                      <a:endParaRPr lang="de-DE" sz="1400" b="1" kern="1200" dirty="0">
                        <a:solidFill>
                          <a:srgbClr val="78BEE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C5B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DF9B03"/>
                          </a:solidFill>
                          <a:effectLst/>
                          <a:latin typeface="+mj-lt"/>
                        </a:rPr>
                        <a:t>Patients with event</a:t>
                      </a:r>
                      <a:endParaRPr lang="de-DE" sz="1400" b="1" dirty="0">
                        <a:solidFill>
                          <a:srgbClr val="DF9B0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9" marR="4222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72922"/>
                  </a:ext>
                </a:extLst>
              </a:tr>
              <a:tr h="494719">
                <a:tc>
                  <a:txBody>
                    <a:bodyPr/>
                    <a:lstStyle/>
                    <a:p>
                      <a:pPr marR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Primary efficacy outcome</a:t>
                      </a:r>
                      <a:endParaRPr lang="de-DE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0.65</a:t>
                      </a: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88108"/>
                  </a:ext>
                </a:extLst>
              </a:tr>
              <a:tr h="357080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Ischemic stroke</a:t>
                      </a:r>
                      <a:endParaRPr lang="de-DE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0.89</a:t>
                      </a: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09500"/>
                  </a:ext>
                </a:extLst>
              </a:tr>
              <a:tr h="404275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Systemic</a:t>
                      </a:r>
                    </a:p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embolism</a:t>
                      </a:r>
                      <a:endParaRPr lang="de-DE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0.51</a:t>
                      </a: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95960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CV death</a:t>
                      </a:r>
                      <a:endParaRPr lang="de-DE" sz="14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9942" marR="1994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0.58</a:t>
                      </a:r>
                      <a:endParaRPr lang="de-DE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42" marR="199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3034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FD88873-7A7D-29A8-6EC8-B3C37D2DA9BF}"/>
              </a:ext>
            </a:extLst>
          </p:cNvPr>
          <p:cNvSpPr txBox="1"/>
          <p:nvPr/>
        </p:nvSpPr>
        <p:spPr>
          <a:xfrm>
            <a:off x="5338280" y="5394302"/>
            <a:ext cx="65907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0" indent="449580" algn="ctr"/>
            <a:r>
              <a:rPr lang="en-GB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results were consistent using AHRE as a continuous variable or using median AHRE duration.</a:t>
            </a:r>
            <a:endParaRPr lang="de-DE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Ein Bild, das Text, Diagramm, parallel, Screenshot enthält.&#10;&#10;Automatisch generierte Beschreibung">
            <a:extLst>
              <a:ext uri="{FF2B5EF4-FFF2-40B4-BE49-F238E27FC236}">
                <a16:creationId xmlns:a16="http://schemas.microsoft.com/office/drawing/2014/main" id="{60FE64B9-5400-DBE2-8E48-EF28E234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5093" r="49205" b="52926"/>
          <a:stretch/>
        </p:blipFill>
        <p:spPr>
          <a:xfrm>
            <a:off x="50799" y="1588168"/>
            <a:ext cx="5287481" cy="44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UKM Diavorlage 9-03">
  <a:themeElements>
    <a:clrScheme name="UKM Diavorlage 9-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KM Diavorlage 9-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M Diavorlage 9-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M Diavorlage 9-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M Diavorlage 9-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M Diavorlage 9-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M Diavorlage 9-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M Diavorlage 9-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M Diavorlage 9-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3A84D3-037B-41F8-AF4C-F806A587C09A}"/>
</file>

<file path=customXml/itemProps2.xml><?xml version="1.0" encoding="utf-8"?>
<ds:datastoreItem xmlns:ds="http://schemas.openxmlformats.org/officeDocument/2006/customXml" ds:itemID="{FB079A00-97C5-4E8D-9922-D150128672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1320</Words>
  <Application>Microsoft Office PowerPoint</Application>
  <PresentationFormat>Widescreen</PresentationFormat>
  <Paragraphs>211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Verdana</vt:lpstr>
      <vt:lpstr>Calibri</vt:lpstr>
      <vt:lpstr>Univers</vt:lpstr>
      <vt:lpstr>UKM Diavorlage 9-03</vt:lpstr>
      <vt:lpstr>Efficacy and safety of anticoagulation with edoxaban in patients with Atrial high rate-episodes (AHRE) durations ≥ 24 hours  - The NOAH-AFNET 6 trial -</vt:lpstr>
      <vt:lpstr>Disclosures</vt:lpstr>
      <vt:lpstr>Background</vt:lpstr>
      <vt:lpstr>Study Design and Objectives</vt:lpstr>
      <vt:lpstr>CONSORT Flow Diagram of the Substudy</vt:lpstr>
      <vt:lpstr>Outcomes</vt:lpstr>
      <vt:lpstr>Baseline Characteristics</vt:lpstr>
      <vt:lpstr>PowerPoint Presentation</vt:lpstr>
      <vt:lpstr>Primary Efficacy Outcome  (stroke, systemic embolism, or cardiovascular death)</vt:lpstr>
      <vt:lpstr>Safety Outcome (major bleeding or death)</vt:lpstr>
      <vt:lpstr>ECG-diagnosed Atrial Fibrillation</vt:lpstr>
      <vt:lpstr>Strengths and Limitations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jacqueline</dc:creator>
  <cp:lastModifiedBy>Wermers, Jason P</cp:lastModifiedBy>
  <cp:revision>1358</cp:revision>
  <cp:lastPrinted>2023-08-23T11:26:06Z</cp:lastPrinted>
  <dcterms:created xsi:type="dcterms:W3CDTF">2015-07-11T08:41:49Z</dcterms:created>
  <dcterms:modified xsi:type="dcterms:W3CDTF">2023-11-12T15:44:36Z</dcterms:modified>
</cp:coreProperties>
</file>