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7542" y="464312"/>
            <a:ext cx="772891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C1F74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C1F74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C1F74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44685" y="181632"/>
            <a:ext cx="7795004" cy="4895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753067" cy="49240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542" y="464312"/>
            <a:ext cx="772891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C1F74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7737" y="1388491"/>
            <a:ext cx="7348524" cy="1976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Relationship Id="rId4" Type="http://schemas.openxmlformats.org/officeDocument/2006/relationships/image" Target="../media/image1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7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8.jpg"/><Relationship Id="rId4" Type="http://schemas.openxmlformats.org/officeDocument/2006/relationships/image" Target="../media/image19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png"/><Relationship Id="rId3" Type="http://schemas.openxmlformats.org/officeDocument/2006/relationships/image" Target="../media/image25.jpg"/><Relationship Id="rId4" Type="http://schemas.openxmlformats.org/officeDocument/2006/relationships/image" Target="../media/image26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png"/><Relationship Id="rId3" Type="http://schemas.openxmlformats.org/officeDocument/2006/relationships/image" Target="../media/image28.jpg"/><Relationship Id="rId4" Type="http://schemas.openxmlformats.org/officeDocument/2006/relationships/image" Target="../media/image29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6531" y="0"/>
            <a:ext cx="5177468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1355" y="893190"/>
            <a:ext cx="7341870" cy="14890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00"/>
                </a:solidFill>
                <a:latin typeface="Calibri"/>
                <a:cs typeface="Calibri"/>
              </a:rPr>
              <a:t>EXPERT </a:t>
            </a:r>
            <a:r>
              <a:rPr dirty="0" sz="2400" spc="-25" b="1">
                <a:solidFill>
                  <a:srgbClr val="000000"/>
                </a:solidFill>
                <a:latin typeface="Calibri"/>
                <a:cs typeface="Calibri"/>
              </a:rPr>
              <a:t>RECOMMENDATIONS </a:t>
            </a:r>
            <a:r>
              <a:rPr dirty="0" sz="2400" spc="-5" b="1">
                <a:solidFill>
                  <a:srgbClr val="000000"/>
                </a:solidFill>
                <a:latin typeface="Calibri"/>
                <a:cs typeface="Calibri"/>
              </a:rPr>
              <a:t>ON THE</a:t>
            </a:r>
            <a:r>
              <a:rPr dirty="0" sz="2400" spc="-1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0000"/>
                </a:solidFill>
                <a:latin typeface="Calibri"/>
                <a:cs typeface="Calibri"/>
              </a:rPr>
              <a:t>ASSESSMENT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 b="1">
                <a:solidFill>
                  <a:srgbClr val="000000"/>
                </a:solidFill>
                <a:latin typeface="Calibri"/>
                <a:cs typeface="Calibri"/>
              </a:rPr>
              <a:t>OF </a:t>
            </a:r>
            <a:r>
              <a:rPr dirty="0" sz="2400" spc="-30" b="1">
                <a:solidFill>
                  <a:srgbClr val="000000"/>
                </a:solidFill>
                <a:latin typeface="Calibri"/>
                <a:cs typeface="Calibri"/>
              </a:rPr>
              <a:t>WALL </a:t>
            </a:r>
            <a:r>
              <a:rPr dirty="0" sz="2400" spc="-5" b="1">
                <a:solidFill>
                  <a:srgbClr val="000000"/>
                </a:solidFill>
                <a:latin typeface="Calibri"/>
                <a:cs typeface="Calibri"/>
              </a:rPr>
              <a:t>SHEAR </a:t>
            </a:r>
            <a:r>
              <a:rPr dirty="0" sz="2400" spc="-10" b="1">
                <a:solidFill>
                  <a:srgbClr val="000000"/>
                </a:solidFill>
                <a:latin typeface="Calibri"/>
                <a:cs typeface="Calibri"/>
              </a:rPr>
              <a:t>STRESS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IN HUMAN </a:t>
            </a:r>
            <a:r>
              <a:rPr dirty="0" sz="2400" spc="-15" b="1">
                <a:solidFill>
                  <a:srgbClr val="000000"/>
                </a:solidFill>
                <a:latin typeface="Calibri"/>
                <a:cs typeface="Calibri"/>
              </a:rPr>
              <a:t>CORONARY </a:t>
            </a:r>
            <a:r>
              <a:rPr dirty="0" sz="2400" spc="-10" b="1">
                <a:solidFill>
                  <a:srgbClr val="000000"/>
                </a:solidFill>
                <a:latin typeface="Calibri"/>
                <a:cs typeface="Calibri"/>
              </a:rPr>
              <a:t>ARTERIES:  </a:t>
            </a:r>
            <a:r>
              <a:rPr dirty="0" sz="2400" spc="-5" b="1">
                <a:solidFill>
                  <a:srgbClr val="000000"/>
                </a:solidFill>
                <a:latin typeface="Calibri"/>
                <a:cs typeface="Calibri"/>
              </a:rPr>
              <a:t>EXISTING </a:t>
            </a:r>
            <a:r>
              <a:rPr dirty="0" sz="2400" spc="-10" b="1">
                <a:solidFill>
                  <a:srgbClr val="000000"/>
                </a:solidFill>
                <a:latin typeface="Calibri"/>
                <a:cs typeface="Calibri"/>
              </a:rPr>
              <a:t>METHODOLOGIES, TECHNICAL  </a:t>
            </a:r>
            <a:r>
              <a:rPr dirty="0" sz="2400" spc="-20" b="1">
                <a:solidFill>
                  <a:srgbClr val="000000"/>
                </a:solidFill>
                <a:latin typeface="Calibri"/>
                <a:cs typeface="Calibri"/>
              </a:rPr>
              <a:t>CONSIDERATIONS,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dirty="0" sz="2400" spc="-5" b="1">
                <a:solidFill>
                  <a:srgbClr val="000000"/>
                </a:solidFill>
                <a:latin typeface="Calibri"/>
                <a:cs typeface="Calibri"/>
              </a:rPr>
              <a:t>CLINICAL</a:t>
            </a:r>
            <a:r>
              <a:rPr dirty="0" sz="2400" spc="-3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25" b="1">
                <a:solidFill>
                  <a:srgbClr val="000000"/>
                </a:solidFill>
                <a:latin typeface="Calibri"/>
                <a:cs typeface="Calibri"/>
              </a:rPr>
              <a:t>APPLICATIONS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787" y="2929890"/>
            <a:ext cx="353695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85D2ED"/>
                </a:solidFill>
                <a:latin typeface="Arial"/>
                <a:cs typeface="Arial"/>
              </a:rPr>
              <a:t>Frank </a:t>
            </a:r>
            <a:r>
              <a:rPr dirty="0" sz="1400" b="1">
                <a:solidFill>
                  <a:srgbClr val="85D2ED"/>
                </a:solidFill>
                <a:latin typeface="Arial"/>
                <a:cs typeface="Arial"/>
              </a:rPr>
              <a:t>Gijsen, </a:t>
            </a:r>
            <a:r>
              <a:rPr dirty="0" sz="1400" spc="-5" b="1">
                <a:solidFill>
                  <a:srgbClr val="85D2ED"/>
                </a:solidFill>
                <a:latin typeface="Arial"/>
                <a:cs typeface="Arial"/>
              </a:rPr>
              <a:t>Thorax </a:t>
            </a:r>
            <a:r>
              <a:rPr dirty="0" sz="1400" spc="-10" b="1">
                <a:solidFill>
                  <a:srgbClr val="85D2ED"/>
                </a:solidFill>
                <a:latin typeface="Arial"/>
                <a:cs typeface="Arial"/>
              </a:rPr>
              <a:t>center, </a:t>
            </a:r>
            <a:r>
              <a:rPr dirty="0" sz="1400" b="1">
                <a:solidFill>
                  <a:srgbClr val="85D2ED"/>
                </a:solidFill>
                <a:latin typeface="Arial"/>
                <a:cs typeface="Arial"/>
              </a:rPr>
              <a:t>Erasmus</a:t>
            </a:r>
            <a:r>
              <a:rPr dirty="0" sz="1400" spc="-175" b="1">
                <a:solidFill>
                  <a:srgbClr val="85D2ED"/>
                </a:solidFill>
                <a:latin typeface="Arial"/>
                <a:cs typeface="Arial"/>
              </a:rPr>
              <a:t> </a:t>
            </a:r>
            <a:r>
              <a:rPr dirty="0" sz="1400" spc="10" b="1">
                <a:solidFill>
                  <a:srgbClr val="85D2ED"/>
                </a:solidFill>
                <a:latin typeface="Arial"/>
                <a:cs typeface="Arial"/>
              </a:rPr>
              <a:t>MC  </a:t>
            </a:r>
            <a:r>
              <a:rPr dirty="0" sz="1400" spc="-5" b="1">
                <a:solidFill>
                  <a:srgbClr val="85D2ED"/>
                </a:solidFill>
                <a:latin typeface="Arial"/>
                <a:cs typeface="Arial"/>
              </a:rPr>
              <a:t>Rotterdam, The</a:t>
            </a:r>
            <a:r>
              <a:rPr dirty="0" sz="1400" spc="-50" b="1">
                <a:solidFill>
                  <a:srgbClr val="85D2E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85D2ED"/>
                </a:solidFill>
                <a:latin typeface="Arial"/>
                <a:cs typeface="Arial"/>
              </a:rPr>
              <a:t>Netherlands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/>
          <p:nvPr/>
        </p:nvSpPr>
        <p:spPr>
          <a:xfrm>
            <a:off x="1723644" y="1182624"/>
            <a:ext cx="5696711" cy="598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75003" y="1781555"/>
            <a:ext cx="1860804" cy="2813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78935" y="1828800"/>
            <a:ext cx="4858512" cy="26822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/>
          <p:nvPr/>
        </p:nvSpPr>
        <p:spPr>
          <a:xfrm>
            <a:off x="1972055" y="1211580"/>
            <a:ext cx="5021580" cy="515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43555" y="1813560"/>
            <a:ext cx="3680460" cy="2607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/>
          <p:nvPr/>
        </p:nvSpPr>
        <p:spPr>
          <a:xfrm>
            <a:off x="1972055" y="1211580"/>
            <a:ext cx="5021580" cy="515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89576" y="2084832"/>
            <a:ext cx="4059935" cy="22052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4488" y="1897379"/>
            <a:ext cx="4692396" cy="25801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8228" y="3288791"/>
            <a:ext cx="3488435" cy="1356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4" name="object 4"/>
          <p:cNvSpPr/>
          <p:nvPr/>
        </p:nvSpPr>
        <p:spPr>
          <a:xfrm>
            <a:off x="2438400" y="1175003"/>
            <a:ext cx="4267200" cy="714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912620"/>
            <a:ext cx="5916168" cy="1409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7737" y="1388491"/>
            <a:ext cx="4284980" cy="1976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Introduction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The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biological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relevance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of shear</a:t>
            </a:r>
            <a:r>
              <a:rPr dirty="0" sz="1600" spc="135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stress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Imaging coronary arteries: a brief</a:t>
            </a:r>
            <a:r>
              <a:rPr dirty="0" sz="1600" spc="8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review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Wall shear stress in </a:t>
            </a:r>
            <a:r>
              <a:rPr dirty="0" sz="1600" spc="-15" b="1">
                <a:solidFill>
                  <a:srgbClr val="0C1F74"/>
                </a:solidFill>
                <a:latin typeface="Arial"/>
                <a:cs typeface="Arial"/>
              </a:rPr>
              <a:t>native</a:t>
            </a:r>
            <a:r>
              <a:rPr dirty="0" sz="1600" spc="12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arteries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Wall shear stress in</a:t>
            </a:r>
            <a:r>
              <a:rPr dirty="0" sz="1600" spc="5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stents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Clinical</a:t>
            </a:r>
            <a:r>
              <a:rPr dirty="0" sz="16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application</a:t>
            </a:r>
            <a:endParaRPr sz="1600">
              <a:latin typeface="Arial"/>
              <a:cs typeface="Arial"/>
            </a:endParaRPr>
          </a:p>
          <a:p>
            <a:pPr marL="12700" marR="1958339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Concluding</a:t>
            </a:r>
            <a:r>
              <a:rPr dirty="0" sz="1600" spc="-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remarks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Appendices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47032" y="2467355"/>
            <a:ext cx="4162044" cy="2063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7737" y="1388491"/>
            <a:ext cx="4284980" cy="1976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Introduction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The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biological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relevance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of shear</a:t>
            </a:r>
            <a:r>
              <a:rPr dirty="0" sz="1600" spc="135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stress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Imaging coronary arteries: a brief</a:t>
            </a:r>
            <a:r>
              <a:rPr dirty="0" sz="1600" spc="8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review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Wall shear stress in </a:t>
            </a:r>
            <a:r>
              <a:rPr dirty="0" sz="1600" spc="-15" b="1">
                <a:solidFill>
                  <a:srgbClr val="0C1F74"/>
                </a:solidFill>
                <a:latin typeface="Arial"/>
                <a:cs typeface="Arial"/>
              </a:rPr>
              <a:t>native</a:t>
            </a:r>
            <a:r>
              <a:rPr dirty="0" sz="1600" spc="12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arteries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Wall shear stress in</a:t>
            </a:r>
            <a:r>
              <a:rPr dirty="0" sz="1600" spc="5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stents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Clinical</a:t>
            </a:r>
            <a:r>
              <a:rPr dirty="0" sz="1600" spc="1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application</a:t>
            </a:r>
            <a:endParaRPr sz="1600">
              <a:latin typeface="Arial"/>
              <a:cs typeface="Arial"/>
            </a:endParaRPr>
          </a:p>
          <a:p>
            <a:pPr marL="12700" marR="1958339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Concluding</a:t>
            </a:r>
            <a:r>
              <a:rPr dirty="0" sz="1600" spc="-4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remarks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Appendices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75403" y="2572511"/>
            <a:ext cx="2836163" cy="1700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/>
          <p:nvPr/>
        </p:nvSpPr>
        <p:spPr>
          <a:xfrm>
            <a:off x="1391411" y="1094232"/>
            <a:ext cx="5914644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9724" y="2346960"/>
            <a:ext cx="2363724" cy="2244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1859" y="2008632"/>
            <a:ext cx="4392168" cy="2621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/>
          <p:nvPr/>
        </p:nvSpPr>
        <p:spPr>
          <a:xfrm>
            <a:off x="2476500" y="1057655"/>
            <a:ext cx="4191000" cy="5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3840" y="1708404"/>
            <a:ext cx="4678680" cy="2703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42588" y="2436876"/>
            <a:ext cx="4035552" cy="21290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464312"/>
            <a:ext cx="687387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30">
                <a:solidFill>
                  <a:srgbClr val="0C1F74"/>
                </a:solidFill>
                <a:latin typeface="Arial Black"/>
                <a:cs typeface="Arial Black"/>
              </a:rPr>
              <a:t>shear </a:t>
            </a:r>
            <a:r>
              <a:rPr dirty="0" sz="3200" spc="-125">
                <a:solidFill>
                  <a:srgbClr val="0C1F74"/>
                </a:solidFill>
                <a:latin typeface="Arial Black"/>
                <a:cs typeface="Arial Black"/>
              </a:rPr>
              <a:t>stress </a:t>
            </a:r>
            <a:r>
              <a:rPr dirty="0" sz="3200" spc="-80">
                <a:solidFill>
                  <a:srgbClr val="0C1F74"/>
                </a:solidFill>
                <a:latin typeface="Arial Black"/>
                <a:cs typeface="Arial Black"/>
              </a:rPr>
              <a:t>in </a:t>
            </a:r>
            <a:r>
              <a:rPr dirty="0" sz="3200" spc="-130">
                <a:solidFill>
                  <a:srgbClr val="0C1F74"/>
                </a:solidFill>
                <a:latin typeface="Arial Black"/>
                <a:cs typeface="Arial Black"/>
              </a:rPr>
              <a:t>human</a:t>
            </a:r>
            <a:r>
              <a:rPr dirty="0" sz="3200" spc="-810">
                <a:solidFill>
                  <a:srgbClr val="0C1F74"/>
                </a:solidFill>
                <a:latin typeface="Arial Black"/>
                <a:cs typeface="Arial Black"/>
              </a:rPr>
              <a:t> </a:t>
            </a:r>
            <a:r>
              <a:rPr dirty="0" sz="3200" spc="-140">
                <a:solidFill>
                  <a:srgbClr val="0C1F74"/>
                </a:solidFill>
                <a:latin typeface="Arial Black"/>
                <a:cs typeface="Arial Black"/>
              </a:rPr>
              <a:t>coronaries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598" y="2034286"/>
            <a:ext cx="713295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CFD ≠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C</a:t>
            </a:r>
            <a:r>
              <a:rPr dirty="0" sz="2000" spc="-5">
                <a:solidFill>
                  <a:srgbClr val="FF0000"/>
                </a:solidFill>
                <a:latin typeface="Arial Black"/>
                <a:cs typeface="Arial Black"/>
              </a:rPr>
              <a:t>o</a:t>
            </a:r>
            <a:r>
              <a:rPr dirty="0" sz="2000" spc="-5">
                <a:solidFill>
                  <a:srgbClr val="FFC000"/>
                </a:solidFill>
                <a:latin typeface="Arial Black"/>
                <a:cs typeface="Arial Black"/>
              </a:rPr>
              <a:t>l</a:t>
            </a:r>
            <a:r>
              <a:rPr dirty="0" sz="2000" spc="-5">
                <a:solidFill>
                  <a:srgbClr val="00AF50"/>
                </a:solidFill>
                <a:latin typeface="Arial Black"/>
                <a:cs typeface="Arial Black"/>
              </a:rPr>
              <a:t>o</a:t>
            </a:r>
            <a:r>
              <a:rPr dirty="0" sz="2000" spc="-5">
                <a:solidFill>
                  <a:srgbClr val="00AFEF"/>
                </a:solidFill>
                <a:latin typeface="Arial Black"/>
                <a:cs typeface="Arial Black"/>
              </a:rPr>
              <a:t>r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s For Doctors </a:t>
            </a: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≠ Certificate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For</a:t>
            </a:r>
            <a:r>
              <a:rPr dirty="0" sz="2000" spc="-25">
                <a:solidFill>
                  <a:srgbClr val="0C1F74"/>
                </a:solidFill>
                <a:latin typeface="Arial Black"/>
                <a:cs typeface="Arial Black"/>
              </a:rPr>
              <a:t>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Doctors!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8011" y="2545079"/>
            <a:ext cx="7147559" cy="935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/>
          <p:nvPr/>
        </p:nvSpPr>
        <p:spPr>
          <a:xfrm>
            <a:off x="749808" y="1178099"/>
            <a:ext cx="2584794" cy="1540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68879" y="2811779"/>
            <a:ext cx="3244596" cy="1408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809488" y="1178052"/>
            <a:ext cx="2311908" cy="1822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6857" y="2734310"/>
            <a:ext cx="513715" cy="715010"/>
          </a:xfrm>
          <a:custGeom>
            <a:avLst/>
            <a:gdLst/>
            <a:ahLst/>
            <a:cxnLst/>
            <a:rect l="l" t="t" r="r" b="b"/>
            <a:pathLst>
              <a:path w="513714" h="715010">
                <a:moveTo>
                  <a:pt x="383720" y="674506"/>
                </a:moveTo>
                <a:lnTo>
                  <a:pt x="364363" y="714882"/>
                </a:lnTo>
                <a:lnTo>
                  <a:pt x="513461" y="712469"/>
                </a:lnTo>
                <a:lnTo>
                  <a:pt x="491586" y="684276"/>
                </a:lnTo>
                <a:lnTo>
                  <a:pt x="403351" y="684276"/>
                </a:lnTo>
                <a:lnTo>
                  <a:pt x="383720" y="674506"/>
                </a:lnTo>
                <a:close/>
              </a:path>
              <a:path w="513714" h="715010">
                <a:moveTo>
                  <a:pt x="402971" y="634350"/>
                </a:moveTo>
                <a:lnTo>
                  <a:pt x="383720" y="674506"/>
                </a:lnTo>
                <a:lnTo>
                  <a:pt x="403351" y="684276"/>
                </a:lnTo>
                <a:lnTo>
                  <a:pt x="423163" y="644397"/>
                </a:lnTo>
                <a:lnTo>
                  <a:pt x="402971" y="634350"/>
                </a:lnTo>
                <a:close/>
              </a:path>
              <a:path w="513714" h="715010">
                <a:moveTo>
                  <a:pt x="422020" y="594613"/>
                </a:moveTo>
                <a:lnTo>
                  <a:pt x="402971" y="634350"/>
                </a:lnTo>
                <a:lnTo>
                  <a:pt x="423163" y="644397"/>
                </a:lnTo>
                <a:lnTo>
                  <a:pt x="403351" y="684276"/>
                </a:lnTo>
                <a:lnTo>
                  <a:pt x="491586" y="684276"/>
                </a:lnTo>
                <a:lnTo>
                  <a:pt x="422020" y="594613"/>
                </a:lnTo>
                <a:close/>
              </a:path>
              <a:path w="513714" h="715010">
                <a:moveTo>
                  <a:pt x="25654" y="0"/>
                </a:moveTo>
                <a:lnTo>
                  <a:pt x="10032" y="49275"/>
                </a:lnTo>
                <a:lnTo>
                  <a:pt x="1524" y="100583"/>
                </a:lnTo>
                <a:lnTo>
                  <a:pt x="0" y="126618"/>
                </a:lnTo>
                <a:lnTo>
                  <a:pt x="254" y="152781"/>
                </a:lnTo>
                <a:lnTo>
                  <a:pt x="5842" y="205358"/>
                </a:lnTo>
                <a:lnTo>
                  <a:pt x="17906" y="257682"/>
                </a:lnTo>
                <a:lnTo>
                  <a:pt x="36322" y="309752"/>
                </a:lnTo>
                <a:lnTo>
                  <a:pt x="60706" y="360933"/>
                </a:lnTo>
                <a:lnTo>
                  <a:pt x="90678" y="411098"/>
                </a:lnTo>
                <a:lnTo>
                  <a:pt x="126237" y="459994"/>
                </a:lnTo>
                <a:lnTo>
                  <a:pt x="166750" y="506856"/>
                </a:lnTo>
                <a:lnTo>
                  <a:pt x="212344" y="551814"/>
                </a:lnTo>
                <a:lnTo>
                  <a:pt x="262381" y="594106"/>
                </a:lnTo>
                <a:lnTo>
                  <a:pt x="317119" y="633857"/>
                </a:lnTo>
                <a:lnTo>
                  <a:pt x="376300" y="670813"/>
                </a:lnTo>
                <a:lnTo>
                  <a:pt x="383720" y="674506"/>
                </a:lnTo>
                <a:lnTo>
                  <a:pt x="402971" y="634350"/>
                </a:lnTo>
                <a:lnTo>
                  <a:pt x="398661" y="632206"/>
                </a:lnTo>
                <a:lnTo>
                  <a:pt x="398399" y="632206"/>
                </a:lnTo>
                <a:lnTo>
                  <a:pt x="396875" y="631316"/>
                </a:lnTo>
                <a:lnTo>
                  <a:pt x="369062" y="614679"/>
                </a:lnTo>
                <a:lnTo>
                  <a:pt x="369236" y="614679"/>
                </a:lnTo>
                <a:lnTo>
                  <a:pt x="342413" y="597281"/>
                </a:lnTo>
                <a:lnTo>
                  <a:pt x="342265" y="597281"/>
                </a:lnTo>
                <a:lnTo>
                  <a:pt x="315087" y="578231"/>
                </a:lnTo>
                <a:lnTo>
                  <a:pt x="315215" y="578231"/>
                </a:lnTo>
                <a:lnTo>
                  <a:pt x="290235" y="559434"/>
                </a:lnTo>
                <a:lnTo>
                  <a:pt x="289560" y="558926"/>
                </a:lnTo>
                <a:lnTo>
                  <a:pt x="265925" y="539622"/>
                </a:lnTo>
                <a:lnTo>
                  <a:pt x="241935" y="518667"/>
                </a:lnTo>
                <a:lnTo>
                  <a:pt x="220505" y="498220"/>
                </a:lnTo>
                <a:lnTo>
                  <a:pt x="219837" y="497585"/>
                </a:lnTo>
                <a:lnTo>
                  <a:pt x="198881" y="476122"/>
                </a:lnTo>
                <a:lnTo>
                  <a:pt x="179197" y="454151"/>
                </a:lnTo>
                <a:lnTo>
                  <a:pt x="161396" y="432688"/>
                </a:lnTo>
                <a:lnTo>
                  <a:pt x="144086" y="409956"/>
                </a:lnTo>
                <a:lnTo>
                  <a:pt x="127507" y="386206"/>
                </a:lnTo>
                <a:lnTo>
                  <a:pt x="127659" y="386206"/>
                </a:lnTo>
                <a:lnTo>
                  <a:pt x="112903" y="362965"/>
                </a:lnTo>
                <a:lnTo>
                  <a:pt x="113033" y="362965"/>
                </a:lnTo>
                <a:lnTo>
                  <a:pt x="100199" y="340359"/>
                </a:lnTo>
                <a:lnTo>
                  <a:pt x="88210" y="316991"/>
                </a:lnTo>
                <a:lnTo>
                  <a:pt x="77664" y="293242"/>
                </a:lnTo>
                <a:lnTo>
                  <a:pt x="68511" y="269620"/>
                </a:lnTo>
                <a:lnTo>
                  <a:pt x="60858" y="245871"/>
                </a:lnTo>
                <a:lnTo>
                  <a:pt x="60451" y="244601"/>
                </a:lnTo>
                <a:lnTo>
                  <a:pt x="54653" y="222122"/>
                </a:lnTo>
                <a:lnTo>
                  <a:pt x="54438" y="221349"/>
                </a:lnTo>
                <a:lnTo>
                  <a:pt x="54376" y="220979"/>
                </a:lnTo>
                <a:lnTo>
                  <a:pt x="49530" y="197231"/>
                </a:lnTo>
                <a:lnTo>
                  <a:pt x="46530" y="175006"/>
                </a:lnTo>
                <a:lnTo>
                  <a:pt x="44693" y="151637"/>
                </a:lnTo>
                <a:lnTo>
                  <a:pt x="44450" y="128523"/>
                </a:lnTo>
                <a:lnTo>
                  <a:pt x="45760" y="105537"/>
                </a:lnTo>
                <a:lnTo>
                  <a:pt x="45847" y="104012"/>
                </a:lnTo>
                <a:lnTo>
                  <a:pt x="48694" y="82931"/>
                </a:lnTo>
                <a:lnTo>
                  <a:pt x="48894" y="81406"/>
                </a:lnTo>
                <a:lnTo>
                  <a:pt x="53160" y="60451"/>
                </a:lnTo>
                <a:lnTo>
                  <a:pt x="53467" y="58927"/>
                </a:lnTo>
                <a:lnTo>
                  <a:pt x="59230" y="38353"/>
                </a:lnTo>
                <a:lnTo>
                  <a:pt x="59690" y="36702"/>
                </a:lnTo>
                <a:lnTo>
                  <a:pt x="67563" y="15112"/>
                </a:lnTo>
                <a:lnTo>
                  <a:pt x="25654" y="0"/>
                </a:lnTo>
                <a:close/>
              </a:path>
              <a:path w="513714" h="715010">
                <a:moveTo>
                  <a:pt x="396875" y="631316"/>
                </a:moveTo>
                <a:lnTo>
                  <a:pt x="398399" y="632206"/>
                </a:lnTo>
                <a:lnTo>
                  <a:pt x="397089" y="631423"/>
                </a:lnTo>
                <a:lnTo>
                  <a:pt x="396875" y="631316"/>
                </a:lnTo>
                <a:close/>
              </a:path>
              <a:path w="513714" h="715010">
                <a:moveTo>
                  <a:pt x="397089" y="631423"/>
                </a:moveTo>
                <a:lnTo>
                  <a:pt x="398399" y="632206"/>
                </a:lnTo>
                <a:lnTo>
                  <a:pt x="398661" y="632206"/>
                </a:lnTo>
                <a:lnTo>
                  <a:pt x="397089" y="631423"/>
                </a:lnTo>
                <a:close/>
              </a:path>
              <a:path w="513714" h="715010">
                <a:moveTo>
                  <a:pt x="396910" y="631316"/>
                </a:moveTo>
                <a:lnTo>
                  <a:pt x="397089" y="631423"/>
                </a:lnTo>
                <a:lnTo>
                  <a:pt x="396910" y="631316"/>
                </a:lnTo>
                <a:close/>
              </a:path>
              <a:path w="513714" h="715010">
                <a:moveTo>
                  <a:pt x="369236" y="614679"/>
                </a:moveTo>
                <a:lnTo>
                  <a:pt x="369062" y="614679"/>
                </a:lnTo>
                <a:lnTo>
                  <a:pt x="369824" y="615060"/>
                </a:lnTo>
                <a:lnTo>
                  <a:pt x="369236" y="614679"/>
                </a:lnTo>
                <a:close/>
              </a:path>
              <a:path w="513714" h="715010">
                <a:moveTo>
                  <a:pt x="341630" y="596772"/>
                </a:moveTo>
                <a:lnTo>
                  <a:pt x="342265" y="597281"/>
                </a:lnTo>
                <a:lnTo>
                  <a:pt x="342413" y="597281"/>
                </a:lnTo>
                <a:lnTo>
                  <a:pt x="341630" y="596772"/>
                </a:lnTo>
                <a:close/>
              </a:path>
              <a:path w="513714" h="715010">
                <a:moveTo>
                  <a:pt x="315215" y="578231"/>
                </a:moveTo>
                <a:lnTo>
                  <a:pt x="315087" y="578231"/>
                </a:lnTo>
                <a:lnTo>
                  <a:pt x="315722" y="578612"/>
                </a:lnTo>
                <a:lnTo>
                  <a:pt x="315215" y="578231"/>
                </a:lnTo>
                <a:close/>
              </a:path>
              <a:path w="513714" h="715010">
                <a:moveTo>
                  <a:pt x="289722" y="559049"/>
                </a:moveTo>
                <a:lnTo>
                  <a:pt x="290194" y="559434"/>
                </a:lnTo>
                <a:lnTo>
                  <a:pt x="289722" y="559049"/>
                </a:lnTo>
                <a:close/>
              </a:path>
              <a:path w="513714" h="715010">
                <a:moveTo>
                  <a:pt x="289572" y="558926"/>
                </a:moveTo>
                <a:lnTo>
                  <a:pt x="289722" y="559049"/>
                </a:lnTo>
                <a:lnTo>
                  <a:pt x="289572" y="558926"/>
                </a:lnTo>
                <a:close/>
              </a:path>
              <a:path w="513714" h="715010">
                <a:moveTo>
                  <a:pt x="265303" y="539114"/>
                </a:moveTo>
                <a:lnTo>
                  <a:pt x="265811" y="539622"/>
                </a:lnTo>
                <a:lnTo>
                  <a:pt x="265303" y="539114"/>
                </a:lnTo>
                <a:close/>
              </a:path>
              <a:path w="513714" h="715010">
                <a:moveTo>
                  <a:pt x="242035" y="518667"/>
                </a:moveTo>
                <a:lnTo>
                  <a:pt x="242569" y="519175"/>
                </a:lnTo>
                <a:lnTo>
                  <a:pt x="242035" y="518667"/>
                </a:lnTo>
                <a:close/>
              </a:path>
              <a:path w="513714" h="715010">
                <a:moveTo>
                  <a:pt x="220039" y="497778"/>
                </a:moveTo>
                <a:lnTo>
                  <a:pt x="220472" y="498220"/>
                </a:lnTo>
                <a:lnTo>
                  <a:pt x="220039" y="497778"/>
                </a:lnTo>
                <a:close/>
              </a:path>
              <a:path w="513714" h="715010">
                <a:moveTo>
                  <a:pt x="219851" y="497585"/>
                </a:moveTo>
                <a:lnTo>
                  <a:pt x="220039" y="497778"/>
                </a:lnTo>
                <a:lnTo>
                  <a:pt x="219851" y="497585"/>
                </a:lnTo>
                <a:close/>
              </a:path>
              <a:path w="513714" h="715010">
                <a:moveTo>
                  <a:pt x="198946" y="476122"/>
                </a:moveTo>
                <a:lnTo>
                  <a:pt x="199517" y="476757"/>
                </a:lnTo>
                <a:lnTo>
                  <a:pt x="198946" y="476122"/>
                </a:lnTo>
                <a:close/>
              </a:path>
              <a:path w="513714" h="715010">
                <a:moveTo>
                  <a:pt x="179302" y="454151"/>
                </a:moveTo>
                <a:lnTo>
                  <a:pt x="179831" y="454787"/>
                </a:lnTo>
                <a:lnTo>
                  <a:pt x="179302" y="454151"/>
                </a:lnTo>
                <a:close/>
              </a:path>
              <a:path w="513714" h="715010">
                <a:moveTo>
                  <a:pt x="160655" y="431800"/>
                </a:moveTo>
                <a:lnTo>
                  <a:pt x="161290" y="432688"/>
                </a:lnTo>
                <a:lnTo>
                  <a:pt x="160655" y="431800"/>
                </a:lnTo>
                <a:close/>
              </a:path>
              <a:path w="513714" h="715010">
                <a:moveTo>
                  <a:pt x="143510" y="409194"/>
                </a:moveTo>
                <a:lnTo>
                  <a:pt x="144018" y="409956"/>
                </a:lnTo>
                <a:lnTo>
                  <a:pt x="143510" y="409194"/>
                </a:lnTo>
                <a:close/>
              </a:path>
              <a:path w="513714" h="715010">
                <a:moveTo>
                  <a:pt x="127659" y="386206"/>
                </a:moveTo>
                <a:lnTo>
                  <a:pt x="127507" y="386206"/>
                </a:lnTo>
                <a:lnTo>
                  <a:pt x="128143" y="386969"/>
                </a:lnTo>
                <a:lnTo>
                  <a:pt x="127659" y="386206"/>
                </a:lnTo>
                <a:close/>
              </a:path>
              <a:path w="513714" h="715010">
                <a:moveTo>
                  <a:pt x="113033" y="362965"/>
                </a:moveTo>
                <a:lnTo>
                  <a:pt x="112903" y="362965"/>
                </a:lnTo>
                <a:lnTo>
                  <a:pt x="113537" y="363854"/>
                </a:lnTo>
                <a:lnTo>
                  <a:pt x="113033" y="362965"/>
                </a:lnTo>
                <a:close/>
              </a:path>
              <a:path w="513714" h="715010">
                <a:moveTo>
                  <a:pt x="99694" y="339470"/>
                </a:moveTo>
                <a:lnTo>
                  <a:pt x="100075" y="340359"/>
                </a:lnTo>
                <a:lnTo>
                  <a:pt x="99694" y="339470"/>
                </a:lnTo>
                <a:close/>
              </a:path>
              <a:path w="513714" h="715010">
                <a:moveTo>
                  <a:pt x="87659" y="315907"/>
                </a:moveTo>
                <a:lnTo>
                  <a:pt x="88137" y="316991"/>
                </a:lnTo>
                <a:lnTo>
                  <a:pt x="87659" y="315907"/>
                </a:lnTo>
                <a:close/>
              </a:path>
              <a:path w="513714" h="715010">
                <a:moveTo>
                  <a:pt x="87633" y="315848"/>
                </a:moveTo>
                <a:close/>
              </a:path>
              <a:path w="513714" h="715010">
                <a:moveTo>
                  <a:pt x="77216" y="292226"/>
                </a:moveTo>
                <a:lnTo>
                  <a:pt x="77597" y="293242"/>
                </a:lnTo>
                <a:lnTo>
                  <a:pt x="77216" y="292226"/>
                </a:lnTo>
                <a:close/>
              </a:path>
              <a:path w="513714" h="715010">
                <a:moveTo>
                  <a:pt x="68163" y="268716"/>
                </a:moveTo>
                <a:lnTo>
                  <a:pt x="68453" y="269620"/>
                </a:lnTo>
                <a:lnTo>
                  <a:pt x="68163" y="268716"/>
                </a:lnTo>
                <a:close/>
              </a:path>
              <a:path w="513714" h="715010">
                <a:moveTo>
                  <a:pt x="68087" y="268477"/>
                </a:moveTo>
                <a:lnTo>
                  <a:pt x="68163" y="268716"/>
                </a:lnTo>
                <a:lnTo>
                  <a:pt x="68087" y="268477"/>
                </a:lnTo>
                <a:close/>
              </a:path>
              <a:path w="513714" h="715010">
                <a:moveTo>
                  <a:pt x="60451" y="244601"/>
                </a:moveTo>
                <a:lnTo>
                  <a:pt x="60832" y="245871"/>
                </a:lnTo>
                <a:lnTo>
                  <a:pt x="60723" y="245450"/>
                </a:lnTo>
                <a:lnTo>
                  <a:pt x="60451" y="244601"/>
                </a:lnTo>
                <a:close/>
              </a:path>
              <a:path w="513714" h="715010">
                <a:moveTo>
                  <a:pt x="60723" y="245450"/>
                </a:moveTo>
                <a:lnTo>
                  <a:pt x="60832" y="245871"/>
                </a:lnTo>
                <a:lnTo>
                  <a:pt x="60723" y="245450"/>
                </a:lnTo>
                <a:close/>
              </a:path>
              <a:path w="513714" h="715010">
                <a:moveTo>
                  <a:pt x="60502" y="244601"/>
                </a:moveTo>
                <a:lnTo>
                  <a:pt x="60723" y="245450"/>
                </a:lnTo>
                <a:lnTo>
                  <a:pt x="60502" y="244601"/>
                </a:lnTo>
                <a:close/>
              </a:path>
              <a:path w="513714" h="715010">
                <a:moveTo>
                  <a:pt x="54356" y="220979"/>
                </a:moveTo>
                <a:lnTo>
                  <a:pt x="54610" y="222122"/>
                </a:lnTo>
                <a:lnTo>
                  <a:pt x="54452" y="221349"/>
                </a:lnTo>
                <a:lnTo>
                  <a:pt x="54356" y="220979"/>
                </a:lnTo>
                <a:close/>
              </a:path>
              <a:path w="513714" h="715010">
                <a:moveTo>
                  <a:pt x="54452" y="221349"/>
                </a:moveTo>
                <a:lnTo>
                  <a:pt x="54610" y="222122"/>
                </a:lnTo>
                <a:lnTo>
                  <a:pt x="54452" y="221349"/>
                </a:lnTo>
                <a:close/>
              </a:path>
              <a:path w="513714" h="715010">
                <a:moveTo>
                  <a:pt x="54376" y="220979"/>
                </a:moveTo>
                <a:lnTo>
                  <a:pt x="54452" y="221349"/>
                </a:lnTo>
                <a:lnTo>
                  <a:pt x="54376" y="220979"/>
                </a:lnTo>
                <a:close/>
              </a:path>
              <a:path w="513714" h="715010">
                <a:moveTo>
                  <a:pt x="49773" y="198422"/>
                </a:moveTo>
                <a:close/>
              </a:path>
              <a:path w="513714" h="715010">
                <a:moveTo>
                  <a:pt x="49608" y="197231"/>
                </a:moveTo>
                <a:lnTo>
                  <a:pt x="49773" y="198422"/>
                </a:lnTo>
                <a:lnTo>
                  <a:pt x="49608" y="197231"/>
                </a:lnTo>
                <a:close/>
              </a:path>
              <a:path w="513714" h="715010">
                <a:moveTo>
                  <a:pt x="46421" y="174217"/>
                </a:moveTo>
                <a:lnTo>
                  <a:pt x="46481" y="175006"/>
                </a:lnTo>
                <a:lnTo>
                  <a:pt x="46421" y="174217"/>
                </a:lnTo>
                <a:close/>
              </a:path>
              <a:path w="513714" h="715010">
                <a:moveTo>
                  <a:pt x="46384" y="173735"/>
                </a:moveTo>
                <a:lnTo>
                  <a:pt x="46421" y="174217"/>
                </a:lnTo>
                <a:lnTo>
                  <a:pt x="46384" y="173735"/>
                </a:lnTo>
                <a:close/>
              </a:path>
              <a:path w="513714" h="715010">
                <a:moveTo>
                  <a:pt x="44576" y="150113"/>
                </a:moveTo>
                <a:lnTo>
                  <a:pt x="44576" y="151637"/>
                </a:lnTo>
                <a:lnTo>
                  <a:pt x="44576" y="150113"/>
                </a:lnTo>
                <a:close/>
              </a:path>
              <a:path w="513714" h="715010">
                <a:moveTo>
                  <a:pt x="44536" y="127000"/>
                </a:moveTo>
                <a:lnTo>
                  <a:pt x="44457" y="128397"/>
                </a:lnTo>
                <a:lnTo>
                  <a:pt x="44536" y="127000"/>
                </a:lnTo>
                <a:close/>
              </a:path>
              <a:path w="513714" h="715010">
                <a:moveTo>
                  <a:pt x="45847" y="104012"/>
                </a:moveTo>
                <a:lnTo>
                  <a:pt x="45719" y="105537"/>
                </a:lnTo>
                <a:lnTo>
                  <a:pt x="45790" y="104998"/>
                </a:lnTo>
                <a:lnTo>
                  <a:pt x="45847" y="104012"/>
                </a:lnTo>
                <a:close/>
              </a:path>
              <a:path w="513714" h="715010">
                <a:moveTo>
                  <a:pt x="45790" y="104998"/>
                </a:moveTo>
                <a:lnTo>
                  <a:pt x="45719" y="105537"/>
                </a:lnTo>
                <a:lnTo>
                  <a:pt x="45790" y="104998"/>
                </a:lnTo>
                <a:close/>
              </a:path>
              <a:path w="513714" h="715010">
                <a:moveTo>
                  <a:pt x="45920" y="104012"/>
                </a:moveTo>
                <a:lnTo>
                  <a:pt x="45790" y="104998"/>
                </a:lnTo>
                <a:lnTo>
                  <a:pt x="45920" y="104012"/>
                </a:lnTo>
                <a:close/>
              </a:path>
              <a:path w="513714" h="715010">
                <a:moveTo>
                  <a:pt x="48894" y="81406"/>
                </a:moveTo>
                <a:lnTo>
                  <a:pt x="48641" y="82931"/>
                </a:lnTo>
                <a:lnTo>
                  <a:pt x="48795" y="82161"/>
                </a:lnTo>
                <a:lnTo>
                  <a:pt x="48894" y="81406"/>
                </a:lnTo>
                <a:close/>
              </a:path>
              <a:path w="513714" h="715010">
                <a:moveTo>
                  <a:pt x="48795" y="82161"/>
                </a:moveTo>
                <a:lnTo>
                  <a:pt x="48641" y="82931"/>
                </a:lnTo>
                <a:lnTo>
                  <a:pt x="48795" y="82161"/>
                </a:lnTo>
                <a:close/>
              </a:path>
              <a:path w="513714" h="715010">
                <a:moveTo>
                  <a:pt x="48947" y="81406"/>
                </a:moveTo>
                <a:lnTo>
                  <a:pt x="48795" y="82161"/>
                </a:lnTo>
                <a:lnTo>
                  <a:pt x="48947" y="81406"/>
                </a:lnTo>
                <a:close/>
              </a:path>
              <a:path w="513714" h="715010">
                <a:moveTo>
                  <a:pt x="53467" y="58927"/>
                </a:moveTo>
                <a:lnTo>
                  <a:pt x="53086" y="60451"/>
                </a:lnTo>
                <a:lnTo>
                  <a:pt x="53355" y="59483"/>
                </a:lnTo>
                <a:lnTo>
                  <a:pt x="53467" y="58927"/>
                </a:lnTo>
                <a:close/>
              </a:path>
              <a:path w="513714" h="715010">
                <a:moveTo>
                  <a:pt x="53355" y="59483"/>
                </a:moveTo>
                <a:lnTo>
                  <a:pt x="53086" y="60451"/>
                </a:lnTo>
                <a:lnTo>
                  <a:pt x="53355" y="59483"/>
                </a:lnTo>
                <a:close/>
              </a:path>
              <a:path w="513714" h="715010">
                <a:moveTo>
                  <a:pt x="53509" y="58927"/>
                </a:moveTo>
                <a:lnTo>
                  <a:pt x="53355" y="59483"/>
                </a:lnTo>
                <a:lnTo>
                  <a:pt x="53509" y="58927"/>
                </a:lnTo>
                <a:close/>
              </a:path>
              <a:path w="513714" h="715010">
                <a:moveTo>
                  <a:pt x="59690" y="36702"/>
                </a:moveTo>
                <a:lnTo>
                  <a:pt x="59181" y="38353"/>
                </a:lnTo>
                <a:lnTo>
                  <a:pt x="59395" y="37761"/>
                </a:lnTo>
                <a:lnTo>
                  <a:pt x="59690" y="36702"/>
                </a:lnTo>
                <a:close/>
              </a:path>
              <a:path w="513714" h="715010">
                <a:moveTo>
                  <a:pt x="59395" y="37761"/>
                </a:moveTo>
                <a:lnTo>
                  <a:pt x="59181" y="38353"/>
                </a:lnTo>
                <a:lnTo>
                  <a:pt x="59395" y="37761"/>
                </a:lnTo>
                <a:close/>
              </a:path>
              <a:path w="513714" h="715010">
                <a:moveTo>
                  <a:pt x="59777" y="36702"/>
                </a:moveTo>
                <a:lnTo>
                  <a:pt x="59395" y="37761"/>
                </a:lnTo>
                <a:lnTo>
                  <a:pt x="59777" y="36702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73748" y="3301365"/>
            <a:ext cx="687070" cy="557530"/>
          </a:xfrm>
          <a:custGeom>
            <a:avLst/>
            <a:gdLst/>
            <a:ahLst/>
            <a:cxnLst/>
            <a:rect l="l" t="t" r="r" b="b"/>
            <a:pathLst>
              <a:path w="687070" h="557529">
                <a:moveTo>
                  <a:pt x="11684" y="498094"/>
                </a:moveTo>
                <a:lnTo>
                  <a:pt x="0" y="541020"/>
                </a:lnTo>
                <a:lnTo>
                  <a:pt x="50291" y="552831"/>
                </a:lnTo>
                <a:lnTo>
                  <a:pt x="102108" y="557403"/>
                </a:lnTo>
                <a:lnTo>
                  <a:pt x="128270" y="556895"/>
                </a:lnTo>
                <a:lnTo>
                  <a:pt x="180340" y="550545"/>
                </a:lnTo>
                <a:lnTo>
                  <a:pt x="231901" y="537718"/>
                </a:lnTo>
                <a:lnTo>
                  <a:pt x="282828" y="518541"/>
                </a:lnTo>
                <a:lnTo>
                  <a:pt x="294540" y="512953"/>
                </a:lnTo>
                <a:lnTo>
                  <a:pt x="102108" y="512953"/>
                </a:lnTo>
                <a:lnTo>
                  <a:pt x="103320" y="512927"/>
                </a:lnTo>
                <a:lnTo>
                  <a:pt x="81591" y="511683"/>
                </a:lnTo>
                <a:lnTo>
                  <a:pt x="80772" y="511683"/>
                </a:lnTo>
                <a:lnTo>
                  <a:pt x="79375" y="511556"/>
                </a:lnTo>
                <a:lnTo>
                  <a:pt x="79717" y="511556"/>
                </a:lnTo>
                <a:lnTo>
                  <a:pt x="58624" y="509016"/>
                </a:lnTo>
                <a:lnTo>
                  <a:pt x="58165" y="509016"/>
                </a:lnTo>
                <a:lnTo>
                  <a:pt x="56514" y="508762"/>
                </a:lnTo>
                <a:lnTo>
                  <a:pt x="56861" y="508762"/>
                </a:lnTo>
                <a:lnTo>
                  <a:pt x="34036" y="504317"/>
                </a:lnTo>
                <a:lnTo>
                  <a:pt x="34623" y="504317"/>
                </a:lnTo>
                <a:lnTo>
                  <a:pt x="11684" y="498094"/>
                </a:lnTo>
                <a:close/>
              </a:path>
              <a:path w="687070" h="557529">
                <a:moveTo>
                  <a:pt x="103320" y="512927"/>
                </a:moveTo>
                <a:lnTo>
                  <a:pt x="102108" y="512953"/>
                </a:lnTo>
                <a:lnTo>
                  <a:pt x="103759" y="512953"/>
                </a:lnTo>
                <a:lnTo>
                  <a:pt x="103320" y="512927"/>
                </a:lnTo>
                <a:close/>
              </a:path>
              <a:path w="687070" h="557529">
                <a:moveTo>
                  <a:pt x="299863" y="510413"/>
                </a:moveTo>
                <a:lnTo>
                  <a:pt x="149732" y="510413"/>
                </a:lnTo>
                <a:lnTo>
                  <a:pt x="125222" y="512445"/>
                </a:lnTo>
                <a:lnTo>
                  <a:pt x="126618" y="512445"/>
                </a:lnTo>
                <a:lnTo>
                  <a:pt x="103320" y="512927"/>
                </a:lnTo>
                <a:lnTo>
                  <a:pt x="103759" y="512953"/>
                </a:lnTo>
                <a:lnTo>
                  <a:pt x="294540" y="512953"/>
                </a:lnTo>
                <a:lnTo>
                  <a:pt x="299863" y="510413"/>
                </a:lnTo>
                <a:close/>
              </a:path>
              <a:path w="687070" h="557529">
                <a:moveTo>
                  <a:pt x="79375" y="511556"/>
                </a:moveTo>
                <a:lnTo>
                  <a:pt x="80772" y="511683"/>
                </a:lnTo>
                <a:lnTo>
                  <a:pt x="80028" y="511593"/>
                </a:lnTo>
                <a:lnTo>
                  <a:pt x="79375" y="511556"/>
                </a:lnTo>
                <a:close/>
              </a:path>
              <a:path w="687070" h="557529">
                <a:moveTo>
                  <a:pt x="80028" y="511593"/>
                </a:moveTo>
                <a:lnTo>
                  <a:pt x="80772" y="511683"/>
                </a:lnTo>
                <a:lnTo>
                  <a:pt x="81591" y="511683"/>
                </a:lnTo>
                <a:lnTo>
                  <a:pt x="80028" y="511593"/>
                </a:lnTo>
                <a:close/>
              </a:path>
              <a:path w="687070" h="557529">
                <a:moveTo>
                  <a:pt x="79717" y="511556"/>
                </a:moveTo>
                <a:lnTo>
                  <a:pt x="79375" y="511556"/>
                </a:lnTo>
                <a:lnTo>
                  <a:pt x="80028" y="511593"/>
                </a:lnTo>
                <a:lnTo>
                  <a:pt x="79717" y="511556"/>
                </a:lnTo>
                <a:close/>
              </a:path>
              <a:path w="687070" h="557529">
                <a:moveTo>
                  <a:pt x="172063" y="506851"/>
                </a:moveTo>
                <a:lnTo>
                  <a:pt x="148218" y="510538"/>
                </a:lnTo>
                <a:lnTo>
                  <a:pt x="149732" y="510413"/>
                </a:lnTo>
                <a:lnTo>
                  <a:pt x="299863" y="510413"/>
                </a:lnTo>
                <a:lnTo>
                  <a:pt x="307049" y="506984"/>
                </a:lnTo>
                <a:lnTo>
                  <a:pt x="171450" y="506984"/>
                </a:lnTo>
                <a:lnTo>
                  <a:pt x="172063" y="506851"/>
                </a:lnTo>
                <a:close/>
              </a:path>
              <a:path w="687070" h="557529">
                <a:moveTo>
                  <a:pt x="56514" y="508762"/>
                </a:moveTo>
                <a:lnTo>
                  <a:pt x="58165" y="509016"/>
                </a:lnTo>
                <a:lnTo>
                  <a:pt x="57423" y="508871"/>
                </a:lnTo>
                <a:lnTo>
                  <a:pt x="56514" y="508762"/>
                </a:lnTo>
                <a:close/>
              </a:path>
              <a:path w="687070" h="557529">
                <a:moveTo>
                  <a:pt x="57423" y="508871"/>
                </a:moveTo>
                <a:lnTo>
                  <a:pt x="58165" y="509016"/>
                </a:lnTo>
                <a:lnTo>
                  <a:pt x="58624" y="509016"/>
                </a:lnTo>
                <a:lnTo>
                  <a:pt x="57423" y="508871"/>
                </a:lnTo>
                <a:close/>
              </a:path>
              <a:path w="687070" h="557529">
                <a:moveTo>
                  <a:pt x="56861" y="508762"/>
                </a:moveTo>
                <a:lnTo>
                  <a:pt x="56514" y="508762"/>
                </a:lnTo>
                <a:lnTo>
                  <a:pt x="57423" y="508871"/>
                </a:lnTo>
                <a:lnTo>
                  <a:pt x="56861" y="508762"/>
                </a:lnTo>
                <a:close/>
              </a:path>
              <a:path w="687070" h="557529">
                <a:moveTo>
                  <a:pt x="172847" y="506730"/>
                </a:moveTo>
                <a:lnTo>
                  <a:pt x="172063" y="506851"/>
                </a:lnTo>
                <a:lnTo>
                  <a:pt x="171450" y="506984"/>
                </a:lnTo>
                <a:lnTo>
                  <a:pt x="172847" y="506730"/>
                </a:lnTo>
                <a:close/>
              </a:path>
              <a:path w="687070" h="557529">
                <a:moveTo>
                  <a:pt x="307581" y="506730"/>
                </a:moveTo>
                <a:lnTo>
                  <a:pt x="172847" y="506730"/>
                </a:lnTo>
                <a:lnTo>
                  <a:pt x="171450" y="506984"/>
                </a:lnTo>
                <a:lnTo>
                  <a:pt x="307049" y="506984"/>
                </a:lnTo>
                <a:lnTo>
                  <a:pt x="307581" y="506730"/>
                </a:lnTo>
                <a:close/>
              </a:path>
              <a:path w="687070" h="557529">
                <a:moveTo>
                  <a:pt x="196087" y="501650"/>
                </a:moveTo>
                <a:lnTo>
                  <a:pt x="172063" y="506851"/>
                </a:lnTo>
                <a:lnTo>
                  <a:pt x="172847" y="506730"/>
                </a:lnTo>
                <a:lnTo>
                  <a:pt x="307581" y="506730"/>
                </a:lnTo>
                <a:lnTo>
                  <a:pt x="307848" y="506603"/>
                </a:lnTo>
                <a:lnTo>
                  <a:pt x="316301" y="502031"/>
                </a:lnTo>
                <a:lnTo>
                  <a:pt x="194818" y="502031"/>
                </a:lnTo>
                <a:lnTo>
                  <a:pt x="196087" y="501650"/>
                </a:lnTo>
                <a:close/>
              </a:path>
              <a:path w="687070" h="557529">
                <a:moveTo>
                  <a:pt x="34623" y="504317"/>
                </a:moveTo>
                <a:lnTo>
                  <a:pt x="34036" y="504317"/>
                </a:lnTo>
                <a:lnTo>
                  <a:pt x="35560" y="504571"/>
                </a:lnTo>
                <a:lnTo>
                  <a:pt x="34623" y="504317"/>
                </a:lnTo>
                <a:close/>
              </a:path>
              <a:path w="687070" h="557529">
                <a:moveTo>
                  <a:pt x="328982" y="495173"/>
                </a:moveTo>
                <a:lnTo>
                  <a:pt x="219328" y="495173"/>
                </a:lnTo>
                <a:lnTo>
                  <a:pt x="194818" y="502031"/>
                </a:lnTo>
                <a:lnTo>
                  <a:pt x="316301" y="502031"/>
                </a:lnTo>
                <a:lnTo>
                  <a:pt x="328982" y="495173"/>
                </a:lnTo>
                <a:close/>
              </a:path>
              <a:path w="687070" h="557529">
                <a:moveTo>
                  <a:pt x="242316" y="487045"/>
                </a:moveTo>
                <a:lnTo>
                  <a:pt x="217931" y="495554"/>
                </a:lnTo>
                <a:lnTo>
                  <a:pt x="219328" y="495173"/>
                </a:lnTo>
                <a:lnTo>
                  <a:pt x="328982" y="495173"/>
                </a:lnTo>
                <a:lnTo>
                  <a:pt x="332740" y="493141"/>
                </a:lnTo>
                <a:lnTo>
                  <a:pt x="341910" y="487553"/>
                </a:lnTo>
                <a:lnTo>
                  <a:pt x="241173" y="487553"/>
                </a:lnTo>
                <a:lnTo>
                  <a:pt x="242316" y="487045"/>
                </a:lnTo>
                <a:close/>
              </a:path>
              <a:path w="687070" h="557529">
                <a:moveTo>
                  <a:pt x="358068" y="477647"/>
                </a:moveTo>
                <a:lnTo>
                  <a:pt x="265429" y="477647"/>
                </a:lnTo>
                <a:lnTo>
                  <a:pt x="241173" y="487553"/>
                </a:lnTo>
                <a:lnTo>
                  <a:pt x="341910" y="487553"/>
                </a:lnTo>
                <a:lnTo>
                  <a:pt x="357124" y="478282"/>
                </a:lnTo>
                <a:lnTo>
                  <a:pt x="358068" y="477647"/>
                </a:lnTo>
                <a:close/>
              </a:path>
              <a:path w="687070" h="557529">
                <a:moveTo>
                  <a:pt x="288290" y="466598"/>
                </a:moveTo>
                <a:lnTo>
                  <a:pt x="264286" y="478028"/>
                </a:lnTo>
                <a:lnTo>
                  <a:pt x="265429" y="477647"/>
                </a:lnTo>
                <a:lnTo>
                  <a:pt x="358068" y="477647"/>
                </a:lnTo>
                <a:lnTo>
                  <a:pt x="373566" y="467233"/>
                </a:lnTo>
                <a:lnTo>
                  <a:pt x="287274" y="467233"/>
                </a:lnTo>
                <a:lnTo>
                  <a:pt x="288290" y="466598"/>
                </a:lnTo>
                <a:close/>
              </a:path>
              <a:path w="687070" h="557529">
                <a:moveTo>
                  <a:pt x="311150" y="454279"/>
                </a:moveTo>
                <a:lnTo>
                  <a:pt x="287274" y="467233"/>
                </a:lnTo>
                <a:lnTo>
                  <a:pt x="373566" y="467233"/>
                </a:lnTo>
                <a:lnTo>
                  <a:pt x="381126" y="462153"/>
                </a:lnTo>
                <a:lnTo>
                  <a:pt x="390865" y="454914"/>
                </a:lnTo>
                <a:lnTo>
                  <a:pt x="310133" y="454914"/>
                </a:lnTo>
                <a:lnTo>
                  <a:pt x="311150" y="454279"/>
                </a:lnTo>
                <a:close/>
              </a:path>
              <a:path w="687070" h="557529">
                <a:moveTo>
                  <a:pt x="333628" y="440563"/>
                </a:moveTo>
                <a:lnTo>
                  <a:pt x="310133" y="454914"/>
                </a:lnTo>
                <a:lnTo>
                  <a:pt x="390865" y="454914"/>
                </a:lnTo>
                <a:lnTo>
                  <a:pt x="404875" y="444500"/>
                </a:lnTo>
                <a:lnTo>
                  <a:pt x="408936" y="441198"/>
                </a:lnTo>
                <a:lnTo>
                  <a:pt x="332740" y="441198"/>
                </a:lnTo>
                <a:lnTo>
                  <a:pt x="333628" y="440563"/>
                </a:lnTo>
                <a:close/>
              </a:path>
              <a:path w="687070" h="557529">
                <a:moveTo>
                  <a:pt x="428132" y="425577"/>
                </a:moveTo>
                <a:lnTo>
                  <a:pt x="355853" y="425577"/>
                </a:lnTo>
                <a:lnTo>
                  <a:pt x="332740" y="441198"/>
                </a:lnTo>
                <a:lnTo>
                  <a:pt x="408936" y="441198"/>
                </a:lnTo>
                <a:lnTo>
                  <a:pt x="428132" y="425577"/>
                </a:lnTo>
                <a:close/>
              </a:path>
              <a:path w="687070" h="557529">
                <a:moveTo>
                  <a:pt x="465103" y="391541"/>
                </a:moveTo>
                <a:lnTo>
                  <a:pt x="399542" y="391541"/>
                </a:lnTo>
                <a:lnTo>
                  <a:pt x="377190" y="409829"/>
                </a:lnTo>
                <a:lnTo>
                  <a:pt x="355092" y="426085"/>
                </a:lnTo>
                <a:lnTo>
                  <a:pt x="355853" y="425577"/>
                </a:lnTo>
                <a:lnTo>
                  <a:pt x="428132" y="425577"/>
                </a:lnTo>
                <a:lnTo>
                  <a:pt x="450723" y="405511"/>
                </a:lnTo>
                <a:lnTo>
                  <a:pt x="465103" y="391541"/>
                </a:lnTo>
                <a:close/>
              </a:path>
              <a:path w="687070" h="557529">
                <a:moveTo>
                  <a:pt x="377951" y="409194"/>
                </a:moveTo>
                <a:lnTo>
                  <a:pt x="377092" y="409829"/>
                </a:lnTo>
                <a:lnTo>
                  <a:pt x="377951" y="409194"/>
                </a:lnTo>
                <a:close/>
              </a:path>
              <a:path w="687070" h="557529">
                <a:moveTo>
                  <a:pt x="483679" y="372618"/>
                </a:moveTo>
                <a:lnTo>
                  <a:pt x="420877" y="372618"/>
                </a:lnTo>
                <a:lnTo>
                  <a:pt x="398779" y="392049"/>
                </a:lnTo>
                <a:lnTo>
                  <a:pt x="399542" y="391541"/>
                </a:lnTo>
                <a:lnTo>
                  <a:pt x="465103" y="391541"/>
                </a:lnTo>
                <a:lnTo>
                  <a:pt x="472948" y="383921"/>
                </a:lnTo>
                <a:lnTo>
                  <a:pt x="483679" y="372618"/>
                </a:lnTo>
                <a:close/>
              </a:path>
              <a:path w="687070" h="557529">
                <a:moveTo>
                  <a:pt x="441578" y="352425"/>
                </a:moveTo>
                <a:lnTo>
                  <a:pt x="420116" y="373253"/>
                </a:lnTo>
                <a:lnTo>
                  <a:pt x="420877" y="372618"/>
                </a:lnTo>
                <a:lnTo>
                  <a:pt x="483679" y="372618"/>
                </a:lnTo>
                <a:lnTo>
                  <a:pt x="494410" y="361315"/>
                </a:lnTo>
                <a:lnTo>
                  <a:pt x="501694" y="353060"/>
                </a:lnTo>
                <a:lnTo>
                  <a:pt x="441071" y="353060"/>
                </a:lnTo>
                <a:lnTo>
                  <a:pt x="441578" y="352425"/>
                </a:lnTo>
                <a:close/>
              </a:path>
              <a:path w="687070" h="557529">
                <a:moveTo>
                  <a:pt x="520729" y="330962"/>
                </a:moveTo>
                <a:lnTo>
                  <a:pt x="462025" y="330962"/>
                </a:lnTo>
                <a:lnTo>
                  <a:pt x="441071" y="353060"/>
                </a:lnTo>
                <a:lnTo>
                  <a:pt x="501694" y="353060"/>
                </a:lnTo>
                <a:lnTo>
                  <a:pt x="515366" y="337566"/>
                </a:lnTo>
                <a:lnTo>
                  <a:pt x="520729" y="330962"/>
                </a:lnTo>
                <a:close/>
              </a:path>
              <a:path w="687070" h="557529">
                <a:moveTo>
                  <a:pt x="556512" y="284861"/>
                </a:moveTo>
                <a:lnTo>
                  <a:pt x="500887" y="284861"/>
                </a:lnTo>
                <a:lnTo>
                  <a:pt x="481202" y="309118"/>
                </a:lnTo>
                <a:lnTo>
                  <a:pt x="461391" y="331597"/>
                </a:lnTo>
                <a:lnTo>
                  <a:pt x="462025" y="330962"/>
                </a:lnTo>
                <a:lnTo>
                  <a:pt x="520729" y="330962"/>
                </a:lnTo>
                <a:lnTo>
                  <a:pt x="535685" y="312547"/>
                </a:lnTo>
                <a:lnTo>
                  <a:pt x="555371" y="286512"/>
                </a:lnTo>
                <a:lnTo>
                  <a:pt x="556512" y="284861"/>
                </a:lnTo>
                <a:close/>
              </a:path>
              <a:path w="687070" h="557529">
                <a:moveTo>
                  <a:pt x="481710" y="308483"/>
                </a:moveTo>
                <a:lnTo>
                  <a:pt x="481152" y="309118"/>
                </a:lnTo>
                <a:lnTo>
                  <a:pt x="481710" y="308483"/>
                </a:lnTo>
                <a:close/>
              </a:path>
              <a:path w="687070" h="557529">
                <a:moveTo>
                  <a:pt x="573640" y="260096"/>
                </a:moveTo>
                <a:lnTo>
                  <a:pt x="519556" y="260096"/>
                </a:lnTo>
                <a:lnTo>
                  <a:pt x="500477" y="285366"/>
                </a:lnTo>
                <a:lnTo>
                  <a:pt x="500887" y="284861"/>
                </a:lnTo>
                <a:lnTo>
                  <a:pt x="556512" y="284861"/>
                </a:lnTo>
                <a:lnTo>
                  <a:pt x="573640" y="260096"/>
                </a:lnTo>
                <a:close/>
              </a:path>
              <a:path w="687070" h="557529">
                <a:moveTo>
                  <a:pt x="590210" y="234315"/>
                </a:moveTo>
                <a:lnTo>
                  <a:pt x="537464" y="234315"/>
                </a:lnTo>
                <a:lnTo>
                  <a:pt x="519049" y="260731"/>
                </a:lnTo>
                <a:lnTo>
                  <a:pt x="519556" y="260096"/>
                </a:lnTo>
                <a:lnTo>
                  <a:pt x="573640" y="260096"/>
                </a:lnTo>
                <a:lnTo>
                  <a:pt x="574167" y="259334"/>
                </a:lnTo>
                <a:lnTo>
                  <a:pt x="590210" y="234315"/>
                </a:lnTo>
                <a:close/>
              </a:path>
              <a:path w="687070" h="557529">
                <a:moveTo>
                  <a:pt x="606295" y="207391"/>
                </a:moveTo>
                <a:lnTo>
                  <a:pt x="554735" y="207391"/>
                </a:lnTo>
                <a:lnTo>
                  <a:pt x="536955" y="234950"/>
                </a:lnTo>
                <a:lnTo>
                  <a:pt x="537464" y="234315"/>
                </a:lnTo>
                <a:lnTo>
                  <a:pt x="590210" y="234315"/>
                </a:lnTo>
                <a:lnTo>
                  <a:pt x="592327" y="231013"/>
                </a:lnTo>
                <a:lnTo>
                  <a:pt x="606295" y="207391"/>
                </a:lnTo>
                <a:close/>
              </a:path>
              <a:path w="687070" h="557529">
                <a:moveTo>
                  <a:pt x="621809" y="179451"/>
                </a:moveTo>
                <a:lnTo>
                  <a:pt x="571119" y="179451"/>
                </a:lnTo>
                <a:lnTo>
                  <a:pt x="554227" y="208026"/>
                </a:lnTo>
                <a:lnTo>
                  <a:pt x="554735" y="207391"/>
                </a:lnTo>
                <a:lnTo>
                  <a:pt x="606295" y="207391"/>
                </a:lnTo>
                <a:lnTo>
                  <a:pt x="609600" y="201803"/>
                </a:lnTo>
                <a:lnTo>
                  <a:pt x="621809" y="179451"/>
                </a:lnTo>
                <a:close/>
              </a:path>
              <a:path w="687070" h="557529">
                <a:moveTo>
                  <a:pt x="636461" y="150622"/>
                </a:moveTo>
                <a:lnTo>
                  <a:pt x="586867" y="150622"/>
                </a:lnTo>
                <a:lnTo>
                  <a:pt x="586485" y="151384"/>
                </a:lnTo>
                <a:lnTo>
                  <a:pt x="570737" y="180086"/>
                </a:lnTo>
                <a:lnTo>
                  <a:pt x="571119" y="179451"/>
                </a:lnTo>
                <a:lnTo>
                  <a:pt x="621809" y="179451"/>
                </a:lnTo>
                <a:lnTo>
                  <a:pt x="626109" y="171577"/>
                </a:lnTo>
                <a:lnTo>
                  <a:pt x="636461" y="150622"/>
                </a:lnTo>
                <a:close/>
              </a:path>
              <a:path w="687070" h="557529">
                <a:moveTo>
                  <a:pt x="586833" y="150683"/>
                </a:moveTo>
                <a:lnTo>
                  <a:pt x="586449" y="151384"/>
                </a:lnTo>
                <a:lnTo>
                  <a:pt x="586833" y="150683"/>
                </a:lnTo>
                <a:close/>
              </a:path>
              <a:path w="687070" h="557529">
                <a:moveTo>
                  <a:pt x="615819" y="120904"/>
                </a:moveTo>
                <a:lnTo>
                  <a:pt x="601599" y="120904"/>
                </a:lnTo>
                <a:lnTo>
                  <a:pt x="600964" y="122428"/>
                </a:lnTo>
                <a:lnTo>
                  <a:pt x="586833" y="150683"/>
                </a:lnTo>
                <a:lnTo>
                  <a:pt x="636461" y="150622"/>
                </a:lnTo>
                <a:lnTo>
                  <a:pt x="641730" y="139954"/>
                </a:lnTo>
                <a:lnTo>
                  <a:pt x="644878" y="132224"/>
                </a:lnTo>
                <a:lnTo>
                  <a:pt x="615819" y="120904"/>
                </a:lnTo>
                <a:close/>
              </a:path>
              <a:path w="687070" h="557529">
                <a:moveTo>
                  <a:pt x="681645" y="95250"/>
                </a:moveTo>
                <a:lnTo>
                  <a:pt x="611885" y="95250"/>
                </a:lnTo>
                <a:lnTo>
                  <a:pt x="653160" y="111887"/>
                </a:lnTo>
                <a:lnTo>
                  <a:pt x="644878" y="132224"/>
                </a:lnTo>
                <a:lnTo>
                  <a:pt x="686561" y="148462"/>
                </a:lnTo>
                <a:lnTo>
                  <a:pt x="681645" y="95250"/>
                </a:lnTo>
                <a:close/>
              </a:path>
              <a:path w="687070" h="557529">
                <a:moveTo>
                  <a:pt x="611885" y="95250"/>
                </a:moveTo>
                <a:lnTo>
                  <a:pt x="603504" y="116106"/>
                </a:lnTo>
                <a:lnTo>
                  <a:pt x="644878" y="132224"/>
                </a:lnTo>
                <a:lnTo>
                  <a:pt x="653160" y="111887"/>
                </a:lnTo>
                <a:lnTo>
                  <a:pt x="611885" y="95250"/>
                </a:lnTo>
                <a:close/>
              </a:path>
              <a:path w="687070" h="557529">
                <a:moveTo>
                  <a:pt x="601480" y="121143"/>
                </a:moveTo>
                <a:lnTo>
                  <a:pt x="600843" y="122428"/>
                </a:lnTo>
                <a:lnTo>
                  <a:pt x="601480" y="121143"/>
                </a:lnTo>
                <a:close/>
              </a:path>
              <a:path w="687070" h="557529">
                <a:moveTo>
                  <a:pt x="601599" y="120904"/>
                </a:moveTo>
                <a:lnTo>
                  <a:pt x="601480" y="121143"/>
                </a:lnTo>
                <a:lnTo>
                  <a:pt x="600964" y="122428"/>
                </a:lnTo>
                <a:lnTo>
                  <a:pt x="601599" y="120904"/>
                </a:lnTo>
                <a:close/>
              </a:path>
              <a:path w="687070" h="557529">
                <a:moveTo>
                  <a:pt x="603504" y="116106"/>
                </a:moveTo>
                <a:lnTo>
                  <a:pt x="601480" y="121143"/>
                </a:lnTo>
                <a:lnTo>
                  <a:pt x="601599" y="120904"/>
                </a:lnTo>
                <a:lnTo>
                  <a:pt x="615819" y="120904"/>
                </a:lnTo>
                <a:lnTo>
                  <a:pt x="603504" y="116106"/>
                </a:lnTo>
                <a:close/>
              </a:path>
              <a:path w="687070" h="557529">
                <a:moveTo>
                  <a:pt x="672846" y="0"/>
                </a:moveTo>
                <a:lnTo>
                  <a:pt x="562355" y="100076"/>
                </a:lnTo>
                <a:lnTo>
                  <a:pt x="603504" y="116106"/>
                </a:lnTo>
                <a:lnTo>
                  <a:pt x="611885" y="95250"/>
                </a:lnTo>
                <a:lnTo>
                  <a:pt x="681645" y="95250"/>
                </a:lnTo>
                <a:lnTo>
                  <a:pt x="67284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51484" y="3085604"/>
            <a:ext cx="957580" cy="5842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440"/>
              </a:lnSpc>
              <a:spcBef>
                <a:spcPts val="210"/>
              </a:spcBef>
            </a:pP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influences  </a:t>
            </a:r>
            <a:r>
              <a:rPr dirty="0" sz="1250" spc="-35" i="1">
                <a:solidFill>
                  <a:srgbClr val="0C1F74"/>
                </a:solidFill>
                <a:latin typeface="Arial Black"/>
                <a:cs typeface="Arial Black"/>
              </a:rPr>
              <a:t>endo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t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hel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i</a:t>
            </a:r>
            <a:r>
              <a:rPr dirty="0" sz="1250" spc="-25" i="1">
                <a:solidFill>
                  <a:srgbClr val="0C1F74"/>
                </a:solidFill>
                <a:latin typeface="Arial Black"/>
                <a:cs typeface="Arial Black"/>
              </a:rPr>
              <a:t>al  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function</a:t>
            </a:r>
            <a:endParaRPr sz="125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91502" y="3532136"/>
            <a:ext cx="1303655" cy="5842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440"/>
              </a:lnSpc>
              <a:spcBef>
                <a:spcPts val="210"/>
              </a:spcBef>
            </a:pPr>
            <a:r>
              <a:rPr dirty="0" sz="1250" spc="-35" i="1">
                <a:solidFill>
                  <a:srgbClr val="0C1F74"/>
                </a:solidFill>
                <a:latin typeface="Arial Black"/>
                <a:cs typeface="Arial Black"/>
              </a:rPr>
              <a:t>impacts  </a:t>
            </a:r>
            <a:r>
              <a:rPr dirty="0" sz="1250" spc="-35" i="1">
                <a:solidFill>
                  <a:srgbClr val="0C1F74"/>
                </a:solidFill>
                <a:latin typeface="Arial Black"/>
                <a:cs typeface="Arial Black"/>
              </a:rPr>
              <a:t>a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t</a:t>
            </a:r>
            <a:r>
              <a:rPr dirty="0" sz="1250" spc="-35" i="1">
                <a:solidFill>
                  <a:srgbClr val="0C1F74"/>
                </a:solidFill>
                <a:latin typeface="Arial Black"/>
                <a:cs typeface="Arial Black"/>
              </a:rPr>
              <a:t>he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r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osclero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t</a:t>
            </a:r>
            <a:r>
              <a:rPr dirty="0" sz="1250" spc="-25" i="1">
                <a:solidFill>
                  <a:srgbClr val="0C1F74"/>
                </a:solidFill>
                <a:latin typeface="Arial Black"/>
                <a:cs typeface="Arial Black"/>
              </a:rPr>
              <a:t>ic  </a:t>
            </a:r>
            <a:r>
              <a:rPr dirty="0" sz="1250" spc="-35" i="1">
                <a:solidFill>
                  <a:srgbClr val="0C1F74"/>
                </a:solidFill>
                <a:latin typeface="Arial Black"/>
                <a:cs typeface="Arial Black"/>
              </a:rPr>
              <a:t>disease</a:t>
            </a:r>
            <a:endParaRPr sz="125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/>
          <p:nvPr/>
        </p:nvSpPr>
        <p:spPr>
          <a:xfrm>
            <a:off x="1078991" y="1333500"/>
            <a:ext cx="6699504" cy="2956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97607" y="1772411"/>
            <a:ext cx="2133600" cy="646430"/>
          </a:xfrm>
          <a:prstGeom prst="rect">
            <a:avLst/>
          </a:prstGeom>
          <a:solidFill>
            <a:srgbClr val="FFFFFF"/>
          </a:solidFill>
          <a:ln w="9144">
            <a:solidFill>
              <a:srgbClr val="4471C4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algn="just" marL="91440" marR="348615">
              <a:lnSpc>
                <a:spcPts val="1440"/>
              </a:lnSpc>
              <a:spcBef>
                <a:spcPts val="330"/>
              </a:spcBef>
            </a:pPr>
            <a:r>
              <a:rPr dirty="0" sz="1250" spc="-40" i="1">
                <a:solidFill>
                  <a:srgbClr val="0C1F74"/>
                </a:solidFill>
                <a:latin typeface="Arial Black"/>
                <a:cs typeface="Arial Black"/>
              </a:rPr>
              <a:t>65% 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of first </a:t>
            </a:r>
            <a:r>
              <a:rPr dirty="0" sz="1250" spc="-35" i="1">
                <a:solidFill>
                  <a:srgbClr val="0C1F74"/>
                </a:solidFill>
                <a:latin typeface="Arial Black"/>
                <a:cs typeface="Arial Black"/>
              </a:rPr>
              <a:t>authors  </a:t>
            </a:r>
            <a:r>
              <a:rPr dirty="0" sz="1250" spc="-30" i="1">
                <a:solidFill>
                  <a:srgbClr val="0C1F74"/>
                </a:solidFill>
                <a:latin typeface="Arial Black"/>
                <a:cs typeface="Arial Black"/>
              </a:rPr>
              <a:t>clinical of biological  </a:t>
            </a:r>
            <a:r>
              <a:rPr dirty="0" sz="1250" spc="-35" i="1">
                <a:solidFill>
                  <a:srgbClr val="0C1F74"/>
                </a:solidFill>
                <a:latin typeface="Arial Black"/>
                <a:cs typeface="Arial Black"/>
              </a:rPr>
              <a:t>background!</a:t>
            </a:r>
            <a:endParaRPr sz="125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/>
          <p:nvPr/>
        </p:nvSpPr>
        <p:spPr>
          <a:xfrm>
            <a:off x="1336547" y="1161288"/>
            <a:ext cx="5864352" cy="3369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93079" y="3918203"/>
            <a:ext cx="1543812" cy="495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68696" y="1056132"/>
            <a:ext cx="3575304" cy="2132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52906" y="1477137"/>
            <a:ext cx="5812790" cy="155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117856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CFD: powerful, well-accepted</a:t>
            </a:r>
            <a:r>
              <a:rPr dirty="0" sz="2000" spc="-120">
                <a:solidFill>
                  <a:srgbClr val="0C1F74"/>
                </a:solidFill>
                <a:latin typeface="Arial Black"/>
                <a:cs typeface="Arial Black"/>
              </a:rPr>
              <a:t>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but  </a:t>
            </a:r>
            <a:r>
              <a:rPr dirty="0" sz="2000">
                <a:solidFill>
                  <a:srgbClr val="FF0000"/>
                </a:solidFill>
                <a:latin typeface="Arial Black"/>
                <a:cs typeface="Arial Black"/>
              </a:rPr>
              <a:t>complex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engineering</a:t>
            </a:r>
            <a:r>
              <a:rPr dirty="0" sz="2000" spc="10">
                <a:solidFill>
                  <a:srgbClr val="0C1F74"/>
                </a:solidFill>
                <a:latin typeface="Arial Black"/>
                <a:cs typeface="Arial Black"/>
              </a:rPr>
              <a:t>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tool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CFD: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but </a:t>
            </a: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in the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hands of </a:t>
            </a: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the novice,</a:t>
            </a:r>
            <a:r>
              <a:rPr dirty="0" sz="2000" spc="-70">
                <a:solidFill>
                  <a:srgbClr val="0C1F74"/>
                </a:solidFill>
                <a:latin typeface="Arial Black"/>
                <a:cs typeface="Arial Black"/>
              </a:rPr>
              <a:t>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many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things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can </a:t>
            </a: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go </a:t>
            </a:r>
            <a:r>
              <a:rPr dirty="0" sz="2000">
                <a:solidFill>
                  <a:srgbClr val="FF0000"/>
                </a:solidFill>
                <a:latin typeface="Arial Black"/>
                <a:cs typeface="Arial Black"/>
              </a:rPr>
              <a:t>wrong</a:t>
            </a:r>
            <a:r>
              <a:rPr dirty="0" sz="2000" spc="-1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…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4242" y="3839971"/>
            <a:ext cx="7975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C1F74"/>
                </a:solidFill>
                <a:latin typeface="Arial Black"/>
                <a:cs typeface="Arial Black"/>
              </a:rPr>
              <a:t>(you </a:t>
            </a:r>
            <a:r>
              <a:rPr dirty="0" sz="1800">
                <a:solidFill>
                  <a:srgbClr val="0C1F74"/>
                </a:solidFill>
                <a:latin typeface="Arial Black"/>
                <a:cs typeface="Arial Black"/>
              </a:rPr>
              <a:t>wouldn’t want an untrained engineer perform a </a:t>
            </a:r>
            <a:r>
              <a:rPr dirty="0" sz="1800" spc="-5">
                <a:solidFill>
                  <a:srgbClr val="0C1F74"/>
                </a:solidFill>
                <a:latin typeface="Arial Black"/>
                <a:cs typeface="Arial Black"/>
              </a:rPr>
              <a:t>PCI,</a:t>
            </a:r>
            <a:r>
              <a:rPr dirty="0" sz="1800" spc="-135">
                <a:solidFill>
                  <a:srgbClr val="0C1F74"/>
                </a:solidFill>
                <a:latin typeface="Arial Black"/>
                <a:cs typeface="Arial Black"/>
              </a:rPr>
              <a:t> </a:t>
            </a:r>
            <a:r>
              <a:rPr dirty="0" sz="1800">
                <a:solidFill>
                  <a:srgbClr val="0C1F74"/>
                </a:solidFill>
                <a:latin typeface="Arial Black"/>
                <a:cs typeface="Arial Black"/>
              </a:rPr>
              <a:t>right?)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9544" y="1385696"/>
            <a:ext cx="5161915" cy="9410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CFD =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Computational </a:t>
            </a: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Fluid</a:t>
            </a:r>
            <a:r>
              <a:rPr dirty="0" sz="2000" spc="-55">
                <a:solidFill>
                  <a:srgbClr val="0C1F74"/>
                </a:solidFill>
                <a:latin typeface="Arial Black"/>
                <a:cs typeface="Arial Black"/>
              </a:rPr>
              <a:t> </a:t>
            </a: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Dynamics</a:t>
            </a:r>
            <a:endParaRPr sz="2000">
              <a:latin typeface="Arial Black"/>
              <a:cs typeface="Arial Black"/>
            </a:endParaRPr>
          </a:p>
          <a:p>
            <a:pPr algn="ctr" marL="1270">
              <a:lnSpc>
                <a:spcPct val="100000"/>
              </a:lnSpc>
              <a:spcBef>
                <a:spcPts val="2400"/>
              </a:spcBef>
            </a:pP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CFD ≠ C</a:t>
            </a:r>
            <a:r>
              <a:rPr dirty="0" sz="2000">
                <a:solidFill>
                  <a:srgbClr val="FF0000"/>
                </a:solidFill>
                <a:latin typeface="Arial Black"/>
                <a:cs typeface="Arial Black"/>
              </a:rPr>
              <a:t>o</a:t>
            </a:r>
            <a:r>
              <a:rPr dirty="0" sz="2000">
                <a:solidFill>
                  <a:srgbClr val="FFC000"/>
                </a:solidFill>
                <a:latin typeface="Arial Black"/>
                <a:cs typeface="Arial Black"/>
              </a:rPr>
              <a:t>l</a:t>
            </a:r>
            <a:r>
              <a:rPr dirty="0" sz="2000">
                <a:solidFill>
                  <a:srgbClr val="00AF50"/>
                </a:solidFill>
                <a:latin typeface="Arial Black"/>
                <a:cs typeface="Arial Black"/>
              </a:rPr>
              <a:t>o</a:t>
            </a:r>
            <a:r>
              <a:rPr dirty="0" sz="2000">
                <a:solidFill>
                  <a:srgbClr val="00AFEF"/>
                </a:solidFill>
                <a:latin typeface="Arial Black"/>
                <a:cs typeface="Arial Black"/>
              </a:rPr>
              <a:t>r</a:t>
            </a:r>
            <a:r>
              <a:rPr dirty="0" sz="2000">
                <a:solidFill>
                  <a:srgbClr val="0C1F74"/>
                </a:solidFill>
                <a:latin typeface="Arial Black"/>
                <a:cs typeface="Arial Black"/>
              </a:rPr>
              <a:t>s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For</a:t>
            </a:r>
            <a:r>
              <a:rPr dirty="0" sz="2000" spc="-65">
                <a:solidFill>
                  <a:srgbClr val="0C1F74"/>
                </a:solidFill>
                <a:latin typeface="Arial Black"/>
                <a:cs typeface="Arial Black"/>
              </a:rPr>
              <a:t> </a:t>
            </a:r>
            <a:r>
              <a:rPr dirty="0" sz="2000" spc="-5">
                <a:solidFill>
                  <a:srgbClr val="0C1F74"/>
                </a:solidFill>
                <a:latin typeface="Arial Black"/>
                <a:cs typeface="Arial Black"/>
              </a:rPr>
              <a:t>Doctors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16808" y="2572511"/>
            <a:ext cx="2310384" cy="182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7737" y="1388491"/>
            <a:ext cx="4284980" cy="1976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Introduction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The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biological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relevance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of shear</a:t>
            </a:r>
            <a:r>
              <a:rPr dirty="0" sz="1600" spc="135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stress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Imaging coronary arteries: a brief</a:t>
            </a:r>
            <a:r>
              <a:rPr dirty="0" sz="1600" spc="8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review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Wall shear stress in </a:t>
            </a:r>
            <a:r>
              <a:rPr dirty="0" sz="1600" spc="-15" b="1">
                <a:solidFill>
                  <a:srgbClr val="0C1F74"/>
                </a:solidFill>
                <a:latin typeface="Arial"/>
                <a:cs typeface="Arial"/>
              </a:rPr>
              <a:t>native</a:t>
            </a:r>
            <a:r>
              <a:rPr dirty="0" sz="1600" spc="12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arteries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Wall shear stress in</a:t>
            </a:r>
            <a:r>
              <a:rPr dirty="0" sz="1600" spc="5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stents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Clinical</a:t>
            </a:r>
            <a:r>
              <a:rPr dirty="0" sz="1600" spc="1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application</a:t>
            </a:r>
            <a:endParaRPr sz="1600">
              <a:latin typeface="Arial"/>
              <a:cs typeface="Arial"/>
            </a:endParaRPr>
          </a:p>
          <a:p>
            <a:pPr marL="12700" marR="1958339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Concluding</a:t>
            </a:r>
            <a:r>
              <a:rPr dirty="0" sz="1600" spc="-4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remarks 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Appendices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75403" y="2572511"/>
            <a:ext cx="2836163" cy="1700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/>
          <p:nvPr/>
        </p:nvSpPr>
        <p:spPr>
          <a:xfrm>
            <a:off x="5794247" y="1033272"/>
            <a:ext cx="2834640" cy="1702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39511" y="2886455"/>
            <a:ext cx="3389376" cy="1670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97737" y="1388491"/>
            <a:ext cx="4284980" cy="1976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Introduction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biological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relevance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of shear</a:t>
            </a:r>
            <a:r>
              <a:rPr dirty="0" sz="1600" spc="13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stress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Imaging coronary arteries: a brief</a:t>
            </a:r>
            <a:r>
              <a:rPr dirty="0" sz="1600" spc="8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review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Wall shear stress in </a:t>
            </a:r>
            <a:r>
              <a:rPr dirty="0" sz="1600" spc="-15" b="1">
                <a:solidFill>
                  <a:srgbClr val="0C1F74"/>
                </a:solidFill>
                <a:latin typeface="Arial"/>
                <a:cs typeface="Arial"/>
              </a:rPr>
              <a:t>native</a:t>
            </a:r>
            <a:r>
              <a:rPr dirty="0" sz="1600" spc="12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arteries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Wall shear stress in</a:t>
            </a:r>
            <a:r>
              <a:rPr dirty="0" sz="1600" spc="5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stents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Clinical</a:t>
            </a:r>
            <a:r>
              <a:rPr dirty="0" sz="1600" spc="1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application</a:t>
            </a:r>
            <a:endParaRPr sz="1600">
              <a:latin typeface="Arial"/>
              <a:cs typeface="Arial"/>
            </a:endParaRPr>
          </a:p>
          <a:p>
            <a:pPr marL="12700" marR="1958339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Concluding</a:t>
            </a:r>
            <a:r>
              <a:rPr dirty="0" sz="1600" spc="-4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remarks 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Appendices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64312"/>
            <a:ext cx="68738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shear </a:t>
            </a:r>
            <a:r>
              <a:rPr dirty="0" spc="-125"/>
              <a:t>stress </a:t>
            </a:r>
            <a:r>
              <a:rPr dirty="0" spc="-80"/>
              <a:t>in </a:t>
            </a:r>
            <a:r>
              <a:rPr dirty="0" spc="-130"/>
              <a:t>human</a:t>
            </a:r>
            <a:r>
              <a:rPr dirty="0" spc="-810"/>
              <a:t> </a:t>
            </a:r>
            <a:r>
              <a:rPr dirty="0" spc="-140"/>
              <a:t>coronaries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7737" y="1388491"/>
            <a:ext cx="4284980" cy="1976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Introduction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The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biological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relevance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of shear</a:t>
            </a:r>
            <a:r>
              <a:rPr dirty="0" sz="1600" spc="135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stress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Imaging coronary arteries: a brief</a:t>
            </a:r>
            <a:r>
              <a:rPr dirty="0" sz="1600" spc="8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review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Wall shear stress in </a:t>
            </a:r>
            <a:r>
              <a:rPr dirty="0" sz="1600" spc="-15" b="1">
                <a:solidFill>
                  <a:srgbClr val="FF0000"/>
                </a:solidFill>
                <a:latin typeface="Arial"/>
                <a:cs typeface="Arial"/>
              </a:rPr>
              <a:t>native</a:t>
            </a:r>
            <a:r>
              <a:rPr dirty="0" sz="1600" spc="1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arteries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Wall shear stress in</a:t>
            </a:r>
            <a:r>
              <a:rPr dirty="0" sz="1600" spc="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stents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Clinical</a:t>
            </a:r>
            <a:r>
              <a:rPr dirty="0" sz="1600" spc="1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application</a:t>
            </a:r>
            <a:endParaRPr sz="1600">
              <a:latin typeface="Arial"/>
              <a:cs typeface="Arial"/>
            </a:endParaRPr>
          </a:p>
          <a:p>
            <a:pPr marL="12700" marR="1958339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Concluding</a:t>
            </a:r>
            <a:r>
              <a:rPr dirty="0" sz="1600" spc="-40" b="1">
                <a:solidFill>
                  <a:srgbClr val="0C1F74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C1F74"/>
                </a:solidFill>
                <a:latin typeface="Arial"/>
                <a:cs typeface="Arial"/>
              </a:rPr>
              <a:t>remarks  </a:t>
            </a:r>
            <a:r>
              <a:rPr dirty="0" sz="1600" spc="-10" b="1">
                <a:solidFill>
                  <a:srgbClr val="0C1F74"/>
                </a:solidFill>
                <a:latin typeface="Arial"/>
                <a:cs typeface="Arial"/>
              </a:rPr>
              <a:t>Appendices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75403" y="2572511"/>
            <a:ext cx="2836163" cy="1700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J.J. Wentzel</dc:creator>
  <dc:title>PowerPoint Presentation</dc:title>
  <dcterms:created xsi:type="dcterms:W3CDTF">2019-10-21T13:33:28Z</dcterms:created>
  <dcterms:modified xsi:type="dcterms:W3CDTF">2019-10-21T13:33:28Z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2019-10-21T00:00:00Z</vt:filetime>
  </property>
</Properties>
</file>