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96" r:id="rId4"/>
    <p:sldId id="297" r:id="rId5"/>
    <p:sldId id="298" r:id="rId6"/>
    <p:sldId id="304" r:id="rId7"/>
    <p:sldId id="299" r:id="rId8"/>
    <p:sldId id="2147482239" r:id="rId9"/>
    <p:sldId id="305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89B0C5F4-A315-7640-ABE1-4F0DE1FE9CAB}">
          <p14:sldIdLst>
            <p14:sldId id="256"/>
            <p14:sldId id="261"/>
            <p14:sldId id="296"/>
            <p14:sldId id="297"/>
            <p14:sldId id="298"/>
            <p14:sldId id="304"/>
            <p14:sldId id="299"/>
            <p14:sldId id="2147482239"/>
            <p14:sldId id="305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/>
    <p:restoredTop sz="71360"/>
  </p:normalViewPr>
  <p:slideViewPr>
    <p:cSldViewPr snapToGrid="0" snapToObjects="1">
      <p:cViewPr varScale="1">
        <p:scale>
          <a:sx n="73" d="100"/>
          <a:sy n="73" d="100"/>
        </p:scale>
        <p:origin x="11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11/12/2023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4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3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8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0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1E8CF-6542-954F-8DA2-B9786D13B5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4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0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5DE68C-A407-2C54-ECDC-DCE151758F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3408" y="1603184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3408" y="3614381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3409" y="698212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6B499-DF5F-0F42-8F56-BB5259295DAA}"/>
              </a:ext>
            </a:extLst>
          </p:cNvPr>
          <p:cNvSpPr/>
          <p:nvPr userDrawn="1"/>
        </p:nvSpPr>
        <p:spPr>
          <a:xfrm>
            <a:off x="8310201" y="0"/>
            <a:ext cx="833799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B3697C3-0036-5549-A91B-324D999E26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7929" y="4263340"/>
            <a:ext cx="1164473" cy="63114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BD123BF-4CCB-6A49-911B-CB3B6D1BCAB8}"/>
              </a:ext>
            </a:extLst>
          </p:cNvPr>
          <p:cNvSpPr txBox="1">
            <a:spLocks/>
          </p:cNvSpPr>
          <p:nvPr userDrawn="1"/>
        </p:nvSpPr>
        <p:spPr>
          <a:xfrm>
            <a:off x="382724" y="438525"/>
            <a:ext cx="1348385" cy="25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ts val="0"/>
              </a:lnSpc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</a:rPr>
              <a:t>#AHA23</a:t>
            </a:r>
          </a:p>
        </p:txBody>
      </p:sp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3C5DFF-9354-2B41-B376-2B09186B1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4A5A23-D35F-264E-8AC6-6C4E1ED1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8E1EDB-ECBE-C64B-84E7-2AC011ADD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4EDA4-ABD4-944B-9B5C-33D57C20FFF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7797FB-A08E-2445-8AEA-6A04DABFD6D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2F6E2544-2A9A-6B46-8E5E-CA8AA93AF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779035-7C3B-7E4E-8CEB-7B6774AF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black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01E1EE-4472-CE42-A2D1-4512BF9F3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14BA3B8-BC36-BF47-A1FA-580BF18F4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8ECB-3686-9C42-A25D-863566142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276EA-6335-B646-BE90-A5F28039D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80443F-F91E-7841-9E33-60EA068C2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72461B-CE35-6429-D58B-4FCB3B841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1472" y="-34578"/>
            <a:ext cx="9205472" cy="5178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E25705-2FC4-22F1-F785-FC2A324362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229" y="1059166"/>
            <a:ext cx="4073838" cy="2676008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25 – 30 PTS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AE4E72-D6CE-B9DA-2CE2-14D35DA3D062}"/>
              </a:ext>
            </a:extLst>
          </p:cNvPr>
          <p:cNvSpPr txBox="1">
            <a:spLocks/>
          </p:cNvSpPr>
          <p:nvPr userDrawn="1"/>
        </p:nvSpPr>
        <p:spPr>
          <a:xfrm>
            <a:off x="615749" y="4562138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000" b="0" i="0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</a:rPr>
              <a:t>AHA23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0709BA5-E2C2-3A30-47A1-A8DF3A49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2663" y="951590"/>
            <a:ext cx="2678089" cy="2330526"/>
          </a:xfrm>
        </p:spPr>
        <p:txBody>
          <a:bodyPr lIns="0" tIns="0" rIns="0" bIns="0" anchor="t">
            <a:noAutofit/>
          </a:bodyPr>
          <a:lstStyle>
            <a:lvl1pPr algn="r">
              <a:defRPr sz="7200" b="0" i="1">
                <a:solidFill>
                  <a:schemeClr val="bg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E9859F-F03E-9A74-9CBA-A6FF8DB5D7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8250" y="4377113"/>
            <a:ext cx="975325" cy="5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9EB4DE-8DD2-5443-A016-C125D33D4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1AFDB-1501-A74B-84EC-9BF4A9EA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AC4667-50DA-AC7F-142E-AD67244DAB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47513" y="1"/>
            <a:ext cx="6696487" cy="5143501"/>
          </a:xfrm>
          <a:custGeom>
            <a:avLst/>
            <a:gdLst>
              <a:gd name="connsiteX0" fmla="*/ 3293152 w 6696487"/>
              <a:gd name="connsiteY0" fmla="*/ 0 h 5143501"/>
              <a:gd name="connsiteX1" fmla="*/ 6696487 w 6696487"/>
              <a:gd name="connsiteY1" fmla="*/ 0 h 5143501"/>
              <a:gd name="connsiteX2" fmla="*/ 6696487 w 6696487"/>
              <a:gd name="connsiteY2" fmla="*/ 5143500 h 5143501"/>
              <a:gd name="connsiteX3" fmla="*/ 5344766 w 6696487"/>
              <a:gd name="connsiteY3" fmla="*/ 5143500 h 5143501"/>
              <a:gd name="connsiteX4" fmla="*/ 5344766 w 6696487"/>
              <a:gd name="connsiteY4" fmla="*/ 5143501 h 5143501"/>
              <a:gd name="connsiteX5" fmla="*/ 0 w 6696487"/>
              <a:gd name="connsiteY5" fmla="*/ 5143501 h 5143501"/>
              <a:gd name="connsiteX6" fmla="*/ 94249 w 6696487"/>
              <a:gd name="connsiteY6" fmla="*/ 5051623 h 5143501"/>
              <a:gd name="connsiteX7" fmla="*/ 2218977 w 6696487"/>
              <a:gd name="connsiteY7" fmla="*/ 206241 h 5143501"/>
              <a:gd name="connsiteX8" fmla="*/ 2238094 w 6696487"/>
              <a:gd name="connsiteY8" fmla="*/ 1 h 5143501"/>
              <a:gd name="connsiteX9" fmla="*/ 3293152 w 6696487"/>
              <a:gd name="connsiteY9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6487" h="5143501">
                <a:moveTo>
                  <a:pt x="3293152" y="0"/>
                </a:moveTo>
                <a:lnTo>
                  <a:pt x="6696487" y="0"/>
                </a:lnTo>
                <a:lnTo>
                  <a:pt x="6696487" y="5143500"/>
                </a:lnTo>
                <a:lnTo>
                  <a:pt x="5344766" y="5143500"/>
                </a:lnTo>
                <a:lnTo>
                  <a:pt x="5344766" y="5143501"/>
                </a:lnTo>
                <a:lnTo>
                  <a:pt x="0" y="5143501"/>
                </a:lnTo>
                <a:lnTo>
                  <a:pt x="94249" y="5051623"/>
                </a:lnTo>
                <a:cubicBezTo>
                  <a:pt x="1212508" y="3905176"/>
                  <a:pt x="1998612" y="2183310"/>
                  <a:pt x="2218977" y="206241"/>
                </a:cubicBezTo>
                <a:lnTo>
                  <a:pt x="2238094" y="1"/>
                </a:lnTo>
                <a:lnTo>
                  <a:pt x="3293152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 cap="all" baseline="0">
                <a:solidFill>
                  <a:schemeClr val="accent1"/>
                </a:solidFill>
                <a:latin typeface="+mn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2001" y="-1"/>
            <a:ext cx="4572000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336D1C2-4E30-ACF6-F2ED-CA5FA9FB4233}"/>
              </a:ext>
            </a:extLst>
          </p:cNvPr>
          <p:cNvSpPr/>
          <p:nvPr userDrawn="1"/>
        </p:nvSpPr>
        <p:spPr>
          <a:xfrm>
            <a:off x="0" y="-1"/>
            <a:ext cx="7336840" cy="5143500"/>
          </a:xfrm>
          <a:custGeom>
            <a:avLst/>
            <a:gdLst>
              <a:gd name="connsiteX0" fmla="*/ 0 w 7336840"/>
              <a:gd name="connsiteY0" fmla="*/ 0 h 5143500"/>
              <a:gd name="connsiteX1" fmla="*/ 7336840 w 7336840"/>
              <a:gd name="connsiteY1" fmla="*/ 0 h 5143500"/>
              <a:gd name="connsiteX2" fmla="*/ 7245529 w 7336840"/>
              <a:gd name="connsiteY2" fmla="*/ 101208 h 5143500"/>
              <a:gd name="connsiteX3" fmla="*/ 4680096 w 7336840"/>
              <a:gd name="connsiteY3" fmla="*/ 5091348 h 5143500"/>
              <a:gd name="connsiteX4" fmla="*/ 4667806 w 7336840"/>
              <a:gd name="connsiteY4" fmla="*/ 5143500 h 5143500"/>
              <a:gd name="connsiteX5" fmla="*/ 0 w 7336840"/>
              <a:gd name="connsiteY5" fmla="*/ 514349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6840" h="5143500">
                <a:moveTo>
                  <a:pt x="0" y="0"/>
                </a:moveTo>
                <a:lnTo>
                  <a:pt x="7336840" y="0"/>
                </a:lnTo>
                <a:lnTo>
                  <a:pt x="7245529" y="101208"/>
                </a:lnTo>
                <a:cubicBezTo>
                  <a:pt x="6060066" y="1463063"/>
                  <a:pt x="5165057" y="3173343"/>
                  <a:pt x="4680096" y="5091348"/>
                </a:cubicBezTo>
                <a:lnTo>
                  <a:pt x="4667806" y="5143500"/>
                </a:lnTo>
                <a:lnTo>
                  <a:pt x="0" y="514349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5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25 PTS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ACC084-CD0B-CB4B-B676-E1F136367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</a:t>
            </a:r>
            <a:r>
              <a:rPr lang="en-US" dirty="0" err="1"/>
              <a:t>Arizl</a:t>
            </a:r>
            <a:r>
              <a:rPr lang="en-US" dirty="0"/>
              <a:t> bold at 12pts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1F1C95-9891-4249-BABE-04AE5153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836D56-853F-5F49-8046-A11DE0E35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8EC32-7002-774F-B7AC-A027777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8A411A-B042-00D2-38DE-2B804306B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0ECAF5-9958-A14D-A435-03CDAD7C93A5}"/>
              </a:ext>
            </a:extLst>
          </p:cNvPr>
          <p:cNvSpPr/>
          <p:nvPr userDrawn="1"/>
        </p:nvSpPr>
        <p:spPr>
          <a:xfrm>
            <a:off x="8600688" y="0"/>
            <a:ext cx="543312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7244696" y="3230131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b="0" i="0" dirty="0">
                <a:solidFill>
                  <a:schemeClr val="tx1"/>
                </a:solidFill>
                <a:latin typeface="Arial" panose="020B0604020202020204" pitchFamily="34" charset="0"/>
              </a:rPr>
              <a:t>#AHA23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F4375-55B2-3645-805B-8633B02A1A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13351" y="3008643"/>
            <a:ext cx="1358973" cy="736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19049" y="3311818"/>
            <a:ext cx="1129086" cy="3580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B74ED7-A2D1-DAB8-57FB-64C08F97A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9400" y="438677"/>
            <a:ext cx="4525513" cy="2354940"/>
          </a:xfrm>
        </p:spPr>
        <p:txBody>
          <a:bodyPr anchor="b">
            <a:noAutofit/>
          </a:bodyPr>
          <a:lstStyle>
            <a:lvl1pPr algn="r">
              <a:lnSpc>
                <a:spcPts val="4000"/>
              </a:lnSpc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9FFF99-5798-42F6-A83F-DDC0F6F65A9E}"/>
              </a:ext>
            </a:extLst>
          </p:cNvPr>
          <p:cNvCxnSpPr>
            <a:cxnSpLocks/>
          </p:cNvCxnSpPr>
          <p:nvPr userDrawn="1"/>
        </p:nvCxnSpPr>
        <p:spPr>
          <a:xfrm>
            <a:off x="4419012" y="2861462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94F1092-7FF3-7F5C-DA2F-FCDF8A93CA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7330" y="6683627"/>
            <a:ext cx="2321120" cy="3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5298B-887F-CD42-A66C-BDFCBC6B761A}"/>
              </a:ext>
            </a:extLst>
          </p:cNvPr>
          <p:cNvSpPr/>
          <p:nvPr userDrawn="1"/>
        </p:nvSpPr>
        <p:spPr>
          <a:xfrm>
            <a:off x="8483955" y="0"/>
            <a:ext cx="657164" cy="492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E762BDA-3552-A446-AFE6-6BD418CD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AE220C-1247-0B10-CC0A-F822B1D7494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1" y="-6379"/>
            <a:ext cx="4571999" cy="5146743"/>
          </a:xfrm>
          <a:custGeom>
            <a:avLst/>
            <a:gdLst>
              <a:gd name="connsiteX0" fmla="*/ 3295228 w 4571999"/>
              <a:gd name="connsiteY0" fmla="*/ 0 h 5146743"/>
              <a:gd name="connsiteX1" fmla="*/ 4571999 w 4571999"/>
              <a:gd name="connsiteY1" fmla="*/ 0 h 5146743"/>
              <a:gd name="connsiteX2" fmla="*/ 4571999 w 4571999"/>
              <a:gd name="connsiteY2" fmla="*/ 5146743 h 5146743"/>
              <a:gd name="connsiteX3" fmla="*/ 0 w 4571999"/>
              <a:gd name="connsiteY3" fmla="*/ 5146743 h 5146743"/>
              <a:gd name="connsiteX4" fmla="*/ 94308 w 4571999"/>
              <a:gd name="connsiteY4" fmla="*/ 5054808 h 5146743"/>
              <a:gd name="connsiteX5" fmla="*/ 2220375 w 4571999"/>
              <a:gd name="connsiteY5" fmla="*/ 206371 h 5146743"/>
              <a:gd name="connsiteX6" fmla="*/ 2239504 w 4571999"/>
              <a:gd name="connsiteY6" fmla="*/ 1 h 5146743"/>
              <a:gd name="connsiteX7" fmla="*/ 3295228 w 4571999"/>
              <a:gd name="connsiteY7" fmla="*/ 1 h 514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99" h="5146743">
                <a:moveTo>
                  <a:pt x="3295228" y="0"/>
                </a:moveTo>
                <a:lnTo>
                  <a:pt x="4571999" y="0"/>
                </a:lnTo>
                <a:lnTo>
                  <a:pt x="4571999" y="5146743"/>
                </a:lnTo>
                <a:lnTo>
                  <a:pt x="0" y="5146743"/>
                </a:lnTo>
                <a:lnTo>
                  <a:pt x="94308" y="5054808"/>
                </a:lnTo>
                <a:cubicBezTo>
                  <a:pt x="1213272" y="3907638"/>
                  <a:pt x="1999871" y="2184687"/>
                  <a:pt x="2220375" y="206371"/>
                </a:cubicBezTo>
                <a:lnTo>
                  <a:pt x="2239504" y="1"/>
                </a:lnTo>
                <a:lnTo>
                  <a:pt x="3295228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6692AF-EA47-EE4E-BC74-3942A8204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799663-1C3A-7140-A8B6-5A942E0AE02F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3143" y="1266737"/>
            <a:ext cx="2226318" cy="32161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89AA8C-30E6-A849-A85E-97304461ADA3}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DBD1BCA7-3E28-1D49-A098-A4DEF8BCE5EE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0B78207-029E-2C48-B477-D381CB2E9E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843C01F0-AD5E-D748-8DCB-897FBD5CB7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490970-2C55-724B-BA36-CAF55FEFDBB2}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169AD3-D69D-DD43-9F89-A0411109CA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5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4D5D646-615D-0541-AD5A-4E46C8AFAA21}"/>
              </a:ext>
            </a:extLst>
          </p:cNvPr>
          <p:cNvSpPr/>
          <p:nvPr userDrawn="1"/>
        </p:nvSpPr>
        <p:spPr>
          <a:xfrm>
            <a:off x="13949348" y="-1002677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C85CD65-D3BF-CA4A-B2BD-C3C1987852B4}"/>
              </a:ext>
            </a:extLst>
          </p:cNvPr>
          <p:cNvSpPr/>
          <p:nvPr userDrawn="1"/>
        </p:nvSpPr>
        <p:spPr>
          <a:xfrm rot="21325004">
            <a:off x="13984672" y="-782545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15E968-BE93-9248-9232-9ECEC096E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C44018-5A6A-5A40-9C33-3213EA99D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465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351656-244C-E044-8660-FCA2FCD0B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DEAEA93-D51E-DF22-7A64-AC52BFA21B14}"/>
              </a:ext>
            </a:extLst>
          </p:cNvPr>
          <p:cNvSpPr/>
          <p:nvPr userDrawn="1"/>
        </p:nvSpPr>
        <p:spPr>
          <a:xfrm>
            <a:off x="5064370" y="-1"/>
            <a:ext cx="4079632" cy="5913153"/>
          </a:xfrm>
          <a:custGeom>
            <a:avLst/>
            <a:gdLst>
              <a:gd name="connsiteX0" fmla="*/ 2754 w 4079632"/>
              <a:gd name="connsiteY0" fmla="*/ 0 h 5913153"/>
              <a:gd name="connsiteX1" fmla="*/ 4079632 w 4079632"/>
              <a:gd name="connsiteY1" fmla="*/ 0 h 5913153"/>
              <a:gd name="connsiteX2" fmla="*/ 4079632 w 4079632"/>
              <a:gd name="connsiteY2" fmla="*/ 5913153 h 5913153"/>
              <a:gd name="connsiteX3" fmla="*/ 4079630 w 4079632"/>
              <a:gd name="connsiteY3" fmla="*/ 5913153 h 5913153"/>
              <a:gd name="connsiteX4" fmla="*/ 4079630 w 4079632"/>
              <a:gd name="connsiteY4" fmla="*/ 5143501 h 5913153"/>
              <a:gd name="connsiteX5" fmla="*/ 1834543 w 4079632"/>
              <a:gd name="connsiteY5" fmla="*/ 5143501 h 5913153"/>
              <a:gd name="connsiteX6" fmla="*/ 1691848 w 4079632"/>
              <a:gd name="connsiteY6" fmla="*/ 4972659 h 5913153"/>
              <a:gd name="connsiteX7" fmla="*/ 1501616 w 4079632"/>
              <a:gd name="connsiteY7" fmla="*/ 4725324 h 5913153"/>
              <a:gd name="connsiteX8" fmla="*/ 0 w 4079632"/>
              <a:gd name="connsiteY8" fmla="*/ 204299 h 591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9632" h="5913153">
                <a:moveTo>
                  <a:pt x="2754" y="0"/>
                </a:moveTo>
                <a:lnTo>
                  <a:pt x="4079632" y="0"/>
                </a:lnTo>
                <a:lnTo>
                  <a:pt x="4079632" y="5913153"/>
                </a:lnTo>
                <a:lnTo>
                  <a:pt x="4079630" y="5913153"/>
                </a:lnTo>
                <a:lnTo>
                  <a:pt x="4079630" y="5143501"/>
                </a:lnTo>
                <a:lnTo>
                  <a:pt x="1834543" y="5143501"/>
                </a:lnTo>
                <a:lnTo>
                  <a:pt x="1691848" y="4972659"/>
                </a:lnTo>
                <a:cubicBezTo>
                  <a:pt x="1627002" y="4891775"/>
                  <a:pt x="1563572" y="4809324"/>
                  <a:pt x="1501616" y="4725324"/>
                </a:cubicBezTo>
                <a:cubicBezTo>
                  <a:pt x="510313" y="3381319"/>
                  <a:pt x="9307" y="1794248"/>
                  <a:pt x="0" y="20429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247F3C8-B7B8-C547-9E76-01BF767FF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ADFA7-6C6F-C64F-9925-C27F58B83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20-25PTS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at 12pts</a:t>
            </a:r>
            <a:br>
              <a:rPr lang="en-US" dirty="0"/>
            </a:br>
            <a:endParaRPr lang="en-US" dirty="0">
              <a:latin typeface="+mn-lt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3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686" r:id="rId13"/>
    <p:sldLayoutId id="2147483673" r:id="rId14"/>
    <p:sldLayoutId id="2147483674" r:id="rId15"/>
    <p:sldLayoutId id="2147483680" r:id="rId16"/>
    <p:sldLayoutId id="2147483675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B670-4138-7F4D-8F42-0A8B0005F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713" y="1228430"/>
            <a:ext cx="4943632" cy="1989851"/>
          </a:xfrm>
        </p:spPr>
        <p:txBody>
          <a:bodyPr>
            <a:normAutofit/>
          </a:bodyPr>
          <a:lstStyle/>
          <a:p>
            <a:pPr algn="ctr" defTabSz="685800">
              <a:spcBef>
                <a:spcPts val="450"/>
              </a:spcBef>
              <a:spcAft>
                <a:spcPts val="0"/>
              </a:spcAft>
            </a:pPr>
            <a:r>
              <a:rPr lang="en-US" sz="2800" b="1" kern="0" dirty="0">
                <a:latin typeface="Arial"/>
              </a:rPr>
              <a:t>AZALEA-TIMI 71</a:t>
            </a:r>
            <a:br>
              <a:rPr lang="en-US" sz="2800" b="1" kern="0" dirty="0">
                <a:latin typeface="Arial"/>
              </a:rPr>
            </a:br>
            <a:r>
              <a:rPr lang="en-US" sz="2800" b="1" kern="0" dirty="0">
                <a:latin typeface="Arial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A979-1215-3B48-8E25-2C309970B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1398" y="2669489"/>
            <a:ext cx="5362602" cy="409575"/>
          </a:xfr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Christian T. Ruff, MD, MPH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behalf of the AZALEA-TIMI 71 Steering Committee &amp; Investigators</a:t>
            </a:r>
          </a:p>
        </p:txBody>
      </p:sp>
    </p:spTree>
    <p:extLst>
      <p:ext uri="{BB962C8B-B14F-4D97-AF65-F5344CB8AC3E}">
        <p14:creationId xmlns:p14="http://schemas.microsoft.com/office/powerpoint/2010/main" val="29156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5CD2-F34B-F04E-B4CC-5DA2A631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012" y="654371"/>
            <a:ext cx="4105960" cy="2354940"/>
          </a:xfrm>
        </p:spPr>
        <p:txBody>
          <a:bodyPr anchor="b"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E002980-16E4-2F41-9BFA-6ED53EE514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917C05A-F87B-F553-6E4B-105AE53BBBB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7990" y="1123542"/>
            <a:ext cx="8185572" cy="1022944"/>
          </a:xfrm>
        </p:spPr>
        <p:txBody>
          <a:bodyPr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Research grants through institution: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Anthos, AstraZeneca, Daiichi Sankyo, Janssen and Novartis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Honoraria for scientific advisory boards and consulting: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Altimmune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, Anthos, Bayer, Bristol Myers Squibb, Daiichi Sankyo, Janssen, Merck and Pfizer.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Member of TIMI Study Group, which has received institutional research grant support through Brigham and Women’s Hospital from: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Abbott, Amgen, Anthos Therapeutics, ARCA Biopharma, Inc., AstraZeneca, Bayer HealthCare Pharmaceuticals, Inc., Daiichi-Sankyo, Eisai, Intarcia, Ionis Pharmaceuticals, Inc., Janssen Research and Development, LLC,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MedImmune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, Merck, Novartis, Pfizer, Quark Pharmaceuticals, Regeneron Pharmaceuticals, Inc., Roche, Siemens Healthcare Diagnostics, Inc.,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Softcell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Medical Limited, The Medicines Company, Zora Biosciences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D10476E-CE79-BBA8-7E3D-CAB98134C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90" r="6980" b="12217"/>
          <a:stretch/>
        </p:blipFill>
        <p:spPr>
          <a:xfrm>
            <a:off x="0" y="9058"/>
            <a:ext cx="1927986" cy="5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3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prevention in </a:t>
            </a:r>
            <a:r>
              <a:rPr lang="en-US" dirty="0" err="1"/>
              <a:t>af</a:t>
            </a:r>
            <a:r>
              <a:rPr lang="en-US" dirty="0"/>
              <a:t>: DOACs vs. warfarin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E002980-16E4-2F41-9BFA-6ED53EE514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8AF20CC-BBAB-A8EF-9387-EF234639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8" y="4780312"/>
            <a:ext cx="33147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85800">
              <a:defRPr/>
            </a:pPr>
            <a:r>
              <a:rPr lang="en-US" sz="9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Ruff CT, et al. </a:t>
            </a:r>
            <a:r>
              <a:rPr lang="en-US" sz="900" i="1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Lancet</a:t>
            </a:r>
            <a:r>
              <a:rPr lang="en-US" sz="9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 2014;383:955-962</a:t>
            </a:r>
          </a:p>
          <a:p>
            <a:pPr defTabSz="685800">
              <a:defRPr/>
            </a:pPr>
            <a:r>
              <a:rPr lang="en-US" sz="9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Carnicelli AP, et al. </a:t>
            </a:r>
            <a:r>
              <a:rPr lang="en-US" sz="900" i="1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Circulation</a:t>
            </a:r>
            <a:r>
              <a:rPr lang="en-US" sz="9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 2022;145:242-255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30D073-5EF9-31F7-15D6-0EE144CDD3B1}"/>
              </a:ext>
            </a:extLst>
          </p:cNvPr>
          <p:cNvSpPr txBox="1">
            <a:spLocks/>
          </p:cNvSpPr>
          <p:nvPr/>
        </p:nvSpPr>
        <p:spPr>
          <a:xfrm>
            <a:off x="0" y="997592"/>
            <a:ext cx="9060588" cy="54940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Meta-Analysis: ARISTOTLE, ENGAGE AF-TIMI 48, ROCKET-AF &amp; RE-LY Trials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03DCC3-FD8E-1ECF-FB7A-CFD4BC59837D}"/>
              </a:ext>
            </a:extLst>
          </p:cNvPr>
          <p:cNvGrpSpPr/>
          <p:nvPr/>
        </p:nvGrpSpPr>
        <p:grpSpPr>
          <a:xfrm>
            <a:off x="694443" y="1595734"/>
            <a:ext cx="7755116" cy="2956956"/>
            <a:chOff x="609078" y="2127645"/>
            <a:chExt cx="10340155" cy="39426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5C1390-C684-BD1E-C0DC-9C6A88C5B0AB}"/>
                </a:ext>
              </a:extLst>
            </p:cNvPr>
            <p:cNvSpPr/>
            <p:nvPr/>
          </p:nvSpPr>
          <p:spPr>
            <a:xfrm>
              <a:off x="609078" y="2127645"/>
              <a:ext cx="4023360" cy="3942608"/>
            </a:xfrm>
            <a:prstGeom prst="rect">
              <a:avLst/>
            </a:prstGeom>
            <a:solidFill>
              <a:srgbClr val="FFD300">
                <a:lumMod val="20000"/>
                <a:lumOff val="80000"/>
              </a:srgbClr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5FC094">
                    <a:lumMod val="75000"/>
                  </a:srgbClr>
                </a:solidFill>
                <a:latin typeface="Arial" panose="020B060402020202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BED742-112C-49C4-FFF3-E8CE6AC5140E}"/>
                </a:ext>
              </a:extLst>
            </p:cNvPr>
            <p:cNvSpPr/>
            <p:nvPr/>
          </p:nvSpPr>
          <p:spPr>
            <a:xfrm>
              <a:off x="4861678" y="2127645"/>
              <a:ext cx="1828800" cy="394260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64D319-21F0-1E05-A1F3-58C54B4ED407}"/>
                </a:ext>
              </a:extLst>
            </p:cNvPr>
            <p:cNvSpPr/>
            <p:nvPr/>
          </p:nvSpPr>
          <p:spPr>
            <a:xfrm>
              <a:off x="2004837" y="2255492"/>
              <a:ext cx="957527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en-US" b="1" dirty="0">
                  <a:solidFill>
                    <a:srgbClr val="5FC094">
                      <a:lumMod val="50000"/>
                    </a:srgbClr>
                  </a:solidFill>
                  <a:latin typeface="Arial" panose="020B0604020202020204"/>
                </a:rPr>
                <a:t>Stroke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F1BA93-BBEB-5F8E-BC38-C14B4FBEEF5C}"/>
                </a:ext>
              </a:extLst>
            </p:cNvPr>
            <p:cNvSpPr/>
            <p:nvPr/>
          </p:nvSpPr>
          <p:spPr>
            <a:xfrm>
              <a:off x="5348611" y="2255492"/>
              <a:ext cx="85493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/>
                </a:rPr>
                <a:t>Death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A6CEF-8C8A-B5CB-4A9B-5E6870EED2C9}"/>
                </a:ext>
              </a:extLst>
            </p:cNvPr>
            <p:cNvSpPr/>
            <p:nvPr/>
          </p:nvSpPr>
          <p:spPr>
            <a:xfrm>
              <a:off x="1033023" y="3201498"/>
              <a:ext cx="98744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>
                  <a:solidFill>
                    <a:srgbClr val="000000"/>
                  </a:solidFill>
                  <a:latin typeface="Arial" panose="020B0604020202020204"/>
                </a:rPr>
                <a:t>Ischemic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6A6660-F02B-A055-7F44-028EEC1370F8}"/>
                </a:ext>
              </a:extLst>
            </p:cNvPr>
            <p:cNvSpPr/>
            <p:nvPr/>
          </p:nvSpPr>
          <p:spPr>
            <a:xfrm>
              <a:off x="2667326" y="3201498"/>
              <a:ext cx="1423468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>
                  <a:solidFill>
                    <a:srgbClr val="000000"/>
                  </a:solidFill>
                  <a:latin typeface="Arial" panose="020B0604020202020204"/>
                </a:rPr>
                <a:t>Hemorrhagic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FCAFE0-A2A0-86E1-85B3-C79905E543E7}"/>
                </a:ext>
              </a:extLst>
            </p:cNvPr>
            <p:cNvSpPr/>
            <p:nvPr/>
          </p:nvSpPr>
          <p:spPr>
            <a:xfrm>
              <a:off x="1157017" y="5512229"/>
              <a:ext cx="76944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>
                  <a:solidFill>
                    <a:srgbClr val="000000"/>
                  </a:solidFill>
                  <a:latin typeface="Arial" panose="020B0604020202020204"/>
                </a:rPr>
                <a:t>Similar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37D4CF-3C7A-4791-3365-F334D3426681}"/>
                </a:ext>
              </a:extLst>
            </p:cNvPr>
            <p:cNvGrpSpPr/>
            <p:nvPr/>
          </p:nvGrpSpPr>
          <p:grpSpPr>
            <a:xfrm>
              <a:off x="3087227" y="5512229"/>
              <a:ext cx="543469" cy="276999"/>
              <a:chOff x="3248642" y="4528370"/>
              <a:chExt cx="543469" cy="27699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33B0B90-0412-B927-A4F5-ECA14412A864}"/>
                  </a:ext>
                </a:extLst>
              </p:cNvPr>
              <p:cNvSpPr/>
              <p:nvPr/>
            </p:nvSpPr>
            <p:spPr>
              <a:xfrm>
                <a:off x="3330446" y="4528370"/>
                <a:ext cx="461665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b="1" kern="0" dirty="0">
                    <a:solidFill>
                      <a:srgbClr val="00B050"/>
                    </a:solidFill>
                    <a:latin typeface="Arial" panose="020B0604020202020204"/>
                  </a:rPr>
                  <a:t>50%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C46447A-DFCC-6CC7-933F-EF0529A548D5}"/>
                  </a:ext>
                </a:extLst>
              </p:cNvPr>
              <p:cNvCxnSpPr/>
              <p:nvPr/>
            </p:nvCxnSpPr>
            <p:spPr>
              <a:xfrm>
                <a:off x="3248642" y="4570485"/>
                <a:ext cx="0" cy="1828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881252-EFED-F1A6-18F1-389EEC6D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706" y="3688916"/>
              <a:ext cx="1645920" cy="12037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BFA2C9-153D-5E50-372F-81AF337E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6100" y="3640911"/>
              <a:ext cx="1645920" cy="121908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67955B-12CD-58CC-6F22-BE51F0F90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4007" y="3067340"/>
              <a:ext cx="984143" cy="137160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34D4B61-6F7F-546E-4873-F1A9AF90DE37}"/>
                </a:ext>
              </a:extLst>
            </p:cNvPr>
            <p:cNvGrpSpPr/>
            <p:nvPr/>
          </p:nvGrpSpPr>
          <p:grpSpPr>
            <a:xfrm>
              <a:off x="5569632" y="5512229"/>
              <a:ext cx="543469" cy="276999"/>
              <a:chOff x="3248642" y="4528370"/>
              <a:chExt cx="543469" cy="2769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1603EC9-6E7F-2822-31D5-A2DA77A746B7}"/>
                  </a:ext>
                </a:extLst>
              </p:cNvPr>
              <p:cNvSpPr/>
              <p:nvPr/>
            </p:nvSpPr>
            <p:spPr>
              <a:xfrm>
                <a:off x="3330446" y="4528370"/>
                <a:ext cx="461665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b="1" kern="0" dirty="0">
                    <a:solidFill>
                      <a:srgbClr val="00B050"/>
                    </a:solidFill>
                    <a:latin typeface="Arial" panose="020B0604020202020204"/>
                  </a:rPr>
                  <a:t>10%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4C46971-EC9F-86E7-7418-91C65F812471}"/>
                  </a:ext>
                </a:extLst>
              </p:cNvPr>
              <p:cNvCxnSpPr/>
              <p:nvPr/>
            </p:nvCxnSpPr>
            <p:spPr>
              <a:xfrm>
                <a:off x="3248642" y="4570485"/>
                <a:ext cx="0" cy="1828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E151DC-4B45-68E6-495E-EE61D49FDD5D}"/>
                </a:ext>
              </a:extLst>
            </p:cNvPr>
            <p:cNvSpPr/>
            <p:nvPr/>
          </p:nvSpPr>
          <p:spPr>
            <a:xfrm>
              <a:off x="6925873" y="2127645"/>
              <a:ext cx="4023360" cy="3942608"/>
            </a:xfrm>
            <a:prstGeom prst="rect">
              <a:avLst/>
            </a:prstGeom>
            <a:solidFill>
              <a:srgbClr val="FF9200">
                <a:lumMod val="20000"/>
                <a:lumOff val="80000"/>
              </a:srgbClr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E01F2C"/>
                </a:solidFill>
                <a:latin typeface="Arial" panose="020B060402020202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4F9910-10B9-795C-C10E-0453362BDA49}"/>
                </a:ext>
              </a:extLst>
            </p:cNvPr>
            <p:cNvSpPr/>
            <p:nvPr/>
          </p:nvSpPr>
          <p:spPr>
            <a:xfrm>
              <a:off x="7834686" y="2255492"/>
              <a:ext cx="220573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en-US" b="1" dirty="0">
                  <a:solidFill>
                    <a:srgbClr val="C00000"/>
                  </a:solidFill>
                  <a:latin typeface="Arial" panose="020B0604020202020204"/>
                </a:rPr>
                <a:t>Major Bleeding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45734B8-001B-1274-F641-FBB33B1C7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78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08967" y="2727858"/>
              <a:ext cx="928585" cy="2637182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C18BC05-7616-2421-4434-FD039C425A92}"/>
                </a:ext>
              </a:extLst>
            </p:cNvPr>
            <p:cNvGrpSpPr/>
            <p:nvPr/>
          </p:nvGrpSpPr>
          <p:grpSpPr>
            <a:xfrm>
              <a:off x="7598648" y="5512229"/>
              <a:ext cx="543469" cy="276999"/>
              <a:chOff x="3248642" y="4528370"/>
              <a:chExt cx="543469" cy="2769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D91D5F-EDE8-B5E3-36D6-F75E84C7757D}"/>
                  </a:ext>
                </a:extLst>
              </p:cNvPr>
              <p:cNvSpPr/>
              <p:nvPr/>
            </p:nvSpPr>
            <p:spPr>
              <a:xfrm>
                <a:off x="3330446" y="4528370"/>
                <a:ext cx="461665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b="1" kern="0" dirty="0">
                    <a:solidFill>
                      <a:srgbClr val="00B050"/>
                    </a:solidFill>
                    <a:latin typeface="Arial" panose="020B0604020202020204"/>
                  </a:rPr>
                  <a:t>14%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1A9848F-BDAC-9D36-2D49-6293DF5F3507}"/>
                  </a:ext>
                </a:extLst>
              </p:cNvPr>
              <p:cNvCxnSpPr/>
              <p:nvPr/>
            </p:nvCxnSpPr>
            <p:spPr>
              <a:xfrm>
                <a:off x="3248642" y="4570485"/>
                <a:ext cx="0" cy="1828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A7D7DB-395C-2301-ED54-48E6295949C3}"/>
                </a:ext>
              </a:extLst>
            </p:cNvPr>
            <p:cNvGrpSpPr/>
            <p:nvPr/>
          </p:nvGrpSpPr>
          <p:grpSpPr>
            <a:xfrm>
              <a:off x="9871609" y="5512229"/>
              <a:ext cx="543469" cy="276999"/>
              <a:chOff x="6780346" y="5726588"/>
              <a:chExt cx="543469" cy="27699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ECCAA41-9222-2C0E-9FAF-D1F67F32F9CE}"/>
                  </a:ext>
                </a:extLst>
              </p:cNvPr>
              <p:cNvSpPr/>
              <p:nvPr/>
            </p:nvSpPr>
            <p:spPr>
              <a:xfrm>
                <a:off x="6862150" y="5726588"/>
                <a:ext cx="461665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b="1" kern="0" dirty="0">
                    <a:solidFill>
                      <a:srgbClr val="FF0000"/>
                    </a:solidFill>
                    <a:latin typeface="Arial" panose="020B0604020202020204"/>
                  </a:rPr>
                  <a:t>25%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18248AF-02A1-B5A9-9FD5-F7BD6914C99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780346" y="5768703"/>
                <a:ext cx="0" cy="1828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2E2F380-941F-306C-8EE3-1E56D456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79303" y="3033624"/>
              <a:ext cx="1168923" cy="202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77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Abelacimab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E002980-16E4-2F41-9BFA-6ED53EE5148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F4CE3-5FFB-C5F9-68D3-3C09A984F027}"/>
              </a:ext>
            </a:extLst>
          </p:cNvPr>
          <p:cNvGrpSpPr/>
          <p:nvPr/>
        </p:nvGrpSpPr>
        <p:grpSpPr>
          <a:xfrm>
            <a:off x="1194614" y="1431605"/>
            <a:ext cx="6754772" cy="3238192"/>
            <a:chOff x="1077324" y="1333229"/>
            <a:chExt cx="10376238" cy="50508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1D01EA-09E5-6AD1-EDDD-6DF90833744A}"/>
                </a:ext>
              </a:extLst>
            </p:cNvPr>
            <p:cNvGrpSpPr/>
            <p:nvPr/>
          </p:nvGrpSpPr>
          <p:grpSpPr>
            <a:xfrm>
              <a:off x="4896639" y="3500511"/>
              <a:ext cx="2621455" cy="2883596"/>
              <a:chOff x="6138085" y="2355511"/>
              <a:chExt cx="3208809" cy="34898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D99ECA6-B782-DED5-408F-58EC09D908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0687" y="3757863"/>
                <a:ext cx="191684" cy="12943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6EF19E7-80CC-ACB1-3EDB-F35598468B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1649" y="3705805"/>
                <a:ext cx="232643" cy="1553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: Rounded Corners 7">
                <a:extLst>
                  <a:ext uri="{FF2B5EF4-FFF2-40B4-BE49-F238E27FC236}">
                    <a16:creationId xmlns:a16="http://schemas.microsoft.com/office/drawing/2014/main" id="{79C96673-FCD3-95E2-5CBF-732B599DFEE1}"/>
                  </a:ext>
                </a:extLst>
              </p:cNvPr>
              <p:cNvSpPr/>
              <p:nvPr/>
            </p:nvSpPr>
            <p:spPr>
              <a:xfrm>
                <a:off x="7340802" y="4224130"/>
                <a:ext cx="337930" cy="79513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7" name="Rectangle: Rounded Corners 9">
                <a:extLst>
                  <a:ext uri="{FF2B5EF4-FFF2-40B4-BE49-F238E27FC236}">
                    <a16:creationId xmlns:a16="http://schemas.microsoft.com/office/drawing/2014/main" id="{C2A30DF1-1670-9F72-24D8-D742326BA040}"/>
                  </a:ext>
                </a:extLst>
              </p:cNvPr>
              <p:cNvSpPr/>
              <p:nvPr/>
            </p:nvSpPr>
            <p:spPr>
              <a:xfrm>
                <a:off x="7340802" y="5050190"/>
                <a:ext cx="337930" cy="79513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8" name="Rectangle: Rounded Corners 11">
                <a:extLst>
                  <a:ext uri="{FF2B5EF4-FFF2-40B4-BE49-F238E27FC236}">
                    <a16:creationId xmlns:a16="http://schemas.microsoft.com/office/drawing/2014/main" id="{DC63DE2B-D9E2-CD13-F998-F93D036A9A7B}"/>
                  </a:ext>
                </a:extLst>
              </p:cNvPr>
              <p:cNvSpPr/>
              <p:nvPr/>
            </p:nvSpPr>
            <p:spPr>
              <a:xfrm>
                <a:off x="7821192" y="4224130"/>
                <a:ext cx="337930" cy="79513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9" name="Rectangle: Rounded Corners 13">
                <a:extLst>
                  <a:ext uri="{FF2B5EF4-FFF2-40B4-BE49-F238E27FC236}">
                    <a16:creationId xmlns:a16="http://schemas.microsoft.com/office/drawing/2014/main" id="{6121D00A-4D79-31D4-F4C1-12EB989B9A2F}"/>
                  </a:ext>
                </a:extLst>
              </p:cNvPr>
              <p:cNvSpPr/>
              <p:nvPr/>
            </p:nvSpPr>
            <p:spPr>
              <a:xfrm>
                <a:off x="7821192" y="5050190"/>
                <a:ext cx="337930" cy="79513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0" name="Rectangle: Rounded Corners 17">
                <a:extLst>
                  <a:ext uri="{FF2B5EF4-FFF2-40B4-BE49-F238E27FC236}">
                    <a16:creationId xmlns:a16="http://schemas.microsoft.com/office/drawing/2014/main" id="{7AB4BB18-8D53-DF2F-A5CC-947CE7627F65}"/>
                  </a:ext>
                </a:extLst>
              </p:cNvPr>
              <p:cNvSpPr/>
              <p:nvPr/>
            </p:nvSpPr>
            <p:spPr>
              <a:xfrm rot="2076896">
                <a:off x="8144358" y="3035350"/>
                <a:ext cx="337930" cy="79513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" name="Rectangle: Top Corners One Rounded and One Snipped 19">
                <a:extLst>
                  <a:ext uri="{FF2B5EF4-FFF2-40B4-BE49-F238E27FC236}">
                    <a16:creationId xmlns:a16="http://schemas.microsoft.com/office/drawing/2014/main" id="{84159D54-FB48-10DB-1E0C-BA424BD00D6B}"/>
                  </a:ext>
                </a:extLst>
              </p:cNvPr>
              <p:cNvSpPr/>
              <p:nvPr/>
            </p:nvSpPr>
            <p:spPr>
              <a:xfrm rot="2076896" flipH="1">
                <a:off x="9008964" y="2628402"/>
                <a:ext cx="337930" cy="795131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50721D-696A-4182-7486-6B6C71FEE57F}"/>
                  </a:ext>
                </a:extLst>
              </p:cNvPr>
              <p:cNvSpPr/>
              <p:nvPr/>
            </p:nvSpPr>
            <p:spPr>
              <a:xfrm rot="2076896">
                <a:off x="8539713" y="3308240"/>
                <a:ext cx="337930" cy="795131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" name="Rectangle: Top Corners One Rounded and One Snipped 36">
                <a:extLst>
                  <a:ext uri="{FF2B5EF4-FFF2-40B4-BE49-F238E27FC236}">
                    <a16:creationId xmlns:a16="http://schemas.microsoft.com/office/drawing/2014/main" id="{04020E6D-9B60-C800-8FC6-450C208C5042}"/>
                  </a:ext>
                </a:extLst>
              </p:cNvPr>
              <p:cNvSpPr/>
              <p:nvPr/>
            </p:nvSpPr>
            <p:spPr>
              <a:xfrm rot="2076896">
                <a:off x="8613609" y="2355511"/>
                <a:ext cx="337930" cy="795131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" name="Freeform: Shape 52">
                <a:extLst>
                  <a:ext uri="{FF2B5EF4-FFF2-40B4-BE49-F238E27FC236}">
                    <a16:creationId xmlns:a16="http://schemas.microsoft.com/office/drawing/2014/main" id="{39BE2D80-ACE6-0CEA-31BF-3E2B877D4842}"/>
                  </a:ext>
                </a:extLst>
              </p:cNvPr>
              <p:cNvSpPr/>
              <p:nvPr/>
            </p:nvSpPr>
            <p:spPr>
              <a:xfrm>
                <a:off x="7973902" y="3757863"/>
                <a:ext cx="111319" cy="461211"/>
              </a:xfrm>
              <a:custGeom>
                <a:avLst/>
                <a:gdLst>
                  <a:gd name="connsiteX0" fmla="*/ 7045 w 111319"/>
                  <a:gd name="connsiteY0" fmla="*/ 461211 h 461211"/>
                  <a:gd name="connsiteX1" fmla="*/ 11056 w 111319"/>
                  <a:gd name="connsiteY1" fmla="*/ 184484 h 461211"/>
                  <a:gd name="connsiteX2" fmla="*/ 111319 w 111319"/>
                  <a:gd name="connsiteY2" fmla="*/ 0 h 46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319" h="461211">
                    <a:moveTo>
                      <a:pt x="7045" y="461211"/>
                    </a:moveTo>
                    <a:cubicBezTo>
                      <a:pt x="361" y="361281"/>
                      <a:pt x="-6323" y="261352"/>
                      <a:pt x="11056" y="184484"/>
                    </a:cubicBezTo>
                    <a:cubicBezTo>
                      <a:pt x="28435" y="107615"/>
                      <a:pt x="69877" y="53807"/>
                      <a:pt x="111319" y="0"/>
                    </a:cubicBezTo>
                  </a:path>
                </a:pathLst>
              </a:cu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Rectangle: Rounded Corners 57">
                <a:extLst>
                  <a:ext uri="{FF2B5EF4-FFF2-40B4-BE49-F238E27FC236}">
                    <a16:creationId xmlns:a16="http://schemas.microsoft.com/office/drawing/2014/main" id="{987DE27B-1D73-D4BF-DFE6-FF8690978C12}"/>
                  </a:ext>
                </a:extLst>
              </p:cNvPr>
              <p:cNvSpPr/>
              <p:nvPr/>
            </p:nvSpPr>
            <p:spPr>
              <a:xfrm rot="19523104" flipH="1">
                <a:off x="7002691" y="3040406"/>
                <a:ext cx="337930" cy="79513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" name="Rectangle: Top Corners One Rounded and One Snipped 58">
                <a:extLst>
                  <a:ext uri="{FF2B5EF4-FFF2-40B4-BE49-F238E27FC236}">
                    <a16:creationId xmlns:a16="http://schemas.microsoft.com/office/drawing/2014/main" id="{9383EF78-B75D-3F4B-AC47-43761B2B77FF}"/>
                  </a:ext>
                </a:extLst>
              </p:cNvPr>
              <p:cNvSpPr/>
              <p:nvPr/>
            </p:nvSpPr>
            <p:spPr>
              <a:xfrm rot="19523104">
                <a:off x="6138085" y="2633458"/>
                <a:ext cx="337930" cy="795131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" name="Rectangle: Rounded Corners 59">
                <a:extLst>
                  <a:ext uri="{FF2B5EF4-FFF2-40B4-BE49-F238E27FC236}">
                    <a16:creationId xmlns:a16="http://schemas.microsoft.com/office/drawing/2014/main" id="{95B0E967-D4A4-F7DF-986C-1D3C43855038}"/>
                  </a:ext>
                </a:extLst>
              </p:cNvPr>
              <p:cNvSpPr/>
              <p:nvPr/>
            </p:nvSpPr>
            <p:spPr>
              <a:xfrm rot="19523104" flipH="1">
                <a:off x="6607336" y="3313296"/>
                <a:ext cx="337930" cy="795131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" name="Rectangle: Top Corners One Rounded and One Snipped 60">
                <a:extLst>
                  <a:ext uri="{FF2B5EF4-FFF2-40B4-BE49-F238E27FC236}">
                    <a16:creationId xmlns:a16="http://schemas.microsoft.com/office/drawing/2014/main" id="{C2C46C32-DDC8-AFD5-4849-ABD71CE2C93B}"/>
                  </a:ext>
                </a:extLst>
              </p:cNvPr>
              <p:cNvSpPr/>
              <p:nvPr/>
            </p:nvSpPr>
            <p:spPr>
              <a:xfrm rot="19523104" flipH="1">
                <a:off x="6533440" y="2360567"/>
                <a:ext cx="337930" cy="795131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" name="Freeform: Shape 56">
                <a:extLst>
                  <a:ext uri="{FF2B5EF4-FFF2-40B4-BE49-F238E27FC236}">
                    <a16:creationId xmlns:a16="http://schemas.microsoft.com/office/drawing/2014/main" id="{382DD1DB-889C-9A46-2251-741B589EA5FC}"/>
                  </a:ext>
                </a:extLst>
              </p:cNvPr>
              <p:cNvSpPr/>
              <p:nvPr/>
            </p:nvSpPr>
            <p:spPr>
              <a:xfrm flipH="1">
                <a:off x="7399758" y="3762919"/>
                <a:ext cx="111319" cy="461211"/>
              </a:xfrm>
              <a:custGeom>
                <a:avLst/>
                <a:gdLst>
                  <a:gd name="connsiteX0" fmla="*/ 7045 w 111319"/>
                  <a:gd name="connsiteY0" fmla="*/ 461211 h 461211"/>
                  <a:gd name="connsiteX1" fmla="*/ 11056 w 111319"/>
                  <a:gd name="connsiteY1" fmla="*/ 184484 h 461211"/>
                  <a:gd name="connsiteX2" fmla="*/ 111319 w 111319"/>
                  <a:gd name="connsiteY2" fmla="*/ 0 h 46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319" h="461211">
                    <a:moveTo>
                      <a:pt x="7045" y="461211"/>
                    </a:moveTo>
                    <a:cubicBezTo>
                      <a:pt x="361" y="361281"/>
                      <a:pt x="-6323" y="261352"/>
                      <a:pt x="11056" y="184484"/>
                    </a:cubicBezTo>
                    <a:cubicBezTo>
                      <a:pt x="28435" y="107615"/>
                      <a:pt x="69877" y="53807"/>
                      <a:pt x="111319" y="0"/>
                    </a:cubicBezTo>
                  </a:path>
                </a:pathLst>
              </a:cu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79FA4D-016B-3C77-A259-91E335288BB0}"/>
                  </a:ext>
                </a:extLst>
              </p:cNvPr>
              <p:cNvCxnSpPr>
                <a:stCxn id="29" idx="1"/>
                <a:endCxn id="24" idx="1"/>
              </p:cNvCxnSpPr>
              <p:nvPr/>
            </p:nvCxnSpPr>
            <p:spPr>
              <a:xfrm flipV="1">
                <a:off x="7500021" y="3942347"/>
                <a:ext cx="484937" cy="5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B4A0DC0-33BB-5972-2299-110ADF4A48C3}"/>
                  </a:ext>
                </a:extLst>
              </p:cNvPr>
              <p:cNvCxnSpPr/>
              <p:nvPr/>
            </p:nvCxnSpPr>
            <p:spPr>
              <a:xfrm flipV="1">
                <a:off x="7511077" y="4075479"/>
                <a:ext cx="484937" cy="5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Speech Bubble: Rectangle 5">
              <a:extLst>
                <a:ext uri="{FF2B5EF4-FFF2-40B4-BE49-F238E27FC236}">
                  <a16:creationId xmlns:a16="http://schemas.microsoft.com/office/drawing/2014/main" id="{645A3AEC-028E-08EE-704D-789890D29174}"/>
                </a:ext>
              </a:extLst>
            </p:cNvPr>
            <p:cNvSpPr/>
            <p:nvPr/>
          </p:nvSpPr>
          <p:spPr>
            <a:xfrm>
              <a:off x="1077324" y="3755633"/>
              <a:ext cx="3150516" cy="1207243"/>
            </a:xfrm>
            <a:prstGeom prst="wedgeRectCallout">
              <a:avLst>
                <a:gd name="adj1" fmla="val 68466"/>
                <a:gd name="adj2" fmla="val 218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spcBef>
                  <a:spcPts val="900"/>
                </a:spcBef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"/>
                </a:rPr>
                <a:t>Binds to Factor XI and locks it in the inactive state preventing the formation of activated factor XI (FXIa). </a:t>
              </a:r>
            </a:p>
          </p:txBody>
        </p:sp>
        <p:sp>
          <p:nvSpPr>
            <p:cNvPr id="8" name="Speech Bubble: Rectangle 6">
              <a:extLst>
                <a:ext uri="{FF2B5EF4-FFF2-40B4-BE49-F238E27FC236}">
                  <a16:creationId xmlns:a16="http://schemas.microsoft.com/office/drawing/2014/main" id="{4FB84B44-FC5D-DBF8-7109-9300767463B6}"/>
                </a:ext>
              </a:extLst>
            </p:cNvPr>
            <p:cNvSpPr/>
            <p:nvPr/>
          </p:nvSpPr>
          <p:spPr>
            <a:xfrm>
              <a:off x="8045561" y="5273053"/>
              <a:ext cx="3408001" cy="683121"/>
            </a:xfrm>
            <a:prstGeom prst="wedgeRectCallout">
              <a:avLst>
                <a:gd name="adj1" fmla="val -85530"/>
                <a:gd name="adj2" fmla="val 150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defRPr/>
              </a:pPr>
              <a:r>
                <a:rPr lang="en-GB" sz="1200" dirty="0">
                  <a:solidFill>
                    <a:prstClr val="white"/>
                  </a:solidFill>
                  <a:latin typeface="Arial"/>
                </a:rPr>
                <a:t>Modifications to minimize the chances of off-target effects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D37C37-9AE0-D3E2-9698-61FAEED1621E}"/>
                </a:ext>
              </a:extLst>
            </p:cNvPr>
            <p:cNvSpPr txBox="1"/>
            <p:nvPr/>
          </p:nvSpPr>
          <p:spPr>
            <a:xfrm>
              <a:off x="8518121" y="1739661"/>
              <a:ext cx="2212955" cy="4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500" b="1" dirty="0">
                  <a:solidFill>
                    <a:srgbClr val="0070C0"/>
                  </a:solidFill>
                  <a:latin typeface="Arial"/>
                </a:rPr>
                <a:t>Factor XI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77BB60-8541-E4EF-D6FF-C9A5C3167CBF}"/>
                </a:ext>
              </a:extLst>
            </p:cNvPr>
            <p:cNvSpPr txBox="1"/>
            <p:nvPr/>
          </p:nvSpPr>
          <p:spPr>
            <a:xfrm>
              <a:off x="8493402" y="2093035"/>
              <a:ext cx="2262394" cy="915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125" i="1" dirty="0" err="1">
                  <a:solidFill>
                    <a:prstClr val="black"/>
                  </a:solidFill>
                  <a:latin typeface="Arial"/>
                </a:rPr>
                <a:t>Homodimeric</a:t>
              </a:r>
              <a:r>
                <a:rPr lang="en-GB" sz="1125" i="1" dirty="0">
                  <a:solidFill>
                    <a:prstClr val="black"/>
                  </a:solidFill>
                  <a:latin typeface="Arial"/>
                </a:rPr>
                <a:t> structure (two identical subunits)</a:t>
              </a:r>
            </a:p>
          </p:txBody>
        </p:sp>
        <p:pic>
          <p:nvPicPr>
            <p:cNvPr id="11" name="Picture 10" descr="A close up of a flower&#10;&#10;Description automatically generated">
              <a:extLst>
                <a:ext uri="{FF2B5EF4-FFF2-40B4-BE49-F238E27FC236}">
                  <a16:creationId xmlns:a16="http://schemas.microsoft.com/office/drawing/2014/main" id="{C8530EA7-20E6-D45A-0F63-009C9E3F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6714" y="1333229"/>
              <a:ext cx="4499369" cy="2354179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6F284F-0299-38C8-2893-FB534A88BE65}"/>
              </a:ext>
            </a:extLst>
          </p:cNvPr>
          <p:cNvSpPr txBox="1"/>
          <p:nvPr/>
        </p:nvSpPr>
        <p:spPr>
          <a:xfrm>
            <a:off x="38619" y="961051"/>
            <a:ext cx="906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b="1" dirty="0">
                <a:solidFill>
                  <a:srgbClr val="0070C0"/>
                </a:solidFill>
                <a:latin typeface="Arial"/>
                <a:cs typeface="Arial" pitchFamily="34" charset="0"/>
              </a:rPr>
              <a:t>Highly selective, fully human monoclonal antibody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E923FFA6-F6E3-DD62-338E-4F440D2B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8" y="4780312"/>
            <a:ext cx="33147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85800"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Papagrigoriou</a:t>
            </a:r>
            <a:r>
              <a:rPr lang="en-US" sz="9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 E, et al. </a:t>
            </a:r>
            <a:r>
              <a:rPr lang="en-US" sz="900" i="1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Nat Struct Mol Biol</a:t>
            </a:r>
            <a:r>
              <a:rPr lang="en-US" sz="9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</a:rPr>
              <a:t> 2006;13:557-558</a:t>
            </a:r>
          </a:p>
        </p:txBody>
      </p:sp>
    </p:spTree>
    <p:extLst>
      <p:ext uri="{BB962C8B-B14F-4D97-AF65-F5344CB8AC3E}">
        <p14:creationId xmlns:p14="http://schemas.microsoft.com/office/powerpoint/2010/main" val="214929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DESIGN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E002980-16E4-2F41-9BFA-6ED53EE5148F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AutoShape 37">
            <a:extLst>
              <a:ext uri="{FF2B5EF4-FFF2-40B4-BE49-F238E27FC236}">
                <a16:creationId xmlns:a16="http://schemas.microsoft.com/office/drawing/2014/main" id="{25F48602-B11C-9DAF-EDCB-D6A5CDBD61E8}"/>
              </a:ext>
            </a:extLst>
          </p:cNvPr>
          <p:cNvCxnSpPr>
            <a:cxnSpLocks noChangeShapeType="1"/>
            <a:stCxn id="16" idx="2"/>
            <a:endCxn id="9" idx="0"/>
          </p:cNvCxnSpPr>
          <p:nvPr/>
        </p:nvCxnSpPr>
        <p:spPr bwMode="auto">
          <a:xfrm rot="5400000">
            <a:off x="5042914" y="2497710"/>
            <a:ext cx="1404841" cy="232322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6" name="Connector: Elbow 3">
            <a:extLst>
              <a:ext uri="{FF2B5EF4-FFF2-40B4-BE49-F238E27FC236}">
                <a16:creationId xmlns:a16="http://schemas.microsoft.com/office/drawing/2014/main" id="{9AFFFD07-3450-2F57-4077-E3FECFBA8B81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rot="5400000">
            <a:off x="3118332" y="886231"/>
            <a:ext cx="787795" cy="214298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" name="Text Box 11">
            <a:extLst>
              <a:ext uri="{FF2B5EF4-FFF2-40B4-BE49-F238E27FC236}">
                <a16:creationId xmlns:a16="http://schemas.microsoft.com/office/drawing/2014/main" id="{AC2D306E-E0AE-FAAE-B96C-99475F40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062" y="3640276"/>
            <a:ext cx="1513139" cy="577081"/>
          </a:xfrm>
          <a:prstGeom prst="rect">
            <a:avLst/>
          </a:prstGeom>
          <a:solidFill>
            <a:srgbClr val="002060"/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685800" rtl="1" eaLnBrk="0" hangingPunct="0">
              <a:defRPr/>
            </a:pPr>
            <a:r>
              <a:rPr lang="en-US" sz="1050" b="1" kern="0" dirty="0">
                <a:solidFill>
                  <a:srgbClr val="FFFFFF"/>
                </a:solidFill>
                <a:latin typeface="Calibri" panose="020F0502020204030204"/>
              </a:rPr>
              <a:t>Event driven study targeting 166 Major or CRNM bleeds</a:t>
            </a:r>
            <a:endParaRPr lang="en-US" sz="1050" b="1" i="1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575BEDFA-993F-9F12-E290-DCCF95728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527" y="1009829"/>
            <a:ext cx="3666389" cy="55399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685800" rtl="1" eaLnBrk="0" hangingPunct="0">
              <a:defRPr/>
            </a:pPr>
            <a:r>
              <a:rPr lang="en-US" sz="1500" b="1" kern="0" dirty="0">
                <a:solidFill>
                  <a:srgbClr val="000099"/>
                </a:solidFill>
                <a:latin typeface="Calibri" panose="020F0502020204030204"/>
              </a:rPr>
              <a:t>1287 Patients with AF at Moderate-to-High </a:t>
            </a:r>
          </a:p>
          <a:p>
            <a:pPr algn="ctr" defTabSz="685800" rtl="1" eaLnBrk="0" hangingPunct="0">
              <a:defRPr/>
            </a:pPr>
            <a:r>
              <a:rPr lang="en-US" sz="1500" b="1" kern="0" dirty="0">
                <a:solidFill>
                  <a:srgbClr val="000099"/>
                </a:solidFill>
                <a:latin typeface="Calibri" panose="020F0502020204030204"/>
              </a:rPr>
              <a:t>Risk of Ischemic Stroke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B7C2E46B-037F-6273-E797-A18D760D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042" y="4361745"/>
            <a:ext cx="6279356" cy="3000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>
            <a:spAutoFit/>
          </a:bodyPr>
          <a:lstStyle/>
          <a:p>
            <a:pPr algn="ctr" defTabSz="685800" rtl="1" eaLnBrk="0" hangingPunct="0">
              <a:defRPr/>
            </a:pPr>
            <a:r>
              <a:rPr lang="en-US" sz="1350" b="1" kern="0" dirty="0">
                <a:solidFill>
                  <a:srgbClr val="222268"/>
                </a:solidFill>
                <a:latin typeface="Calibri" panose="020F0502020204030204"/>
                <a:cs typeface="Arial" pitchFamily="34" charset="0"/>
              </a:rPr>
              <a:t>1° EP (Safety):  Major or Clinically Relevant Non-Major Bleeding</a:t>
            </a:r>
          </a:p>
        </p:txBody>
      </p:sp>
      <p:cxnSp>
        <p:nvCxnSpPr>
          <p:cNvPr id="10" name="AutoShape 36">
            <a:extLst>
              <a:ext uri="{FF2B5EF4-FFF2-40B4-BE49-F238E27FC236}">
                <a16:creationId xmlns:a16="http://schemas.microsoft.com/office/drawing/2014/main" id="{13D68101-A703-19CE-CBB5-8D87BEBDA13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803368" y="2594272"/>
            <a:ext cx="1417723" cy="2142986"/>
          </a:xfrm>
          <a:prstGeom prst="bentConnector3">
            <a:avLst>
              <a:gd name="adj1" fmla="val 42706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68B7033-772A-EBBF-513E-86E7526A0A4D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 rot="16200000" flipH="1">
            <a:off x="5351438" y="796111"/>
            <a:ext cx="787795" cy="232322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" name="Text Box 9">
            <a:extLst>
              <a:ext uri="{FF2B5EF4-FFF2-40B4-BE49-F238E27FC236}">
                <a16:creationId xmlns:a16="http://schemas.microsoft.com/office/drawing/2014/main" id="{35903196-EFFB-F4AF-819D-25B9AD00A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641" y="2351622"/>
            <a:ext cx="1668188" cy="605282"/>
          </a:xfrm>
          <a:prstGeom prst="rect">
            <a:avLst/>
          </a:prstGeom>
          <a:solidFill>
            <a:srgbClr val="C000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 defTabSz="685800" rtl="1" eaLnBrk="0" hangingPunct="0">
              <a:defRPr/>
            </a:pPr>
            <a:r>
              <a:rPr lang="en-US" sz="1500" b="1" kern="0" dirty="0">
                <a:solidFill>
                  <a:srgbClr val="FFFFFF"/>
                </a:solidFill>
                <a:latin typeface="Calibri" panose="020F0502020204030204"/>
              </a:rPr>
              <a:t>Abelacimab </a:t>
            </a:r>
          </a:p>
          <a:p>
            <a:pPr algn="ctr" defTabSz="685800" rtl="1" eaLnBrk="0" hangingPunct="0">
              <a:defRPr/>
            </a:pPr>
            <a:r>
              <a:rPr lang="en-US" sz="1500" b="1" kern="0" dirty="0">
                <a:solidFill>
                  <a:srgbClr val="FFFFFF"/>
                </a:solidFill>
                <a:latin typeface="Calibri" panose="020F0502020204030204"/>
              </a:rPr>
              <a:t>150 mg SC Monthly</a:t>
            </a:r>
            <a:endParaRPr lang="en-US" sz="900" b="1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376701FB-66D5-E682-0967-44F05F401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906" y="2359813"/>
            <a:ext cx="1668188" cy="605282"/>
          </a:xfrm>
          <a:prstGeom prst="rect">
            <a:avLst/>
          </a:prstGeom>
          <a:solidFill>
            <a:srgbClr val="E281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 defTabSz="685800" rtl="1" eaLnBrk="0" hangingPunct="0">
              <a:defRPr/>
            </a:pPr>
            <a:r>
              <a:rPr lang="en-US" sz="1500" b="1" kern="0" dirty="0">
                <a:solidFill>
                  <a:srgbClr val="000000"/>
                </a:solidFill>
                <a:latin typeface="Calibri" panose="020F0502020204030204"/>
              </a:rPr>
              <a:t>Abelacimab</a:t>
            </a:r>
            <a:r>
              <a:rPr lang="en-US" sz="1500" b="1" kern="0" dirty="0">
                <a:solidFill>
                  <a:srgbClr val="FFFFFF"/>
                </a:solidFill>
                <a:latin typeface="Calibri" panose="020F0502020204030204"/>
              </a:rPr>
              <a:t> </a:t>
            </a:r>
          </a:p>
          <a:p>
            <a:pPr algn="ctr" defTabSz="685800" rtl="1" eaLnBrk="0" hangingPunct="0">
              <a:defRPr/>
            </a:pPr>
            <a:r>
              <a:rPr lang="en-US" sz="1500" b="1" kern="0" dirty="0">
                <a:solidFill>
                  <a:srgbClr val="000000"/>
                </a:solidFill>
                <a:latin typeface="Calibri" panose="020F0502020204030204"/>
              </a:rPr>
              <a:t>90 mg SC Monthly</a:t>
            </a:r>
            <a:endParaRPr lang="en-US" sz="900" b="1" kern="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C48EF8D4-1914-0EE0-502A-ED2EB72E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54" y="2351622"/>
            <a:ext cx="1668188" cy="605282"/>
          </a:xfrm>
          <a:prstGeom prst="rect">
            <a:avLst/>
          </a:prstGeom>
          <a:solidFill>
            <a:srgbClr val="7030A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 defTabSz="685800" rtl="1" eaLnBrk="0" hangingPunct="0">
              <a:defRPr/>
            </a:pPr>
            <a:r>
              <a:rPr lang="en-US" sz="1500" b="1" kern="0" dirty="0">
                <a:solidFill>
                  <a:srgbClr val="FFFFFF"/>
                </a:solidFill>
                <a:latin typeface="Calibri" panose="020F0502020204030204"/>
              </a:rPr>
              <a:t>Rivaroxaban</a:t>
            </a:r>
          </a:p>
          <a:p>
            <a:pPr algn="ctr" defTabSz="685800" rtl="1" eaLnBrk="0" hangingPunct="0">
              <a:defRPr/>
            </a:pPr>
            <a:r>
              <a:rPr lang="en-US" sz="1500" b="1" kern="0" dirty="0">
                <a:solidFill>
                  <a:srgbClr val="FFFFFF"/>
                </a:solidFill>
                <a:latin typeface="Calibri" panose="020F0502020204030204"/>
              </a:rPr>
              <a:t>20 mg Daily*</a:t>
            </a:r>
            <a:endParaRPr lang="en-US" sz="900" b="1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2126F-E706-3FC9-381F-CA1AA4376638}"/>
              </a:ext>
            </a:extLst>
          </p:cNvPr>
          <p:cNvSpPr txBox="1"/>
          <p:nvPr/>
        </p:nvSpPr>
        <p:spPr>
          <a:xfrm>
            <a:off x="6990910" y="3070901"/>
            <a:ext cx="1976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*15 mg if </a:t>
            </a:r>
            <a:r>
              <a:rPr lang="en-US" sz="1050" b="1" dirty="0" err="1">
                <a:solidFill>
                  <a:prstClr val="black"/>
                </a:solidFill>
                <a:latin typeface="Calibri" panose="020F0502020204030204"/>
              </a:rPr>
              <a:t>CrCl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 ≤50 ml/min at randomization or during study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8F5E98-E62D-C935-CBBB-A4C49BBD702A}"/>
              </a:ext>
            </a:extLst>
          </p:cNvPr>
          <p:cNvSpPr txBox="1"/>
          <p:nvPr/>
        </p:nvSpPr>
        <p:spPr>
          <a:xfrm>
            <a:off x="3749626" y="1641731"/>
            <a:ext cx="2266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1:1:1     Randomization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D39C87-93D5-29B9-23E3-768F86524226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4572000" y="1563827"/>
            <a:ext cx="11722" cy="7959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ED647-AF7D-2F41-65DC-2A9E95767672}"/>
              </a:ext>
            </a:extLst>
          </p:cNvPr>
          <p:cNvCxnSpPr>
            <a:cxnSpLocks/>
            <a:stCxn id="15" idx="2"/>
            <a:endCxn id="9" idx="0"/>
          </p:cNvCxnSpPr>
          <p:nvPr/>
        </p:nvCxnSpPr>
        <p:spPr>
          <a:xfrm>
            <a:off x="4572000" y="2965095"/>
            <a:ext cx="11720" cy="1396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91D5D1-6BF4-527F-513C-F918E4ADF65E}"/>
              </a:ext>
            </a:extLst>
          </p:cNvPr>
          <p:cNvSpPr txBox="1"/>
          <p:nvPr/>
        </p:nvSpPr>
        <p:spPr>
          <a:xfrm>
            <a:off x="2440407" y="3080024"/>
            <a:ext cx="21429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i="1" dirty="0" err="1">
                <a:solidFill>
                  <a:srgbClr val="FF3300"/>
                </a:solidFill>
                <a:latin typeface="Arial Narrow" panose="020B0606020202030204" pitchFamily="34" charset="0"/>
              </a:rPr>
              <a:t>Abelacimab</a:t>
            </a:r>
            <a:r>
              <a:rPr lang="en-US" sz="1200" b="1" i="1" dirty="0">
                <a:solidFill>
                  <a:srgbClr val="FF3300"/>
                </a:solidFill>
                <a:latin typeface="Arial Narrow" panose="020B0606020202030204" pitchFamily="34" charset="0"/>
              </a:rPr>
              <a:t> dose b</a:t>
            </a:r>
            <a:r>
              <a:rPr lang="en-US" sz="1200" b="1" i="1" dirty="0" err="1">
                <a:solidFill>
                  <a:srgbClr val="FF3300"/>
                </a:solidFill>
                <a:latin typeface="Arial Narrow" panose="020B0606020202030204" pitchFamily="34" charset="0"/>
              </a:rPr>
              <a:t>linded</a:t>
            </a:r>
            <a:r>
              <a:rPr lang="en-US" sz="1200" b="1" i="1" dirty="0">
                <a:solidFill>
                  <a:srgbClr val="FF3300"/>
                </a:solidFill>
                <a:latin typeface="Arial Narrow" panose="020B0606020202030204" pitchFamily="34" charset="0"/>
              </a:rPr>
              <a:t> to subjects &amp; Investigators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4C452A-CA47-3683-521C-C46CEFDE945A}"/>
              </a:ext>
            </a:extLst>
          </p:cNvPr>
          <p:cNvSpPr txBox="1"/>
          <p:nvPr/>
        </p:nvSpPr>
        <p:spPr>
          <a:xfrm>
            <a:off x="4686670" y="2052973"/>
            <a:ext cx="214298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i="1" dirty="0">
                <a:solidFill>
                  <a:srgbClr val="9900CC"/>
                </a:solidFill>
                <a:latin typeface="Arial Narrow" panose="020B0606020202030204" pitchFamily="34" charset="0"/>
              </a:rPr>
              <a:t>Open label </a:t>
            </a:r>
            <a:r>
              <a:rPr lang="en-US" sz="1200" b="1" i="1" dirty="0" err="1">
                <a:solidFill>
                  <a:srgbClr val="9900CC"/>
                </a:solidFill>
                <a:latin typeface="Arial Narrow" panose="020B0606020202030204" pitchFamily="34" charset="0"/>
              </a:rPr>
              <a:t>abelacimab</a:t>
            </a:r>
            <a:r>
              <a:rPr lang="en-US" sz="1200" b="1" i="1" dirty="0">
                <a:solidFill>
                  <a:srgbClr val="9900CC"/>
                </a:solidFill>
                <a:latin typeface="Arial Narrow" panose="020B0606020202030204" pitchFamily="34" charset="0"/>
              </a:rPr>
              <a:t> vs. </a:t>
            </a:r>
            <a:r>
              <a:rPr lang="en-US" sz="1200" b="1" i="1" dirty="0" err="1">
                <a:solidFill>
                  <a:srgbClr val="9900CC"/>
                </a:solidFill>
                <a:latin typeface="Arial Narrow" panose="020B0606020202030204" pitchFamily="34" charset="0"/>
              </a:rPr>
              <a:t>riva</a:t>
            </a:r>
            <a:endParaRPr lang="en-US" sz="1200" b="1" i="1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1029A2-2072-1047-431A-F1B1E782E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90" r="6980" b="12217"/>
          <a:stretch/>
        </p:blipFill>
        <p:spPr>
          <a:xfrm>
            <a:off x="0" y="9058"/>
            <a:ext cx="1927986" cy="5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7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XI inhibition (%)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02980-16E4-2F41-9BFA-6ED53EE5148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9EFA04B-AB4A-2228-7467-849CABE16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202" y="4527533"/>
            <a:ext cx="33147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Preliminary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Datacut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3EBDAA5F-482A-288B-2439-1BF1B9B5E16F}"/>
              </a:ext>
            </a:extLst>
          </p:cNvPr>
          <p:cNvSpPr txBox="1"/>
          <p:nvPr/>
        </p:nvSpPr>
        <p:spPr>
          <a:xfrm>
            <a:off x="0" y="10051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&gt;95% Inhibition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8A3A4A0-FBCA-4288-CACE-F469FD854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90" r="6980" b="12217"/>
          <a:stretch/>
        </p:blipFill>
        <p:spPr>
          <a:xfrm>
            <a:off x="0" y="9058"/>
            <a:ext cx="1927986" cy="580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C601F-91C0-BC97-75B7-70AECEE7A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688" y="1179027"/>
            <a:ext cx="6042624" cy="35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E002980-16E4-2F41-9BFA-6ED53EE5148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425380-4312-5572-1A96-3AAD3021D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4" y="980175"/>
            <a:ext cx="6943572" cy="378950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0CD491D-4B80-B06E-E130-24C2B8D587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90" r="6980" b="12217"/>
          <a:stretch/>
        </p:blipFill>
        <p:spPr>
          <a:xfrm>
            <a:off x="0" y="9058"/>
            <a:ext cx="1927986" cy="5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Bleeding endpoints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E002980-16E4-2F41-9BFA-6ED53EE5148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92175BC-D781-5F9F-F9EE-D30D673D5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00005"/>
              </p:ext>
            </p:extLst>
          </p:nvPr>
        </p:nvGraphicFramePr>
        <p:xfrm>
          <a:off x="158769" y="1166565"/>
          <a:ext cx="8826466" cy="2938120"/>
        </p:xfrm>
        <a:graphic>
          <a:graphicData uri="http://schemas.openxmlformats.org/drawingml/2006/table">
            <a:tbl>
              <a:tblPr firstRow="1" bandRow="1"/>
              <a:tblGrid>
                <a:gridCol w="1252020">
                  <a:extLst>
                    <a:ext uri="{9D8B030D-6E8A-4147-A177-3AD203B41FA5}">
                      <a16:colId xmlns:a16="http://schemas.microsoft.com/office/drawing/2014/main" val="3826494567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3274965599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1180396665"/>
                    </a:ext>
                  </a:extLst>
                </a:gridCol>
                <a:gridCol w="1156063">
                  <a:extLst>
                    <a:ext uri="{9D8B030D-6E8A-4147-A177-3AD203B41FA5}">
                      <a16:colId xmlns:a16="http://schemas.microsoft.com/office/drawing/2014/main" val="1575579240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422996936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3792983517"/>
                    </a:ext>
                  </a:extLst>
                </a:gridCol>
                <a:gridCol w="1184230">
                  <a:extLst>
                    <a:ext uri="{9D8B030D-6E8A-4147-A177-3AD203B41FA5}">
                      <a16:colId xmlns:a16="http://schemas.microsoft.com/office/drawing/2014/main" val="2547951400"/>
                    </a:ext>
                  </a:extLst>
                </a:gridCol>
                <a:gridCol w="590306">
                  <a:extLst>
                    <a:ext uri="{9D8B030D-6E8A-4147-A177-3AD203B41FA5}">
                      <a16:colId xmlns:a16="http://schemas.microsoft.com/office/drawing/2014/main" val="3828670009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Endpoint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(ISTH Definition)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290" marR="13716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Riva 20 mg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(N=430)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Incidence Rate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Abelacimab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150 mg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(N=427)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Incidence Rate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HR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(95% CI)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 Value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rgbClr val="E28100"/>
                          </a:solidFill>
                          <a:latin typeface="Arial Narrow" panose="020B0606020202030204" pitchFamily="34" charset="0"/>
                        </a:rPr>
                        <a:t>Abelacimab</a:t>
                      </a:r>
                      <a:r>
                        <a:rPr lang="en-US" sz="1400" b="1" dirty="0">
                          <a:solidFill>
                            <a:srgbClr val="E28100"/>
                          </a:solidFill>
                          <a:latin typeface="Arial Narrow" panose="020B0606020202030204" pitchFamily="34" charset="0"/>
                        </a:rPr>
                        <a:t> 90 mg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E28100"/>
                          </a:solidFill>
                          <a:latin typeface="Arial Narrow" panose="020B0606020202030204" pitchFamily="34" charset="0"/>
                        </a:rPr>
                        <a:t>(N=425)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E28100"/>
                          </a:solidFill>
                          <a:latin typeface="Arial Narrow" panose="020B0606020202030204" pitchFamily="34" charset="0"/>
                        </a:rPr>
                        <a:t>Incidence Rate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HR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(95% CI)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P-Value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47337"/>
                  </a:ext>
                </a:extLst>
              </a:tr>
              <a:tr h="5257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Major + CRNM Bleeding</a:t>
                      </a:r>
                    </a:p>
                  </a:txBody>
                  <a:tcPr marL="34290" marR="13716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7030A0"/>
                          </a:solidFill>
                          <a:latin typeface="+mn-lt"/>
                        </a:rPr>
                        <a:t>8.1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+mn-lt"/>
                        </a:rPr>
                        <a:t>2.7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0.33 (0.19-0.55)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&lt;0.001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E28100"/>
                          </a:solidFill>
                          <a:latin typeface="+mn-lt"/>
                        </a:rPr>
                        <a:t>1.9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0.23 (0.13-0.42)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&lt;0.001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69951"/>
                  </a:ext>
                </a:extLst>
              </a:tr>
              <a:tr h="4259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Major Bleeding</a:t>
                      </a:r>
                    </a:p>
                  </a:txBody>
                  <a:tcPr marL="34290" marR="13716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7030A0"/>
                          </a:solidFill>
                          <a:latin typeface="+mn-lt"/>
                        </a:rPr>
                        <a:t>3.7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0.26 (0.11-0.61)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0.002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E28100"/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0.19 (0.07-0.50)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&lt;0.001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86180"/>
                  </a:ext>
                </a:extLst>
              </a:tr>
              <a:tr h="4259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   GI Bleeding</a:t>
                      </a:r>
                    </a:p>
                  </a:txBody>
                  <a:tcPr marL="34290" marR="13716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7030A0"/>
                          </a:solidFill>
                          <a:latin typeface="+mn-lt"/>
                        </a:rPr>
                        <a:t>2.1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0.07 (0.01-0.50)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0.008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E281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0.07 (0.01-0.51)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0.009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43199"/>
                  </a:ext>
                </a:extLst>
              </a:tr>
              <a:tr h="4259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ICH</a:t>
                      </a:r>
                    </a:p>
                  </a:txBody>
                  <a:tcPr marL="34290" marR="13716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7030A0"/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+mn-lt"/>
                        </a:rPr>
                        <a:t>0.3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0.50 (0.09-2.72)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0.42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E28100"/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1.03 (0.26-4.10)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0.97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17158"/>
                  </a:ext>
                </a:extLst>
              </a:tr>
              <a:tr h="4259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CRNM Bleeding</a:t>
                      </a:r>
                    </a:p>
                  </a:txBody>
                  <a:tcPr marL="34290" marR="13716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7030A0"/>
                          </a:solidFill>
                          <a:latin typeface="+mn-lt"/>
                        </a:rPr>
                        <a:t>4.6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+mn-lt"/>
                        </a:rPr>
                        <a:t>1.8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0.39 (0.21-0.75)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0.004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E28100"/>
                          </a:solidFill>
                          <a:latin typeface="+mn-lt"/>
                        </a:rPr>
                        <a:t>1.1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0.25 (0.11-0.54)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&lt;0.001</a:t>
                      </a:r>
                    </a:p>
                  </a:txBody>
                  <a:tcPr marL="13716" marR="1371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703899"/>
                  </a:ext>
                </a:extLst>
              </a:tr>
            </a:tbl>
          </a:graphicData>
        </a:graphic>
      </p:graphicFrame>
      <p:sp>
        <p:nvSpPr>
          <p:cNvPr id="9" name="Text Box 3">
            <a:extLst>
              <a:ext uri="{FF2B5EF4-FFF2-40B4-BE49-F238E27FC236}">
                <a16:creationId xmlns:a16="http://schemas.microsoft.com/office/drawing/2014/main" id="{5B6A6C16-CD71-CC54-E697-0E5BD038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4424845"/>
            <a:ext cx="33147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685800">
              <a:defRPr/>
            </a:pPr>
            <a:r>
              <a:rPr lang="en-US" sz="900" kern="0" dirty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On-Treatment Population</a:t>
            </a:r>
          </a:p>
          <a:p>
            <a:pPr algn="r" defTabSz="685800">
              <a:defRPr/>
            </a:pPr>
            <a:r>
              <a:rPr lang="en-US" sz="900" kern="0" dirty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Based on final DMC </a:t>
            </a:r>
            <a:r>
              <a:rPr lang="en-US" sz="900" kern="0" dirty="0" err="1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>Datacut</a:t>
            </a:r>
            <a:endParaRPr lang="en-US" sz="900" kern="0" dirty="0">
              <a:solidFill>
                <a:sysClr val="windowText" lastClr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1C2A5-A277-7771-17B6-4023ED899B9C}"/>
              </a:ext>
            </a:extLst>
          </p:cNvPr>
          <p:cNvSpPr txBox="1"/>
          <p:nvPr/>
        </p:nvSpPr>
        <p:spPr>
          <a:xfrm>
            <a:off x="158769" y="4341867"/>
            <a:ext cx="17684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</a:rPr>
              <a:t>Incidence rates per 100 Pt-years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8116752-CF9D-EC9B-F292-3CD54B9B3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90" r="6980" b="12217"/>
          <a:stretch/>
        </p:blipFill>
        <p:spPr>
          <a:xfrm>
            <a:off x="0" y="9058"/>
            <a:ext cx="1927986" cy="5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5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E002980-16E4-2F41-9BFA-6ED53EE514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1E532B-54D9-5A75-132D-8FAC217E4903}"/>
              </a:ext>
            </a:extLst>
          </p:cNvPr>
          <p:cNvSpPr txBox="1">
            <a:spLocks/>
          </p:cNvSpPr>
          <p:nvPr/>
        </p:nvSpPr>
        <p:spPr>
          <a:xfrm>
            <a:off x="171450" y="1162558"/>
            <a:ext cx="8805518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1800"/>
              </a:spcBef>
              <a:buNone/>
              <a:defRPr/>
            </a:pPr>
            <a:r>
              <a:rPr lang="en-US" sz="2100" b="1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</a:rPr>
              <a:t>Potent inhibition of FXI:</a:t>
            </a:r>
          </a:p>
          <a:p>
            <a:pPr marL="258366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</a:rPr>
              <a:t>&gt;95% inhibition over the dosing interval</a:t>
            </a:r>
          </a:p>
          <a:p>
            <a:pPr marL="0" indent="0" defTabSz="685800">
              <a:spcBef>
                <a:spcPts val="1800"/>
              </a:spcBef>
              <a:buNone/>
              <a:defRPr/>
            </a:pPr>
            <a:r>
              <a:rPr lang="en-US" sz="2100" b="1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</a:rPr>
              <a:t>Substantial reduction in bleeding with the 150 mg dose compared with rivaroxaban:</a:t>
            </a:r>
          </a:p>
          <a:p>
            <a:pPr marL="258366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  <a:sym typeface="Symbol" panose="05050102010706020507" pitchFamily="18" charset="2"/>
              </a:rPr>
              <a:t>67%  </a:t>
            </a:r>
            <a:r>
              <a:rPr lang="en-US" sz="2100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</a:rPr>
              <a:t>major or clinically relevant non-major </a:t>
            </a:r>
            <a:r>
              <a:rPr lang="en-US" sz="2100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  <a:sym typeface="Symbol" panose="05050102010706020507" pitchFamily="18" charset="2"/>
              </a:rPr>
              <a:t>bleeding</a:t>
            </a:r>
            <a:endParaRPr lang="en-US" sz="2100" dirty="0">
              <a:solidFill>
                <a:sysClr val="windowText" lastClr="000000"/>
              </a:solidFill>
              <a:latin typeface="Arial"/>
              <a:cs typeface="Calibri" panose="020F0502020204030204" pitchFamily="34" charset="0"/>
            </a:endParaRPr>
          </a:p>
          <a:p>
            <a:pPr marL="258366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  <a:sym typeface="Symbol" panose="05050102010706020507" pitchFamily="18" charset="2"/>
              </a:rPr>
              <a:t>74% </a:t>
            </a:r>
            <a:r>
              <a:rPr lang="en-US" sz="2100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</a:rPr>
              <a:t> major bleeding</a:t>
            </a:r>
          </a:p>
          <a:p>
            <a:pPr marL="258366"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  <a:sym typeface="Symbol" panose="05050102010706020507" pitchFamily="18" charset="2"/>
              </a:rPr>
              <a:t>93% </a:t>
            </a:r>
            <a:r>
              <a:rPr lang="en-US" sz="2100" dirty="0">
                <a:solidFill>
                  <a:sysClr val="windowText" lastClr="000000"/>
                </a:solidFill>
                <a:latin typeface="Arial"/>
                <a:cs typeface="Calibri" panose="020F0502020204030204" pitchFamily="34" charset="0"/>
              </a:rPr>
              <a:t> major GI bleeding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7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1C11F73-A467-F92A-DEB2-29C02A6F5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90" r="6980" b="12217"/>
          <a:stretch/>
        </p:blipFill>
        <p:spPr>
          <a:xfrm>
            <a:off x="0" y="9058"/>
            <a:ext cx="1927986" cy="5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3030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B15BD2-CD1A-4D8B-9543-361DA1C225CB}"/>
</file>

<file path=customXml/itemProps2.xml><?xml version="1.0" encoding="utf-8"?>
<ds:datastoreItem xmlns:ds="http://schemas.openxmlformats.org/officeDocument/2006/customXml" ds:itemID="{68BDE060-0039-4D05-B95A-EB1C098DC5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1518</TotalTime>
  <Words>567</Words>
  <Application>Microsoft Office PowerPoint</Application>
  <PresentationFormat>On-screen Show (16:9)</PresentationFormat>
  <Paragraphs>136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Dark Background</vt:lpstr>
      <vt:lpstr>AZALEA-TIMI 71  </vt:lpstr>
      <vt:lpstr>DISCLOSURES</vt:lpstr>
      <vt:lpstr>Stroke prevention in af: DOACs vs. warfarin</vt:lpstr>
      <vt:lpstr>Abelacimab</vt:lpstr>
      <vt:lpstr>TRIAL DESIGN</vt:lpstr>
      <vt:lpstr>Factor XI inhibition (%)</vt:lpstr>
      <vt:lpstr>Primary endpoint</vt:lpstr>
      <vt:lpstr>Bleeding endpoints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Wermers, Jason P</cp:lastModifiedBy>
  <cp:revision>128</cp:revision>
  <dcterms:created xsi:type="dcterms:W3CDTF">2020-08-20T15:39:54Z</dcterms:created>
  <dcterms:modified xsi:type="dcterms:W3CDTF">2023-11-12T15:45:53Z</dcterms:modified>
</cp:coreProperties>
</file>