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8" r:id="rId2"/>
    <p:sldMasterId id="2147483681" r:id="rId3"/>
    <p:sldMasterId id="2147483695" r:id="rId4"/>
  </p:sldMasterIdLst>
  <p:notesMasterIdLst>
    <p:notesMasterId r:id="rId14"/>
  </p:notesMasterIdLst>
  <p:handoutMasterIdLst>
    <p:handoutMasterId r:id="rId15"/>
  </p:handoutMasterIdLst>
  <p:sldIdLst>
    <p:sldId id="416" r:id="rId5"/>
    <p:sldId id="556" r:id="rId6"/>
    <p:sldId id="466" r:id="rId7"/>
    <p:sldId id="555" r:id="rId8"/>
    <p:sldId id="508" r:id="rId9"/>
    <p:sldId id="507" r:id="rId10"/>
    <p:sldId id="505" r:id="rId11"/>
    <p:sldId id="536" r:id="rId12"/>
    <p:sldId id="557" r:id="rId13"/>
  </p:sldIdLst>
  <p:sldSz cx="9144000" cy="6858000" type="screen4x3"/>
  <p:notesSz cx="6985000" cy="92837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47">
          <p15:clr>
            <a:srgbClr val="A4A3A4"/>
          </p15:clr>
        </p15:guide>
        <p15:guide id="3" pos="1179">
          <p15:clr>
            <a:srgbClr val="A4A3A4"/>
          </p15:clr>
        </p15:guide>
        <p15:guide id="4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o, Hai-Chien" initials="KH" lastIdx="2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9E"/>
    <a:srgbClr val="FDE25E"/>
    <a:srgbClr val="FDE55E"/>
    <a:srgbClr val="FFFF00"/>
    <a:srgbClr val="006600"/>
    <a:srgbClr val="1C1C1C"/>
    <a:srgbClr val="008000"/>
    <a:srgbClr val="00CC00"/>
    <a:srgbClr val="FFFFFF"/>
    <a:srgbClr val="001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2" autoAdjust="0"/>
    <p:restoredTop sz="93548" autoAdjust="0"/>
  </p:normalViewPr>
  <p:slideViewPr>
    <p:cSldViewPr snapToGrid="0">
      <p:cViewPr>
        <p:scale>
          <a:sx n="80" d="100"/>
          <a:sy n="80" d="100"/>
        </p:scale>
        <p:origin x="1920" y="235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207" cy="4638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7" tIns="46475" rIns="92947" bIns="46475" numCol="1" anchor="t" anchorCtr="0" compatLnSpc="1">
            <a:prstTxWarp prst="textNoShape">
              <a:avLst/>
            </a:prstTxWarp>
          </a:bodyPr>
          <a:lstStyle>
            <a:lvl1pPr algn="l" defTabSz="928898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793" y="0"/>
            <a:ext cx="3026207" cy="4638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7" tIns="46475" rIns="92947" bIns="46475" numCol="1" anchor="t" anchorCtr="0" compatLnSpc="1">
            <a:prstTxWarp prst="textNoShape">
              <a:avLst/>
            </a:prstTxWarp>
          </a:bodyPr>
          <a:lstStyle>
            <a:lvl1pPr algn="r" defTabSz="928898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9830"/>
            <a:ext cx="3026207" cy="4638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7" tIns="46475" rIns="92947" bIns="46475" numCol="1" anchor="b" anchorCtr="0" compatLnSpc="1">
            <a:prstTxWarp prst="textNoShape">
              <a:avLst/>
            </a:prstTxWarp>
          </a:bodyPr>
          <a:lstStyle>
            <a:lvl1pPr algn="l" defTabSz="928898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793" y="8819830"/>
            <a:ext cx="3026207" cy="4638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7" tIns="46475" rIns="92947" bIns="46475" numCol="1" anchor="b" anchorCtr="0" compatLnSpc="1">
            <a:prstTxWarp prst="textNoShape">
              <a:avLst/>
            </a:prstTxWarp>
          </a:bodyPr>
          <a:lstStyle>
            <a:lvl1pPr algn="r" defTabSz="928898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207" cy="4638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7" tIns="46475" rIns="92947" bIns="46475" numCol="1" anchor="t" anchorCtr="0" compatLnSpc="1">
            <a:prstTxWarp prst="textNoShape">
              <a:avLst/>
            </a:prstTxWarp>
          </a:bodyPr>
          <a:lstStyle>
            <a:lvl1pPr algn="l" defTabSz="928898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793" y="0"/>
            <a:ext cx="3026207" cy="4638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7" tIns="46475" rIns="92947" bIns="46475" numCol="1" anchor="t" anchorCtr="0" compatLnSpc="1">
            <a:prstTxWarp prst="textNoShape">
              <a:avLst/>
            </a:prstTxWarp>
          </a:bodyPr>
          <a:lstStyle>
            <a:lvl1pPr algn="r" defTabSz="928898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021" y="4410701"/>
            <a:ext cx="5122959" cy="41764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7" tIns="46475" rIns="92947" bIns="46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830"/>
            <a:ext cx="3026207" cy="4638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7" tIns="46475" rIns="92947" bIns="46475" numCol="1" anchor="b" anchorCtr="0" compatLnSpc="1">
            <a:prstTxWarp prst="textNoShape">
              <a:avLst/>
            </a:prstTxWarp>
          </a:bodyPr>
          <a:lstStyle>
            <a:lvl1pPr algn="l" defTabSz="928898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793" y="8819830"/>
            <a:ext cx="3026207" cy="4638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7" tIns="46475" rIns="92947" bIns="46475" numCol="1" anchor="b" anchorCtr="0" compatLnSpc="1">
            <a:prstTxWarp prst="textNoShape">
              <a:avLst/>
            </a:prstTxWarp>
          </a:bodyPr>
          <a:lstStyle>
            <a:lvl1pPr algn="r" defTabSz="928898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74" y="4409129"/>
            <a:ext cx="5589252" cy="4177980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07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58795" y="8819830"/>
            <a:ext cx="3026207" cy="4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9" tIns="46473" rIns="92939" bIns="46473" anchor="b"/>
          <a:lstStyle/>
          <a:p>
            <a:pPr algn="r" defTabSz="928832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28832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52" tIns="45675" rIns="91352" bIns="45675"/>
          <a:lstStyle/>
          <a:p>
            <a:pPr marL="225931" indent="-22593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49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97AC30-B9B9-42BE-A254-EAFBD21121D9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5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2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95400"/>
            <a:ext cx="8234362" cy="478155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6246813"/>
            <a:ext cx="9144000" cy="611187"/>
          </a:xfrm>
          <a:prstGeom prst="rect">
            <a:avLst/>
          </a:prstGeom>
          <a:solidFill>
            <a:srgbClr val="A4D7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auto">
          <a:xfrm flipH="1" flipV="1">
            <a:off x="0" y="6246813"/>
            <a:ext cx="9144000" cy="158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9" descr="Abt_VA_1C_BLK_RGB-OS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6246813"/>
            <a:ext cx="14192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3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18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0013"/>
            <a:ext cx="4040187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27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6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924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6246813"/>
            <a:ext cx="9144000" cy="611187"/>
          </a:xfrm>
          <a:prstGeom prst="rect">
            <a:avLst/>
          </a:prstGeom>
          <a:solidFill>
            <a:srgbClr val="A4D7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auto">
          <a:xfrm flipH="1" flipV="1">
            <a:off x="0" y="6246813"/>
            <a:ext cx="9144000" cy="158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9" descr="Abt_VA_1C_BLK_RGB-OS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6246813"/>
            <a:ext cx="14192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381000" y="914400"/>
            <a:ext cx="876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78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692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43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63500"/>
            <a:ext cx="2062162" cy="6088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325" y="63500"/>
            <a:ext cx="6034088" cy="6088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4" name="Rectangle 88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761AB0-DA5F-45C5-9DDA-F0F4A67776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50794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7775" y="914400"/>
            <a:ext cx="5943600" cy="1600200"/>
          </a:xfrm>
        </p:spPr>
        <p:txBody>
          <a:bodyPr anchor="t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25" y="3048000"/>
            <a:ext cx="5943600" cy="121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196" name="Picture 4" descr="abbott_bl_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876300"/>
            <a:ext cx="190500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2535238" y="2808288"/>
            <a:ext cx="6608762" cy="746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198" name="Picture 6" descr="Abt_wBL_2C_BLU3_RGB-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6019800"/>
            <a:ext cx="1590675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4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95400"/>
            <a:ext cx="8234362" cy="47815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6246813"/>
            <a:ext cx="9144000" cy="611187"/>
          </a:xfrm>
          <a:prstGeom prst="rect">
            <a:avLst/>
          </a:prstGeom>
          <a:solidFill>
            <a:srgbClr val="A4D7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auto">
          <a:xfrm flipH="1" flipV="1">
            <a:off x="0" y="6246813"/>
            <a:ext cx="9144000" cy="158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9" descr="Abt_VA_1C_BLK_RGB-OS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6246813"/>
            <a:ext cx="14192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ABSORB China Data Review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Confidential, Embargoed Data,         May 29,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Company Confidential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© 2015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50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4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0013"/>
            <a:ext cx="4040187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68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7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86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6246813"/>
            <a:ext cx="9144000" cy="611187"/>
          </a:xfrm>
          <a:prstGeom prst="rect">
            <a:avLst/>
          </a:prstGeom>
          <a:solidFill>
            <a:srgbClr val="A4D7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auto">
          <a:xfrm flipH="1" flipV="1">
            <a:off x="0" y="6246813"/>
            <a:ext cx="9144000" cy="158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9" descr="Abt_VA_1C_BLK_RGB-OS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6246813"/>
            <a:ext cx="14192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381000" y="914400"/>
            <a:ext cx="876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56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04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11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90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63500"/>
            <a:ext cx="2062162" cy="6088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325" y="63500"/>
            <a:ext cx="6034088" cy="6088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41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4" name="Rectangle 88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761AB0-DA5F-45C5-9DDA-F0F4A67776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C00F10-A563-4571-940E-66CE495A2E70}" type="slidenum">
              <a:rPr lang="en-US" b="0" i="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5091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7775" y="914400"/>
            <a:ext cx="5943600" cy="1600200"/>
          </a:xfrm>
        </p:spPr>
        <p:txBody>
          <a:bodyPr anchor="t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25" y="3048000"/>
            <a:ext cx="5943600" cy="121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196" name="Picture 4" descr="abbott_bl_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876300"/>
            <a:ext cx="190500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2535238" y="2808288"/>
            <a:ext cx="6608762" cy="746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198" name="Picture 6" descr="Abt_wBL_2C_BLU3_RGB-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6019800"/>
            <a:ext cx="1590675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8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95400"/>
            <a:ext cx="8234362" cy="47815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6246813"/>
            <a:ext cx="9144000" cy="611187"/>
          </a:xfrm>
          <a:prstGeom prst="rect">
            <a:avLst/>
          </a:prstGeom>
          <a:solidFill>
            <a:srgbClr val="A4D7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auto">
          <a:xfrm flipH="1" flipV="1">
            <a:off x="0" y="6246813"/>
            <a:ext cx="9144000" cy="158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9" descr="Abt_VA_1C_BLK_RGB-OS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6246813"/>
            <a:ext cx="14192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ABSORB China Data Review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Confidential, Embargoed Data,         May 29,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Company Confidential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© 2015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8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31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0013"/>
            <a:ext cx="4040187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1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2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16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6246813"/>
            <a:ext cx="9144000" cy="611187"/>
          </a:xfrm>
          <a:prstGeom prst="rect">
            <a:avLst/>
          </a:prstGeom>
          <a:solidFill>
            <a:srgbClr val="A4D7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auto">
          <a:xfrm flipH="1" flipV="1">
            <a:off x="0" y="6246813"/>
            <a:ext cx="9144000" cy="158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9" descr="Abt_VA_1C_BLK_RGB-OS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6246813"/>
            <a:ext cx="14192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381000" y="914400"/>
            <a:ext cx="876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08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03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3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6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63500"/>
            <a:ext cx="2062162" cy="6088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325" y="63500"/>
            <a:ext cx="6034088" cy="6088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C00F10-A563-4571-940E-66CE495A2E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38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4" name="Rectangle 88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761AB0-DA5F-45C5-9DDA-F0F4A67776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Absorb Data Update: FDA Meeting</a:t>
            </a:r>
          </a:p>
          <a:p>
            <a:r>
              <a:rPr lang="en-US" smtClean="0">
                <a:solidFill>
                  <a:srgbClr val="000000"/>
                </a:solidFill>
              </a:rPr>
              <a:t>Feb 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US" smtClean="0">
                <a:solidFill>
                  <a:srgbClr val="000000"/>
                </a:solidFill>
              </a:rPr>
              <a:t>Company Confidential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© 2013 Abbott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C00F10-A563-4571-940E-66CE495A2E70}" type="slidenum">
              <a:rPr lang="en-US" b="0" i="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2833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7775" y="914400"/>
            <a:ext cx="5943600" cy="1600200"/>
          </a:xfrm>
        </p:spPr>
        <p:txBody>
          <a:bodyPr anchor="t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25" y="3048000"/>
            <a:ext cx="5943600" cy="121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196" name="Picture 4" descr="abbott_bl_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876300"/>
            <a:ext cx="190500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2535238" y="2808288"/>
            <a:ext cx="6608762" cy="746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198" name="Picture 6" descr="Abt_wBL_2C_BLU3_RGB-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6019800"/>
            <a:ext cx="1590675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1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4"/>
            <a:ext cx="677008" cy="654441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267451"/>
            <a:ext cx="9144000" cy="611187"/>
          </a:xfrm>
          <a:prstGeom prst="rect">
            <a:avLst/>
          </a:prstGeom>
          <a:solidFill>
            <a:srgbClr val="A4D7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457200" y="1066800"/>
            <a:ext cx="8686800" cy="6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1325" y="63500"/>
            <a:ext cx="82486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0013"/>
            <a:ext cx="8234362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i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i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Date</a:t>
            </a:r>
            <a:endParaRPr lang="en-US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0" y="6246813"/>
            <a:ext cx="9144000" cy="158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7177" name="Picture 9" descr="Abt_VA_1C_BLK_RGB-OS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6246813"/>
            <a:ext cx="14192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i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Company Confidential</a:t>
            </a:r>
            <a:br>
              <a:rPr lang="en-US" b="0" i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US" b="0" i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© 2013 Abbott</a:t>
            </a:r>
            <a:endParaRPr lang="en-US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C00F10-A563-4571-940E-66CE495A2E70}" type="slidenum">
              <a:rPr lang="en-US" b="0" i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5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47650" indent="-247650" algn="l" rtl="0" eaLnBrk="1" fontAlgn="base" hangingPunct="1">
        <a:spcBef>
          <a:spcPct val="0"/>
        </a:spcBef>
        <a:spcAft>
          <a:spcPct val="500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07963" algn="l" rtl="0" eaLnBrk="1" fontAlgn="base" hangingPunct="1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2pPr>
      <a:lvl3pPr marL="685800" indent="-227013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895350" indent="-20796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4pPr>
      <a:lvl5pPr marL="11334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5pPr>
      <a:lvl6pPr marL="15906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6pPr>
      <a:lvl7pPr marL="20478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7pPr>
      <a:lvl8pPr marL="25050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8pPr>
      <a:lvl9pPr marL="29622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267451"/>
            <a:ext cx="9144000" cy="611187"/>
          </a:xfrm>
          <a:prstGeom prst="rect">
            <a:avLst/>
          </a:prstGeom>
          <a:solidFill>
            <a:srgbClr val="A4D7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457200" y="1066800"/>
            <a:ext cx="8686800" cy="6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1325" y="63500"/>
            <a:ext cx="82486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0013"/>
            <a:ext cx="8234362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ABSORB China Data Review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Confidential, Embargoed Data,         May 29, 2015</a:t>
            </a:r>
            <a:endParaRPr lang="en-US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0" y="6246813"/>
            <a:ext cx="9144000" cy="158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7177" name="Picture 9" descr="Abt_VA_1C_BLK_RGB-OS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6246813"/>
            <a:ext cx="14192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Company Confidential</a:t>
            </a:r>
            <a:br>
              <a:rPr lang="en-US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US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© 2015 Abbott</a:t>
            </a:r>
            <a:endParaRPr lang="en-US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C00F10-A563-4571-940E-66CE495A2E70}" type="slidenum">
              <a:rPr lang="en-US" b="0" i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11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47650" indent="-247650" algn="l" rtl="0" eaLnBrk="1" fontAlgn="base" hangingPunct="1">
        <a:spcBef>
          <a:spcPct val="0"/>
        </a:spcBef>
        <a:spcAft>
          <a:spcPct val="500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07963" algn="l" rtl="0" eaLnBrk="1" fontAlgn="base" hangingPunct="1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2pPr>
      <a:lvl3pPr marL="685800" indent="-227013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895350" indent="-20796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4pPr>
      <a:lvl5pPr marL="11334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5pPr>
      <a:lvl6pPr marL="15906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6pPr>
      <a:lvl7pPr marL="20478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7pPr>
      <a:lvl8pPr marL="25050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8pPr>
      <a:lvl9pPr marL="29622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267451"/>
            <a:ext cx="9144000" cy="611187"/>
          </a:xfrm>
          <a:prstGeom prst="rect">
            <a:avLst/>
          </a:prstGeom>
          <a:solidFill>
            <a:srgbClr val="A4D7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457200" y="1066800"/>
            <a:ext cx="8686800" cy="6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1325" y="63500"/>
            <a:ext cx="82486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0013"/>
            <a:ext cx="8234362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ABSORB China Data Review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Confidential, Embargoed Data,         May 29, 2015</a:t>
            </a:r>
            <a:endParaRPr lang="en-US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0" y="6246813"/>
            <a:ext cx="9144000" cy="158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7177" name="Picture 9" descr="Abt_VA_1C_BLK_RGB-OS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6246813"/>
            <a:ext cx="14192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2036762" cy="47625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Company Confidential</a:t>
            </a:r>
            <a:br>
              <a:rPr lang="en-US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US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© 2015 Abbott</a:t>
            </a:r>
            <a:endParaRPr lang="en-US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43400" y="6608763"/>
            <a:ext cx="598714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C00F10-A563-4571-940E-66CE495A2E70}" type="slidenum">
              <a:rPr lang="en-US" b="0" i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9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47650" indent="-247650" algn="l" rtl="0" eaLnBrk="1" fontAlgn="base" hangingPunct="1">
        <a:spcBef>
          <a:spcPct val="0"/>
        </a:spcBef>
        <a:spcAft>
          <a:spcPct val="500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07963" algn="l" rtl="0" eaLnBrk="1" fontAlgn="base" hangingPunct="1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2pPr>
      <a:lvl3pPr marL="685800" indent="-227013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895350" indent="-207963" algn="l" rtl="0" eaLnBrk="1" fontAlgn="base" hangingPunct="1">
        <a:spcBef>
          <a:spcPct val="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</a:defRPr>
      </a:lvl4pPr>
      <a:lvl5pPr marL="11334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5pPr>
      <a:lvl6pPr marL="15906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6pPr>
      <a:lvl7pPr marL="20478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7pPr>
      <a:lvl8pPr marL="25050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8pPr>
      <a:lvl9pPr marL="2962275" indent="-236538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95" y="1297961"/>
            <a:ext cx="8106141" cy="218521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rgbClr val="FDE25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ABSORB China</a:t>
            </a:r>
            <a:r>
              <a:rPr lang="en-US" sz="32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Two-Year Clinical </a:t>
            </a:r>
            <a:r>
              <a:rPr lang="en-US" sz="3200" b="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Results in Patients with Coronary Artery Disease Randomized to the Absorb Bioresorbable Vascular Scaffold Versus Metallic Drug-Eluting Stents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028" y="4089458"/>
            <a:ext cx="8185150" cy="889000"/>
          </a:xfrm>
        </p:spPr>
        <p:txBody>
          <a:bodyPr/>
          <a:lstStyle/>
          <a:p>
            <a:pPr eaLnBrk="1" hangingPunct="1"/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Runlin </a:t>
            </a:r>
            <a:r>
              <a:rPr lang="en-US" sz="2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Gao, M.D.</a:t>
            </a:r>
          </a:p>
          <a:p>
            <a:pPr eaLnBrk="1" hangingPunct="1"/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ABSORB China Investigators</a:t>
            </a:r>
            <a:endParaRPr lang="en-US" sz="2800" b="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en-US" sz="900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66800" y="1944688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303548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0" kern="0" dirty="0" smtClean="0"/>
              <a:t>Disclosures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hidden">
          <a:xfrm>
            <a:off x="536647" y="1176721"/>
            <a:ext cx="8070706" cy="4892291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tIns="91440" rIns="182880" anchor="t" anchorCtr="0"/>
          <a:lstStyle/>
          <a:p>
            <a:pPr indent="58738"/>
            <a:r>
              <a:rPr lang="en-US" sz="2800" b="0" i="0" dirty="0">
                <a:solidFill>
                  <a:schemeClr val="tx1"/>
                </a:solidFill>
                <a:latin typeface="+mn-lt"/>
                <a:ea typeface="+mn-ea"/>
              </a:rPr>
              <a:t>Runlin Gao </a:t>
            </a:r>
            <a:r>
              <a:rPr lang="en-US" sz="2800" b="0" i="0" dirty="0" smtClean="0">
                <a:solidFill>
                  <a:schemeClr val="tx1"/>
                </a:solidFill>
                <a:latin typeface="+mn-lt"/>
                <a:ea typeface="+mn-ea"/>
              </a:rPr>
              <a:t>has </a:t>
            </a:r>
            <a:r>
              <a:rPr lang="en-GB" sz="2800" b="0" i="0" dirty="0" smtClean="0">
                <a:solidFill>
                  <a:schemeClr val="tx1"/>
                </a:solidFill>
                <a:latin typeface="+mn-lt"/>
                <a:ea typeface="+mn-ea"/>
              </a:rPr>
              <a:t>received a research grant</a:t>
            </a:r>
          </a:p>
          <a:p>
            <a:pPr indent="58738"/>
            <a:r>
              <a:rPr lang="en-GB" sz="2800" b="0" i="0" dirty="0" smtClean="0">
                <a:solidFill>
                  <a:schemeClr val="tx1"/>
                </a:solidFill>
                <a:latin typeface="+mn-lt"/>
                <a:ea typeface="+mn-ea"/>
              </a:rPr>
              <a:t>from </a:t>
            </a:r>
            <a:r>
              <a:rPr lang="en-GB" sz="2800" b="0" i="0" dirty="0">
                <a:solidFill>
                  <a:schemeClr val="tx1"/>
                </a:solidFill>
                <a:latin typeface="+mn-lt"/>
                <a:ea typeface="+mn-ea"/>
              </a:rPr>
              <a:t>Abbott </a:t>
            </a:r>
            <a:r>
              <a:rPr lang="en-GB" sz="2800" b="0" i="0" dirty="0" smtClean="0">
                <a:solidFill>
                  <a:schemeClr val="tx1"/>
                </a:solidFill>
                <a:latin typeface="+mn-lt"/>
                <a:ea typeface="+mn-ea"/>
              </a:rPr>
              <a:t>Vascular.</a:t>
            </a:r>
            <a:endParaRPr lang="en-GB" sz="2800" b="0" i="0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en-GB" sz="28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094791"/>
      </p:ext>
    </p:extLst>
  </p:cSld>
  <p:clrMapOvr>
    <a:masterClrMapping/>
  </p:clrMapOvr>
  <p:transition advClick="0" advTm="2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28680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ABSORB China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49912" y="6248196"/>
            <a:ext cx="6272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GB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reated with only the </a:t>
            </a:r>
            <a:r>
              <a:rPr lang="en-GB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device </a:t>
            </a:r>
            <a:r>
              <a:rPr lang="en-GB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(Absorb BVS or XIENCE V) and with no mixed devices at target lesion and no pre-specified major protocol </a:t>
            </a:r>
            <a:r>
              <a:rPr lang="en-GB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deviations</a:t>
            </a:r>
            <a:endParaRPr lang="en-US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hidden">
          <a:xfrm>
            <a:off x="173257" y="685124"/>
            <a:ext cx="8773806" cy="5510960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366" y="1628026"/>
            <a:ext cx="7901588" cy="1480531"/>
          </a:xfrm>
          <a:prstGeom prst="roundRect">
            <a:avLst/>
          </a:prstGeom>
          <a:solidFill>
            <a:srgbClr val="1C1C1C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i="0" dirty="0" smtClean="0">
                <a:solidFill>
                  <a:srgbClr val="FFFF00"/>
                </a:solidFill>
                <a:cs typeface="Times New Roman"/>
              </a:rPr>
              <a:t>Inclusion: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Up to 2 </a:t>
            </a:r>
            <a:r>
              <a:rPr lang="en-US" sz="1600" b="0" dirty="0" smtClean="0">
                <a:solidFill>
                  <a:schemeClr val="tx1"/>
                </a:solidFill>
                <a:cs typeface="Times New Roman"/>
              </a:rPr>
              <a:t>de novo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lesions in separate native coronary arteries</a:t>
            </a:r>
          </a:p>
          <a:p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                  Lesion length ≤24 mm, RVD ≥2.5 </a:t>
            </a:r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mm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- ≤3.75 mm, </a:t>
            </a:r>
            <a:r>
              <a:rPr lang="en-US" altLang="ja-JP" sz="1600" b="0" i="0" dirty="0">
                <a:solidFill>
                  <a:schemeClr val="tx1"/>
                </a:solidFill>
                <a:cs typeface="Times New Roman"/>
              </a:rPr>
              <a:t>%DS  </a:t>
            </a:r>
            <a:r>
              <a:rPr lang="en-US" altLang="ja-JP" sz="1600" b="0" i="0" dirty="0" smtClean="0">
                <a:solidFill>
                  <a:schemeClr val="tx1"/>
                </a:solidFill>
                <a:cs typeface="Times New Roman"/>
              </a:rPr>
              <a:t>≥50</a:t>
            </a:r>
            <a:r>
              <a:rPr lang="en-US" altLang="ja-JP" sz="1600" b="0" i="0" dirty="0">
                <a:solidFill>
                  <a:schemeClr val="tx1"/>
                </a:solidFill>
                <a:cs typeface="Times New Roman"/>
              </a:rPr>
              <a:t>% -</a:t>
            </a:r>
            <a:r>
              <a:rPr lang="en-US" altLang="ja-JP" sz="1600" b="0" i="0" dirty="0" smtClean="0">
                <a:solidFill>
                  <a:schemeClr val="tx1"/>
                </a:solidFill>
                <a:cs typeface="Times New Roman"/>
              </a:rPr>
              <a:t> &lt;100</a:t>
            </a:r>
            <a:r>
              <a:rPr lang="en-US" altLang="ja-JP" sz="1600" b="0" i="0" dirty="0">
                <a:solidFill>
                  <a:schemeClr val="tx1"/>
                </a:solidFill>
                <a:cs typeface="Times New Roman"/>
              </a:rPr>
              <a:t>%</a:t>
            </a:r>
            <a:endParaRPr lang="en-US" sz="1600" b="0" i="0" dirty="0" smtClean="0">
              <a:solidFill>
                <a:schemeClr val="tx1"/>
              </a:solidFill>
              <a:cs typeface="Times New Roman"/>
            </a:endParaRPr>
          </a:p>
          <a:p>
            <a:r>
              <a:rPr lang="en-US" sz="900" b="0" i="0" dirty="0" smtClean="0">
                <a:solidFill>
                  <a:schemeClr val="tx1"/>
                </a:solidFill>
                <a:cs typeface="Times New Roman"/>
              </a:rPr>
              <a:t> </a:t>
            </a:r>
            <a:endParaRPr lang="en-US" sz="900" b="0" i="0" dirty="0">
              <a:solidFill>
                <a:schemeClr val="tx1"/>
              </a:solidFill>
              <a:cs typeface="Times New Roman"/>
            </a:endParaRPr>
          </a:p>
          <a:p>
            <a:r>
              <a:rPr lang="en-US" sz="1600" i="0" dirty="0" smtClean="0">
                <a:solidFill>
                  <a:srgbClr val="FFFF00"/>
                </a:solidFill>
                <a:cs typeface="Times New Roman"/>
              </a:rPr>
              <a:t>Exclusion: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AMI, EF &lt;30</a:t>
            </a:r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%, eGFR &lt;30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mL/min/1.73m</a:t>
            </a:r>
            <a:r>
              <a:rPr lang="en-US" sz="1600" b="0" i="0" baseline="30000" dirty="0" smtClean="0">
                <a:solidFill>
                  <a:schemeClr val="tx1"/>
                </a:solidFill>
                <a:cs typeface="Times New Roman"/>
              </a:rPr>
              <a:t>2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, </a:t>
            </a:r>
          </a:p>
          <a:p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                  LMCA, </a:t>
            </a:r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o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stial </a:t>
            </a:r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lesion, e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xcessive </a:t>
            </a:r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vessel 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tortuosity, </a:t>
            </a:r>
            <a:r>
              <a:rPr lang="en-US" sz="1600" b="0" i="0" dirty="0">
                <a:solidFill>
                  <a:schemeClr val="tx1"/>
                </a:solidFill>
                <a:cs typeface="Times New Roman"/>
              </a:rPr>
              <a:t>h</a:t>
            </a:r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eavy calcification, </a:t>
            </a:r>
          </a:p>
          <a:p>
            <a:r>
              <a:rPr lang="en-US" sz="1600" b="0" i="0" dirty="0" smtClean="0">
                <a:solidFill>
                  <a:schemeClr val="tx1"/>
                </a:solidFill>
                <a:cs typeface="Times New Roman"/>
              </a:rPr>
              <a:t>                   myocardial bridge, bifurcation with side branch ≥2 mm </a:t>
            </a:r>
            <a:endParaRPr lang="en-US" sz="1600" b="0" i="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73662" y="5216613"/>
            <a:ext cx="6272179" cy="709057"/>
          </a:xfrm>
          <a:prstGeom prst="round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1440" rtlCol="0" anchor="ctr" anchorCtr="0"/>
          <a:lstStyle/>
          <a:p>
            <a:pPr algn="ctr"/>
            <a:endParaRPr lang="en-US" sz="2000" b="1" i="0" dirty="0" smtClean="0">
              <a:solidFill>
                <a:schemeClr val="tx2"/>
              </a:solidFill>
              <a:cs typeface="Times New Roman"/>
            </a:endParaRPr>
          </a:p>
          <a:p>
            <a:pPr algn="ctr"/>
            <a:r>
              <a:rPr lang="en-US" sz="20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Primary Endpoint: </a:t>
            </a:r>
            <a:r>
              <a:rPr lang="en-US" sz="20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In-Segment Late Loss at 1 Year</a:t>
            </a:r>
          </a:p>
          <a:p>
            <a:pPr algn="ctr"/>
            <a:r>
              <a:rPr lang="en-US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in the Per-Treatment-Evaluable (PTE) Population*</a:t>
            </a:r>
            <a:endParaRPr lang="en-US" sz="20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en-US" sz="24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84302" y="3528035"/>
            <a:ext cx="0" cy="30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5329" y="3529132"/>
            <a:ext cx="8962" cy="322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35329" y="3524460"/>
            <a:ext cx="36575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0" y="3125810"/>
            <a:ext cx="0" cy="376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8615" y="3336201"/>
            <a:ext cx="240677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chemeClr val="tx1"/>
                </a:solidFill>
                <a:latin typeface="+mn-lt"/>
                <a:cs typeface="Times New Roman"/>
              </a:rPr>
              <a:t>1: 1 Randomization</a:t>
            </a:r>
            <a:endParaRPr lang="en-US" b="1" i="0" dirty="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sp>
        <p:nvSpPr>
          <p:cNvPr id="23" name="テキスト ボックス 2"/>
          <p:cNvSpPr txBox="1"/>
          <p:nvPr/>
        </p:nvSpPr>
        <p:spPr>
          <a:xfrm>
            <a:off x="0" y="6851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i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Prospective, randomized, active control, </a:t>
            </a:r>
            <a:r>
              <a:rPr lang="en-US" altLang="ja-JP" sz="24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/>
              </a:rPr>
              <a:t>open-label, multicenter study in 480 subjects enrolled from 24 sites in China</a:t>
            </a:r>
            <a:endParaRPr lang="en-US" altLang="ja-JP" sz="2400" b="0" i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332352" y="3851861"/>
            <a:ext cx="2805953" cy="113420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 dirty="0">
                <a:solidFill>
                  <a:schemeClr val="bg2"/>
                </a:solidFill>
                <a:cs typeface="Times New Roman"/>
              </a:rPr>
              <a:t>Absorb BVS</a:t>
            </a:r>
            <a:r>
              <a:rPr lang="en-US" sz="1400" i="0" dirty="0">
                <a:solidFill>
                  <a:schemeClr val="bg2"/>
                </a:solidFill>
                <a:cs typeface="Times New Roman"/>
              </a:rPr>
              <a:t/>
            </a:r>
            <a:br>
              <a:rPr lang="en-US" sz="1400" i="0" dirty="0">
                <a:solidFill>
                  <a:schemeClr val="bg2"/>
                </a:solidFill>
                <a:cs typeface="Times New Roman"/>
              </a:rPr>
            </a:br>
            <a:r>
              <a:rPr lang="en-US" altLang="ja-JP" sz="1400" b="0" i="0" dirty="0" smtClean="0">
                <a:solidFill>
                  <a:schemeClr val="bg2"/>
                </a:solidFill>
                <a:cs typeface="Times New Roman"/>
              </a:rPr>
              <a:t>Treat </a:t>
            </a:r>
            <a:r>
              <a:rPr lang="en-US" altLang="ja-JP" sz="1400" b="0" i="0" dirty="0">
                <a:solidFill>
                  <a:schemeClr val="bg2"/>
                </a:solidFill>
                <a:cs typeface="Times New Roman"/>
              </a:rPr>
              <a:t>with single study device</a:t>
            </a:r>
            <a:br>
              <a:rPr lang="en-US" altLang="ja-JP" sz="1400" b="0" i="0" dirty="0">
                <a:solidFill>
                  <a:schemeClr val="bg2"/>
                </a:solidFill>
                <a:cs typeface="Times New Roman"/>
              </a:rPr>
            </a:br>
            <a:r>
              <a:rPr lang="en-US" sz="1400" b="0" i="0" dirty="0" smtClean="0">
                <a:solidFill>
                  <a:schemeClr val="bg2"/>
                </a:solidFill>
                <a:cs typeface="Times New Roman"/>
              </a:rPr>
              <a:t>Diameters: </a:t>
            </a:r>
            <a:r>
              <a:rPr lang="en-US" sz="1400" b="0" i="0" dirty="0">
                <a:solidFill>
                  <a:schemeClr val="bg2"/>
                </a:solidFill>
                <a:cs typeface="Times New Roman"/>
              </a:rPr>
              <a:t>2.5, 3.0. 3.5 mm</a:t>
            </a:r>
          </a:p>
          <a:p>
            <a:pPr algn="ctr"/>
            <a:r>
              <a:rPr lang="en-US" sz="1400" b="0" i="0" dirty="0" smtClean="0">
                <a:solidFill>
                  <a:schemeClr val="bg2"/>
                </a:solidFill>
                <a:cs typeface="Times New Roman"/>
              </a:rPr>
              <a:t>Lengths: </a:t>
            </a:r>
            <a:r>
              <a:rPr lang="en-US" sz="1400" b="0" i="0" dirty="0">
                <a:solidFill>
                  <a:schemeClr val="bg2"/>
                </a:solidFill>
                <a:cs typeface="Times New Roman"/>
              </a:rPr>
              <a:t>8, 12, 18, 28 mm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4909268" y="3824375"/>
            <a:ext cx="2967320" cy="111162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 dirty="0">
                <a:solidFill>
                  <a:schemeClr val="bg2"/>
                </a:solidFill>
                <a:cs typeface="Times New Roman"/>
              </a:rPr>
              <a:t>XIENCE </a:t>
            </a:r>
            <a:r>
              <a:rPr lang="en-US" sz="2000" i="0" dirty="0" smtClean="0">
                <a:solidFill>
                  <a:schemeClr val="bg2"/>
                </a:solidFill>
                <a:cs typeface="Times New Roman"/>
              </a:rPr>
              <a:t>V</a:t>
            </a:r>
          </a:p>
          <a:p>
            <a:pPr algn="ctr"/>
            <a:r>
              <a:rPr lang="en-US" sz="1400" b="0" i="0" dirty="0" smtClean="0">
                <a:solidFill>
                  <a:schemeClr val="bg2"/>
                </a:solidFill>
                <a:cs typeface="Times New Roman"/>
              </a:rPr>
              <a:t>Treat </a:t>
            </a:r>
            <a:r>
              <a:rPr lang="en-US" sz="1400" b="0" i="0" dirty="0">
                <a:solidFill>
                  <a:schemeClr val="bg2"/>
                </a:solidFill>
                <a:cs typeface="Times New Roman"/>
              </a:rPr>
              <a:t>with single study device</a:t>
            </a:r>
            <a:br>
              <a:rPr lang="en-US" sz="1400" b="0" i="0" dirty="0">
                <a:solidFill>
                  <a:schemeClr val="bg2"/>
                </a:solidFill>
                <a:cs typeface="Times New Roman"/>
              </a:rPr>
            </a:br>
            <a:r>
              <a:rPr lang="en-US" sz="1400" b="0" i="0" dirty="0" smtClean="0">
                <a:solidFill>
                  <a:schemeClr val="bg2"/>
                </a:solidFill>
                <a:cs typeface="Times New Roman"/>
              </a:rPr>
              <a:t>Diameters: </a:t>
            </a:r>
            <a:r>
              <a:rPr lang="en-US" sz="1400" b="0" i="0" dirty="0">
                <a:solidFill>
                  <a:schemeClr val="bg2"/>
                </a:solidFill>
                <a:cs typeface="Times New Roman"/>
              </a:rPr>
              <a:t>2.5, 3.0. 3.5 mm</a:t>
            </a:r>
          </a:p>
          <a:p>
            <a:pPr algn="ctr"/>
            <a:r>
              <a:rPr lang="en-US" sz="1400" b="0" i="0" dirty="0" smtClean="0">
                <a:solidFill>
                  <a:schemeClr val="bg2"/>
                </a:solidFill>
                <a:cs typeface="Times New Roman"/>
              </a:rPr>
              <a:t>Lengths: </a:t>
            </a:r>
            <a:r>
              <a:rPr lang="en-US" sz="1400" b="0" i="0" dirty="0">
                <a:solidFill>
                  <a:schemeClr val="bg2"/>
                </a:solidFill>
                <a:cs typeface="Times New Roman"/>
              </a:rPr>
              <a:t>8, 12, 18, 28 mm</a:t>
            </a:r>
          </a:p>
        </p:txBody>
      </p:sp>
    </p:spTree>
    <p:extLst>
      <p:ext uri="{BB962C8B-B14F-4D97-AF65-F5344CB8AC3E}">
        <p14:creationId xmlns:p14="http://schemas.microsoft.com/office/powerpoint/2010/main" val="3001663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6" name="Rectangle 143"/>
          <p:cNvSpPr>
            <a:spLocks noGrp="1" noChangeArrowheads="1"/>
          </p:cNvSpPr>
          <p:nvPr>
            <p:ph type="title"/>
          </p:nvPr>
        </p:nvSpPr>
        <p:spPr>
          <a:xfrm>
            <a:off x="150131" y="226459"/>
            <a:ext cx="8850573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Patient Flow and Follow-up (ITT) 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hidden">
          <a:xfrm>
            <a:off x="400238" y="885310"/>
            <a:ext cx="8264675" cy="5367741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2670441" y="3535404"/>
            <a:ext cx="3561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i="0"/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1402342" y="3238340"/>
            <a:ext cx="1534134" cy="617878"/>
          </a:xfrm>
          <a:prstGeom prst="rect">
            <a:avLst/>
          </a:prstGeom>
          <a:gradFill rotWithShape="1">
            <a:gsLst>
              <a:gs pos="0">
                <a:srgbClr val="0B024B"/>
              </a:gs>
              <a:gs pos="50000">
                <a:srgbClr val="00FFFF"/>
              </a:gs>
              <a:gs pos="100000">
                <a:srgbClr val="0B024B"/>
              </a:gs>
            </a:gsLst>
            <a:lin ang="5400000" scaled="1"/>
          </a:gradFill>
          <a:ln w="952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1346179" y="3223598"/>
            <a:ext cx="1665674" cy="63194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0" i="0" dirty="0">
                <a:solidFill>
                  <a:srgbClr val="000000"/>
                </a:solidFill>
              </a:rPr>
              <a:t>Absorb BVS</a:t>
            </a:r>
          </a:p>
          <a:p>
            <a:pPr algn="ctr">
              <a:defRPr/>
            </a:pPr>
            <a:r>
              <a:rPr lang="en-US" b="0" i="0" dirty="0" smtClean="0">
                <a:solidFill>
                  <a:srgbClr val="000000"/>
                </a:solidFill>
              </a:rPr>
              <a:t>(N=238)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45" name="Line 3"/>
          <p:cNvSpPr>
            <a:spLocks noChangeShapeType="1"/>
          </p:cNvSpPr>
          <p:nvPr/>
        </p:nvSpPr>
        <p:spPr bwMode="auto">
          <a:xfrm rot="16200000" flipH="1" flipV="1">
            <a:off x="2375156" y="3521398"/>
            <a:ext cx="4272193" cy="162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i="0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517319" y="1231789"/>
            <a:ext cx="1992305" cy="685307"/>
          </a:xfrm>
          <a:prstGeom prst="rect">
            <a:avLst/>
          </a:prstGeom>
          <a:gradFill rotWithShape="1">
            <a:gsLst>
              <a:gs pos="0">
                <a:srgbClr val="0F0F0F"/>
              </a:gs>
              <a:gs pos="50000">
                <a:srgbClr val="5F5F5F"/>
              </a:gs>
              <a:gs pos="100000">
                <a:srgbClr val="0F0F0F"/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3641520" y="1231790"/>
            <a:ext cx="1767653" cy="64697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Randomized</a:t>
            </a:r>
          </a:p>
          <a:p>
            <a:pPr algn="ctr">
              <a:defRPr/>
            </a:pPr>
            <a:r>
              <a:rPr lang="en-US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N=480)</a:t>
            </a:r>
            <a:endParaRPr lang="en-US" b="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>
            <a:off x="2819717" y="2162162"/>
            <a:ext cx="3561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i="0"/>
          </a:p>
        </p:txBody>
      </p:sp>
      <p:sp>
        <p:nvSpPr>
          <p:cNvPr id="58" name="Text Box 13"/>
          <p:cNvSpPr txBox="1">
            <a:spLocks noChangeAspect="1" noChangeArrowheads="1"/>
          </p:cNvSpPr>
          <p:nvPr/>
        </p:nvSpPr>
        <p:spPr bwMode="auto">
          <a:xfrm>
            <a:off x="1346179" y="1847080"/>
            <a:ext cx="1665674" cy="67048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0" i="0" dirty="0" smtClean="0">
                <a:solidFill>
                  <a:srgbClr val="000000"/>
                </a:solidFill>
              </a:rPr>
              <a:t>Absorb BVS</a:t>
            </a:r>
            <a:endParaRPr lang="en-US" b="0" i="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b="0" i="0" dirty="0">
                <a:solidFill>
                  <a:srgbClr val="000000"/>
                </a:solidFill>
              </a:rPr>
              <a:t>(</a:t>
            </a:r>
            <a:r>
              <a:rPr lang="en-US" b="0" i="0" dirty="0" smtClean="0">
                <a:solidFill>
                  <a:srgbClr val="000000"/>
                </a:solidFill>
              </a:rPr>
              <a:t>N=241)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59" name="Text Box 14"/>
          <p:cNvSpPr txBox="1">
            <a:spLocks noChangeAspect="1" noChangeArrowheads="1"/>
          </p:cNvSpPr>
          <p:nvPr/>
        </p:nvSpPr>
        <p:spPr bwMode="auto">
          <a:xfrm>
            <a:off x="6136283" y="1853420"/>
            <a:ext cx="1664208" cy="638805"/>
          </a:xfrm>
          <a:prstGeom prst="rect">
            <a:avLst/>
          </a:prstGeom>
          <a:solidFill>
            <a:srgbClr val="00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0" i="0" dirty="0" smtClean="0">
                <a:solidFill>
                  <a:srgbClr val="000000"/>
                </a:solidFill>
              </a:rPr>
              <a:t>XIENCE V</a:t>
            </a:r>
            <a:r>
              <a:rPr lang="en-US" b="0" i="0" dirty="0">
                <a:solidFill>
                  <a:srgbClr val="000000"/>
                </a:solidFill>
              </a:rPr>
              <a:t/>
            </a:r>
            <a:br>
              <a:rPr lang="en-US" b="0" i="0" dirty="0">
                <a:solidFill>
                  <a:srgbClr val="000000"/>
                </a:solidFill>
              </a:rPr>
            </a:br>
            <a:r>
              <a:rPr lang="en-US" b="0" i="0" dirty="0">
                <a:solidFill>
                  <a:srgbClr val="000000"/>
                </a:solidFill>
              </a:rPr>
              <a:t>(</a:t>
            </a:r>
            <a:r>
              <a:rPr lang="en-US" b="0" i="0" dirty="0" smtClean="0">
                <a:solidFill>
                  <a:srgbClr val="000000"/>
                </a:solidFill>
              </a:rPr>
              <a:t>N=239)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3421251" y="3193394"/>
            <a:ext cx="2184441" cy="674028"/>
          </a:xfrm>
          <a:prstGeom prst="rect">
            <a:avLst/>
          </a:prstGeom>
          <a:gradFill rotWithShape="1">
            <a:gsLst>
              <a:gs pos="0">
                <a:srgbClr val="0F0F0F"/>
              </a:gs>
              <a:gs pos="50000">
                <a:srgbClr val="5F5F5F"/>
              </a:gs>
              <a:gs pos="100000">
                <a:srgbClr val="0F0F0F"/>
              </a:gs>
            </a:gsLst>
            <a:lin ang="54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3607475" y="3224750"/>
            <a:ext cx="1811992" cy="66880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1-Year </a:t>
            </a:r>
            <a:r>
              <a:rPr lang="en-US" b="0" i="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</a:t>
            </a:r>
            <a:r>
              <a:rPr lang="en-US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F/U</a:t>
            </a:r>
            <a:r>
              <a:rPr lang="en-US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98.5%</a:t>
            </a:r>
            <a:endParaRPr lang="en-US" b="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Rectangle 18"/>
          <p:cNvSpPr>
            <a:spLocks noChangeArrowheads="1"/>
          </p:cNvSpPr>
          <p:nvPr/>
        </p:nvSpPr>
        <p:spPr bwMode="auto">
          <a:xfrm>
            <a:off x="2819467" y="2423383"/>
            <a:ext cx="1587341" cy="6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400" b="0" i="0" dirty="0" smtClean="0">
                <a:solidFill>
                  <a:srgbClr val="FFFFFF"/>
                </a:solidFill>
              </a:rPr>
              <a:t>Withdrawal (n= 3)</a:t>
            </a: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4618857" y="2418477"/>
            <a:ext cx="2060291" cy="6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0" i="0" dirty="0" smtClean="0">
                <a:solidFill>
                  <a:srgbClr val="FFFFFF"/>
                </a:solidFill>
              </a:rPr>
              <a:t>Withdrawal (n=2) &amp; Death (n=5) </a:t>
            </a:r>
            <a:endParaRPr lang="en-US" sz="1400" b="0" i="0" dirty="0">
              <a:solidFill>
                <a:srgbClr val="FFFFFF"/>
              </a:solidFill>
            </a:endParaRPr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6148312" y="3239010"/>
            <a:ext cx="1568127" cy="6165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65" name="Text Box 22"/>
          <p:cNvSpPr txBox="1">
            <a:spLocks noChangeAspect="1" noChangeArrowheads="1"/>
          </p:cNvSpPr>
          <p:nvPr/>
        </p:nvSpPr>
        <p:spPr bwMode="auto">
          <a:xfrm>
            <a:off x="6083363" y="3196478"/>
            <a:ext cx="1717128" cy="616538"/>
          </a:xfrm>
          <a:prstGeom prst="rect">
            <a:avLst/>
          </a:prstGeom>
          <a:solidFill>
            <a:srgbClr val="00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0" i="0" dirty="0">
                <a:solidFill>
                  <a:srgbClr val="000000"/>
                </a:solidFill>
              </a:rPr>
              <a:t>XIENCE V</a:t>
            </a:r>
            <a:br>
              <a:rPr lang="en-US" b="0" i="0" dirty="0">
                <a:solidFill>
                  <a:srgbClr val="000000"/>
                </a:solidFill>
              </a:rPr>
            </a:br>
            <a:r>
              <a:rPr lang="en-US" b="0" i="0" dirty="0">
                <a:solidFill>
                  <a:srgbClr val="000000"/>
                </a:solidFill>
              </a:rPr>
              <a:t>(</a:t>
            </a:r>
            <a:r>
              <a:rPr lang="en-US" b="0" i="0" dirty="0" smtClean="0">
                <a:solidFill>
                  <a:srgbClr val="000000"/>
                </a:solidFill>
              </a:rPr>
              <a:t>N=232)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2807893" y="3283830"/>
            <a:ext cx="1587341" cy="6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i="0" dirty="0">
              <a:solidFill>
                <a:srgbClr val="FFFFFF"/>
              </a:solidFill>
            </a:endParaRPr>
          </a:p>
        </p:txBody>
      </p:sp>
      <p:sp>
        <p:nvSpPr>
          <p:cNvPr id="68" name="Rectangle 23"/>
          <p:cNvSpPr>
            <a:spLocks noChangeArrowheads="1"/>
          </p:cNvSpPr>
          <p:nvPr/>
        </p:nvSpPr>
        <p:spPr bwMode="auto">
          <a:xfrm>
            <a:off x="4590326" y="3283830"/>
            <a:ext cx="2060291" cy="6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 dirty="0">
              <a:solidFill>
                <a:srgbClr val="FFFFFF"/>
              </a:solidFill>
            </a:endParaRPr>
          </a:p>
        </p:txBody>
      </p:sp>
      <p:cxnSp>
        <p:nvCxnSpPr>
          <p:cNvPr id="69" name="Straight Connector 56"/>
          <p:cNvCxnSpPr>
            <a:cxnSpLocks noChangeShapeType="1"/>
          </p:cNvCxnSpPr>
          <p:nvPr/>
        </p:nvCxnSpPr>
        <p:spPr bwMode="auto">
          <a:xfrm flipV="1">
            <a:off x="4371183" y="2734332"/>
            <a:ext cx="295821" cy="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Line 9"/>
          <p:cNvSpPr>
            <a:spLocks noChangeShapeType="1"/>
          </p:cNvSpPr>
          <p:nvPr/>
        </p:nvSpPr>
        <p:spPr bwMode="auto">
          <a:xfrm>
            <a:off x="2495728" y="5309323"/>
            <a:ext cx="3561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i="0"/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3392856" y="4955438"/>
            <a:ext cx="2184441" cy="731520"/>
          </a:xfrm>
          <a:prstGeom prst="rect">
            <a:avLst/>
          </a:prstGeom>
          <a:gradFill rotWithShape="1">
            <a:gsLst>
              <a:gs pos="0">
                <a:srgbClr val="0F0F0F"/>
              </a:gs>
              <a:gs pos="50000">
                <a:srgbClr val="5F5F5F"/>
              </a:gs>
              <a:gs pos="100000">
                <a:srgbClr val="0F0F0F"/>
              </a:gs>
            </a:gsLst>
            <a:lin ang="54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3579080" y="4986794"/>
            <a:ext cx="1811992" cy="66880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-Year </a:t>
            </a:r>
            <a:r>
              <a:rPr lang="en-US" b="0" i="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</a:t>
            </a:r>
            <a:r>
              <a:rPr lang="en-US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F/U</a:t>
            </a:r>
            <a:br>
              <a:rPr lang="en-US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96.3%</a:t>
            </a:r>
            <a:endParaRPr lang="en-US" b="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" name="Text Box 22"/>
          <p:cNvSpPr txBox="1">
            <a:spLocks noChangeAspect="1" noChangeArrowheads="1"/>
          </p:cNvSpPr>
          <p:nvPr/>
        </p:nvSpPr>
        <p:spPr bwMode="auto">
          <a:xfrm>
            <a:off x="6075088" y="4986882"/>
            <a:ext cx="1699678" cy="647366"/>
          </a:xfrm>
          <a:prstGeom prst="rect">
            <a:avLst/>
          </a:prstGeom>
          <a:solidFill>
            <a:srgbClr val="00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0" i="0" dirty="0">
                <a:solidFill>
                  <a:srgbClr val="000000"/>
                </a:solidFill>
              </a:rPr>
              <a:t>XIENCE V</a:t>
            </a:r>
            <a:br>
              <a:rPr lang="en-US" b="0" i="0" dirty="0">
                <a:solidFill>
                  <a:srgbClr val="000000"/>
                </a:solidFill>
              </a:rPr>
            </a:br>
            <a:r>
              <a:rPr lang="en-US" b="0" i="0" dirty="0">
                <a:solidFill>
                  <a:srgbClr val="000000"/>
                </a:solidFill>
              </a:rPr>
              <a:t>(</a:t>
            </a:r>
            <a:r>
              <a:rPr lang="en-US" b="0" i="0" dirty="0" smtClean="0">
                <a:solidFill>
                  <a:srgbClr val="000000"/>
                </a:solidFill>
              </a:rPr>
              <a:t>N=231)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79" name="Text Box 20"/>
          <p:cNvSpPr txBox="1">
            <a:spLocks noChangeAspect="1" noChangeArrowheads="1"/>
          </p:cNvSpPr>
          <p:nvPr/>
        </p:nvSpPr>
        <p:spPr bwMode="auto">
          <a:xfrm>
            <a:off x="1333901" y="4973801"/>
            <a:ext cx="1718247" cy="67685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0" i="0" dirty="0">
                <a:solidFill>
                  <a:srgbClr val="000000"/>
                </a:solidFill>
              </a:rPr>
              <a:t>Absorb BVS</a:t>
            </a:r>
          </a:p>
          <a:p>
            <a:pPr algn="ctr">
              <a:defRPr/>
            </a:pPr>
            <a:r>
              <a:rPr lang="en-US" b="0" i="0" dirty="0" smtClean="0">
                <a:solidFill>
                  <a:srgbClr val="000000"/>
                </a:solidFill>
              </a:rPr>
              <a:t>(N=236)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80" name="Rectangle 18"/>
          <p:cNvSpPr>
            <a:spLocks noChangeArrowheads="1"/>
          </p:cNvSpPr>
          <p:nvPr/>
        </p:nvSpPr>
        <p:spPr bwMode="auto">
          <a:xfrm>
            <a:off x="2790936" y="4316724"/>
            <a:ext cx="1587341" cy="6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400" b="0" i="0" dirty="0" smtClean="0">
                <a:solidFill>
                  <a:srgbClr val="FFFFFF"/>
                </a:solidFill>
              </a:rPr>
              <a:t>Withdrawal (n= 1) &amp; Death (n=1) </a:t>
            </a:r>
          </a:p>
        </p:txBody>
      </p:sp>
      <p:sp>
        <p:nvSpPr>
          <p:cNvPr id="81" name="Rectangle 23"/>
          <p:cNvSpPr>
            <a:spLocks noChangeArrowheads="1"/>
          </p:cNvSpPr>
          <p:nvPr/>
        </p:nvSpPr>
        <p:spPr bwMode="auto">
          <a:xfrm>
            <a:off x="4590327" y="4323693"/>
            <a:ext cx="1945494" cy="6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0" i="0" dirty="0" smtClean="0">
                <a:solidFill>
                  <a:srgbClr val="FFFFFF"/>
                </a:solidFill>
              </a:rPr>
              <a:t>Death (n=1) </a:t>
            </a:r>
            <a:endParaRPr lang="en-US" sz="1400" b="0" i="0" dirty="0">
              <a:solidFill>
                <a:srgbClr val="FFFFFF"/>
              </a:solidFill>
            </a:endParaRPr>
          </a:p>
        </p:txBody>
      </p:sp>
      <p:cxnSp>
        <p:nvCxnSpPr>
          <p:cNvPr id="82" name="Straight Connector 56"/>
          <p:cNvCxnSpPr>
            <a:cxnSpLocks noChangeShapeType="1"/>
          </p:cNvCxnSpPr>
          <p:nvPr/>
        </p:nvCxnSpPr>
        <p:spPr bwMode="auto">
          <a:xfrm flipV="1">
            <a:off x="4342652" y="4638306"/>
            <a:ext cx="295821" cy="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Rectangle 2"/>
          <p:cNvSpPr/>
          <p:nvPr/>
        </p:nvSpPr>
        <p:spPr bwMode="auto">
          <a:xfrm>
            <a:off x="744366" y="4180118"/>
            <a:ext cx="7580233" cy="18024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1939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7400" y="1211295"/>
            <a:ext cx="7604125" cy="4959156"/>
          </a:xfrm>
          <a:prstGeom prst="rect">
            <a:avLst/>
          </a:prstGeom>
          <a:solidFill>
            <a:srgbClr val="001B3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80" y="238701"/>
            <a:ext cx="8268401" cy="755650"/>
          </a:xfrm>
        </p:spPr>
        <p:txBody>
          <a:bodyPr/>
          <a:lstStyle/>
          <a:p>
            <a:r>
              <a:rPr lang="en-US" dirty="0"/>
              <a:t>2-Year </a:t>
            </a:r>
            <a:r>
              <a:rPr lang="en-US" dirty="0" smtClean="0"/>
              <a:t>Clinical Composite Endpoints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23546" y="5362929"/>
            <a:ext cx="6241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PoCE</a:t>
            </a:r>
            <a:r>
              <a:rPr lang="en-GB" sz="1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=patient-oriented </a:t>
            </a:r>
            <a:r>
              <a:rPr lang="en-GB" sz="1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endpoint </a:t>
            </a:r>
            <a:r>
              <a:rPr lang="en-GB" sz="1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(all-cause </a:t>
            </a:r>
            <a:r>
              <a:rPr lang="en-GB" sz="1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death, all </a:t>
            </a:r>
            <a:r>
              <a:rPr lang="en-GB" sz="1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MI*, </a:t>
            </a:r>
            <a:r>
              <a:rPr lang="en-GB" sz="1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any </a:t>
            </a:r>
            <a:r>
              <a:rPr lang="en-GB" sz="1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revascularization); </a:t>
            </a:r>
            <a:r>
              <a:rPr lang="en-GB" sz="1200" b="0" dirty="0" err="1">
                <a:solidFill>
                  <a:srgbClr val="FFFFFF"/>
                </a:solidFill>
              </a:rPr>
              <a:t>DoCE</a:t>
            </a:r>
            <a:r>
              <a:rPr lang="en-GB" sz="1200" b="0" dirty="0">
                <a:solidFill>
                  <a:srgbClr val="FFFFFF"/>
                </a:solidFill>
              </a:rPr>
              <a:t>=device-oriented composite </a:t>
            </a:r>
            <a:r>
              <a:rPr lang="en-GB" sz="1200" b="0" dirty="0" smtClean="0">
                <a:solidFill>
                  <a:srgbClr val="FFFFFF"/>
                </a:solidFill>
              </a:rPr>
              <a:t>endpoint </a:t>
            </a:r>
            <a:r>
              <a:rPr lang="en-GB" sz="1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(cardiac death, TV-MI*, or ID-TLR); * </a:t>
            </a:r>
            <a:r>
              <a:rPr lang="en-US" sz="1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CK-MB </a:t>
            </a:r>
            <a:r>
              <a:rPr lang="en-US" sz="1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5x ULN for peri-procedural PCI </a:t>
            </a:r>
            <a:r>
              <a:rPr lang="en-US" sz="1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endParaRPr lang="en-US" sz="12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32291"/>
              </p:ext>
            </p:extLst>
          </p:nvPr>
        </p:nvGraphicFramePr>
        <p:xfrm>
          <a:off x="1007250" y="1310166"/>
          <a:ext cx="7182662" cy="3784888"/>
        </p:xfrm>
        <a:graphic>
          <a:graphicData uri="http://schemas.openxmlformats.org/drawingml/2006/table">
            <a:tbl>
              <a:tblPr/>
              <a:tblGrid>
                <a:gridCol w="1946914"/>
                <a:gridCol w="1765362"/>
                <a:gridCol w="1765362"/>
                <a:gridCol w="1705024"/>
              </a:tblGrid>
              <a:tr h="1072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(N=241)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charset="0"/>
                        </a:rPr>
                        <a:t>(N=239)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E25E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668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PoCE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(DMR)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10.1% (24/237)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11.4% (27/237)</a:t>
                      </a:r>
                    </a:p>
                  </a:txBody>
                  <a:tcPr marL="47625" marR="47625" marT="47629" marB="47629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0.66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5" marR="47625" marT="47629" marB="47629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681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(TLF)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4.2% (10/237) </a:t>
                      </a:r>
                    </a:p>
                  </a:txBody>
                  <a:tcPr marL="47625" marR="47625" marT="47629" marB="47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4.6% (11/237) </a:t>
                      </a:r>
                    </a:p>
                  </a:txBody>
                  <a:tcPr marL="47625" marR="47625" marT="47629" marB="47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0.82</a:t>
                      </a:r>
                    </a:p>
                  </a:txBody>
                  <a:tcPr marL="47625" marR="47625" marT="47629" marB="47629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681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5.1% (12/237)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5" marR="47625" marT="47629" marB="47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5.1% (12/237)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5" marR="47625" marT="47629" marB="47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1.00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5" marR="47625" marT="47629" marB="47629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681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TVF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5.5% (13/237) </a:t>
                      </a:r>
                    </a:p>
                  </a:txBody>
                  <a:tcPr marL="47625" marR="47625" marT="47629" marB="47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6.8% (16/237) </a:t>
                      </a:r>
                    </a:p>
                  </a:txBody>
                  <a:tcPr marL="47625" marR="47625" marT="47629" marB="476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0.57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5" marR="47625" marT="47629" marB="47629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8924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8792" y="1128160"/>
            <a:ext cx="8559208" cy="5200540"/>
          </a:xfrm>
          <a:prstGeom prst="rect">
            <a:avLst/>
          </a:prstGeom>
          <a:solidFill>
            <a:srgbClr val="001B3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39276" y="5921076"/>
            <a:ext cx="5816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CK-MB &gt; 5x ULN for </a:t>
            </a:r>
            <a:r>
              <a:rPr lang="en-US" sz="1200" b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</a:t>
            </a:r>
            <a:r>
              <a:rPr lang="en-US" sz="1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-procedural PCI MI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6101" y="212469"/>
            <a:ext cx="906584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0" kern="0" dirty="0" smtClean="0"/>
              <a:t>2-Year </a:t>
            </a:r>
            <a:r>
              <a:rPr lang="en-US" i="0" kern="0" dirty="0"/>
              <a:t>Clinical Component Endpoints</a:t>
            </a:r>
            <a:endParaRPr lang="en-US" i="0" kern="0" dirty="0" smtClean="0"/>
          </a:p>
        </p:txBody>
      </p:sp>
      <p:graphicFrame>
        <p:nvGraphicFramePr>
          <p:cNvPr id="10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33275"/>
              </p:ext>
            </p:extLst>
          </p:nvPr>
        </p:nvGraphicFramePr>
        <p:xfrm>
          <a:off x="599172" y="1238713"/>
          <a:ext cx="7998447" cy="4504239"/>
        </p:xfrm>
        <a:graphic>
          <a:graphicData uri="http://schemas.openxmlformats.org/drawingml/2006/table">
            <a:tbl>
              <a:tblPr/>
              <a:tblGrid>
                <a:gridCol w="2356494"/>
                <a:gridCol w="2115879"/>
                <a:gridCol w="2115879"/>
                <a:gridCol w="1410195"/>
              </a:tblGrid>
              <a:tr h="1038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(N=241)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(N=239)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6116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death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0.4% (1/237) </a:t>
                      </a:r>
                    </a:p>
                  </a:txBody>
                  <a:tcPr marL="47623" marR="47623" marT="47625" marB="47625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2.5% (6/237) </a:t>
                      </a:r>
                    </a:p>
                  </a:txBody>
                  <a:tcPr marL="47623" marR="47623" marT="47625" marB="47625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0.12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5" marB="476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61165"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Cardiac death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0.4% (1/237) </a:t>
                      </a:r>
                    </a:p>
                  </a:txBody>
                  <a:tcPr marL="47623" marR="47623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1.3% (3/237) </a:t>
                      </a:r>
                    </a:p>
                  </a:txBody>
                  <a:tcPr marL="47623" marR="47623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0.62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5" marB="476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6116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MI*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3.0% (7/237) </a:t>
                      </a:r>
                    </a:p>
                  </a:txBody>
                  <a:tcPr marL="47623" marR="47623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2.1% (5/237) </a:t>
                      </a:r>
                    </a:p>
                  </a:txBody>
                  <a:tcPr marL="47623" marR="47623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0.56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5" marB="476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61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TV-MI*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2.1% (5/237) </a:t>
                      </a:r>
                    </a:p>
                  </a:txBody>
                  <a:tcPr marL="47623" marR="47623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0.8% (2/237) </a:t>
                      </a:r>
                    </a:p>
                  </a:txBody>
                  <a:tcPr marL="47623" marR="47623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0.45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5" marB="476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61078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revascularization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8.9% (21/237)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8.4% (20/237)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0.87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610780"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ID-TLR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3.4% (8/237)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2.5% (6/237)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0.59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0105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74227" y="188089"/>
            <a:ext cx="84534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0" kern="0" dirty="0" smtClean="0"/>
              <a:t>Scaffold/Stent Thrombosis</a:t>
            </a:r>
            <a:endParaRPr lang="en-US" b="0" i="0" kern="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1062" y="1079409"/>
            <a:ext cx="8559208" cy="5190762"/>
          </a:xfrm>
          <a:prstGeom prst="rect">
            <a:avLst/>
          </a:prstGeom>
          <a:solidFill>
            <a:srgbClr val="001B3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13635" y="1782827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 i="0">
              <a:solidFill>
                <a:srgbClr val="FFFFFF"/>
              </a:solidFill>
              <a:ea typeface="MS PGothic" pitchFamily="34" charset="-128"/>
              <a:cs typeface="ヒラギノ角ゴ Pro W3"/>
            </a:endParaRPr>
          </a:p>
        </p:txBody>
      </p:sp>
      <p:graphicFrame>
        <p:nvGraphicFramePr>
          <p:cNvPr id="6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668172"/>
              </p:ext>
            </p:extLst>
          </p:nvPr>
        </p:nvGraphicFramePr>
        <p:xfrm>
          <a:off x="510362" y="1190853"/>
          <a:ext cx="8218966" cy="4447293"/>
        </p:xfrm>
        <a:graphic>
          <a:graphicData uri="http://schemas.openxmlformats.org/drawingml/2006/table">
            <a:tbl>
              <a:tblPr/>
              <a:tblGrid>
                <a:gridCol w="2811371"/>
                <a:gridCol w="1934751"/>
                <a:gridCol w="1934751"/>
                <a:gridCol w="1538093"/>
              </a:tblGrid>
              <a:tr h="915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charset="0"/>
                        </a:rPr>
                        <a:t>(N=241)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(N=239)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801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All (0 -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730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days)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0.8% (2/237)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(0/231)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0.50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7" marB="47627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801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   Definite 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0.4% (1/237)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(0/231)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1.00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7" marB="47627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801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   Probable 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MS Mincho"/>
                        </a:rPr>
                        <a:t>0.4% (1/237)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(0/231)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1.00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7" marB="47627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801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Early (0</a:t>
                      </a:r>
                      <a:r>
                        <a:rPr lang="en-GB" sz="18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30 days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0.4% (1/238)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(0/236)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1.00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7" marB="47627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801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Late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(31- 365 days)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(0/238)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(0/232)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1.00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7" marB="47627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63144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Very Late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366- 730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days)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0.4% (1/237)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(0/231)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1.00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7" marB="47627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9770" y="5821716"/>
            <a:ext cx="8181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There were 1 probable, </a:t>
            </a:r>
            <a:r>
              <a:rPr lang="en-US" sz="1400" dirty="0" smtClean="0">
                <a:solidFill>
                  <a:srgbClr val="FFFFFF"/>
                </a:solidFill>
              </a:rPr>
              <a:t>subacute (1-30d) </a:t>
            </a:r>
            <a:r>
              <a:rPr lang="en-US" sz="1400" dirty="0">
                <a:solidFill>
                  <a:srgbClr val="FFFFFF"/>
                </a:solidFill>
              </a:rPr>
              <a:t>ST and 1 definite, very late ST in the Absorb BVS </a:t>
            </a:r>
            <a:r>
              <a:rPr lang="en-US" sz="1400" dirty="0" smtClean="0">
                <a:solidFill>
                  <a:srgbClr val="FFFFFF"/>
                </a:solidFill>
              </a:rPr>
              <a:t>arm.</a:t>
            </a: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668172"/>
              </p:ext>
            </p:extLst>
          </p:nvPr>
        </p:nvGraphicFramePr>
        <p:xfrm>
          <a:off x="509770" y="1190853"/>
          <a:ext cx="8218966" cy="4447293"/>
        </p:xfrm>
        <a:graphic>
          <a:graphicData uri="http://schemas.openxmlformats.org/drawingml/2006/table">
            <a:tbl>
              <a:tblPr/>
              <a:tblGrid>
                <a:gridCol w="2811371"/>
                <a:gridCol w="1934751"/>
                <a:gridCol w="1934751"/>
                <a:gridCol w="1538093"/>
              </a:tblGrid>
              <a:tr h="915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charset="0"/>
                        </a:rPr>
                        <a:t>Absorb BVS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charset="0"/>
                        </a:rPr>
                        <a:t>(N=241)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XIENCE 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(N=239)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801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All (0 - 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730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days)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0.8% (2/237)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(0/231)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0.50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7" marB="47627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801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   Definite 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0.4% (1/237)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(0/231)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1.00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7" marB="47627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801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   Probable 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MS Mincho"/>
                        </a:rPr>
                        <a:t>0.4% (1/237)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(0/231)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1.00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7" marB="47627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801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Early (0</a:t>
                      </a:r>
                      <a:r>
                        <a:rPr lang="en-GB" sz="18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30 days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0.4% (1/238)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(0/236)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1.00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7" marB="47627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5801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Late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(31- 365 days)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(0/238)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(0/232)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1.00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7" marB="47627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  <a:tr h="63144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Very Late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366- 730 </a:t>
                      </a:r>
                      <a:r>
                        <a:rPr lang="en-GB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days)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0.4% (1/237)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S Mincho"/>
                        </a:rPr>
                        <a:t>0.0% (0/231) </a:t>
                      </a:r>
                    </a:p>
                  </a:txBody>
                  <a:tcPr marL="47623" marR="47623" marT="47627" marB="4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</a:rPr>
                        <a:t>1.00</a:t>
                      </a:r>
                      <a:endParaRPr lang="en-US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47623" marR="47623" marT="47627" marB="47627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B3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163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hidden">
          <a:xfrm>
            <a:off x="495300" y="990499"/>
            <a:ext cx="8153400" cy="5279672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lIns="182880" rIns="182880" anchor="t" anchorCtr="0"/>
          <a:lstStyle/>
          <a:p>
            <a:endParaRPr lang="en-US" sz="2800" b="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457" y="1062654"/>
            <a:ext cx="8153400" cy="502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i="0" dirty="0" smtClean="0">
                <a:solidFill>
                  <a:srgbClr val="FFFFFF"/>
                </a:solidFill>
                <a:latin typeface="Arial"/>
              </a:rPr>
              <a:t>Trial well conducted:</a:t>
            </a:r>
          </a:p>
          <a:p>
            <a:pPr marL="690563" lvl="1" indent="-233363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0" i="0" dirty="0" smtClean="0">
                <a:solidFill>
                  <a:srgbClr val="FEEE9E"/>
                </a:solidFill>
                <a:latin typeface="Arial"/>
              </a:rPr>
              <a:t>High clinical f/u rate: 1-year = 98.5%; 2-year = 96.3%</a:t>
            </a:r>
          </a:p>
          <a:p>
            <a:pPr marL="690563" lvl="1" indent="-233363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0" i="0" dirty="0" smtClean="0">
                <a:solidFill>
                  <a:srgbClr val="FEEE9E"/>
                </a:solidFill>
                <a:latin typeface="Arial"/>
              </a:rPr>
              <a:t>Independent CEC, angiographic core lab, and DSMB</a:t>
            </a:r>
          </a:p>
          <a:p>
            <a:pPr marL="690563" lvl="1" indent="-233363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0" i="0" dirty="0" smtClean="0">
                <a:solidFill>
                  <a:srgbClr val="FEEE9E"/>
                </a:solidFill>
                <a:latin typeface="Arial"/>
              </a:rPr>
              <a:t>100</a:t>
            </a:r>
            <a:r>
              <a:rPr lang="en-GB" sz="2200" b="0" i="0" dirty="0">
                <a:solidFill>
                  <a:srgbClr val="FEEE9E"/>
                </a:solidFill>
                <a:latin typeface="Arial"/>
              </a:rPr>
              <a:t>% data </a:t>
            </a:r>
            <a:r>
              <a:rPr lang="en-GB" sz="2200" b="0" i="0" dirty="0" smtClean="0">
                <a:solidFill>
                  <a:srgbClr val="FEEE9E"/>
                </a:solidFill>
                <a:latin typeface="Arial"/>
              </a:rPr>
              <a:t>monitoring conducted by the sponsor</a:t>
            </a:r>
          </a:p>
          <a:p>
            <a:pPr marL="690563" lvl="1" indent="-233363">
              <a:lnSpc>
                <a:spcPct val="110000"/>
              </a:lnSpc>
              <a:spcBef>
                <a:spcPts val="3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200" b="0" i="0" dirty="0" smtClean="0">
                <a:solidFill>
                  <a:srgbClr val="FEEE9E"/>
                </a:solidFill>
                <a:latin typeface="Arial"/>
              </a:rPr>
              <a:t>Additionally, an independent, third-party data verification by the sites’ GCP offices was performed as mandated by the new GCP regulations in China. </a:t>
            </a:r>
          </a:p>
          <a:p>
            <a:pPr marL="225425" indent="-225425" fontAlgn="t">
              <a:spcBef>
                <a:spcPts val="0"/>
              </a:spcBef>
              <a:spcAft>
                <a:spcPts val="24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FFFFFF"/>
                </a:solidFill>
                <a:latin typeface="Arial"/>
              </a:rPr>
              <a:t>The rates of clinical events, including TLF, cardiac death, TV-MI, ID-TLR, and device thrombosis were generally low and comparable between Absorb BVS and XIENCE V </a:t>
            </a:r>
            <a:r>
              <a:rPr lang="en-US" sz="2400" b="0" i="0" dirty="0" smtClean="0">
                <a:solidFill>
                  <a:srgbClr val="FFFFFF"/>
                </a:solidFill>
                <a:latin typeface="Arial"/>
              </a:rPr>
              <a:t>through 2 years. </a:t>
            </a:r>
            <a:endParaRPr lang="en-US" sz="2400" b="0" i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682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41" y="2696757"/>
            <a:ext cx="7769225" cy="75565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570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VS Blue">
  <a:themeElements>
    <a:clrScheme name="AV Template 1">
      <a:dk1>
        <a:srgbClr val="000000"/>
      </a:dk1>
      <a:lt1>
        <a:srgbClr val="FFFFFF"/>
      </a:lt1>
      <a:dk2>
        <a:srgbClr val="2A8DBA"/>
      </a:dk2>
      <a:lt2>
        <a:srgbClr val="B5B5B5"/>
      </a:lt2>
      <a:accent1>
        <a:srgbClr val="2A8DB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CC5D9"/>
      </a:accent5>
      <a:accent6>
        <a:srgbClr val="B90000"/>
      </a:accent6>
      <a:hlink>
        <a:srgbClr val="FCF600"/>
      </a:hlink>
      <a:folHlink>
        <a:srgbClr val="549117"/>
      </a:folHlink>
    </a:clrScheme>
    <a:fontScheme name="AV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V Template 1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2A8DB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B90000"/>
        </a:accent6>
        <a:hlink>
          <a:srgbClr val="FCF600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 Template 2">
        <a:dk1>
          <a:srgbClr val="000000"/>
        </a:dk1>
        <a:lt1>
          <a:srgbClr val="FFFFFF"/>
        </a:lt1>
        <a:dk2>
          <a:srgbClr val="840281"/>
        </a:dk2>
        <a:lt2>
          <a:srgbClr val="B5B5B5"/>
        </a:lt2>
        <a:accent1>
          <a:srgbClr val="2A8DB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B90000"/>
        </a:accent6>
        <a:hlink>
          <a:srgbClr val="FCF600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 Template 3">
        <a:dk1>
          <a:srgbClr val="000000"/>
        </a:dk1>
        <a:lt1>
          <a:srgbClr val="FFFFFF"/>
        </a:lt1>
        <a:dk2>
          <a:srgbClr val="549117"/>
        </a:dk2>
        <a:lt2>
          <a:srgbClr val="B5B5B5"/>
        </a:lt2>
        <a:accent1>
          <a:srgbClr val="2A8DB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B90000"/>
        </a:accent6>
        <a:hlink>
          <a:srgbClr val="FCF600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V Blue">
  <a:themeElements>
    <a:clrScheme name="AV Template 1">
      <a:dk1>
        <a:srgbClr val="000000"/>
      </a:dk1>
      <a:lt1>
        <a:srgbClr val="FFFFFF"/>
      </a:lt1>
      <a:dk2>
        <a:srgbClr val="2A8DBA"/>
      </a:dk2>
      <a:lt2>
        <a:srgbClr val="B5B5B5"/>
      </a:lt2>
      <a:accent1>
        <a:srgbClr val="2A8DB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CC5D9"/>
      </a:accent5>
      <a:accent6>
        <a:srgbClr val="B90000"/>
      </a:accent6>
      <a:hlink>
        <a:srgbClr val="FCF600"/>
      </a:hlink>
      <a:folHlink>
        <a:srgbClr val="549117"/>
      </a:folHlink>
    </a:clrScheme>
    <a:fontScheme name="AV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V Template 1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2A8DB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B90000"/>
        </a:accent6>
        <a:hlink>
          <a:srgbClr val="FCF600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 Template 2">
        <a:dk1>
          <a:srgbClr val="000000"/>
        </a:dk1>
        <a:lt1>
          <a:srgbClr val="FFFFFF"/>
        </a:lt1>
        <a:dk2>
          <a:srgbClr val="840281"/>
        </a:dk2>
        <a:lt2>
          <a:srgbClr val="B5B5B5"/>
        </a:lt2>
        <a:accent1>
          <a:srgbClr val="2A8DB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B90000"/>
        </a:accent6>
        <a:hlink>
          <a:srgbClr val="FCF600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 Template 3">
        <a:dk1>
          <a:srgbClr val="000000"/>
        </a:dk1>
        <a:lt1>
          <a:srgbClr val="FFFFFF"/>
        </a:lt1>
        <a:dk2>
          <a:srgbClr val="549117"/>
        </a:dk2>
        <a:lt2>
          <a:srgbClr val="B5B5B5"/>
        </a:lt2>
        <a:accent1>
          <a:srgbClr val="2A8DB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B90000"/>
        </a:accent6>
        <a:hlink>
          <a:srgbClr val="FCF600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V Blue">
  <a:themeElements>
    <a:clrScheme name="AV Template 1">
      <a:dk1>
        <a:srgbClr val="000000"/>
      </a:dk1>
      <a:lt1>
        <a:srgbClr val="FFFFFF"/>
      </a:lt1>
      <a:dk2>
        <a:srgbClr val="2A8DBA"/>
      </a:dk2>
      <a:lt2>
        <a:srgbClr val="B5B5B5"/>
      </a:lt2>
      <a:accent1>
        <a:srgbClr val="2A8DB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CC5D9"/>
      </a:accent5>
      <a:accent6>
        <a:srgbClr val="B90000"/>
      </a:accent6>
      <a:hlink>
        <a:srgbClr val="FCF600"/>
      </a:hlink>
      <a:folHlink>
        <a:srgbClr val="549117"/>
      </a:folHlink>
    </a:clrScheme>
    <a:fontScheme name="AV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V Template 1">
        <a:dk1>
          <a:srgbClr val="000000"/>
        </a:dk1>
        <a:lt1>
          <a:srgbClr val="FFFFFF"/>
        </a:lt1>
        <a:dk2>
          <a:srgbClr val="2A8DBA"/>
        </a:dk2>
        <a:lt2>
          <a:srgbClr val="B5B5B5"/>
        </a:lt2>
        <a:accent1>
          <a:srgbClr val="2A8DB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B90000"/>
        </a:accent6>
        <a:hlink>
          <a:srgbClr val="FCF600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 Template 2">
        <a:dk1>
          <a:srgbClr val="000000"/>
        </a:dk1>
        <a:lt1>
          <a:srgbClr val="FFFFFF"/>
        </a:lt1>
        <a:dk2>
          <a:srgbClr val="840281"/>
        </a:dk2>
        <a:lt2>
          <a:srgbClr val="B5B5B5"/>
        </a:lt2>
        <a:accent1>
          <a:srgbClr val="2A8DB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B90000"/>
        </a:accent6>
        <a:hlink>
          <a:srgbClr val="FCF600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 Template 3">
        <a:dk1>
          <a:srgbClr val="000000"/>
        </a:dk1>
        <a:lt1>
          <a:srgbClr val="FFFFFF"/>
        </a:lt1>
        <a:dk2>
          <a:srgbClr val="549117"/>
        </a:dk2>
        <a:lt2>
          <a:srgbClr val="B5B5B5"/>
        </a:lt2>
        <a:accent1>
          <a:srgbClr val="2A8DB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CC5D9"/>
        </a:accent5>
        <a:accent6>
          <a:srgbClr val="B90000"/>
        </a:accent6>
        <a:hlink>
          <a:srgbClr val="FCF600"/>
        </a:hlink>
        <a:folHlink>
          <a:srgbClr val="54911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11073</TotalTime>
  <Words>822</Words>
  <Application>Microsoft Office PowerPoint</Application>
  <PresentationFormat>On-screen Show (4:3)</PresentationFormat>
  <Paragraphs>172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MS Mincho</vt:lpstr>
      <vt:lpstr>MS PGothic</vt:lpstr>
      <vt:lpstr>Arial</vt:lpstr>
      <vt:lpstr>Calibri</vt:lpstr>
      <vt:lpstr>Times New Roman</vt:lpstr>
      <vt:lpstr>Wingdings 2</vt:lpstr>
      <vt:lpstr>ヒラギノ角ゴ Pro W3</vt:lpstr>
      <vt:lpstr>CRF_2006_background</vt:lpstr>
      <vt:lpstr>1_BVS Blue</vt:lpstr>
      <vt:lpstr>1_AV Blue</vt:lpstr>
      <vt:lpstr>2_AV Blue</vt:lpstr>
      <vt:lpstr>ABSORB China: Two-Year Clinical Results in Patients with Coronary Artery Disease Randomized to the Absorb Bioresorbable Vascular Scaffold Versus Metallic Drug-Eluting Stents</vt:lpstr>
      <vt:lpstr>PowerPoint Presentation</vt:lpstr>
      <vt:lpstr>ABSORB China</vt:lpstr>
      <vt:lpstr>Patient Flow and Follow-up (ITT) </vt:lpstr>
      <vt:lpstr>2-Year Clinical Composite Endpoints</vt:lpstr>
      <vt:lpstr>PowerPoint Presentation</vt:lpstr>
      <vt:lpstr>PowerPoint Presentation</vt:lpstr>
      <vt:lpstr>Summary and Conclusion</vt:lpstr>
      <vt:lpstr>Thank you</vt:lpstr>
    </vt:vector>
  </TitlesOfParts>
  <Company>CRF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Checkin 010</cp:lastModifiedBy>
  <cp:revision>434</cp:revision>
  <cp:lastPrinted>2016-10-13T22:30:51Z</cp:lastPrinted>
  <dcterms:created xsi:type="dcterms:W3CDTF">2015-03-17T14:58:49Z</dcterms:created>
  <dcterms:modified xsi:type="dcterms:W3CDTF">2016-10-29T22:18:25Z</dcterms:modified>
</cp:coreProperties>
</file>