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5759" y="105663"/>
            <a:ext cx="11276965" cy="836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5467" y="1500648"/>
            <a:ext cx="10461625" cy="4023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da.gov/regulatory-information/search-fda-guidance-documents/e9r1-" TargetMode="External"/><Relationship Id="rId3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184400"/>
            <a:ext cx="8880475" cy="118999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dirty="0" sz="1900">
                <a:solidFill>
                  <a:srgbClr val="002856"/>
                </a:solidFill>
              </a:rPr>
              <a:t>Randomized,</a:t>
            </a:r>
            <a:r>
              <a:rPr dirty="0" sz="1900" spc="-65">
                <a:solidFill>
                  <a:srgbClr val="002856"/>
                </a:solidFill>
              </a:rPr>
              <a:t> </a:t>
            </a:r>
            <a:r>
              <a:rPr dirty="0" sz="1900" spc="-10">
                <a:solidFill>
                  <a:srgbClr val="002856"/>
                </a:solidFill>
              </a:rPr>
              <a:t>Double-</a:t>
            </a:r>
            <a:r>
              <a:rPr dirty="0" sz="1900">
                <a:solidFill>
                  <a:srgbClr val="002856"/>
                </a:solidFill>
              </a:rPr>
              <a:t>blind,</a:t>
            </a:r>
            <a:r>
              <a:rPr dirty="0" sz="1900" spc="-60">
                <a:solidFill>
                  <a:srgbClr val="002856"/>
                </a:solidFill>
              </a:rPr>
              <a:t> </a:t>
            </a:r>
            <a:r>
              <a:rPr dirty="0" sz="1900" spc="-10">
                <a:solidFill>
                  <a:srgbClr val="002856"/>
                </a:solidFill>
              </a:rPr>
              <a:t>Placebo-</a:t>
            </a:r>
            <a:r>
              <a:rPr dirty="0" sz="1900">
                <a:solidFill>
                  <a:srgbClr val="002856"/>
                </a:solidFill>
              </a:rPr>
              <a:t>controlled,</a:t>
            </a:r>
            <a:r>
              <a:rPr dirty="0" sz="1900" spc="-60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Phase</a:t>
            </a:r>
            <a:r>
              <a:rPr dirty="0" sz="1900" spc="-50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3,</a:t>
            </a:r>
            <a:r>
              <a:rPr dirty="0" sz="1900" spc="-65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Study</a:t>
            </a:r>
            <a:r>
              <a:rPr dirty="0" sz="1900" spc="-50">
                <a:solidFill>
                  <a:srgbClr val="002856"/>
                </a:solidFill>
              </a:rPr>
              <a:t> </a:t>
            </a:r>
            <a:r>
              <a:rPr dirty="0" sz="1900" spc="-45">
                <a:solidFill>
                  <a:srgbClr val="002856"/>
                </a:solidFill>
              </a:rPr>
              <a:t>To</a:t>
            </a:r>
            <a:r>
              <a:rPr dirty="0" sz="1900" spc="-55">
                <a:solidFill>
                  <a:srgbClr val="002856"/>
                </a:solidFill>
              </a:rPr>
              <a:t> </a:t>
            </a:r>
            <a:r>
              <a:rPr dirty="0" sz="1900" spc="-10">
                <a:solidFill>
                  <a:srgbClr val="002856"/>
                </a:solidFill>
              </a:rPr>
              <a:t>Evaluate </a:t>
            </a:r>
            <a:r>
              <a:rPr dirty="0" sz="1900">
                <a:solidFill>
                  <a:srgbClr val="002856"/>
                </a:solidFill>
              </a:rPr>
              <a:t>Lerodalcibep</a:t>
            </a:r>
            <a:r>
              <a:rPr dirty="0" sz="1900" spc="-40">
                <a:solidFill>
                  <a:srgbClr val="002856"/>
                </a:solidFill>
              </a:rPr>
              <a:t> </a:t>
            </a:r>
            <a:r>
              <a:rPr dirty="0" sz="1900" spc="-10">
                <a:solidFill>
                  <a:srgbClr val="002856"/>
                </a:solidFill>
              </a:rPr>
              <a:t>Long-</a:t>
            </a:r>
            <a:r>
              <a:rPr dirty="0" sz="1900">
                <a:solidFill>
                  <a:srgbClr val="002856"/>
                </a:solidFill>
              </a:rPr>
              <a:t>term</a:t>
            </a:r>
            <a:r>
              <a:rPr dirty="0" sz="1900" spc="-40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Efficacy</a:t>
            </a:r>
            <a:r>
              <a:rPr dirty="0" sz="1900" spc="-105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And</a:t>
            </a:r>
            <a:r>
              <a:rPr dirty="0" sz="1900" spc="-40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Safety</a:t>
            </a:r>
            <a:r>
              <a:rPr dirty="0" sz="1900" spc="-35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In</a:t>
            </a:r>
            <a:r>
              <a:rPr dirty="0" sz="1900" spc="-40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Patients</a:t>
            </a:r>
            <a:r>
              <a:rPr dirty="0" sz="1900" spc="-35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With,</a:t>
            </a:r>
            <a:r>
              <a:rPr dirty="0" sz="1900" spc="-45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Or</a:t>
            </a:r>
            <a:r>
              <a:rPr dirty="0" sz="1900" spc="-105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At</a:t>
            </a:r>
            <a:r>
              <a:rPr dirty="0" sz="1900" spc="-35">
                <a:solidFill>
                  <a:srgbClr val="002856"/>
                </a:solidFill>
              </a:rPr>
              <a:t> Very-</a:t>
            </a:r>
            <a:r>
              <a:rPr dirty="0" sz="1900" spc="-20">
                <a:solidFill>
                  <a:srgbClr val="002856"/>
                </a:solidFill>
              </a:rPr>
              <a:t>high </a:t>
            </a:r>
            <a:r>
              <a:rPr dirty="0" sz="1900">
                <a:solidFill>
                  <a:srgbClr val="002856"/>
                </a:solidFill>
              </a:rPr>
              <a:t>Or</a:t>
            </a:r>
            <a:r>
              <a:rPr dirty="0" sz="1900" spc="-45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High</a:t>
            </a:r>
            <a:r>
              <a:rPr dirty="0" sz="1900" spc="-40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Risk,</a:t>
            </a:r>
            <a:r>
              <a:rPr dirty="0" sz="1900" spc="-45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For</a:t>
            </a:r>
            <a:r>
              <a:rPr dirty="0" sz="1900" spc="-40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Cardiovascular</a:t>
            </a:r>
            <a:r>
              <a:rPr dirty="0" sz="1900" spc="-45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Disease</a:t>
            </a:r>
            <a:r>
              <a:rPr dirty="0" sz="1900" spc="-35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On</a:t>
            </a:r>
            <a:r>
              <a:rPr dirty="0" sz="1900" spc="-40">
                <a:solidFill>
                  <a:srgbClr val="002856"/>
                </a:solidFill>
              </a:rPr>
              <a:t> </a:t>
            </a:r>
            <a:r>
              <a:rPr dirty="0" sz="1900">
                <a:solidFill>
                  <a:srgbClr val="002856"/>
                </a:solidFill>
              </a:rPr>
              <a:t>Stable</a:t>
            </a:r>
            <a:r>
              <a:rPr dirty="0" sz="1900" spc="-40">
                <a:solidFill>
                  <a:srgbClr val="002856"/>
                </a:solidFill>
              </a:rPr>
              <a:t> </a:t>
            </a:r>
            <a:r>
              <a:rPr dirty="0" sz="1900" spc="-10">
                <a:solidFill>
                  <a:srgbClr val="002856"/>
                </a:solidFill>
              </a:rPr>
              <a:t>Lipid-</a:t>
            </a:r>
            <a:r>
              <a:rPr dirty="0" sz="1900">
                <a:solidFill>
                  <a:srgbClr val="002856"/>
                </a:solidFill>
              </a:rPr>
              <a:t>lowering</a:t>
            </a:r>
            <a:r>
              <a:rPr dirty="0" sz="1900" spc="-40">
                <a:solidFill>
                  <a:srgbClr val="002856"/>
                </a:solidFill>
              </a:rPr>
              <a:t> </a:t>
            </a:r>
            <a:r>
              <a:rPr dirty="0" sz="1900" spc="-10">
                <a:solidFill>
                  <a:srgbClr val="002856"/>
                </a:solidFill>
              </a:rPr>
              <a:t>Therapy</a:t>
            </a:r>
            <a:endParaRPr sz="1900"/>
          </a:p>
          <a:p>
            <a:pPr algn="ctr" marL="20320">
              <a:lnSpc>
                <a:spcPct val="100000"/>
              </a:lnSpc>
              <a:spcBef>
                <a:spcPts val="25"/>
              </a:spcBef>
            </a:pPr>
            <a:r>
              <a:rPr dirty="0" sz="1900" spc="-10">
                <a:solidFill>
                  <a:srgbClr val="002856"/>
                </a:solidFill>
              </a:rPr>
              <a:t>(LIBerate-</a:t>
            </a:r>
            <a:r>
              <a:rPr dirty="0" sz="1900" spc="-25">
                <a:solidFill>
                  <a:srgbClr val="002856"/>
                </a:solidFill>
              </a:rPr>
              <a:t>HR)</a:t>
            </a:r>
            <a:endParaRPr sz="1900"/>
          </a:p>
        </p:txBody>
      </p:sp>
      <p:sp>
        <p:nvSpPr>
          <p:cNvPr id="4" name="object 4" descr=""/>
          <p:cNvSpPr txBox="1"/>
          <p:nvPr/>
        </p:nvSpPr>
        <p:spPr>
          <a:xfrm>
            <a:off x="299176" y="3611371"/>
            <a:ext cx="8214995" cy="2811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345">
              <a:lnSpc>
                <a:spcPts val="2125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Eric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Klug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MB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BCh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Med</a:t>
            </a:r>
            <a:endParaRPr sz="1800">
              <a:latin typeface="Arial"/>
              <a:cs typeface="Arial"/>
            </a:endParaRPr>
          </a:p>
          <a:p>
            <a:pPr marL="220345">
              <a:lnSpc>
                <a:spcPts val="2125"/>
              </a:lnSpc>
            </a:pPr>
            <a:r>
              <a:rPr dirty="0" sz="1800">
                <a:latin typeface="Arial"/>
                <a:cs typeface="Arial"/>
              </a:rPr>
              <a:t>Associate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Professor,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Division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Cardiology,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Faculty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Health</a:t>
            </a:r>
            <a:r>
              <a:rPr dirty="0" sz="1800" spc="43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Sciences,</a:t>
            </a:r>
            <a:endParaRPr sz="1800">
              <a:latin typeface="Arial"/>
              <a:cs typeface="Arial"/>
            </a:endParaRPr>
          </a:p>
          <a:p>
            <a:pPr marL="220345">
              <a:lnSpc>
                <a:spcPts val="2135"/>
              </a:lnSpc>
              <a:spcBef>
                <a:spcPts val="45"/>
              </a:spcBef>
            </a:pPr>
            <a:r>
              <a:rPr dirty="0" sz="1800">
                <a:latin typeface="Arial"/>
                <a:cs typeface="Arial"/>
              </a:rPr>
              <a:t>University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Witwatersrand</a:t>
            </a:r>
            <a:endParaRPr sz="1800">
              <a:latin typeface="Arial"/>
              <a:cs typeface="Arial"/>
            </a:endParaRPr>
          </a:p>
          <a:p>
            <a:pPr marL="220345">
              <a:lnSpc>
                <a:spcPts val="2135"/>
              </a:lnSpc>
            </a:pPr>
            <a:r>
              <a:rPr dirty="0" sz="1800">
                <a:latin typeface="Arial"/>
                <a:cs typeface="Arial"/>
              </a:rPr>
              <a:t>COI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statement: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Honoraria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10">
                <a:latin typeface="Arial"/>
                <a:cs typeface="Arial"/>
              </a:rPr>
              <a:t> Novartis,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Amgen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Sanofi-Aventis</a:t>
            </a:r>
            <a:endParaRPr sz="1800">
              <a:latin typeface="Arial"/>
              <a:cs typeface="Arial"/>
            </a:endParaRPr>
          </a:p>
          <a:p>
            <a:pPr marL="220345" marR="5080">
              <a:lnSpc>
                <a:spcPts val="2090"/>
              </a:lnSpc>
              <a:spcBef>
                <a:spcPts val="1810"/>
              </a:spcBef>
            </a:pPr>
            <a:r>
              <a:rPr dirty="0" sz="1800" b="1">
                <a:latin typeface="Arial"/>
                <a:cs typeface="Arial"/>
              </a:rPr>
              <a:t>Eric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Klug</a:t>
            </a:r>
            <a:r>
              <a:rPr dirty="0" sz="1800" spc="-10">
                <a:latin typeface="Arial"/>
                <a:cs typeface="Arial"/>
              </a:rPr>
              <a:t>,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Sara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Llerena,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Lesley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Burgess,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Nyda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Fourie,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Russell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Scott,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Jeff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Vest, </a:t>
            </a:r>
            <a:r>
              <a:rPr dirty="0" sz="1800">
                <a:latin typeface="Arial"/>
                <a:cs typeface="Arial"/>
              </a:rPr>
              <a:t>Kate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Caldwell,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David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Kallend,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Evan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for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the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LIBerate-</a:t>
            </a:r>
            <a:r>
              <a:rPr dirty="0" sz="1800" i="1">
                <a:latin typeface="Arial"/>
                <a:cs typeface="Arial"/>
              </a:rPr>
              <a:t>HR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Investigators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dirty="0" sz="1800" b="1">
                <a:latin typeface="Calibri"/>
                <a:cs typeface="Calibri"/>
              </a:rPr>
              <a:t>Financial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support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clinical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trial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funded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LIB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Therapeutics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4361" y="962659"/>
            <a:ext cx="10871835" cy="4622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Segoe UI Symbol"/>
              <a:buChar char="►"/>
              <a:tabLst>
                <a:tab pos="298450" algn="l"/>
              </a:tabLst>
            </a:pPr>
            <a:r>
              <a:rPr dirty="0" sz="2400">
                <a:latin typeface="Arial"/>
                <a:cs typeface="Arial"/>
              </a:rPr>
              <a:t>Lerodalcibep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decreased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LDL-</a:t>
            </a:r>
            <a:r>
              <a:rPr dirty="0" sz="2400">
                <a:latin typeface="Arial"/>
                <a:cs typeface="Arial"/>
              </a:rPr>
              <a:t>C;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56%</a:t>
            </a:r>
            <a:r>
              <a:rPr dirty="0" sz="2400" spc="-5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at</a:t>
            </a:r>
            <a:r>
              <a:rPr dirty="0" sz="2400" spc="-6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W52</a:t>
            </a:r>
            <a:r>
              <a:rPr dirty="0" sz="2400" spc="-5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(60.6</a:t>
            </a:r>
            <a:r>
              <a:rPr dirty="0" sz="2400" spc="-5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mg/dL),</a:t>
            </a:r>
            <a:r>
              <a:rPr dirty="0" sz="2400" spc="-7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4668520">
              <a:lnSpc>
                <a:spcPct val="100000"/>
              </a:lnSpc>
              <a:spcBef>
                <a:spcPts val="25"/>
              </a:spcBef>
            </a:pP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62%</a:t>
            </a:r>
            <a:r>
              <a:rPr dirty="0" sz="2400" spc="-4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at</a:t>
            </a:r>
            <a:r>
              <a:rPr dirty="0" sz="2400" spc="-4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mean</a:t>
            </a:r>
            <a:r>
              <a:rPr dirty="0" sz="2400" spc="-5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W50</a:t>
            </a:r>
            <a:r>
              <a:rPr dirty="0" sz="2400" spc="-4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and</a:t>
            </a:r>
            <a:r>
              <a:rPr dirty="0" sz="2400" spc="-5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W52</a:t>
            </a:r>
            <a:r>
              <a:rPr dirty="0" sz="2400" spc="-4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(74,5</a:t>
            </a:r>
            <a:r>
              <a:rPr dirty="0" sz="2400" spc="-4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203864"/>
                </a:solidFill>
                <a:latin typeface="Arial"/>
                <a:cs typeface="Arial"/>
              </a:rPr>
              <a:t>mg/dL);</a:t>
            </a:r>
            <a:endParaRPr sz="2400">
              <a:latin typeface="Arial"/>
              <a:cs typeface="Arial"/>
            </a:endParaRPr>
          </a:p>
          <a:p>
            <a:pPr marL="298450" marR="465455" indent="-285750">
              <a:lnSpc>
                <a:spcPct val="100000"/>
              </a:lnSpc>
              <a:spcBef>
                <a:spcPts val="935"/>
              </a:spcBef>
              <a:buFont typeface="Segoe UI Symbol"/>
              <a:buChar char="►"/>
              <a:tabLst>
                <a:tab pos="298450" algn="l"/>
              </a:tabLst>
            </a:pP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Lerodalcibep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≥90%</a:t>
            </a:r>
            <a:r>
              <a:rPr dirty="0" sz="2400" spc="-6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VHR</a:t>
            </a:r>
            <a:r>
              <a:rPr dirty="0" sz="2400" spc="-6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and</a:t>
            </a:r>
            <a:r>
              <a:rPr dirty="0" sz="2400" spc="-6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HR</a:t>
            </a:r>
            <a:r>
              <a:rPr dirty="0" sz="2400" spc="-6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CVD</a:t>
            </a:r>
            <a:r>
              <a:rPr dirty="0" sz="2400" spc="-6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patients</a:t>
            </a:r>
            <a:r>
              <a:rPr dirty="0" sz="2400" spc="-5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maximally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tolerated </a:t>
            </a:r>
            <a:r>
              <a:rPr dirty="0" sz="2400">
                <a:latin typeface="Arial"/>
                <a:cs typeface="Arial"/>
              </a:rPr>
              <a:t>statins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03864"/>
                </a:solidFill>
                <a:latin typeface="Arial"/>
                <a:cs typeface="Arial"/>
              </a:rPr>
              <a:t>achieved</a:t>
            </a:r>
            <a:r>
              <a:rPr dirty="0" sz="2400" spc="-50" b="1" i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03864"/>
                </a:solidFill>
                <a:latin typeface="Arial"/>
                <a:cs typeface="Arial"/>
              </a:rPr>
              <a:t>both</a:t>
            </a:r>
            <a:r>
              <a:rPr dirty="0" sz="2400" spc="-45" b="1" i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03864"/>
                </a:solidFill>
                <a:latin typeface="Arial"/>
                <a:cs typeface="Arial"/>
              </a:rPr>
              <a:t>the</a:t>
            </a:r>
            <a:r>
              <a:rPr dirty="0" sz="2400" spc="-45" b="1" i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03864"/>
                </a:solidFill>
                <a:latin typeface="Arial"/>
                <a:cs typeface="Arial"/>
              </a:rPr>
              <a:t>new</a:t>
            </a:r>
            <a:r>
              <a:rPr dirty="0" sz="2400" spc="-45" b="1" i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03864"/>
                </a:solidFill>
                <a:latin typeface="Arial"/>
                <a:cs typeface="Arial"/>
              </a:rPr>
              <a:t>more</a:t>
            </a:r>
            <a:r>
              <a:rPr dirty="0" sz="2400" spc="-45" b="1" i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03864"/>
                </a:solidFill>
                <a:latin typeface="Arial"/>
                <a:cs typeface="Arial"/>
              </a:rPr>
              <a:t>stringent</a:t>
            </a:r>
            <a:r>
              <a:rPr dirty="0" sz="2400" spc="-40" b="1" i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03864"/>
                </a:solidFill>
                <a:latin typeface="Arial"/>
                <a:cs typeface="Arial"/>
              </a:rPr>
              <a:t>ESC</a:t>
            </a:r>
            <a:r>
              <a:rPr dirty="0" sz="2400" spc="-40" b="1" i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203864"/>
                </a:solidFill>
                <a:latin typeface="Arial"/>
                <a:cs typeface="Arial"/>
              </a:rPr>
              <a:t>targets.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35"/>
              </a:spcBef>
              <a:buFont typeface="Segoe UI Symbol"/>
              <a:buChar char="►"/>
              <a:tabLst>
                <a:tab pos="298450" algn="l"/>
              </a:tabLst>
            </a:pPr>
            <a:r>
              <a:rPr dirty="0" sz="2400">
                <a:latin typeface="Arial"/>
                <a:cs typeface="Arial"/>
              </a:rPr>
              <a:t>Lerodalcibep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reduced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non-HDL-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47%,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Apo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43%,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Lp(a)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33%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15"/>
              </a:spcBef>
              <a:buFont typeface="Segoe UI Symbol"/>
              <a:buChar char="►"/>
              <a:tabLst>
                <a:tab pos="298450" algn="l"/>
              </a:tabLst>
            </a:pPr>
            <a:r>
              <a:rPr dirty="0" sz="2400">
                <a:latin typeface="Arial"/>
                <a:cs typeface="Arial"/>
              </a:rPr>
              <a:t>Lerodalcibep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well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tolerated;</a:t>
            </a:r>
            <a:endParaRPr sz="2400">
              <a:latin typeface="Arial"/>
              <a:cs typeface="Arial"/>
            </a:endParaRPr>
          </a:p>
          <a:p>
            <a:pPr lvl="1" marL="812165" indent="-342900">
              <a:lnSpc>
                <a:spcPct val="100000"/>
              </a:lnSpc>
              <a:spcBef>
                <a:spcPts val="530"/>
              </a:spcBef>
              <a:buFont typeface="Segoe UI Symbol"/>
              <a:buChar char="✓"/>
              <a:tabLst>
                <a:tab pos="812165" algn="l"/>
              </a:tabLst>
            </a:pP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adverse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events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similar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placebo:</a:t>
            </a:r>
            <a:endParaRPr sz="2400">
              <a:latin typeface="Arial"/>
              <a:cs typeface="Arial"/>
            </a:endParaRPr>
          </a:p>
          <a:p>
            <a:pPr lvl="1" marL="812165" marR="612775" indent="-342900">
              <a:lnSpc>
                <a:spcPct val="100800"/>
              </a:lnSpc>
              <a:spcBef>
                <a:spcPts val="384"/>
              </a:spcBef>
              <a:buFont typeface="Segoe UI Symbol"/>
              <a:buChar char="✓"/>
              <a:tabLst>
                <a:tab pos="812165" algn="l"/>
              </a:tabLst>
            </a:pPr>
            <a:r>
              <a:rPr dirty="0" sz="2400">
                <a:latin typeface="Arial"/>
                <a:cs typeface="Arial"/>
              </a:rPr>
              <a:t>ISRs,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mild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moderate,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difference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discontinuations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[lerodalcibep </a:t>
            </a:r>
            <a:r>
              <a:rPr dirty="0" sz="2400">
                <a:latin typeface="Arial"/>
                <a:cs typeface="Arial"/>
              </a:rPr>
              <a:t>(4.2%)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placebo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(4.6%)]</a:t>
            </a:r>
            <a:endParaRPr sz="2400">
              <a:latin typeface="Arial"/>
              <a:cs typeface="Arial"/>
            </a:endParaRPr>
          </a:p>
          <a:p>
            <a:pPr marL="298450" marR="5080" indent="-285750">
              <a:lnSpc>
                <a:spcPts val="2810"/>
              </a:lnSpc>
              <a:spcBef>
                <a:spcPts val="1060"/>
              </a:spcBef>
              <a:buFont typeface="Segoe UI Symbol"/>
              <a:buChar char="►"/>
              <a:tabLst>
                <a:tab pos="298450" algn="l"/>
              </a:tabLst>
            </a:pPr>
            <a:r>
              <a:rPr dirty="0" sz="2400">
                <a:latin typeface="Arial"/>
                <a:cs typeface="Arial"/>
              </a:rPr>
              <a:t>Lerodalcibep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associated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in-</a:t>
            </a:r>
            <a:r>
              <a:rPr dirty="0" sz="2400">
                <a:latin typeface="Arial"/>
                <a:cs typeface="Arial"/>
              </a:rPr>
              <a:t>vivo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active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ADAs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NAbs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attenuate </a:t>
            </a:r>
            <a:r>
              <a:rPr dirty="0" sz="2400">
                <a:latin typeface="Arial"/>
                <a:cs typeface="Arial"/>
              </a:rPr>
              <a:t>either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free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PCSK9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suppression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LDL-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efficacy.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864" rIns="0" bIns="0" rtlCol="0" vert="horz">
            <a:spAutoFit/>
          </a:bodyPr>
          <a:lstStyle/>
          <a:p>
            <a:pPr marL="4116070">
              <a:lnSpc>
                <a:spcPct val="100000"/>
              </a:lnSpc>
              <a:spcBef>
                <a:spcPts val="100"/>
              </a:spcBef>
            </a:pPr>
            <a:r>
              <a:rPr dirty="0" sz="3200" spc="-10"/>
              <a:t>Summary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0625" y="1352803"/>
            <a:ext cx="10106025" cy="42379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55880" indent="-342900">
              <a:lnSpc>
                <a:spcPct val="100800"/>
              </a:lnSpc>
              <a:spcBef>
                <a:spcPts val="75"/>
              </a:spcBef>
              <a:buFont typeface="Segoe UI Symbol"/>
              <a:buChar char="►"/>
              <a:tabLst>
                <a:tab pos="355600" algn="l"/>
              </a:tabLst>
            </a:pP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Lerodalcibep</a:t>
            </a:r>
            <a:r>
              <a:rPr dirty="0" sz="2400" spc="-5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offers</a:t>
            </a:r>
            <a:r>
              <a:rPr dirty="0" sz="2400" spc="-5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a</a:t>
            </a:r>
            <a:r>
              <a:rPr dirty="0" sz="2400" spc="-4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novel,</a:t>
            </a:r>
            <a:r>
              <a:rPr dirty="0" sz="2400" spc="-5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effective</a:t>
            </a:r>
            <a:r>
              <a:rPr dirty="0" sz="2400" spc="-4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alternative</a:t>
            </a:r>
            <a:r>
              <a:rPr dirty="0" sz="2400" spc="-5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to</a:t>
            </a:r>
            <a:r>
              <a:rPr dirty="0" sz="2400" spc="-5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03864"/>
                </a:solidFill>
                <a:latin typeface="Arial"/>
                <a:cs typeface="Arial"/>
              </a:rPr>
              <a:t>existing</a:t>
            </a:r>
            <a:r>
              <a:rPr dirty="0" sz="2400" spc="-5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203864"/>
                </a:solidFill>
                <a:latin typeface="Arial"/>
                <a:cs typeface="Arial"/>
              </a:rPr>
              <a:t>PCSK9 inhibitors:</a:t>
            </a:r>
            <a:endParaRPr sz="2400">
              <a:latin typeface="Arial"/>
              <a:cs typeface="Arial"/>
            </a:endParaRPr>
          </a:p>
          <a:p>
            <a:pPr lvl="1" marL="812800" indent="-342900">
              <a:lnSpc>
                <a:spcPct val="100000"/>
              </a:lnSpc>
              <a:buFont typeface="Segoe UI Symbol"/>
              <a:buChar char="❖"/>
              <a:tabLst>
                <a:tab pos="812800" algn="l"/>
              </a:tabLst>
            </a:pPr>
            <a:r>
              <a:rPr dirty="0" sz="2400">
                <a:latin typeface="Arial"/>
                <a:cs typeface="Arial"/>
              </a:rPr>
              <a:t>Substantial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LDL-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reductions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top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existing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oral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agents</a:t>
            </a:r>
            <a:endParaRPr sz="2400">
              <a:latin typeface="Arial"/>
              <a:cs typeface="Arial"/>
            </a:endParaRPr>
          </a:p>
          <a:p>
            <a:pPr lvl="1" marL="812800" indent="-342900">
              <a:lnSpc>
                <a:spcPct val="100000"/>
              </a:lnSpc>
              <a:spcBef>
                <a:spcPts val="1225"/>
              </a:spcBef>
              <a:buFont typeface="Segoe UI Symbol"/>
              <a:buChar char="❖"/>
              <a:tabLst>
                <a:tab pos="812800" algn="l"/>
              </a:tabLst>
            </a:pPr>
            <a:r>
              <a:rPr dirty="0" sz="2400">
                <a:latin typeface="Arial"/>
                <a:cs typeface="Arial"/>
              </a:rPr>
              <a:t>Ability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&gt;90%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patients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achieve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ESC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guideline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targets</a:t>
            </a:r>
            <a:endParaRPr sz="2400">
              <a:latin typeface="Arial"/>
              <a:cs typeface="Arial"/>
            </a:endParaRPr>
          </a:p>
          <a:p>
            <a:pPr lvl="1" marL="812800" indent="-342900">
              <a:lnSpc>
                <a:spcPct val="100000"/>
              </a:lnSpc>
              <a:spcBef>
                <a:spcPts val="1225"/>
              </a:spcBef>
              <a:buFont typeface="Segoe UI Symbol"/>
              <a:buChar char="❖"/>
              <a:tabLst>
                <a:tab pos="812800" algn="l"/>
              </a:tabLst>
            </a:pPr>
            <a:r>
              <a:rPr dirty="0" sz="2400">
                <a:latin typeface="Arial"/>
                <a:cs typeface="Arial"/>
              </a:rPr>
              <a:t>Robust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reductions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atherogenic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lipids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lipoproteins</a:t>
            </a:r>
            <a:endParaRPr sz="2400">
              <a:latin typeface="Arial"/>
              <a:cs typeface="Arial"/>
            </a:endParaRPr>
          </a:p>
          <a:p>
            <a:pPr lvl="1" marL="812800" indent="-342900">
              <a:lnSpc>
                <a:spcPct val="100000"/>
              </a:lnSpc>
              <a:spcBef>
                <a:spcPts val="1125"/>
              </a:spcBef>
              <a:buFont typeface="Segoe UI Symbol"/>
              <a:buChar char="❖"/>
              <a:tabLst>
                <a:tab pos="812800" algn="l"/>
              </a:tabLst>
            </a:pPr>
            <a:r>
              <a:rPr dirty="0" sz="2400">
                <a:latin typeface="Arial"/>
                <a:cs typeface="Arial"/>
              </a:rPr>
              <a:t>Very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large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persistent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reductions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free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PCSK9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4-</a:t>
            </a:r>
            <a:r>
              <a:rPr dirty="0" sz="2400">
                <a:latin typeface="Arial"/>
                <a:cs typeface="Arial"/>
              </a:rPr>
              <a:t>week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trough</a:t>
            </a:r>
            <a:endParaRPr sz="2400">
              <a:latin typeface="Arial"/>
              <a:cs typeface="Arial"/>
            </a:endParaRPr>
          </a:p>
          <a:p>
            <a:pPr lvl="1" marL="812800" indent="-342900">
              <a:lnSpc>
                <a:spcPct val="100000"/>
              </a:lnSpc>
              <a:spcBef>
                <a:spcPts val="1225"/>
              </a:spcBef>
              <a:buFont typeface="Segoe UI Symbol"/>
              <a:buChar char="❖"/>
              <a:tabLst>
                <a:tab pos="812800" algn="l"/>
              </a:tabLst>
            </a:pPr>
            <a:r>
              <a:rPr dirty="0" sz="2400" spc="-25">
                <a:latin typeface="Arial"/>
                <a:cs typeface="Arial"/>
              </a:rPr>
              <a:t>Tolerability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safety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similar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placebo</a:t>
            </a:r>
            <a:endParaRPr sz="2400">
              <a:latin typeface="Arial"/>
              <a:cs typeface="Arial"/>
            </a:endParaRPr>
          </a:p>
          <a:p>
            <a:pPr lvl="1" marL="812800" indent="-342900">
              <a:lnSpc>
                <a:spcPct val="100000"/>
              </a:lnSpc>
              <a:spcBef>
                <a:spcPts val="1200"/>
              </a:spcBef>
              <a:buFont typeface="Segoe UI Symbol"/>
              <a:buChar char="❖"/>
              <a:tabLst>
                <a:tab pos="812800" algn="l"/>
              </a:tabLst>
            </a:pPr>
            <a:r>
              <a:rPr dirty="0" sz="2400" spc="-20">
                <a:latin typeface="Arial"/>
                <a:cs typeface="Arial"/>
              </a:rPr>
              <a:t>Monthly,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small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(1.2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mL),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dose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lvl="1" marL="812800" indent="-342900">
              <a:lnSpc>
                <a:spcPct val="100000"/>
              </a:lnSpc>
              <a:spcBef>
                <a:spcPts val="1225"/>
              </a:spcBef>
              <a:buFont typeface="Segoe UI Symbol"/>
              <a:buChar char="❖"/>
              <a:tabLst>
                <a:tab pos="812800" algn="l"/>
              </a:tabLst>
            </a:pPr>
            <a:r>
              <a:rPr dirty="0" sz="2400">
                <a:latin typeface="Arial"/>
                <a:cs typeface="Arial"/>
              </a:rPr>
              <a:t>Long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ambient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stability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patient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home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816" rIns="0" bIns="0" rtlCol="0" vert="horz">
            <a:spAutoFit/>
          </a:bodyPr>
          <a:lstStyle/>
          <a:p>
            <a:pPr marL="3342004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Conclusion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4423" y="2540716"/>
            <a:ext cx="2602817" cy="419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268" y="1396339"/>
            <a:ext cx="6294451" cy="49393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12525" y="1984447"/>
            <a:ext cx="6981190" cy="3504565"/>
            <a:chOff x="212525" y="1984447"/>
            <a:chExt cx="6981190" cy="350456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525" y="1984447"/>
              <a:ext cx="6980752" cy="342822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260766" y="5192885"/>
              <a:ext cx="897890" cy="296545"/>
            </a:xfrm>
            <a:custGeom>
              <a:avLst/>
              <a:gdLst/>
              <a:ahLst/>
              <a:cxnLst/>
              <a:rect l="l" t="t" r="r" b="b"/>
              <a:pathLst>
                <a:path w="897889" h="296545">
                  <a:moveTo>
                    <a:pt x="897708" y="0"/>
                  </a:moveTo>
                  <a:lnTo>
                    <a:pt x="0" y="0"/>
                  </a:lnTo>
                  <a:lnTo>
                    <a:pt x="0" y="296097"/>
                  </a:lnTo>
                  <a:lnTo>
                    <a:pt x="897708" y="296097"/>
                  </a:lnTo>
                  <a:lnTo>
                    <a:pt x="897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39506" y="5212079"/>
            <a:ext cx="7035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Favors </a:t>
            </a:r>
            <a:r>
              <a:rPr dirty="0" sz="1100" spc="-35" b="1">
                <a:latin typeface="Arial"/>
                <a:cs typeface="Arial"/>
              </a:rPr>
              <a:t>Lerodalcib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175255" y="5192885"/>
            <a:ext cx="699135" cy="304165"/>
          </a:xfrm>
          <a:custGeom>
            <a:avLst/>
            <a:gdLst/>
            <a:ahLst/>
            <a:cxnLst/>
            <a:rect l="l" t="t" r="r" b="b"/>
            <a:pathLst>
              <a:path w="699135" h="304164">
                <a:moveTo>
                  <a:pt x="698737" y="0"/>
                </a:moveTo>
                <a:lnTo>
                  <a:pt x="0" y="0"/>
                </a:lnTo>
                <a:lnTo>
                  <a:pt x="0" y="303674"/>
                </a:lnTo>
                <a:lnTo>
                  <a:pt x="698737" y="303674"/>
                </a:lnTo>
                <a:lnTo>
                  <a:pt x="698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253995" y="5379720"/>
            <a:ext cx="4667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Favors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39506" y="5532120"/>
            <a:ext cx="1456055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ep</a:t>
            </a:r>
            <a:endParaRPr sz="1100">
              <a:latin typeface="Arial"/>
              <a:cs typeface="Arial"/>
            </a:endParaRPr>
          </a:p>
          <a:p>
            <a:pPr marL="927100">
              <a:lnSpc>
                <a:spcPts val="1310"/>
              </a:lnSpc>
            </a:pPr>
            <a:r>
              <a:rPr dirty="0" sz="1100" spc="-25" b="1">
                <a:latin typeface="Arial"/>
                <a:cs typeface="Arial"/>
              </a:rPr>
              <a:t>Placebo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7929" y="2557156"/>
            <a:ext cx="4639528" cy="178116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155815" y="1273555"/>
            <a:ext cx="481393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b="1">
                <a:latin typeface="Arial"/>
                <a:cs typeface="Arial"/>
              </a:rPr>
              <a:t>Waterfall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plot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%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change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20" b="1">
                <a:latin typeface="Arial"/>
                <a:cs typeface="Arial"/>
              </a:rPr>
              <a:t> LDL-</a:t>
            </a:r>
            <a:r>
              <a:rPr dirty="0" sz="1800" b="1">
                <a:latin typeface="Arial"/>
                <a:cs typeface="Arial"/>
              </a:rPr>
              <a:t>C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at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Week </a:t>
            </a:r>
            <a:r>
              <a:rPr dirty="0" sz="1800" b="1">
                <a:latin typeface="Arial"/>
                <a:cs typeface="Arial"/>
              </a:rPr>
              <a:t>52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individual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patients*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521" rIns="0" bIns="0" rtlCol="0" vert="horz">
            <a:spAutoFit/>
          </a:bodyPr>
          <a:lstStyle/>
          <a:p>
            <a:pPr marL="762000" marR="5080" indent="327660">
              <a:lnSpc>
                <a:spcPct val="100800"/>
              </a:lnSpc>
              <a:spcBef>
                <a:spcPts val="75"/>
              </a:spcBef>
            </a:pPr>
            <a:r>
              <a:rPr dirty="0"/>
              <a:t>Consistent</a:t>
            </a:r>
            <a:r>
              <a:rPr dirty="0" spc="-35"/>
              <a:t> </a:t>
            </a:r>
            <a:r>
              <a:rPr dirty="0" spc="-10"/>
              <a:t>LDL-</a:t>
            </a:r>
            <a:r>
              <a:rPr dirty="0"/>
              <a:t>C</a:t>
            </a:r>
            <a:r>
              <a:rPr dirty="0" spc="-30"/>
              <a:t> </a:t>
            </a:r>
            <a:r>
              <a:rPr dirty="0"/>
              <a:t>reduction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 spc="-10"/>
              <a:t>sub-</a:t>
            </a:r>
            <a:r>
              <a:rPr dirty="0"/>
              <a:t>groups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robust</a:t>
            </a:r>
            <a:r>
              <a:rPr dirty="0" spc="-35"/>
              <a:t> </a:t>
            </a:r>
            <a:r>
              <a:rPr dirty="0" spc="-20"/>
              <a:t>LDL-</a:t>
            </a:r>
            <a:r>
              <a:rPr dirty="0" spc="-50"/>
              <a:t>C </a:t>
            </a:r>
            <a:r>
              <a:rPr dirty="0"/>
              <a:t>reductions</a:t>
            </a:r>
            <a:r>
              <a:rPr dirty="0" spc="-55"/>
              <a:t> </a:t>
            </a:r>
            <a:r>
              <a:rPr dirty="0"/>
              <a:t>&gt;50%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majority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patients</a:t>
            </a:r>
            <a:r>
              <a:rPr dirty="0" spc="-50"/>
              <a:t> </a:t>
            </a:r>
            <a:r>
              <a:rPr dirty="0"/>
              <a:t>treated</a:t>
            </a:r>
            <a:r>
              <a:rPr dirty="0" spc="-60"/>
              <a:t> </a:t>
            </a:r>
            <a:r>
              <a:rPr dirty="0"/>
              <a:t>with</a:t>
            </a:r>
            <a:r>
              <a:rPr dirty="0" spc="-60"/>
              <a:t> </a:t>
            </a:r>
            <a:r>
              <a:rPr dirty="0" spc="-10"/>
              <a:t>lerodalcibep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4651" y="269125"/>
            <a:ext cx="11078210" cy="394335"/>
            <a:chOff x="434651" y="269125"/>
            <a:chExt cx="11078210" cy="3943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651" y="269125"/>
              <a:ext cx="3387128" cy="3940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2142" y="269125"/>
              <a:ext cx="7660481" cy="394096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4532555" y="2032164"/>
            <a:ext cx="1299210" cy="757555"/>
            <a:chOff x="4532555" y="2032164"/>
            <a:chExt cx="1299210" cy="757555"/>
          </a:xfrm>
        </p:grpSpPr>
        <p:sp>
          <p:nvSpPr>
            <p:cNvPr id="6" name="object 6" descr=""/>
            <p:cNvSpPr/>
            <p:nvPr/>
          </p:nvSpPr>
          <p:spPr>
            <a:xfrm>
              <a:off x="4538905" y="2038515"/>
              <a:ext cx="1286510" cy="744855"/>
            </a:xfrm>
            <a:custGeom>
              <a:avLst/>
              <a:gdLst/>
              <a:ahLst/>
              <a:cxnLst/>
              <a:rect l="l" t="t" r="r" b="b"/>
              <a:pathLst>
                <a:path w="1286510" h="744855">
                  <a:moveTo>
                    <a:pt x="1179979" y="0"/>
                  </a:moveTo>
                  <a:lnTo>
                    <a:pt x="1198460" y="34575"/>
                  </a:lnTo>
                  <a:lnTo>
                    <a:pt x="0" y="675119"/>
                  </a:lnTo>
                  <a:lnTo>
                    <a:pt x="36959" y="744270"/>
                  </a:lnTo>
                  <a:lnTo>
                    <a:pt x="1235420" y="103727"/>
                  </a:lnTo>
                  <a:lnTo>
                    <a:pt x="1253898" y="138303"/>
                  </a:lnTo>
                  <a:lnTo>
                    <a:pt x="1286090" y="32191"/>
                  </a:lnTo>
                  <a:lnTo>
                    <a:pt x="117997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38905" y="2038514"/>
              <a:ext cx="1286510" cy="744855"/>
            </a:xfrm>
            <a:custGeom>
              <a:avLst/>
              <a:gdLst/>
              <a:ahLst/>
              <a:cxnLst/>
              <a:rect l="l" t="t" r="r" b="b"/>
              <a:pathLst>
                <a:path w="1286510" h="744855">
                  <a:moveTo>
                    <a:pt x="0" y="675119"/>
                  </a:moveTo>
                  <a:lnTo>
                    <a:pt x="1198459" y="34576"/>
                  </a:lnTo>
                  <a:lnTo>
                    <a:pt x="1179979" y="0"/>
                  </a:lnTo>
                  <a:lnTo>
                    <a:pt x="1286091" y="32192"/>
                  </a:lnTo>
                  <a:lnTo>
                    <a:pt x="1253898" y="138303"/>
                  </a:lnTo>
                  <a:lnTo>
                    <a:pt x="1235419" y="103728"/>
                  </a:lnTo>
                  <a:lnTo>
                    <a:pt x="36959" y="744270"/>
                  </a:lnTo>
                  <a:lnTo>
                    <a:pt x="0" y="675119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77686" y="832611"/>
            <a:ext cx="11299190" cy="69342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95580" marR="5080" indent="-193040">
              <a:lnSpc>
                <a:spcPts val="2620"/>
              </a:lnSpc>
              <a:spcBef>
                <a:spcPts val="200"/>
              </a:spcBef>
              <a:buClr>
                <a:srgbClr val="00B0F0"/>
              </a:buClr>
              <a:buSzPct val="90909"/>
              <a:buFont typeface="Segoe UI Symbol"/>
              <a:buChar char="►"/>
              <a:tabLst>
                <a:tab pos="195580" algn="l"/>
                <a:tab pos="234315" algn="l"/>
              </a:tabLst>
            </a:pPr>
            <a:r>
              <a:rPr dirty="0" sz="2200" b="1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dirty="0" sz="2200" b="1">
                <a:solidFill>
                  <a:srgbClr val="0070C0"/>
                </a:solidFill>
                <a:latin typeface="Calibri"/>
                <a:cs typeface="Calibri"/>
              </a:rPr>
              <a:t>Lerodalcibep</a:t>
            </a:r>
            <a:r>
              <a:rPr dirty="0" sz="2200" spc="-5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dirty="0" sz="22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small</a:t>
            </a:r>
            <a:r>
              <a:rPr dirty="0" sz="22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binding</a:t>
            </a:r>
            <a:r>
              <a:rPr dirty="0" sz="22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protein,</a:t>
            </a:r>
            <a:r>
              <a:rPr dirty="0" sz="22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consists</a:t>
            </a:r>
            <a:r>
              <a:rPr dirty="0" sz="22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dirty="0" sz="22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an</a:t>
            </a:r>
            <a:r>
              <a:rPr dirty="0" sz="2200" spc="-5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11kDa</a:t>
            </a:r>
            <a:r>
              <a:rPr dirty="0" sz="22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70C0"/>
                </a:solidFill>
                <a:latin typeface="Calibri"/>
                <a:cs typeface="Calibri"/>
              </a:rPr>
              <a:t>anti-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PCSK9</a:t>
            </a:r>
            <a:r>
              <a:rPr dirty="0" sz="22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domain</a:t>
            </a:r>
            <a:r>
              <a:rPr dirty="0" sz="22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(Adnectin),</a:t>
            </a:r>
            <a:r>
              <a:rPr dirty="0" sz="22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70C0"/>
                </a:solidFill>
                <a:latin typeface="Calibri"/>
                <a:cs typeface="Calibri"/>
              </a:rPr>
              <a:t>derived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from</a:t>
            </a:r>
            <a:r>
              <a:rPr dirty="0" sz="22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human</a:t>
            </a:r>
            <a:r>
              <a:rPr dirty="0" sz="22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fibronectin,</a:t>
            </a:r>
            <a:r>
              <a:rPr dirty="0" sz="22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fused</a:t>
            </a:r>
            <a:r>
              <a:rPr dirty="0" sz="22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with</a:t>
            </a:r>
            <a:r>
              <a:rPr dirty="0" sz="22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human</a:t>
            </a:r>
            <a:r>
              <a:rPr dirty="0" sz="22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serum</a:t>
            </a:r>
            <a:r>
              <a:rPr dirty="0" sz="22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albumin</a:t>
            </a:r>
            <a:r>
              <a:rPr dirty="0" sz="22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with</a:t>
            </a:r>
            <a:r>
              <a:rPr dirty="0" sz="22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plasma</a:t>
            </a:r>
            <a:r>
              <a:rPr dirty="0" sz="22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70C0"/>
                </a:solidFill>
                <a:latin typeface="Calibri"/>
                <a:cs typeface="Calibri"/>
              </a:rPr>
              <a:t>half-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life</a:t>
            </a:r>
            <a:r>
              <a:rPr dirty="0" sz="22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12</a:t>
            </a:r>
            <a:r>
              <a:rPr dirty="0" sz="22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dirty="0" sz="22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70C0"/>
                </a:solidFill>
                <a:latin typeface="Calibri"/>
                <a:cs typeface="Calibri"/>
              </a:rPr>
              <a:t>15</a:t>
            </a:r>
            <a:r>
              <a:rPr dirty="0" sz="22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70C0"/>
                </a:solidFill>
                <a:latin typeface="Calibri"/>
                <a:cs typeface="Calibri"/>
              </a:rPr>
              <a:t>days.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86246" y="4326635"/>
            <a:ext cx="11506200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854075" indent="-274320">
              <a:lnSpc>
                <a:spcPct val="100000"/>
              </a:lnSpc>
              <a:spcBef>
                <a:spcPts val="100"/>
              </a:spcBef>
              <a:buClr>
                <a:srgbClr val="00B0F0"/>
              </a:buClr>
              <a:buFont typeface="Segoe UI Symbol"/>
              <a:buChar char="►"/>
              <a:tabLst>
                <a:tab pos="287020" algn="l"/>
              </a:tabLst>
            </a:pP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Similar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mAbs,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LIB003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binds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PCSK9,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blocks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PCSK9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binding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LDLR,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preventing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LDLR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0C0"/>
                </a:solidFill>
                <a:latin typeface="Calibri"/>
                <a:cs typeface="Calibri"/>
              </a:rPr>
              <a:t>degradation,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increasing</a:t>
            </a:r>
            <a:r>
              <a:rPr dirty="0" sz="2000" spc="-5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LDLR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recycling,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enhancing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0C0"/>
                </a:solidFill>
                <a:latin typeface="Calibri"/>
                <a:cs typeface="Calibri"/>
              </a:rPr>
              <a:t>LDL-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dirty="0" sz="2000" spc="-5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clearance,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lowers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0C0"/>
                </a:solidFill>
                <a:latin typeface="Calibri"/>
                <a:cs typeface="Calibri"/>
              </a:rPr>
              <a:t>LDL-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dirty="0" sz="2000" spc="-5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0C0"/>
                </a:solidFill>
                <a:latin typeface="Calibri"/>
                <a:cs typeface="Calibri"/>
              </a:rPr>
              <a:t>levels.</a:t>
            </a:r>
            <a:endParaRPr sz="2000"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  <a:buFont typeface="Segoe UI Symbol"/>
              <a:buChar char="►"/>
              <a:tabLst>
                <a:tab pos="287020" algn="l"/>
              </a:tabLst>
            </a:pP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Different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from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mAbs,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small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size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(77kDa)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high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solubility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allows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much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smaller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injection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volume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achieve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stable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prolonged</a:t>
            </a:r>
            <a:r>
              <a:rPr dirty="0" sz="2000" spc="-5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0C0"/>
                </a:solidFill>
                <a:latin typeface="Calibri"/>
                <a:cs typeface="Calibri"/>
              </a:rPr>
              <a:t>LDL-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dirty="0" sz="2000" spc="-5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reductions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between</a:t>
            </a:r>
            <a:r>
              <a:rPr dirty="0" sz="20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0C0"/>
                </a:solidFill>
                <a:latin typeface="Calibri"/>
                <a:cs typeface="Calibri"/>
              </a:rPr>
              <a:t>injections.</a:t>
            </a:r>
            <a:endParaRPr sz="20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  <a:buFont typeface="Segoe UI Symbol"/>
              <a:buChar char="►"/>
              <a:tabLst>
                <a:tab pos="286385" algn="l"/>
              </a:tabLst>
            </a:pP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Phase</a:t>
            </a:r>
            <a:r>
              <a:rPr dirty="0" sz="20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dirty="0" sz="20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trial</a:t>
            </a:r>
            <a:r>
              <a:rPr dirty="0" sz="20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established</a:t>
            </a:r>
            <a:r>
              <a:rPr dirty="0" sz="20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300</a:t>
            </a:r>
            <a:r>
              <a:rPr dirty="0" sz="20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mg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dose</a:t>
            </a:r>
            <a:r>
              <a:rPr dirty="0" sz="20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dirty="0" sz="20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1.2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mL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dosed</a:t>
            </a:r>
            <a:r>
              <a:rPr dirty="0" sz="20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monthly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as</a:t>
            </a:r>
            <a:r>
              <a:rPr dirty="0" sz="2000" spc="-2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highly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effective,</a:t>
            </a:r>
            <a:r>
              <a:rPr dirty="0" sz="2000"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reducing</a:t>
            </a:r>
            <a:r>
              <a:rPr dirty="0" sz="20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0C0"/>
                </a:solidFill>
                <a:latin typeface="Calibri"/>
                <a:cs typeface="Calibri"/>
              </a:rPr>
              <a:t>LDL-</a:t>
            </a:r>
            <a:r>
              <a:rPr dirty="0" sz="200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dirty="0" sz="20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070C0"/>
                </a:solidFill>
                <a:latin typeface="Calibri"/>
                <a:cs typeface="Calibri"/>
              </a:rPr>
              <a:t>&gt;70</a:t>
            </a:r>
            <a:r>
              <a:rPr dirty="0" sz="1900" spc="-2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7164" y="2298561"/>
            <a:ext cx="3000931" cy="1525043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5926931" y="1598596"/>
            <a:ext cx="3869054" cy="2547620"/>
            <a:chOff x="5926931" y="1598596"/>
            <a:chExt cx="3869054" cy="254762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6931" y="1598596"/>
              <a:ext cx="3868849" cy="254758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1206" y="2087790"/>
              <a:ext cx="330228" cy="1195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950" y="918267"/>
            <a:ext cx="6827122" cy="276935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5737" y="1099820"/>
            <a:ext cx="1485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Study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Design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090" y="64007"/>
            <a:ext cx="11686540" cy="72961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074420" marR="5080" indent="-1062355">
              <a:lnSpc>
                <a:spcPct val="100899"/>
              </a:lnSpc>
              <a:spcBef>
                <a:spcPts val="75"/>
              </a:spcBef>
            </a:pPr>
            <a:r>
              <a:rPr dirty="0" sz="2300"/>
              <a:t>Efficacy</a:t>
            </a:r>
            <a:r>
              <a:rPr dirty="0" sz="2300" spc="-25"/>
              <a:t> </a:t>
            </a:r>
            <a:r>
              <a:rPr dirty="0" sz="2300"/>
              <a:t>and</a:t>
            </a:r>
            <a:r>
              <a:rPr dirty="0" sz="2300" spc="-30"/>
              <a:t> </a:t>
            </a:r>
            <a:r>
              <a:rPr dirty="0" sz="2300"/>
              <a:t>Safety</a:t>
            </a:r>
            <a:r>
              <a:rPr dirty="0" sz="2300" spc="-20"/>
              <a:t> </a:t>
            </a:r>
            <a:r>
              <a:rPr dirty="0" sz="2300"/>
              <a:t>of</a:t>
            </a:r>
            <a:r>
              <a:rPr dirty="0" sz="2300" spc="-25"/>
              <a:t> </a:t>
            </a:r>
            <a:r>
              <a:rPr dirty="0" sz="2300"/>
              <a:t>Lerodalcibep</a:t>
            </a:r>
            <a:r>
              <a:rPr dirty="0" sz="2300" spc="-30"/>
              <a:t> </a:t>
            </a:r>
            <a:r>
              <a:rPr dirty="0" sz="2300"/>
              <a:t>in</a:t>
            </a:r>
            <a:r>
              <a:rPr dirty="0" sz="2300" spc="-25"/>
              <a:t> </a:t>
            </a:r>
            <a:r>
              <a:rPr dirty="0" sz="2300"/>
              <a:t>Patients</a:t>
            </a:r>
            <a:r>
              <a:rPr dirty="0" sz="2300" spc="-25"/>
              <a:t> </a:t>
            </a:r>
            <a:r>
              <a:rPr dirty="0" sz="2300"/>
              <a:t>at</a:t>
            </a:r>
            <a:r>
              <a:rPr dirty="0" sz="2300" spc="-25"/>
              <a:t> </a:t>
            </a:r>
            <a:r>
              <a:rPr dirty="0" sz="2300" spc="-40"/>
              <a:t>Very-</a:t>
            </a:r>
            <a:r>
              <a:rPr dirty="0" sz="2300"/>
              <a:t>High</a:t>
            </a:r>
            <a:r>
              <a:rPr dirty="0" sz="2300" spc="-25"/>
              <a:t> </a:t>
            </a:r>
            <a:r>
              <a:rPr dirty="0" sz="2300"/>
              <a:t>and</a:t>
            </a:r>
            <a:r>
              <a:rPr dirty="0" sz="2300" spc="-30"/>
              <a:t> </a:t>
            </a:r>
            <a:r>
              <a:rPr dirty="0" sz="2300"/>
              <a:t>High</a:t>
            </a:r>
            <a:r>
              <a:rPr dirty="0" sz="2300" spc="-30"/>
              <a:t> </a:t>
            </a:r>
            <a:r>
              <a:rPr dirty="0" sz="2300"/>
              <a:t>Risk</a:t>
            </a:r>
            <a:r>
              <a:rPr dirty="0" sz="2300" spc="-25"/>
              <a:t> </a:t>
            </a:r>
            <a:r>
              <a:rPr dirty="0" sz="2300"/>
              <a:t>for</a:t>
            </a:r>
            <a:r>
              <a:rPr dirty="0" sz="2300" spc="-20"/>
              <a:t> </a:t>
            </a:r>
            <a:r>
              <a:rPr dirty="0" sz="2300" spc="-10"/>
              <a:t>CVD*: </a:t>
            </a:r>
            <a:r>
              <a:rPr dirty="0" sz="2300"/>
              <a:t>Phase</a:t>
            </a:r>
            <a:r>
              <a:rPr dirty="0" sz="2300" spc="-15"/>
              <a:t> </a:t>
            </a:r>
            <a:r>
              <a:rPr dirty="0" sz="2300"/>
              <a:t>3,</a:t>
            </a:r>
            <a:r>
              <a:rPr dirty="0" sz="2300" spc="-15"/>
              <a:t> </a:t>
            </a:r>
            <a:r>
              <a:rPr dirty="0" sz="2300" spc="-10"/>
              <a:t>Double-</a:t>
            </a:r>
            <a:r>
              <a:rPr dirty="0" sz="2300"/>
              <a:t>blind</a:t>
            </a:r>
            <a:r>
              <a:rPr dirty="0" sz="2300" spc="-20"/>
              <a:t> </a:t>
            </a:r>
            <a:r>
              <a:rPr dirty="0" sz="2300" spc="-10"/>
              <a:t>Placebo-</a:t>
            </a:r>
            <a:r>
              <a:rPr dirty="0" sz="2300"/>
              <a:t>controlled</a:t>
            </a:r>
            <a:r>
              <a:rPr dirty="0" sz="2300" spc="-15"/>
              <a:t> </a:t>
            </a:r>
            <a:r>
              <a:rPr dirty="0" sz="2300" spc="-10"/>
              <a:t>52-</a:t>
            </a:r>
            <a:r>
              <a:rPr dirty="0" sz="2300"/>
              <a:t>week</a:t>
            </a:r>
            <a:r>
              <a:rPr dirty="0" sz="2300" spc="-20"/>
              <a:t> </a:t>
            </a:r>
            <a:r>
              <a:rPr dirty="0" sz="2300"/>
              <a:t>trial</a:t>
            </a:r>
            <a:r>
              <a:rPr dirty="0" sz="2300" spc="-15"/>
              <a:t> </a:t>
            </a:r>
            <a:r>
              <a:rPr dirty="0" sz="2300" spc="-10"/>
              <a:t>(LIBerate-</a:t>
            </a:r>
            <a:r>
              <a:rPr dirty="0" sz="2300" spc="-25"/>
              <a:t>HR)</a:t>
            </a:r>
            <a:endParaRPr sz="2300"/>
          </a:p>
        </p:txBody>
      </p:sp>
      <p:sp>
        <p:nvSpPr>
          <p:cNvPr id="5" name="object 5" descr=""/>
          <p:cNvSpPr txBox="1"/>
          <p:nvPr/>
        </p:nvSpPr>
        <p:spPr>
          <a:xfrm>
            <a:off x="364064" y="3663695"/>
            <a:ext cx="11382375" cy="2360295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155"/>
              </a:spcBef>
              <a:buFont typeface="Segoe UI Symbol"/>
              <a:buChar char="►"/>
              <a:tabLst>
                <a:tab pos="297180" algn="l"/>
              </a:tabLst>
            </a:pPr>
            <a:r>
              <a:rPr dirty="0" sz="1700" b="1">
                <a:latin typeface="Arial"/>
                <a:cs typeface="Arial"/>
              </a:rPr>
              <a:t>Intervention: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Randomized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2:1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to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monthly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1.2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mL</a:t>
            </a:r>
            <a:r>
              <a:rPr dirty="0" sz="1700" spc="-9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sub-</a:t>
            </a:r>
            <a:r>
              <a:rPr dirty="0" sz="1700">
                <a:latin typeface="Arial"/>
                <a:cs typeface="Arial"/>
              </a:rPr>
              <a:t>cutaneous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(SC)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lerodalcibep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300mg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placebo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for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52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weeks.</a:t>
            </a:r>
            <a:endParaRPr sz="17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5"/>
              </a:spcBef>
              <a:buFont typeface="Segoe UI Symbol"/>
              <a:buChar char="►"/>
              <a:tabLst>
                <a:tab pos="297180" algn="l"/>
              </a:tabLst>
            </a:pPr>
            <a:r>
              <a:rPr dirty="0" sz="1700" b="1">
                <a:latin typeface="Arial"/>
                <a:cs typeface="Arial"/>
              </a:rPr>
              <a:t>Setting:</a:t>
            </a:r>
            <a:r>
              <a:rPr dirty="0" sz="1700" spc="-50" b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66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clinical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centers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11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countries</a:t>
            </a:r>
            <a:endParaRPr sz="17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960"/>
              </a:spcBef>
              <a:buFont typeface="Segoe UI Symbol"/>
              <a:buChar char="►"/>
              <a:tabLst>
                <a:tab pos="297180" algn="l"/>
              </a:tabLst>
            </a:pPr>
            <a:r>
              <a:rPr dirty="0" sz="1700" spc="-10" b="1">
                <a:latin typeface="Arial"/>
                <a:cs typeface="Arial"/>
              </a:rPr>
              <a:t>Co-</a:t>
            </a:r>
            <a:r>
              <a:rPr dirty="0" sz="1700" b="1">
                <a:latin typeface="Arial"/>
                <a:cs typeface="Arial"/>
              </a:rPr>
              <a:t>primary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efficacy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endpoints</a:t>
            </a:r>
            <a:r>
              <a:rPr dirty="0" sz="1700">
                <a:latin typeface="Arial"/>
                <a:cs typeface="Arial"/>
              </a:rPr>
              <a:t>: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%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change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from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baseline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LDL-</a:t>
            </a:r>
            <a:r>
              <a:rPr dirty="0" sz="1700">
                <a:latin typeface="Arial"/>
                <a:cs typeface="Arial"/>
              </a:rPr>
              <a:t>C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at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Week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52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mean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Weeks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50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52.</a:t>
            </a:r>
            <a:endParaRPr sz="17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5"/>
              </a:spcBef>
              <a:buFont typeface="Segoe UI Symbol"/>
              <a:buChar char="►"/>
              <a:tabLst>
                <a:tab pos="297180" algn="l"/>
              </a:tabLst>
            </a:pPr>
            <a:r>
              <a:rPr dirty="0" sz="1700" b="1">
                <a:latin typeface="Arial"/>
                <a:cs typeface="Arial"/>
              </a:rPr>
              <a:t>Secondary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outcomes:</a:t>
            </a:r>
            <a:r>
              <a:rPr dirty="0" sz="1700" spc="-50" b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achievement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LDL-</a:t>
            </a:r>
            <a:r>
              <a:rPr dirty="0" sz="1700">
                <a:latin typeface="Arial"/>
                <a:cs typeface="Arial"/>
              </a:rPr>
              <a:t>C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targets,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other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lipid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apolipoproteins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changes.</a:t>
            </a:r>
            <a:endParaRPr sz="17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960"/>
              </a:spcBef>
              <a:buFont typeface="Segoe UI Symbol"/>
              <a:buChar char="►"/>
              <a:tabLst>
                <a:tab pos="297180" algn="l"/>
              </a:tabLst>
            </a:pPr>
            <a:r>
              <a:rPr dirty="0" sz="1700" b="1">
                <a:latin typeface="Arial"/>
                <a:cs typeface="Arial"/>
              </a:rPr>
              <a:t>Safety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analysis: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included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all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patients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randomized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receiving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dose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study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drug.</a:t>
            </a:r>
            <a:endParaRPr sz="17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0"/>
              </a:spcBef>
              <a:buFont typeface="Segoe UI Symbol"/>
              <a:buChar char="►"/>
              <a:tabLst>
                <a:tab pos="297180" algn="l"/>
              </a:tabLst>
            </a:pPr>
            <a:r>
              <a:rPr dirty="0" sz="1700" spc="-10" b="1">
                <a:latin typeface="Arial"/>
                <a:cs typeface="Arial"/>
              </a:rPr>
              <a:t>Trial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Registrations: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EudraCT: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2020-004393-</a:t>
            </a:r>
            <a:r>
              <a:rPr dirty="0" sz="1700">
                <a:latin typeface="Arial"/>
                <a:cs typeface="Arial"/>
              </a:rPr>
              <a:t>22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Clinicaltrials.gov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NCT04806893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30991" y="2651759"/>
            <a:ext cx="2425065" cy="3429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47625" marR="5080" indent="-34925">
              <a:lnSpc>
                <a:spcPts val="1200"/>
              </a:lnSpc>
              <a:spcBef>
                <a:spcPts val="240"/>
              </a:spcBef>
            </a:pPr>
            <a:r>
              <a:rPr dirty="0" sz="1100" spc="-10" b="1">
                <a:latin typeface="Arial"/>
                <a:cs typeface="Arial"/>
              </a:rPr>
              <a:t>*</a:t>
            </a:r>
            <a:r>
              <a:rPr dirty="0" sz="1000" spc="-10" b="1">
                <a:latin typeface="Arial"/>
                <a:cs typeface="Arial"/>
              </a:rPr>
              <a:t>Very-</a:t>
            </a:r>
            <a:r>
              <a:rPr dirty="0" sz="1000" b="1">
                <a:latin typeface="Arial"/>
                <a:cs typeface="Arial"/>
              </a:rPr>
              <a:t>High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Risk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(VHR)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for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CVD</a:t>
            </a:r>
            <a:r>
              <a:rPr dirty="0" sz="1000" spc="-10" b="1">
                <a:latin typeface="Arial"/>
                <a:cs typeface="Arial"/>
              </a:rPr>
              <a:t> includes </a:t>
            </a:r>
            <a:r>
              <a:rPr dirty="0" sz="1000" b="1">
                <a:latin typeface="Arial"/>
                <a:cs typeface="Arial"/>
              </a:rPr>
              <a:t>clinical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CVD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and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CVD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risk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equivalents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74763" y="5545328"/>
            <a:ext cx="4838700" cy="427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135"/>
              </a:spcBef>
            </a:pPr>
            <a:r>
              <a:rPr dirty="0" sz="900">
                <a:latin typeface="Arial"/>
                <a:cs typeface="Arial"/>
              </a:rPr>
              <a:t>*FDA.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E9(R1)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statistical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principles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clinical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trials: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Estimands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sensitivity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analysis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clinical </a:t>
            </a:r>
            <a:r>
              <a:rPr dirty="0" sz="900">
                <a:latin typeface="Arial"/>
                <a:cs typeface="Arial"/>
              </a:rPr>
              <a:t>trials.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2021.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</a:t>
            </a:r>
            <a:r>
              <a:rPr dirty="0" sz="900" spc="-10">
                <a:latin typeface="Arial"/>
                <a:cs typeface="Arial"/>
                <a:hlinkClick r:id="rId2"/>
              </a:rPr>
              <a:t>www.fda.gov/regulatory-information/search-fda-guidance-documents/e9r1-</a:t>
            </a:r>
            <a:r>
              <a:rPr dirty="0" sz="900" spc="-10">
                <a:latin typeface="Arial"/>
                <a:cs typeface="Arial"/>
              </a:rPr>
              <a:t> statistical-principles-clinical-trials-addendum-estimands-and-sensitivity-analysis-clinical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49910">
              <a:lnSpc>
                <a:spcPct val="100000"/>
              </a:lnSpc>
              <a:spcBef>
                <a:spcPts val="100"/>
              </a:spcBef>
            </a:pPr>
            <a:r>
              <a:rPr dirty="0"/>
              <a:t>Patient</a:t>
            </a:r>
            <a:r>
              <a:rPr dirty="0" spc="-90"/>
              <a:t> </a:t>
            </a:r>
            <a:r>
              <a:rPr dirty="0"/>
              <a:t>Disposition</a:t>
            </a:r>
            <a:r>
              <a:rPr dirty="0" spc="-85"/>
              <a:t> </a:t>
            </a:r>
            <a:r>
              <a:rPr dirty="0"/>
              <a:t>(Consort</a:t>
            </a:r>
            <a:r>
              <a:rPr dirty="0" spc="-85"/>
              <a:t> </a:t>
            </a:r>
            <a:r>
              <a:rPr dirty="0"/>
              <a:t>Diagram)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170"/>
              <a:t> </a:t>
            </a:r>
            <a:r>
              <a:rPr dirty="0"/>
              <a:t>Analysis</a:t>
            </a:r>
            <a:r>
              <a:rPr dirty="0" spc="-80"/>
              <a:t> </a:t>
            </a:r>
            <a:r>
              <a:rPr dirty="0" spc="-10"/>
              <a:t>Populations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686" y="1027394"/>
            <a:ext cx="6659652" cy="4803211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205759" y="1994372"/>
          <a:ext cx="4845685" cy="1296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755"/>
                <a:gridCol w="1249045"/>
                <a:gridCol w="1531620"/>
              </a:tblGrid>
              <a:tr h="306705">
                <a:tc>
                  <a:txBody>
                    <a:bodyPr/>
                    <a:lstStyle/>
                    <a:p>
                      <a:pPr marL="5924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Lerodalcibep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Modified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(mITT)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274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(89.3%)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546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(88.8%)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Per-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Protocol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(PP)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228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(74.3%)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433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(70.4%)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ITT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imputation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(ITT)*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307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(100%)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615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(100%)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392927" y="1684020"/>
            <a:ext cx="43510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Co-</a:t>
            </a:r>
            <a:r>
              <a:rPr dirty="0" sz="1400" b="1">
                <a:latin typeface="Arial"/>
                <a:cs typeface="Arial"/>
              </a:rPr>
              <a:t>primary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Efficacy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Endpoint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Analysis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Populations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17064" y="3373628"/>
            <a:ext cx="4737735" cy="5619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>
                <a:latin typeface="Arial"/>
                <a:cs typeface="Arial"/>
              </a:rPr>
              <a:t>*multiple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imputation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washout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assumes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lerodalcibep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subjects </a:t>
            </a:r>
            <a:r>
              <a:rPr dirty="0" sz="1200">
                <a:latin typeface="Arial"/>
                <a:cs typeface="Arial"/>
              </a:rPr>
              <a:t>discontinued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have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outcome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similar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those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placebo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group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FDA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guidance</a:t>
            </a:r>
            <a:r>
              <a:rPr dirty="0" sz="1200" spc="-20">
                <a:latin typeface="Arial"/>
                <a:cs typeface="Arial"/>
              </a:rPr>
              <a:t> 2021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34210" y="2330005"/>
            <a:ext cx="9123680" cy="91440"/>
          </a:xfrm>
          <a:custGeom>
            <a:avLst/>
            <a:gdLst/>
            <a:ahLst/>
            <a:cxnLst/>
            <a:rect l="l" t="t" r="r" b="b"/>
            <a:pathLst>
              <a:path w="9123680" h="91439">
                <a:moveTo>
                  <a:pt x="9123566" y="0"/>
                </a:moveTo>
                <a:lnTo>
                  <a:pt x="7221918" y="0"/>
                </a:lnTo>
                <a:lnTo>
                  <a:pt x="5320258" y="0"/>
                </a:lnTo>
                <a:lnTo>
                  <a:pt x="0" y="0"/>
                </a:lnTo>
                <a:lnTo>
                  <a:pt x="0" y="91440"/>
                </a:lnTo>
                <a:lnTo>
                  <a:pt x="5320258" y="91440"/>
                </a:lnTo>
                <a:lnTo>
                  <a:pt x="7221918" y="91440"/>
                </a:lnTo>
                <a:lnTo>
                  <a:pt x="9123566" y="91440"/>
                </a:lnTo>
                <a:lnTo>
                  <a:pt x="9123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34210" y="3268281"/>
            <a:ext cx="9123680" cy="91440"/>
          </a:xfrm>
          <a:custGeom>
            <a:avLst/>
            <a:gdLst/>
            <a:ahLst/>
            <a:cxnLst/>
            <a:rect l="l" t="t" r="r" b="b"/>
            <a:pathLst>
              <a:path w="9123680" h="91439">
                <a:moveTo>
                  <a:pt x="9123566" y="0"/>
                </a:moveTo>
                <a:lnTo>
                  <a:pt x="7221918" y="0"/>
                </a:lnTo>
                <a:lnTo>
                  <a:pt x="5320258" y="0"/>
                </a:lnTo>
                <a:lnTo>
                  <a:pt x="0" y="0"/>
                </a:lnTo>
                <a:lnTo>
                  <a:pt x="0" y="91440"/>
                </a:lnTo>
                <a:lnTo>
                  <a:pt x="5320258" y="91440"/>
                </a:lnTo>
                <a:lnTo>
                  <a:pt x="7221918" y="91440"/>
                </a:lnTo>
                <a:lnTo>
                  <a:pt x="9123566" y="91440"/>
                </a:lnTo>
                <a:lnTo>
                  <a:pt x="9123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527864" y="613404"/>
          <a:ext cx="9212580" cy="5364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0030"/>
                <a:gridCol w="1901189"/>
                <a:gridCol w="1901190"/>
              </a:tblGrid>
              <a:tr h="439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ts val="1570"/>
                        </a:lnSpc>
                      </a:pPr>
                      <a:r>
                        <a:rPr dirty="0" sz="14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015">
                        <a:lnSpc>
                          <a:spcPts val="1675"/>
                        </a:lnSpc>
                        <a:spcBef>
                          <a:spcPts val="120"/>
                        </a:spcBef>
                      </a:pPr>
                      <a:r>
                        <a:rPr dirty="0" sz="14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(N=307)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70"/>
                        </a:lnSpc>
                      </a:pPr>
                      <a:r>
                        <a:rPr dirty="0" sz="14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Lerodalcibep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Bef>
                          <a:spcPts val="120"/>
                        </a:spcBef>
                      </a:pPr>
                      <a:r>
                        <a:rPr dirty="0" sz="14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(N=615)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yr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(range)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64.5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(28-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87)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64.6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(27-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3975">
                        <a:lnSpc>
                          <a:spcPts val="1565"/>
                        </a:lnSpc>
                      </a:pP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Female,</a:t>
                      </a:r>
                      <a:r>
                        <a:rPr dirty="0" sz="1400" spc="-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400" spc="-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133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(46.6)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281(45.7)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3975">
                        <a:lnSpc>
                          <a:spcPts val="1435"/>
                        </a:lnSpc>
                        <a:spcBef>
                          <a:spcPts val="130"/>
                        </a:spcBef>
                        <a:tabLst>
                          <a:tab pos="595630" algn="l"/>
                        </a:tabLst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Race: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White,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  <a:spcBef>
                          <a:spcPts val="13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234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(76.2)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  <a:spcBef>
                          <a:spcPts val="13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485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(78.9)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95630">
                        <a:lnSpc>
                          <a:spcPts val="1565"/>
                        </a:lnSpc>
                      </a:pP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Black</a:t>
                      </a:r>
                      <a:r>
                        <a:rPr dirty="0" sz="14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4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Multiracial,</a:t>
                      </a:r>
                      <a:r>
                        <a:rPr dirty="0" sz="14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4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58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(18.9)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108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(17.6)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dirty="0" sz="12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Asian,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(4.9)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(3.3)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Body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Mass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Index,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kg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baseline="27777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27777" sz="1200" spc="142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30.08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(5.04)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30.02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(5.12)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</a:tr>
              <a:tr h="90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3975">
                        <a:lnSpc>
                          <a:spcPts val="1565"/>
                        </a:lnSpc>
                      </a:pP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Secondary</a:t>
                      </a:r>
                      <a:r>
                        <a:rPr dirty="0" sz="1400" spc="-6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Prevention:</a:t>
                      </a:r>
                      <a:r>
                        <a:rPr dirty="0" sz="1400" spc="-5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Documented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CVD,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158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(51.5)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282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(48.9)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3975">
                        <a:lnSpc>
                          <a:spcPts val="1565"/>
                        </a:lnSpc>
                      </a:pP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4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Prevention:</a:t>
                      </a:r>
                      <a:r>
                        <a:rPr dirty="0" sz="1400" spc="-7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VHR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CVD,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149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(48.5)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333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(51.2)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3975">
                        <a:lnSpc>
                          <a:spcPts val="1565"/>
                        </a:lnSpc>
                      </a:pP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1400" spc="-4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Mellitus,</a:t>
                      </a:r>
                      <a:r>
                        <a:rPr dirty="0" sz="1400" spc="-4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400" spc="-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139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(45.3)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259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(42.1)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3975">
                        <a:lnSpc>
                          <a:spcPts val="1565"/>
                        </a:lnSpc>
                      </a:pP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Familial </a:t>
                      </a:r>
                      <a:r>
                        <a:rPr dirty="0" sz="14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Hypercholesterolemia,</a:t>
                      </a:r>
                      <a:r>
                        <a:rPr dirty="0" sz="1400" spc="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400" spc="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(8.8)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62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(10.1)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</a:tr>
              <a:tr h="90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Lipid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modifying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therapy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28295">
                        <a:lnSpc>
                          <a:spcPts val="1565"/>
                        </a:lnSpc>
                      </a:pP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Statin;</a:t>
                      </a:r>
                      <a:r>
                        <a:rPr dirty="0" sz="1400" spc="-4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4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dose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258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(84.0)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504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(82.0)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intensity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133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(43.3)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227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(36.9)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28295">
                        <a:lnSpc>
                          <a:spcPts val="1440"/>
                        </a:lnSpc>
                        <a:spcBef>
                          <a:spcPts val="1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intensity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125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(40.7)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277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(45.0)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28295">
                        <a:lnSpc>
                          <a:spcPts val="1565"/>
                        </a:lnSpc>
                      </a:pPr>
                      <a:r>
                        <a:rPr dirty="0" sz="14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Ezetimibe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51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(16.6)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102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(16.6)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53975">
                        <a:lnSpc>
                          <a:spcPts val="1435"/>
                        </a:lnSpc>
                        <a:spcBef>
                          <a:spcPts val="13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Lipid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measures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dL;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28295">
                        <a:lnSpc>
                          <a:spcPts val="1565"/>
                        </a:lnSpc>
                      </a:pPr>
                      <a:r>
                        <a:rPr dirty="0" sz="14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LDL-</a:t>
                      </a:r>
                      <a:r>
                        <a:rPr dirty="0" sz="14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cholesterol</a:t>
                      </a:r>
                      <a:r>
                        <a:rPr dirty="0" sz="1400" spc="-4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(calculated)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565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116.9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(44.68)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565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116.3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(42.98)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cholesterol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196.4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(50.53)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196.7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(49.48)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HDL-cholesterol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50.0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(15.49)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50.5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(15.42)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Triglycerides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 /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151.3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138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918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149.9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134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Apolipoprotein</a:t>
                      </a:r>
                      <a:r>
                        <a:rPr dirty="0" sz="12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102.9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(29.09)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103.3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(29.22)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Lipoprotein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(a),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(nmol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121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102.6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42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37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105.6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4575" y="142747"/>
            <a:ext cx="75609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70"/>
              <a:t> </a:t>
            </a:r>
            <a:r>
              <a:rPr dirty="0"/>
              <a:t>Demographics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/>
              <a:t>Clinical</a:t>
            </a:r>
            <a:r>
              <a:rPr dirty="0" spc="-75"/>
              <a:t> </a:t>
            </a:r>
            <a:r>
              <a:rPr dirty="0" spc="-10"/>
              <a:t>Characteristics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68359" y="5803391"/>
            <a:ext cx="103314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*multiple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imputation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washout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model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assumes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lerodalcibep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subjects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discontinued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outcome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similar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placebo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FDA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2021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guidance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073" y="165099"/>
            <a:ext cx="10196830" cy="882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20"/>
              <a:t>LDL-</a:t>
            </a:r>
            <a:r>
              <a:rPr dirty="0" sz="2800"/>
              <a:t>C</a:t>
            </a:r>
            <a:r>
              <a:rPr dirty="0" sz="2800" spc="-45"/>
              <a:t> </a:t>
            </a:r>
            <a:r>
              <a:rPr dirty="0" sz="2800"/>
              <a:t>Change</a:t>
            </a:r>
            <a:r>
              <a:rPr dirty="0" sz="2800" spc="-40"/>
              <a:t> </a:t>
            </a:r>
            <a:r>
              <a:rPr dirty="0" sz="2800"/>
              <a:t>from</a:t>
            </a:r>
            <a:r>
              <a:rPr dirty="0" sz="2800" spc="-45"/>
              <a:t> </a:t>
            </a:r>
            <a:r>
              <a:rPr dirty="0" sz="2800" spc="-10"/>
              <a:t>Baseline:</a:t>
            </a:r>
            <a:endParaRPr sz="28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2800" spc="-20"/>
              <a:t>Co-</a:t>
            </a:r>
            <a:r>
              <a:rPr dirty="0" sz="2800"/>
              <a:t>Primary</a:t>
            </a:r>
            <a:r>
              <a:rPr dirty="0" sz="2800" spc="-55"/>
              <a:t> </a:t>
            </a:r>
            <a:r>
              <a:rPr dirty="0" sz="2800"/>
              <a:t>Endpoints</a:t>
            </a:r>
            <a:r>
              <a:rPr dirty="0" sz="2800" spc="-50"/>
              <a:t> </a:t>
            </a:r>
            <a:r>
              <a:rPr dirty="0" sz="2800"/>
              <a:t>by</a:t>
            </a:r>
            <a:r>
              <a:rPr dirty="0" sz="2800" spc="-50"/>
              <a:t> mITT,</a:t>
            </a:r>
            <a:r>
              <a:rPr dirty="0" sz="2800" spc="-55"/>
              <a:t> </a:t>
            </a:r>
            <a:r>
              <a:rPr dirty="0" sz="2800"/>
              <a:t>PP</a:t>
            </a:r>
            <a:r>
              <a:rPr dirty="0" sz="2800" spc="-105"/>
              <a:t> </a:t>
            </a:r>
            <a:r>
              <a:rPr dirty="0" sz="2800"/>
              <a:t>and</a:t>
            </a:r>
            <a:r>
              <a:rPr dirty="0" sz="2800" spc="-55"/>
              <a:t> </a:t>
            </a:r>
            <a:r>
              <a:rPr dirty="0" sz="2800"/>
              <a:t>ITT</a:t>
            </a:r>
            <a:r>
              <a:rPr dirty="0" sz="2800" spc="-55"/>
              <a:t> </a:t>
            </a:r>
            <a:r>
              <a:rPr dirty="0" sz="2800"/>
              <a:t>(with</a:t>
            </a:r>
            <a:r>
              <a:rPr dirty="0" sz="2800" spc="-55"/>
              <a:t> </a:t>
            </a:r>
            <a:r>
              <a:rPr dirty="0" sz="2800" spc="-10"/>
              <a:t>Imputation)</a:t>
            </a:r>
            <a:endParaRPr sz="28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3567" y="1500648"/>
          <a:ext cx="10461625" cy="4023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930"/>
                <a:gridCol w="2002790"/>
                <a:gridCol w="1270635"/>
                <a:gridCol w="2390775"/>
                <a:gridCol w="1586229"/>
              </a:tblGrid>
              <a:tr h="565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Lerodalcibep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Placebo-adjusted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155"/>
                        </a:lnSpc>
                        <a:spcBef>
                          <a:spcPts val="14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P-value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mITT</a:t>
                      </a:r>
                      <a:r>
                        <a:rPr dirty="0" sz="18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76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-56.33%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-0.14%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-56.19%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50/52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-63.25%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-0.56%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-62.69%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7556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Per-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Protocol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(PP)</a:t>
                      </a:r>
                      <a:r>
                        <a:rPr dirty="0" sz="18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BDD7EE"/>
                      </a:solidFill>
                      <a:prstDash val="solid"/>
                    </a:lnR>
                    <a:lnB w="12700">
                      <a:solidFill>
                        <a:srgbClr val="BDD7E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76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-60.39%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-0.12%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-60.27%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50/52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-66.55%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-0.70%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-65.85%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9144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ITT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imputation</a:t>
                      </a:r>
                      <a:r>
                        <a:rPr dirty="0" sz="18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Analysis*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BDD7EE"/>
                      </a:solidFill>
                      <a:prstDash val="solid"/>
                    </a:lnR>
                    <a:lnB w="12700">
                      <a:solidFill>
                        <a:srgbClr val="BDD7E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76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-49.36%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0.31%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-49.67%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50/52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-55.46%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-0.14%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-55.33%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BDD7EE"/>
                      </a:solidFill>
                      <a:prstDash val="solid"/>
                    </a:lnL>
                    <a:lnR w="12700">
                      <a:solidFill>
                        <a:srgbClr val="BDD7EE"/>
                      </a:solidFill>
                      <a:prstDash val="solid"/>
                    </a:lnR>
                    <a:lnT w="12700">
                      <a:solidFill>
                        <a:srgbClr val="BDD7EE"/>
                      </a:solidFill>
                      <a:prstDash val="solid"/>
                    </a:lnT>
                    <a:lnB w="12700">
                      <a:solidFill>
                        <a:srgbClr val="BDD7EE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1437" y="973862"/>
            <a:ext cx="7321355" cy="51477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3260" marR="5080" indent="-671195">
              <a:lnSpc>
                <a:spcPct val="106400"/>
              </a:lnSpc>
              <a:spcBef>
                <a:spcPts val="100"/>
              </a:spcBef>
            </a:pPr>
            <a:r>
              <a:rPr dirty="0" sz="2500"/>
              <a:t>Percent</a:t>
            </a:r>
            <a:r>
              <a:rPr dirty="0" sz="2500" spc="-20"/>
              <a:t> </a:t>
            </a:r>
            <a:r>
              <a:rPr dirty="0" sz="2500"/>
              <a:t>achieving</a:t>
            </a:r>
            <a:r>
              <a:rPr dirty="0" sz="2500" spc="-30"/>
              <a:t> </a:t>
            </a:r>
            <a:r>
              <a:rPr dirty="0" sz="2500"/>
              <a:t>ESC</a:t>
            </a:r>
            <a:r>
              <a:rPr dirty="0" sz="2500" spc="-25"/>
              <a:t> </a:t>
            </a:r>
            <a:r>
              <a:rPr dirty="0" sz="2500"/>
              <a:t>recommended</a:t>
            </a:r>
            <a:r>
              <a:rPr dirty="0" sz="2500" spc="-30"/>
              <a:t> </a:t>
            </a:r>
            <a:r>
              <a:rPr dirty="0" sz="2500"/>
              <a:t>≥50%</a:t>
            </a:r>
            <a:r>
              <a:rPr dirty="0" sz="2500" spc="-20"/>
              <a:t> </a:t>
            </a:r>
            <a:r>
              <a:rPr dirty="0" sz="2500"/>
              <a:t>reduction</a:t>
            </a:r>
            <a:r>
              <a:rPr dirty="0" sz="2500" spc="-30"/>
              <a:t> </a:t>
            </a:r>
            <a:r>
              <a:rPr dirty="0" sz="2500"/>
              <a:t>in</a:t>
            </a:r>
            <a:r>
              <a:rPr dirty="0" sz="2500" spc="-30"/>
              <a:t> </a:t>
            </a:r>
            <a:r>
              <a:rPr dirty="0" sz="2500" spc="-10"/>
              <a:t>LDL-</a:t>
            </a:r>
            <a:r>
              <a:rPr dirty="0" sz="2500"/>
              <a:t>C</a:t>
            </a:r>
            <a:r>
              <a:rPr dirty="0" sz="2500" spc="-25"/>
              <a:t> </a:t>
            </a:r>
            <a:r>
              <a:rPr dirty="0" sz="2500" i="1">
                <a:latin typeface="Arial"/>
                <a:cs typeface="Arial"/>
              </a:rPr>
              <a:t>and</a:t>
            </a:r>
            <a:r>
              <a:rPr dirty="0" sz="2500" spc="-30" i="1">
                <a:latin typeface="Arial"/>
                <a:cs typeface="Arial"/>
              </a:rPr>
              <a:t> </a:t>
            </a:r>
            <a:r>
              <a:rPr dirty="0" sz="2500" spc="-10"/>
              <a:t>LDL-</a:t>
            </a:r>
            <a:r>
              <a:rPr dirty="0" sz="2500" spc="-50"/>
              <a:t>C </a:t>
            </a:r>
            <a:r>
              <a:rPr dirty="0" sz="2500" spc="-10"/>
              <a:t>Targets</a:t>
            </a:r>
            <a:r>
              <a:rPr dirty="0" sz="2500" spc="-55"/>
              <a:t> </a:t>
            </a:r>
            <a:r>
              <a:rPr dirty="0" sz="2500"/>
              <a:t>with</a:t>
            </a:r>
            <a:r>
              <a:rPr dirty="0" sz="2500" spc="-50"/>
              <a:t> </a:t>
            </a:r>
            <a:r>
              <a:rPr dirty="0" sz="2500"/>
              <a:t>Lerodalcibep</a:t>
            </a:r>
            <a:r>
              <a:rPr dirty="0" sz="2500" spc="-50"/>
              <a:t> </a:t>
            </a:r>
            <a:r>
              <a:rPr dirty="0" sz="2500"/>
              <a:t>Compared</a:t>
            </a:r>
            <a:r>
              <a:rPr dirty="0" sz="2500" spc="-50"/>
              <a:t> </a:t>
            </a:r>
            <a:r>
              <a:rPr dirty="0" sz="2500"/>
              <a:t>to</a:t>
            </a:r>
            <a:r>
              <a:rPr dirty="0" sz="2500" spc="-55"/>
              <a:t> </a:t>
            </a:r>
            <a:r>
              <a:rPr dirty="0" sz="2500"/>
              <a:t>Placebo</a:t>
            </a:r>
            <a:r>
              <a:rPr dirty="0" sz="2500" spc="-50"/>
              <a:t> </a:t>
            </a:r>
            <a:r>
              <a:rPr dirty="0" sz="2500"/>
              <a:t>During</a:t>
            </a:r>
            <a:r>
              <a:rPr dirty="0" sz="2500" spc="-50"/>
              <a:t> </a:t>
            </a:r>
            <a:r>
              <a:rPr dirty="0" sz="2500"/>
              <a:t>the</a:t>
            </a:r>
            <a:r>
              <a:rPr dirty="0" sz="2500" spc="-50"/>
              <a:t> </a:t>
            </a:r>
            <a:r>
              <a:rPr dirty="0" sz="2500" spc="-10"/>
              <a:t>Study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2828" y="1397295"/>
            <a:ext cx="4752482" cy="4650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274" y="234188"/>
            <a:ext cx="5732780" cy="106680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0699"/>
              </a:lnSpc>
              <a:spcBef>
                <a:spcPts val="80"/>
              </a:spcBef>
            </a:pPr>
            <a:r>
              <a:rPr dirty="0">
                <a:latin typeface="Calibri"/>
                <a:cs typeface="Calibri"/>
              </a:rPr>
              <a:t>Additional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Lipid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Apolipoproteins</a:t>
            </a:r>
            <a:r>
              <a:rPr dirty="0" spc="-3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Placebo </a:t>
            </a:r>
            <a:r>
              <a:rPr dirty="0">
                <a:latin typeface="Calibri"/>
                <a:cs typeface="Calibri"/>
              </a:rPr>
              <a:t>Adjusted</a:t>
            </a:r>
            <a:r>
              <a:rPr dirty="0" spc="-6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LS</a:t>
            </a:r>
            <a:r>
              <a:rPr dirty="0" spc="-5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mean</a:t>
            </a:r>
            <a:r>
              <a:rPr dirty="0" spc="-6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change</a:t>
            </a:r>
            <a:r>
              <a:rPr dirty="0" spc="-5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from</a:t>
            </a:r>
            <a:r>
              <a:rPr dirty="0" spc="-6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Baseline: </a:t>
            </a:r>
            <a:r>
              <a:rPr dirty="0" sz="2000" spc="-10" b="0">
                <a:latin typeface="Calibri"/>
                <a:cs typeface="Calibri"/>
              </a:rPr>
              <a:t>Week</a:t>
            </a:r>
            <a:r>
              <a:rPr dirty="0" sz="2000" spc="-2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52</a:t>
            </a:r>
            <a:r>
              <a:rPr dirty="0" sz="2000" spc="-3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-</a:t>
            </a:r>
            <a:r>
              <a:rPr dirty="0" sz="2000" spc="-3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ITT</a:t>
            </a:r>
            <a:r>
              <a:rPr dirty="0" sz="2000" spc="-30" b="0">
                <a:latin typeface="Calibri"/>
                <a:cs typeface="Calibri"/>
              </a:rPr>
              <a:t> </a:t>
            </a:r>
            <a:r>
              <a:rPr dirty="0" sz="2000" spc="-10" b="0"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01540" y="273811"/>
            <a:ext cx="4649470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2690"/>
              </a:lnSpc>
              <a:spcBef>
                <a:spcPts val="100"/>
              </a:spcBef>
            </a:pPr>
            <a:r>
              <a:rPr dirty="0" sz="2400" b="1">
                <a:solidFill>
                  <a:srgbClr val="0070C0"/>
                </a:solidFill>
                <a:latin typeface="Calibri"/>
                <a:cs typeface="Calibri"/>
              </a:rPr>
              <a:t>Free</a:t>
            </a:r>
            <a:r>
              <a:rPr dirty="0" sz="2400" spc="-65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0C0"/>
                </a:solidFill>
                <a:latin typeface="Calibri"/>
                <a:cs typeface="Calibri"/>
              </a:rPr>
              <a:t>(unbound)</a:t>
            </a:r>
            <a:r>
              <a:rPr dirty="0" sz="2400" spc="-65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70C0"/>
                </a:solidFill>
                <a:latin typeface="Calibri"/>
                <a:cs typeface="Calibri"/>
              </a:rPr>
              <a:t>PCSK9:</a:t>
            </a:r>
            <a:endParaRPr sz="2400">
              <a:latin typeface="Calibri"/>
              <a:cs typeface="Calibri"/>
            </a:endParaRPr>
          </a:p>
          <a:p>
            <a:pPr algn="ctr" marL="12065" marR="5080" indent="1270">
              <a:lnSpc>
                <a:spcPts val="2400"/>
              </a:lnSpc>
              <a:spcBef>
                <a:spcPts val="285"/>
              </a:spcBef>
            </a:pPr>
            <a:r>
              <a:rPr dirty="0" sz="2400" spc="-10">
                <a:solidFill>
                  <a:srgbClr val="0070C0"/>
                </a:solidFill>
                <a:latin typeface="Calibri"/>
                <a:cs typeface="Calibri"/>
              </a:rPr>
              <a:t>Weeks</a:t>
            </a:r>
            <a:r>
              <a:rPr dirty="0" sz="2400" spc="-6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70C0"/>
                </a:solidFill>
                <a:latin typeface="Calibri"/>
                <a:cs typeface="Calibri"/>
              </a:rPr>
              <a:t>24</a:t>
            </a:r>
            <a:r>
              <a:rPr dirty="0" sz="2400" spc="-6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dirty="0" sz="2400" spc="-5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70C0"/>
                </a:solidFill>
                <a:latin typeface="Calibri"/>
                <a:cs typeface="Calibri"/>
              </a:rPr>
              <a:t>52</a:t>
            </a:r>
            <a:r>
              <a:rPr dirty="0" sz="2400" spc="-6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70C0"/>
                </a:solidFill>
                <a:latin typeface="Calibri"/>
                <a:cs typeface="Calibri"/>
              </a:rPr>
              <a:t>Change</a:t>
            </a:r>
            <a:r>
              <a:rPr dirty="0" sz="2400" spc="-5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070C0"/>
                </a:solidFill>
                <a:latin typeface="Calibri"/>
                <a:cs typeface="Calibri"/>
              </a:rPr>
              <a:t>from </a:t>
            </a:r>
            <a:r>
              <a:rPr dirty="0" sz="2400">
                <a:solidFill>
                  <a:srgbClr val="0070C0"/>
                </a:solidFill>
                <a:latin typeface="Calibri"/>
                <a:cs typeface="Calibri"/>
              </a:rPr>
              <a:t>Baseline:</a:t>
            </a:r>
            <a:r>
              <a:rPr dirty="0" sz="2400" spc="-6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70C0"/>
                </a:solidFill>
                <a:latin typeface="Calibri"/>
                <a:cs typeface="Calibri"/>
              </a:rPr>
              <a:t>Lerodalcibep</a:t>
            </a:r>
            <a:r>
              <a:rPr dirty="0" sz="2400" spc="-5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0070C0"/>
                </a:solidFill>
                <a:latin typeface="Calibri"/>
                <a:cs typeface="Calibri"/>
              </a:rPr>
              <a:t>Treated</a:t>
            </a:r>
            <a:r>
              <a:rPr dirty="0" sz="2400" spc="-5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70C0"/>
                </a:solidFill>
                <a:latin typeface="Calibri"/>
                <a:cs typeface="Calibri"/>
              </a:rPr>
              <a:t>Group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724" y="1682491"/>
            <a:ext cx="6279423" cy="40968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111" y="104139"/>
            <a:ext cx="101346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Calibri"/>
                <a:cs typeface="Calibri"/>
              </a:rPr>
              <a:t>Adverse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events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key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safety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laboratory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findings: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Safety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Population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04598" y="614615"/>
          <a:ext cx="7362825" cy="5263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0020"/>
                <a:gridCol w="995045"/>
                <a:gridCol w="1101725"/>
                <a:gridCol w="1207770"/>
              </a:tblGrid>
              <a:tr h="384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21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(N=307)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21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Lerodalcibep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(N=613)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10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Difference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61594">
                        <a:lnSpc>
                          <a:spcPts val="1230"/>
                        </a:lnSpc>
                      </a:pP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events-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243840">
                        <a:lnSpc>
                          <a:spcPts val="1220"/>
                        </a:lnSpc>
                      </a:pP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209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(68.1)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439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(71.6)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220"/>
                        </a:lnSpc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3.5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(-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2.8, 9.9)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233045" marR="701675">
                        <a:lnSpc>
                          <a:spcPts val="139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200" spc="-4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2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200" spc="-4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2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leading</a:t>
                      </a:r>
                      <a:r>
                        <a:rPr dirty="0" sz="12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withdrawal</a:t>
                      </a:r>
                      <a:r>
                        <a:rPr dirty="0" sz="12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study</a:t>
                      </a:r>
                      <a:r>
                        <a:rPr dirty="0" sz="1200" spc="-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drug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(4.6)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(4.2)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61594">
                        <a:lnSpc>
                          <a:spcPts val="1210"/>
                        </a:lnSpc>
                      </a:pP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Serious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adverse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213995">
                        <a:lnSpc>
                          <a:spcPts val="1275"/>
                        </a:lnSpc>
                        <a:spcBef>
                          <a:spcPts val="10"/>
                        </a:spcBef>
                      </a:pP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100" spc="-4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100" spc="-4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4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serious</a:t>
                      </a:r>
                      <a:r>
                        <a:rPr dirty="0" sz="1100" spc="-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100" spc="-4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75"/>
                        </a:lnSpc>
                        <a:spcBef>
                          <a:spcPts val="1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(13.4)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75"/>
                        </a:lnSpc>
                        <a:spcBef>
                          <a:spcPts val="1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76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(12.4)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1594">
                        <a:lnSpc>
                          <a:spcPts val="1215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ts val="141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2(0.7)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9(1.5)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233045">
                        <a:lnSpc>
                          <a:spcPts val="1410"/>
                        </a:lnSpc>
                      </a:pP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200" spc="4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deaths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2(0.7)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(0.8)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243840">
                        <a:lnSpc>
                          <a:spcPts val="1215"/>
                        </a:lnSpc>
                      </a:pP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Cancer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15"/>
                        </a:lnSpc>
                      </a:pPr>
                      <a:r>
                        <a:rPr dirty="0" sz="1100" spc="-5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(0.3)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1594">
                        <a:lnSpc>
                          <a:spcPts val="1410"/>
                        </a:lnSpc>
                      </a:pP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adverse </a:t>
                      </a: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events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275590">
                        <a:lnSpc>
                          <a:spcPts val="1410"/>
                        </a:lnSpc>
                      </a:pP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Prespecified</a:t>
                      </a:r>
                      <a:r>
                        <a:rPr dirty="0" sz="1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exploratory</a:t>
                      </a: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cardiovascular</a:t>
                      </a:r>
                      <a:r>
                        <a:rPr dirty="0" sz="1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events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(7.8)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(5.7)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275590">
                        <a:lnSpc>
                          <a:spcPts val="1410"/>
                        </a:lnSpc>
                      </a:pP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Fatal</a:t>
                      </a:r>
                      <a:r>
                        <a:rPr dirty="0" sz="12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fatal</a:t>
                      </a:r>
                      <a:r>
                        <a:rPr dirty="0" sz="12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2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infarction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(2.6)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(0.8)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275590">
                        <a:lnSpc>
                          <a:spcPts val="1410"/>
                        </a:lnSpc>
                      </a:pP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Fatal</a:t>
                      </a:r>
                      <a:r>
                        <a:rPr dirty="0" sz="1200" spc="-1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fatal</a:t>
                      </a:r>
                      <a:r>
                        <a:rPr dirty="0" sz="1200" spc="-1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stroke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(1.0)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(0.2)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61594">
                        <a:lnSpc>
                          <a:spcPts val="1230"/>
                        </a:lnSpc>
                      </a:pP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Frequent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adverse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243840">
                        <a:lnSpc>
                          <a:spcPts val="1220"/>
                        </a:lnSpc>
                      </a:pP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COVID-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(12.1)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79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(12.9)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220"/>
                        </a:lnSpc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1.2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(-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3.3, 5.6)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243840">
                        <a:lnSpc>
                          <a:spcPts val="1230"/>
                        </a:lnSpc>
                      </a:pP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Upper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respiratory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tract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infection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(6.5)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(6.7)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230"/>
                        </a:lnSpc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0.2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(-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3.2, 3.6)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243840">
                        <a:lnSpc>
                          <a:spcPts val="1220"/>
                        </a:lnSpc>
                      </a:pP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Urinary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Tract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Infection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(5.9)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39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(6.4)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220"/>
                        </a:lnSpc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0.5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(-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3.8, 3.8)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243840">
                        <a:lnSpc>
                          <a:spcPts val="123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Hypertension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(7.5)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(5.1)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2.4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(-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5.8, 1.0)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243840">
                        <a:lnSpc>
                          <a:spcPts val="122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Nasopharyngitis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(3.9)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(6.5)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220"/>
                        </a:lnSpc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2.6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(-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0.3, 5.5)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243840">
                        <a:lnSpc>
                          <a:spcPts val="123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Arthralgia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(5.2)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28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(4.6)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0.6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(-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3.6, 2.3)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252095">
                        <a:lnSpc>
                          <a:spcPts val="1285"/>
                        </a:lnSpc>
                      </a:pP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Injection</a:t>
                      </a:r>
                      <a:r>
                        <a:rPr dirty="0" sz="11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11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reaction</a:t>
                      </a:r>
                      <a:r>
                        <a:rPr dirty="0" sz="11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(ISR)</a:t>
                      </a:r>
                      <a:r>
                        <a:rPr dirty="0" sz="11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N(%)</a:t>
                      </a:r>
                      <a:r>
                        <a:rPr dirty="0" sz="1100" spc="-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subjects*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8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(0.3)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8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42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(6.9)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28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6.5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(4.4,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8.6)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447040">
                        <a:lnSpc>
                          <a:spcPts val="1410"/>
                        </a:lnSpc>
                      </a:pP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2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ISR</a:t>
                      </a:r>
                      <a:r>
                        <a:rPr dirty="0" sz="12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events</a:t>
                      </a:r>
                      <a:r>
                        <a:rPr dirty="0" sz="12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(%</a:t>
                      </a:r>
                      <a:r>
                        <a:rPr dirty="0" sz="12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doses)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0.4%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2.6%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447040">
                        <a:lnSpc>
                          <a:spcPts val="1410"/>
                        </a:lnSpc>
                      </a:pPr>
                      <a:r>
                        <a:rPr dirty="0" sz="1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Discontinuations</a:t>
                      </a:r>
                      <a:r>
                        <a:rPr dirty="0" sz="1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due to</a:t>
                      </a:r>
                      <a:r>
                        <a:rPr dirty="0" sz="1200" spc="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ISR</a:t>
                      </a:r>
                      <a:r>
                        <a:rPr dirty="0" sz="1200" spc="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4.6%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4.2%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61594">
                        <a:lnSpc>
                          <a:spcPts val="1225"/>
                        </a:lnSpc>
                      </a:pP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Laboratory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243840">
                        <a:lnSpc>
                          <a:spcPts val="1215"/>
                        </a:lnSpc>
                        <a:tabLst>
                          <a:tab pos="1343025" algn="l"/>
                        </a:tabLst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Liver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Function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ALT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AST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&gt;3x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ULN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3(1.0)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(0.3)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1193165">
                        <a:lnSpc>
                          <a:spcPts val="1225"/>
                        </a:lnSpc>
                      </a:pP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AST</a:t>
                      </a:r>
                      <a:r>
                        <a:rPr dirty="0" sz="11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ALT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5x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ULN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(0.3)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(0.2)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243840">
                        <a:lnSpc>
                          <a:spcPts val="1215"/>
                        </a:lnSpc>
                        <a:tabLst>
                          <a:tab pos="1354455" algn="l"/>
                        </a:tabLst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Muscle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CK&gt;5xULN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(2.0)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(2.8)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8126083" y="1287602"/>
            <a:ext cx="3890645" cy="1385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90805">
              <a:lnSpc>
                <a:spcPts val="1630"/>
              </a:lnSpc>
              <a:spcBef>
                <a:spcPts val="365"/>
              </a:spcBef>
            </a:pPr>
            <a:r>
              <a:rPr dirty="0" sz="1400" spc="-10" b="1">
                <a:latin typeface="Arial"/>
                <a:cs typeface="Arial"/>
              </a:rPr>
              <a:t>Immunogenicity:</a:t>
            </a:r>
            <a:endParaRPr sz="1400">
              <a:latin typeface="Arial"/>
              <a:cs typeface="Arial"/>
            </a:endParaRPr>
          </a:p>
          <a:p>
            <a:pPr marL="376555" indent="-285750">
              <a:lnSpc>
                <a:spcPts val="1630"/>
              </a:lnSpc>
              <a:buFont typeface="Segoe UI Symbol"/>
              <a:buChar char="►"/>
              <a:tabLst>
                <a:tab pos="376555" algn="l"/>
              </a:tabLst>
            </a:pPr>
            <a:r>
              <a:rPr dirty="0" sz="1400">
                <a:latin typeface="Arial"/>
                <a:cs typeface="Arial"/>
              </a:rPr>
              <a:t>Low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levels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transient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sporadic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ADAs</a:t>
            </a:r>
            <a:endParaRPr sz="1400">
              <a:latin typeface="Arial"/>
              <a:cs typeface="Arial"/>
            </a:endParaRPr>
          </a:p>
          <a:p>
            <a:pPr marL="376555" indent="-285750">
              <a:lnSpc>
                <a:spcPct val="100000"/>
              </a:lnSpc>
              <a:spcBef>
                <a:spcPts val="25"/>
              </a:spcBef>
              <a:buFont typeface="Segoe UI Symbol"/>
              <a:buChar char="►"/>
              <a:tabLst>
                <a:tab pos="376555" algn="l"/>
              </a:tabLst>
            </a:pPr>
            <a:r>
              <a:rPr dirty="0" sz="1400" spc="-10">
                <a:latin typeface="Arial"/>
                <a:cs typeface="Arial"/>
              </a:rPr>
              <a:t>In-</a:t>
            </a:r>
            <a:r>
              <a:rPr dirty="0" sz="1400">
                <a:latin typeface="Arial"/>
                <a:cs typeface="Arial"/>
              </a:rPr>
              <a:t>vitro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NAbs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0.4%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not</a:t>
            </a:r>
            <a:r>
              <a:rPr dirty="0" sz="1400" spc="-3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associated</a:t>
            </a:r>
            <a:r>
              <a:rPr dirty="0" sz="1400" spc="-40" b="1" i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with;</a:t>
            </a:r>
            <a:endParaRPr sz="1400">
              <a:latin typeface="Arial"/>
              <a:cs typeface="Arial"/>
            </a:endParaRPr>
          </a:p>
          <a:p>
            <a:pPr lvl="1" marL="833755" indent="-285750">
              <a:lnSpc>
                <a:spcPct val="100000"/>
              </a:lnSpc>
              <a:spcBef>
                <a:spcPts val="20"/>
              </a:spcBef>
              <a:buFont typeface="Segoe UI Symbol"/>
              <a:buChar char="❖"/>
              <a:tabLst>
                <a:tab pos="833755" algn="l"/>
              </a:tabLst>
            </a:pPr>
            <a:r>
              <a:rPr dirty="0" sz="1400" spc="-20">
                <a:latin typeface="Arial"/>
                <a:cs typeface="Arial"/>
              </a:rPr>
              <a:t>ISRs</a:t>
            </a:r>
            <a:endParaRPr sz="1400">
              <a:latin typeface="Arial"/>
              <a:cs typeface="Arial"/>
            </a:endParaRPr>
          </a:p>
          <a:p>
            <a:pPr lvl="1" marL="833755" marR="788670" indent="-285750">
              <a:lnSpc>
                <a:spcPct val="101400"/>
              </a:lnSpc>
              <a:buFont typeface="Segoe UI Symbol"/>
              <a:buChar char="❖"/>
              <a:tabLst>
                <a:tab pos="1005205" algn="l"/>
              </a:tabLst>
            </a:pPr>
            <a:r>
              <a:rPr dirty="0" sz="1400">
                <a:latin typeface="Arial"/>
                <a:cs typeface="Arial"/>
              </a:rPr>
              <a:t>Any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attenuation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PCSK9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 spc="-25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LDL-</a:t>
            </a:r>
            <a:r>
              <a:rPr dirty="0" sz="1400">
                <a:latin typeface="Arial"/>
                <a:cs typeface="Arial"/>
              </a:rPr>
              <a:t>C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lowering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efficacy.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4076" y="5873496"/>
            <a:ext cx="24726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*All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ISRs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graded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mild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or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moderate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2024-04-07T16:20:58Z</dcterms:created>
  <dcterms:modified xsi:type="dcterms:W3CDTF">2024-04-07T16:20:58Z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