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512" y="-15240"/>
            <a:ext cx="9578975" cy="1840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525" y="1676400"/>
            <a:ext cx="11275060" cy="4037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004" y="1355852"/>
            <a:ext cx="8293734" cy="248856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75"/>
              </a:spcBef>
              <a:tabLst>
                <a:tab pos="2412365" algn="l"/>
              </a:tabLst>
            </a:pPr>
            <a:r>
              <a:rPr dirty="0" sz="5400" spc="-10">
                <a:latin typeface="Arial"/>
                <a:cs typeface="Arial"/>
              </a:rPr>
              <a:t>Topical</a:t>
            </a:r>
            <a:r>
              <a:rPr dirty="0" sz="5400">
                <a:latin typeface="Arial"/>
                <a:cs typeface="Arial"/>
              </a:rPr>
              <a:t>	Tranexamic</a:t>
            </a:r>
            <a:r>
              <a:rPr dirty="0" sz="5400" spc="-100">
                <a:latin typeface="Arial"/>
                <a:cs typeface="Arial"/>
              </a:rPr>
              <a:t> </a:t>
            </a:r>
            <a:r>
              <a:rPr dirty="0" sz="5400">
                <a:latin typeface="Arial"/>
                <a:cs typeface="Arial"/>
              </a:rPr>
              <a:t>Acid</a:t>
            </a:r>
            <a:r>
              <a:rPr dirty="0" sz="5400" spc="-95">
                <a:latin typeface="Arial"/>
                <a:cs typeface="Arial"/>
              </a:rPr>
              <a:t> </a:t>
            </a:r>
            <a:r>
              <a:rPr dirty="0" sz="5400" spc="-25">
                <a:latin typeface="Arial"/>
                <a:cs typeface="Arial"/>
              </a:rPr>
              <a:t>to </a:t>
            </a:r>
            <a:r>
              <a:rPr dirty="0" sz="5400">
                <a:latin typeface="Arial"/>
                <a:cs typeface="Arial"/>
              </a:rPr>
              <a:t>Reduce</a:t>
            </a:r>
            <a:r>
              <a:rPr dirty="0" sz="5400" spc="-65">
                <a:latin typeface="Arial"/>
                <a:cs typeface="Arial"/>
              </a:rPr>
              <a:t> </a:t>
            </a:r>
            <a:r>
              <a:rPr dirty="0" sz="5400" spc="-10">
                <a:latin typeface="Arial"/>
                <a:cs typeface="Arial"/>
              </a:rPr>
              <a:t>Seizures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ts val="6409"/>
              </a:lnSpc>
            </a:pPr>
            <a:r>
              <a:rPr dirty="0" sz="5400">
                <a:latin typeface="Arial"/>
                <a:cs typeface="Arial"/>
              </a:rPr>
              <a:t>in</a:t>
            </a:r>
            <a:r>
              <a:rPr dirty="0" sz="5400" spc="-35">
                <a:latin typeface="Arial"/>
                <a:cs typeface="Arial"/>
              </a:rPr>
              <a:t> </a:t>
            </a:r>
            <a:r>
              <a:rPr dirty="0" sz="5400">
                <a:latin typeface="Arial"/>
                <a:cs typeface="Arial"/>
              </a:rPr>
              <a:t>Cardiac</a:t>
            </a:r>
            <a:r>
              <a:rPr dirty="0" sz="5400" spc="-35">
                <a:latin typeface="Arial"/>
                <a:cs typeface="Arial"/>
              </a:rPr>
              <a:t> </a:t>
            </a:r>
            <a:r>
              <a:rPr dirty="0" sz="5400" spc="-10">
                <a:latin typeface="Arial"/>
                <a:cs typeface="Arial"/>
              </a:rPr>
              <a:t>Surgery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0055" y="4430267"/>
            <a:ext cx="10340340" cy="19685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905510" marR="5080" indent="104775">
              <a:lnSpc>
                <a:spcPts val="3790"/>
              </a:lnSpc>
              <a:spcBef>
                <a:spcPts val="265"/>
              </a:spcBef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Andre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Lamy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behalf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DEPOSITION</a:t>
            </a:r>
            <a:r>
              <a:rPr dirty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Investigators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32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Institute,</a:t>
            </a:r>
            <a:r>
              <a:rPr dirty="0" sz="3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Hamilton,</a:t>
            </a:r>
            <a:r>
              <a:rPr dirty="0" sz="32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Funding: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Canadian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Institutes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240" y="381000"/>
            <a:ext cx="5808629" cy="9453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0" y="5907234"/>
            <a:ext cx="3650380" cy="69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7456" y="565403"/>
            <a:ext cx="20980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Calibri"/>
                <a:cs typeface="Calibri"/>
              </a:rPr>
              <a:t>Statistics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5140" y="1652959"/>
            <a:ext cx="9956165" cy="405384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54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hypothesis</a:t>
            </a:r>
            <a:endParaRPr sz="32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60"/>
              </a:spcBef>
              <a:buChar char="–"/>
              <a:tabLst>
                <a:tab pos="89217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superior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endParaRPr sz="28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145"/>
              </a:spcBef>
              <a:buChar char="–"/>
              <a:tabLst>
                <a:tab pos="8921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Fisher’s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exact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sided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&lt;0.05</a:t>
            </a:r>
            <a:endParaRPr sz="24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21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hypothesis</a:t>
            </a:r>
            <a:endParaRPr sz="32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145"/>
              </a:spcBef>
              <a:buChar char="–"/>
              <a:tabLst>
                <a:tab pos="89217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noninferior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transfusion</a:t>
            </a:r>
            <a:endParaRPr sz="2800">
              <a:latin typeface="Calibri"/>
              <a:cs typeface="Calibri"/>
            </a:endParaRPr>
          </a:p>
          <a:p>
            <a:pPr lvl="2" marL="1365885" indent="-269240">
              <a:lnSpc>
                <a:spcPct val="100000"/>
              </a:lnSpc>
              <a:spcBef>
                <a:spcPts val="1240"/>
              </a:spcBef>
              <a:buChar char="•"/>
              <a:tabLst>
                <a:tab pos="136588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upper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bound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sided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97.5%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fall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1.15</a:t>
            </a:r>
            <a:endParaRPr sz="2400">
              <a:latin typeface="Calibri"/>
              <a:cs typeface="Calibri"/>
            </a:endParaRPr>
          </a:p>
          <a:p>
            <a:pPr lvl="2" marL="1365885" indent="-269240">
              <a:lnSpc>
                <a:spcPct val="100000"/>
              </a:lnSpc>
              <a:spcBef>
                <a:spcPts val="1225"/>
              </a:spcBef>
              <a:buChar char="•"/>
              <a:tabLst>
                <a:tab pos="1365885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sided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&lt;0.025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34334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Enrollment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69990" y="2040128"/>
            <a:ext cx="9516745" cy="296100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94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pre-specified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interim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3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3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DSMB</a:t>
            </a:r>
            <a:r>
              <a:rPr dirty="0" sz="3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(75%)</a:t>
            </a:r>
            <a:endParaRPr sz="33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84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DSMB</a:t>
            </a:r>
            <a:r>
              <a:rPr dirty="0" sz="3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recommended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3300">
              <a:latin typeface="Calibri"/>
              <a:cs typeface="Calibri"/>
            </a:endParaRPr>
          </a:p>
          <a:p>
            <a:pPr marL="418465" marR="368300" indent="-406400">
              <a:lnSpc>
                <a:spcPts val="3910"/>
              </a:lnSpc>
              <a:spcBef>
                <a:spcPts val="101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reviewed</a:t>
            </a:r>
            <a:r>
              <a:rPr dirty="0" sz="3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FFFFFF"/>
                </a:solidFill>
                <a:latin typeface="Calibri"/>
                <a:cs typeface="Calibri"/>
              </a:rPr>
              <a:t>stop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enrollment</a:t>
            </a:r>
            <a:r>
              <a:rPr dirty="0" sz="3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trial on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November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28,2023</a:t>
            </a:r>
            <a:endParaRPr sz="33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72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3242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enrolled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FFFFFF"/>
                </a:solidFill>
                <a:latin typeface="Calibri"/>
                <a:cs typeface="Calibri"/>
              </a:rPr>
              <a:t>3800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193" y="568451"/>
            <a:ext cx="54356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Baseline</a:t>
            </a:r>
            <a:r>
              <a:rPr dirty="0" sz="4400" spc="-40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characteristics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90600" y="1426809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90600" y="6682175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86273" y="1442211"/>
            <a:ext cx="21316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Characteristics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59419" y="1478787"/>
            <a:ext cx="1664970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58750" marR="5080" indent="-146685">
              <a:lnSpc>
                <a:spcPct val="100699"/>
              </a:lnSpc>
              <a:spcBef>
                <a:spcPts val="75"/>
              </a:spcBef>
            </a:pP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28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TXA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(N=1624)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75844" y="1478787"/>
            <a:ext cx="2376805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14350" marR="5080" indent="-502284">
              <a:lnSpc>
                <a:spcPct val="100699"/>
              </a:lnSpc>
              <a:spcBef>
                <a:spcPts val="7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dirty="0" sz="28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TXA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(N=1618)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990600" y="2458428"/>
          <a:ext cx="9906000" cy="351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3405"/>
                <a:gridCol w="2704464"/>
                <a:gridCol w="2741295"/>
              </a:tblGrid>
              <a:tr h="67754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(mean</a:t>
                      </a: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yrs)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159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66.3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65.7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588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588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042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History</a:t>
                      </a:r>
                      <a:r>
                        <a:rPr dirty="0" sz="280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infarction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 marR="59690">
                        <a:lnSpc>
                          <a:spcPct val="10000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351155">
                        <a:lnSpc>
                          <a:spcPts val="3175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Diabetes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1165">
                <a:tc>
                  <a:txBody>
                    <a:bodyPr/>
                    <a:lstStyle/>
                    <a:p>
                      <a:pPr marL="351155">
                        <a:lnSpc>
                          <a:spcPts val="321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2545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80695">
                <a:tc>
                  <a:txBody>
                    <a:bodyPr/>
                    <a:lstStyle/>
                    <a:p>
                      <a:pPr marL="351155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r>
                        <a:rPr dirty="0" sz="280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history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ts val="322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322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0.4%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1059180" y="5931915"/>
            <a:ext cx="22936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Elective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71578" y="6075171"/>
            <a:ext cx="6426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43731" y="6075171"/>
            <a:ext cx="6426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64%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456" y="477012"/>
            <a:ext cx="52990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Surgical</a:t>
            </a:r>
            <a:r>
              <a:rPr dirty="0" sz="4400" spc="-70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characteristics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38200" y="1524000"/>
          <a:ext cx="10058400" cy="284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685"/>
                <a:gridCol w="2977515"/>
                <a:gridCol w="2919729"/>
              </a:tblGrid>
              <a:tr h="10312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6010" marR="380365" indent="-146685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r>
                        <a:rPr dirty="0" sz="2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(N=1624)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0269" marR="172720" indent="-502284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r>
                        <a:rPr dirty="0" sz="2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(N=1618)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CABG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890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0394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107950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90905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39494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4815">
                <a:tc>
                  <a:txBody>
                    <a:bodyPr/>
                    <a:lstStyle/>
                    <a:p>
                      <a:pPr marL="107950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Ascending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aorta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41069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89025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85775">
                <a:tc>
                  <a:txBody>
                    <a:bodyPr/>
                    <a:lstStyle/>
                    <a:p>
                      <a:pPr marL="107950">
                        <a:lnSpc>
                          <a:spcPts val="321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Mixed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0905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39494">
                        <a:lnSpc>
                          <a:spcPts val="321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38200" y="5332695"/>
            <a:ext cx="9982200" cy="0"/>
          </a:xfrm>
          <a:custGeom>
            <a:avLst/>
            <a:gdLst/>
            <a:ahLst/>
            <a:cxnLst/>
            <a:rect l="l" t="t" r="r" b="b"/>
            <a:pathLst>
              <a:path w="9982200" h="0">
                <a:moveTo>
                  <a:pt x="0" y="0"/>
                </a:moveTo>
                <a:lnTo>
                  <a:pt x="9982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38200" y="6251957"/>
            <a:ext cx="9982200" cy="0"/>
          </a:xfrm>
          <a:custGeom>
            <a:avLst/>
            <a:gdLst/>
            <a:ahLst/>
            <a:cxnLst/>
            <a:rect l="l" t="t" r="r" b="b"/>
            <a:pathLst>
              <a:path w="9982200" h="0">
                <a:moveTo>
                  <a:pt x="0" y="0"/>
                </a:moveTo>
                <a:lnTo>
                  <a:pt x="9982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33873" y="4386579"/>
            <a:ext cx="3702050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Cardio-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pulmonary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bypass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(mins)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62847" y="4599939"/>
            <a:ext cx="657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88.7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134999" y="4599939"/>
            <a:ext cx="657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88.6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33873" y="5349747"/>
            <a:ext cx="35128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Cross-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clamp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(mins)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62847" y="5541771"/>
            <a:ext cx="657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66.2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34999" y="5541771"/>
            <a:ext cx="657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66.0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6744" rIns="0" bIns="0" rtlCol="0" vert="horz">
            <a:spAutoFit/>
          </a:bodyPr>
          <a:lstStyle/>
          <a:p>
            <a:pPr marL="1708785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Compliance</a:t>
            </a:r>
            <a:r>
              <a:rPr dirty="0" sz="4400" spc="-5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and</a:t>
            </a:r>
            <a:r>
              <a:rPr dirty="0" sz="4400" spc="-45" b="1">
                <a:latin typeface="Calibri"/>
                <a:cs typeface="Calibri"/>
              </a:rPr>
              <a:t> </a:t>
            </a:r>
            <a:r>
              <a:rPr dirty="0" sz="4400" spc="-20" b="1">
                <a:latin typeface="Calibri"/>
                <a:cs typeface="Calibri"/>
              </a:rPr>
              <a:t>Follow-</a:t>
            </a:r>
            <a:r>
              <a:rPr dirty="0" sz="4400" spc="-25" b="1">
                <a:latin typeface="Calibri"/>
                <a:cs typeface="Calibri"/>
              </a:rPr>
              <a:t>up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9740" y="2581293"/>
            <a:ext cx="8733790" cy="244792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43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placebo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3200">
              <a:latin typeface="Calibri"/>
              <a:cs typeface="Calibri"/>
            </a:endParaRPr>
          </a:p>
          <a:p>
            <a:pPr marL="553720">
              <a:lnSpc>
                <a:spcPct val="100000"/>
              </a:lnSpc>
              <a:spcBef>
                <a:spcPts val="1165"/>
              </a:spcBef>
              <a:tabLst>
                <a:tab pos="892175" algn="l"/>
              </a:tabLst>
            </a:pP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	96.5%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endParaRPr sz="28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buChar char="•"/>
              <a:tabLst>
                <a:tab pos="418465" algn="l"/>
              </a:tabLst>
            </a:pP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Follow-up:</a:t>
            </a:r>
            <a:r>
              <a:rPr dirty="0" sz="3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participants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1024" rIns="0" bIns="0" rtlCol="0" vert="horz">
            <a:spAutoFit/>
          </a:bodyPr>
          <a:lstStyle/>
          <a:p>
            <a:pPr marL="2813685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Primary</a:t>
            </a:r>
            <a:r>
              <a:rPr dirty="0" sz="4400" spc="-5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6" y="5723635"/>
            <a:ext cx="2646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Fisher’s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exact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7644" y="5406934"/>
            <a:ext cx="11641455" cy="0"/>
          </a:xfrm>
          <a:custGeom>
            <a:avLst/>
            <a:gdLst/>
            <a:ahLst/>
            <a:cxnLst/>
            <a:rect l="l" t="t" r="r" b="b"/>
            <a:pathLst>
              <a:path w="11641455" h="0">
                <a:moveTo>
                  <a:pt x="0" y="0"/>
                </a:moveTo>
                <a:lnTo>
                  <a:pt x="116411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396709" y="4834635"/>
            <a:ext cx="16179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(0.12-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1.14)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07644" y="2776310"/>
          <a:ext cx="11717655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760"/>
                <a:gridCol w="2686050"/>
                <a:gridCol w="6812280"/>
              </a:tblGrid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121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r>
                        <a:rPr dirty="0" sz="2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875"/>
                        </a:spcBef>
                        <a:tabLst>
                          <a:tab pos="3874770" algn="l"/>
                          <a:tab pos="5988050" algn="l"/>
                        </a:tabLst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r>
                        <a:rPr dirty="0" sz="2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3730" sz="420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r>
                        <a:rPr dirty="0" baseline="-33730" sz="4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3730" sz="42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baseline="-33730" sz="4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81280">
                        <a:lnSpc>
                          <a:spcPts val="3195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12750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n=1624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37185">
                        <a:lnSpc>
                          <a:spcPts val="1720"/>
                        </a:lnSpc>
                        <a:spcBef>
                          <a:spcPts val="1540"/>
                        </a:spcBef>
                        <a:tabLst>
                          <a:tab pos="2524760" algn="l"/>
                          <a:tab pos="4747260" algn="l"/>
                        </a:tabLst>
                      </a:pPr>
                      <a:r>
                        <a:rPr dirty="0" baseline="33730" sz="42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n=1618</a:t>
                      </a:r>
                      <a:r>
                        <a:rPr dirty="0" baseline="33730" sz="4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95580"/>
                </a:tc>
              </a:tr>
              <a:tr h="565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0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0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36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30035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13384">
                        <a:lnSpc>
                          <a:spcPct val="100000"/>
                        </a:lnSpc>
                        <a:spcBef>
                          <a:spcPts val="236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(0.2)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30035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66395">
                        <a:lnSpc>
                          <a:spcPct val="100000"/>
                        </a:lnSpc>
                        <a:spcBef>
                          <a:spcPts val="2365"/>
                        </a:spcBef>
                        <a:tabLst>
                          <a:tab pos="2854960" algn="l"/>
                          <a:tab pos="4867275" algn="l"/>
                        </a:tabLst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(0.7)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33730" sz="42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0.36</a:t>
                      </a:r>
                      <a:r>
                        <a:rPr dirty="0" baseline="33730" sz="4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30035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152" rIns="0" bIns="0" rtlCol="0" vert="horz">
            <a:spAutoFit/>
          </a:bodyPr>
          <a:lstStyle/>
          <a:p>
            <a:pPr marL="173736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Post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Hoc</a:t>
            </a:r>
            <a:r>
              <a:rPr dirty="0" sz="4400" spc="-3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Primary</a:t>
            </a:r>
            <a:r>
              <a:rPr dirty="0" sz="4400" spc="-2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3" y="5744971"/>
            <a:ext cx="6017895" cy="915669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*patients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excluded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62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¶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Fisher’s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exact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7639" y="1888912"/>
          <a:ext cx="11717655" cy="294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975"/>
                <a:gridCol w="2449195"/>
                <a:gridCol w="2893695"/>
                <a:gridCol w="2713354"/>
                <a:gridCol w="1369059"/>
              </a:tblGrid>
              <a:tr h="1790700">
                <a:tc>
                  <a:txBody>
                    <a:bodyPr/>
                    <a:lstStyle/>
                    <a:p>
                      <a:pPr marL="80645">
                        <a:lnSpc>
                          <a:spcPts val="316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0020">
                        <a:lnSpc>
                          <a:spcPts val="3160"/>
                        </a:lnSpc>
                      </a:pP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r>
                        <a:rPr dirty="0" sz="2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60655">
                        <a:lnSpc>
                          <a:spcPts val="3325"/>
                        </a:lnSpc>
                        <a:spcBef>
                          <a:spcPts val="4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n=1624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60655">
                        <a:lnSpc>
                          <a:spcPts val="332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6045">
                        <a:lnSpc>
                          <a:spcPts val="316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r>
                        <a:rPr dirty="0" sz="2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06680">
                        <a:lnSpc>
                          <a:spcPts val="3325"/>
                        </a:lnSpc>
                        <a:spcBef>
                          <a:spcPts val="4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n=1618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06680">
                        <a:lnSpc>
                          <a:spcPts val="332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316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5880">
                        <a:lnSpc>
                          <a:spcPts val="3160"/>
                        </a:lnSpc>
                      </a:pP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R="558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¶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Seizure*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05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(0.2)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(0.7)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0.36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(0.12-1.14)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524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2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0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(0.2)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1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0.29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(0.09-0.86)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524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152" rIns="0" bIns="0" rtlCol="0" vert="horz">
            <a:spAutoFit/>
          </a:bodyPr>
          <a:lstStyle/>
          <a:p>
            <a:pPr marL="173736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Post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Hoc</a:t>
            </a:r>
            <a:r>
              <a:rPr dirty="0" sz="4400" spc="-3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Primary</a:t>
            </a:r>
            <a:r>
              <a:rPr dirty="0" sz="4400" spc="-2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3" y="5824220"/>
            <a:ext cx="2646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Fisher’s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exact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7639" y="2057400"/>
          <a:ext cx="11717655" cy="222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160"/>
                <a:gridCol w="2352675"/>
                <a:gridCol w="3016885"/>
                <a:gridCol w="2367279"/>
                <a:gridCol w="1478279"/>
              </a:tblGrid>
              <a:tr h="423545">
                <a:tc>
                  <a:txBody>
                    <a:bodyPr/>
                    <a:lstStyle/>
                    <a:p>
                      <a:pPr marL="8064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61290">
                        <a:lnSpc>
                          <a:spcPts val="315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06070">
                        <a:lnSpc>
                          <a:spcPts val="3150"/>
                        </a:lnSpc>
                      </a:pP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80645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2705">
                        <a:lnSpc>
                          <a:spcPts val="322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N=22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322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1290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2405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316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316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2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(25%)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06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16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152" rIns="0" bIns="0" rtlCol="0" vert="horz">
            <a:spAutoFit/>
          </a:bodyPr>
          <a:lstStyle/>
          <a:p>
            <a:pPr marL="173736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Post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Hoc</a:t>
            </a:r>
            <a:r>
              <a:rPr dirty="0" sz="4400" spc="-3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Primary</a:t>
            </a:r>
            <a:r>
              <a:rPr dirty="0" sz="4400" spc="-2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3" y="5824220"/>
            <a:ext cx="1762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Chi-square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7639" y="2057400"/>
          <a:ext cx="11717655" cy="2901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40"/>
                <a:gridCol w="2835910"/>
                <a:gridCol w="2712084"/>
                <a:gridCol w="2783204"/>
                <a:gridCol w="1200150"/>
              </a:tblGrid>
              <a:tr h="423545">
                <a:tc>
                  <a:txBody>
                    <a:bodyPr/>
                    <a:lstStyle/>
                    <a:p>
                      <a:pPr marL="8064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6850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chambers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chambers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315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3150"/>
                        </a:lnSpc>
                      </a:pP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6850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n=2268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n=940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215">
                        <a:lnSpc>
                          <a:spcPts val="316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ts val="316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(0.3)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0.36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(0.13-0.99)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2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(1.1)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0.33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(0.13-0.84)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1024" rIns="0" bIns="0" rtlCol="0" vert="horz">
            <a:spAutoFit/>
          </a:bodyPr>
          <a:lstStyle/>
          <a:p>
            <a:pPr marL="2517775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Secondary</a:t>
            </a:r>
            <a:r>
              <a:rPr dirty="0" sz="4400" spc="-9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6" y="5723635"/>
            <a:ext cx="5240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One-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inferiority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P=0.007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7644" y="4327308"/>
            <a:ext cx="11641455" cy="0"/>
          </a:xfrm>
          <a:custGeom>
            <a:avLst/>
            <a:gdLst/>
            <a:ahLst/>
            <a:cxnLst/>
            <a:rect l="l" t="t" r="r" b="b"/>
            <a:pathLst>
              <a:path w="11641455" h="0">
                <a:moveTo>
                  <a:pt x="0" y="0"/>
                </a:moveTo>
                <a:lnTo>
                  <a:pt x="116411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7644" y="2776310"/>
            <a:ext cx="11641455" cy="0"/>
          </a:xfrm>
          <a:custGeom>
            <a:avLst/>
            <a:gdLst/>
            <a:ahLst/>
            <a:cxnLst/>
            <a:rect l="l" t="t" r="r" b="b"/>
            <a:pathLst>
              <a:path w="11641455" h="0">
                <a:moveTo>
                  <a:pt x="0" y="0"/>
                </a:moveTo>
                <a:lnTo>
                  <a:pt x="116411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07644" y="5406934"/>
            <a:ext cx="11641455" cy="0"/>
          </a:xfrm>
          <a:custGeom>
            <a:avLst/>
            <a:gdLst/>
            <a:ahLst/>
            <a:cxnLst/>
            <a:rect l="l" t="t" r="r" b="b"/>
            <a:pathLst>
              <a:path w="11641455" h="0">
                <a:moveTo>
                  <a:pt x="0" y="0"/>
                </a:moveTo>
                <a:lnTo>
                  <a:pt x="116411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76224" y="3301491"/>
            <a:ext cx="13589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67665" y="2874771"/>
            <a:ext cx="1664970" cy="13030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28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TXA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n=1624</a:t>
            </a:r>
            <a:endParaRPr sz="2800">
              <a:latin typeface="Calibri"/>
              <a:cs typeface="Calibri"/>
            </a:endParaRPr>
          </a:p>
          <a:p>
            <a:pPr algn="ctr" marL="635">
              <a:lnSpc>
                <a:spcPts val="331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(%)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55138" y="2874771"/>
            <a:ext cx="2376805" cy="13030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dirty="0" sz="28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TXA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n=1618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31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(%)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711827" y="3088131"/>
            <a:ext cx="1216025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01320">
              <a:lnSpc>
                <a:spcPct val="100699"/>
              </a:lnSpc>
              <a:spcBef>
                <a:spcPts val="75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RR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(95%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CI)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0077" y="3088131"/>
            <a:ext cx="796290" cy="88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6224" y="4401820"/>
            <a:ext cx="1645285" cy="88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RBC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transfusion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51200" y="4615179"/>
            <a:ext cx="14992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570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(35.1)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994400" y="4615179"/>
            <a:ext cx="14992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433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(26.8)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11009" y="4401820"/>
            <a:ext cx="1617980" cy="88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0645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1.31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(1.18-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1.46)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668247" y="4615179"/>
            <a:ext cx="1098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0.001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3532504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Disclosure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988311"/>
            <a:ext cx="135636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</a:tabLst>
            </a:pPr>
            <a:r>
              <a:rPr dirty="0" sz="3300" spc="-20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106" y="641603"/>
            <a:ext cx="40392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Tertiary</a:t>
            </a:r>
            <a:r>
              <a:rPr dirty="0" sz="4400" spc="-8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1000" y="1628344"/>
          <a:ext cx="11717655" cy="3256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125"/>
                <a:gridCol w="2317115"/>
                <a:gridCol w="2875280"/>
                <a:gridCol w="2907664"/>
              </a:tblGrid>
              <a:tr h="1541145">
                <a:tc>
                  <a:txBody>
                    <a:bodyPr/>
                    <a:lstStyle/>
                    <a:p>
                      <a:pPr marL="80645">
                        <a:lnSpc>
                          <a:spcPts val="317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3170"/>
                        </a:lnSpc>
                      </a:pP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r>
                        <a:rPr dirty="0" sz="2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44450">
                        <a:lnSpc>
                          <a:spcPts val="3335"/>
                        </a:lnSpc>
                        <a:spcBef>
                          <a:spcPts val="20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n=1624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44450">
                        <a:lnSpc>
                          <a:spcPts val="333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317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r>
                        <a:rPr dirty="0" sz="2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09855">
                        <a:lnSpc>
                          <a:spcPts val="3335"/>
                        </a:lnSpc>
                        <a:spcBef>
                          <a:spcPts val="20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n=1618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109855">
                        <a:lnSpc>
                          <a:spcPts val="333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9070">
                        <a:lnSpc>
                          <a:spcPts val="317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R="1790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80645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28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dirty="0" sz="28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756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(46.6)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583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(36.0)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1.29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(1.19-1.40)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80645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Reoperation</a:t>
                      </a:r>
                      <a:r>
                        <a:rPr dirty="0" sz="2800" spc="-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bleeding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(3.9)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1.37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(0.94-1.98)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4815">
                <a:tc>
                  <a:txBody>
                    <a:bodyPr/>
                    <a:lstStyle/>
                    <a:p>
                      <a:pPr marL="80645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(hr)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–median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0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3175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79705">
                        <a:lnSpc>
                          <a:spcPts val="3175"/>
                        </a:lnSpc>
                      </a:pP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1165">
                <a:tc>
                  <a:txBody>
                    <a:bodyPr/>
                    <a:lstStyle/>
                    <a:p>
                      <a:pPr marL="80645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MACE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(2.5)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1.29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(0.81-2.04)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783" y="641603"/>
            <a:ext cx="61906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Post</a:t>
            </a:r>
            <a:r>
              <a:rPr dirty="0" sz="4400" spc="-4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Hoc</a:t>
            </a:r>
            <a:r>
              <a:rPr dirty="0" sz="4400" spc="-4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Tertiary</a:t>
            </a:r>
            <a:r>
              <a:rPr dirty="0" sz="4400" spc="-3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206" y="5723635"/>
            <a:ext cx="3183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990" algn="l"/>
              </a:tabLst>
            </a:pP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Controlled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7640" y="1661680"/>
          <a:ext cx="11717655" cy="3411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065"/>
                <a:gridCol w="1741805"/>
                <a:gridCol w="1951989"/>
                <a:gridCol w="2617469"/>
                <a:gridCol w="1341754"/>
                <a:gridCol w="1692275"/>
              </a:tblGrid>
              <a:tr h="1706880">
                <a:tc>
                  <a:txBody>
                    <a:bodyPr/>
                    <a:lstStyle/>
                    <a:p>
                      <a:pPr marL="80645">
                        <a:lnSpc>
                          <a:spcPts val="317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ts val="317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354330" marR="289560" indent="-635">
                        <a:lnSpc>
                          <a:spcPts val="3310"/>
                        </a:lnSpc>
                        <a:spcBef>
                          <a:spcPts val="17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n=1618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57150">
                        <a:lnSpc>
                          <a:spcPts val="328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317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L="414020" marR="440055" indent="-1270">
                        <a:lnSpc>
                          <a:spcPts val="3310"/>
                        </a:lnSpc>
                        <a:spcBef>
                          <a:spcPts val="17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n=1608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R="26034">
                        <a:lnSpc>
                          <a:spcPts val="328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317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RR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 marR="228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80645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KDIGO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322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(19.9)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330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(20.5)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21920">
                        <a:lnSpc>
                          <a:spcPts val="317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(0.92-0.99)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317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317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0.45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80645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KDIGO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(0.3)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256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1.37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(0.44-4.27)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0.59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4815">
                <a:tc>
                  <a:txBody>
                    <a:bodyPr/>
                    <a:lstStyle/>
                    <a:p>
                      <a:pPr marL="80645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KDIGO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28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3175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24(1.5)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(0.6)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2560">
                        <a:lnSpc>
                          <a:spcPts val="3175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2.35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(1.14-4.83)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3175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3175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1165">
                <a:tc>
                  <a:txBody>
                    <a:bodyPr/>
                    <a:lstStyle/>
                    <a:p>
                      <a:pPr marL="80645">
                        <a:lnSpc>
                          <a:spcPts val="321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Dialysis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(1.2)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(0.4)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2560">
                        <a:lnSpc>
                          <a:spcPts val="321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3.16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(1.26-7.88)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3210"/>
                        </a:lnSpc>
                      </a:pP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694" y="553212"/>
            <a:ext cx="80759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Intravenous</a:t>
            </a:r>
            <a:r>
              <a:rPr dirty="0" sz="4400" spc="-10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dosage</a:t>
            </a:r>
            <a:r>
              <a:rPr dirty="0" sz="4400" spc="-9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and</a:t>
            </a:r>
            <a:r>
              <a:rPr dirty="0" sz="4400" spc="-9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Outcomes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28625" y="1676400"/>
          <a:ext cx="11275060" cy="40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85"/>
                <a:gridCol w="1450975"/>
                <a:gridCol w="1821180"/>
                <a:gridCol w="2385695"/>
                <a:gridCol w="2893060"/>
              </a:tblGrid>
              <a:tr h="423545">
                <a:tc>
                  <a:txBody>
                    <a:bodyPr/>
                    <a:lstStyle/>
                    <a:p>
                      <a:pPr marL="8064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Intravenous</a:t>
                      </a:r>
                      <a:r>
                        <a:rPr dirty="0" sz="2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TXA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8732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ts val="315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2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Seizure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5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RBC</a:t>
                      </a:r>
                      <a:r>
                        <a:rPr dirty="0" sz="2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transfusion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749935">
                        <a:lnSpc>
                          <a:spcPts val="3220"/>
                        </a:lnSpc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n=1618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86690">
                        <a:lnSpc>
                          <a:spcPts val="3220"/>
                        </a:lnSpc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9060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921385">
                <a:tc>
                  <a:txBody>
                    <a:bodyPr/>
                    <a:lstStyle/>
                    <a:p>
                      <a:pPr marL="786765">
                        <a:lnSpc>
                          <a:spcPts val="3160"/>
                        </a:lnSpc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2519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36mg/kg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35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669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35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35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35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164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(26.8)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35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36.1</a:t>
                      </a:r>
                      <a:r>
                        <a:rPr dirty="0" sz="2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60mg/kg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669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(0.6)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154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(24.8)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&gt;60.1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mg/kg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66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(0.6)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(1.1)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110</a:t>
                      </a:r>
                      <a:r>
                        <a:rPr dirty="0" sz="2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(31.0)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2656205">
              <a:lnSpc>
                <a:spcPct val="100000"/>
              </a:lnSpc>
              <a:spcBef>
                <a:spcPts val="100"/>
              </a:spcBef>
            </a:pPr>
            <a:r>
              <a:rPr dirty="0"/>
              <a:t>Subgroup</a:t>
            </a:r>
            <a:r>
              <a:rPr dirty="0" spc="10"/>
              <a:t> </a:t>
            </a:r>
            <a:r>
              <a:rPr dirty="0" spc="-10"/>
              <a:t>Seizure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8688997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1610995">
              <a:lnSpc>
                <a:spcPct val="100000"/>
              </a:lnSpc>
              <a:spcBef>
                <a:spcPts val="100"/>
              </a:spcBef>
            </a:pPr>
            <a:r>
              <a:rPr dirty="0"/>
              <a:t>Subgroup</a:t>
            </a:r>
            <a:r>
              <a:rPr dirty="0" spc="35"/>
              <a:t> </a:t>
            </a:r>
            <a:r>
              <a:rPr dirty="0"/>
              <a:t>RBC</a:t>
            </a:r>
            <a:r>
              <a:rPr dirty="0" spc="35"/>
              <a:t> </a:t>
            </a:r>
            <a:r>
              <a:rPr dirty="0" spc="-10"/>
              <a:t>transfusion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6870"/>
            <a:ext cx="7861264" cy="45976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544" rIns="0" bIns="0" rtlCol="0" vert="horz">
            <a:spAutoFit/>
          </a:bodyPr>
          <a:lstStyle/>
          <a:p>
            <a:pPr marL="2117725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Conclusions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of</a:t>
            </a:r>
            <a:r>
              <a:rPr dirty="0" sz="4400" spc="-6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our</a:t>
            </a:r>
            <a:r>
              <a:rPr dirty="0" sz="4400" spc="-50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trial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01394" y="2522220"/>
            <a:ext cx="8702675" cy="285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1930">
              <a:lnSpc>
                <a:spcPct val="100000"/>
              </a:lnSpc>
              <a:spcBef>
                <a:spcPts val="100"/>
              </a:spcBef>
              <a:tabLst>
                <a:tab pos="2836545" algn="l"/>
              </a:tabLst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	vs.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3200">
              <a:latin typeface="Calibri"/>
              <a:cs typeface="Calibri"/>
            </a:endParaRPr>
          </a:p>
          <a:p>
            <a:pPr marL="350520" indent="-337820">
              <a:lnSpc>
                <a:spcPct val="100000"/>
              </a:lnSpc>
              <a:buChar char="–"/>
              <a:tabLst>
                <a:tab pos="350520" algn="l"/>
                <a:tab pos="245237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	does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Clr>
                <a:srgbClr val="FFFFFF"/>
              </a:buClr>
              <a:buFont typeface="Calibri"/>
              <a:buChar char="–"/>
            </a:pPr>
            <a:endParaRPr sz="3200">
              <a:latin typeface="Calibri"/>
              <a:cs typeface="Calibri"/>
            </a:endParaRPr>
          </a:p>
          <a:p>
            <a:pPr marL="350520" indent="-337820">
              <a:lnSpc>
                <a:spcPct val="100000"/>
              </a:lnSpc>
              <a:buChar char="–"/>
              <a:tabLst>
                <a:tab pos="35052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transfusion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487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How</a:t>
            </a:r>
            <a:r>
              <a:rPr dirty="0" sz="4000" spc="-40"/>
              <a:t> </a:t>
            </a:r>
            <a:r>
              <a:rPr dirty="0" sz="4000"/>
              <a:t>does</a:t>
            </a:r>
            <a:r>
              <a:rPr dirty="0" sz="4000" spc="-40"/>
              <a:t> </a:t>
            </a:r>
            <a:r>
              <a:rPr dirty="0" sz="4000"/>
              <a:t>TxA</a:t>
            </a:r>
            <a:r>
              <a:rPr dirty="0" sz="4000" spc="-40"/>
              <a:t> </a:t>
            </a:r>
            <a:r>
              <a:rPr dirty="0" sz="4000"/>
              <a:t>cross</a:t>
            </a:r>
            <a:r>
              <a:rPr dirty="0" sz="4000" spc="-40"/>
              <a:t> </a:t>
            </a:r>
            <a:r>
              <a:rPr dirty="0" sz="4000"/>
              <a:t>the</a:t>
            </a:r>
            <a:r>
              <a:rPr dirty="0" sz="4000" spc="-40"/>
              <a:t> </a:t>
            </a:r>
            <a:r>
              <a:rPr dirty="0" sz="4000" spc="-20"/>
              <a:t>blood-</a:t>
            </a:r>
            <a:r>
              <a:rPr dirty="0" sz="4000"/>
              <a:t>brain</a:t>
            </a:r>
            <a:r>
              <a:rPr dirty="0" sz="4000" spc="-40"/>
              <a:t> </a:t>
            </a:r>
            <a:r>
              <a:rPr dirty="0" sz="4000" spc="-10"/>
              <a:t>barrier?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7005534" cy="498879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76123" y="6500837"/>
            <a:ext cx="2399030" cy="177800"/>
          </a:xfrm>
          <a:custGeom>
            <a:avLst/>
            <a:gdLst/>
            <a:ahLst/>
            <a:cxnLst/>
            <a:rect l="l" t="t" r="r" b="b"/>
            <a:pathLst>
              <a:path w="2399030" h="177800">
                <a:moveTo>
                  <a:pt x="2398712" y="0"/>
                </a:moveTo>
                <a:lnTo>
                  <a:pt x="2398712" y="0"/>
                </a:lnTo>
                <a:lnTo>
                  <a:pt x="0" y="0"/>
                </a:lnTo>
                <a:lnTo>
                  <a:pt x="0" y="177800"/>
                </a:lnTo>
                <a:lnTo>
                  <a:pt x="2398712" y="177800"/>
                </a:lnTo>
                <a:lnTo>
                  <a:pt x="2398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63434" y="6476491"/>
            <a:ext cx="2424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Jiang</a:t>
            </a:r>
            <a:r>
              <a:rPr dirty="0" sz="12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X,</a:t>
            </a:r>
            <a:r>
              <a:rPr dirty="0" sz="1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dirty="0" sz="1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Prog</a:t>
            </a:r>
            <a:r>
              <a:rPr dirty="0" sz="12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Neurobiol.</a:t>
            </a:r>
            <a:r>
              <a:rPr dirty="0" sz="1200" spc="-20">
                <a:solidFill>
                  <a:srgbClr val="212121"/>
                </a:solidFill>
                <a:latin typeface="Arial"/>
                <a:cs typeface="Arial"/>
              </a:rPr>
              <a:t> 2018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Micro-bubbles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/>
              <a:t>Focused</a:t>
            </a:r>
            <a:r>
              <a:rPr dirty="0" spc="10"/>
              <a:t> </a:t>
            </a:r>
            <a:r>
              <a:rPr dirty="0" spc="-10"/>
              <a:t>ultrasound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1186" y="1981200"/>
            <a:ext cx="8729625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2401570">
              <a:lnSpc>
                <a:spcPct val="100000"/>
              </a:lnSpc>
              <a:spcBef>
                <a:spcPts val="100"/>
              </a:spcBef>
            </a:pPr>
            <a:r>
              <a:rPr dirty="0"/>
              <a:t>Further</a:t>
            </a:r>
            <a:r>
              <a:rPr dirty="0" spc="25"/>
              <a:t> </a:t>
            </a:r>
            <a:r>
              <a:rPr dirty="0" spc="-10"/>
              <a:t>hypotheses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886646"/>
            <a:ext cx="10156190" cy="335597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90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of seizure is</a:t>
            </a:r>
            <a:r>
              <a:rPr dirty="0" sz="3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endParaRPr sz="33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750"/>
              </a:spcBef>
              <a:buChar char="–"/>
              <a:tabLst>
                <a:tab pos="892175" algn="l"/>
              </a:tabLst>
            </a:pP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31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31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 spc="-25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endParaRPr sz="31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675"/>
              </a:spcBef>
              <a:buChar char="–"/>
              <a:tabLst>
                <a:tab pos="892175" algn="l"/>
              </a:tabLst>
            </a:pP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Probably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mediated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embolism</a:t>
            </a:r>
            <a:r>
              <a:rPr dirty="0" sz="31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1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FFFFFF"/>
                </a:solidFill>
                <a:latin typeface="Calibri"/>
                <a:cs typeface="Calibri"/>
              </a:rPr>
              <a:t>debris</a:t>
            </a:r>
            <a:endParaRPr sz="3100">
              <a:latin typeface="Calibri"/>
              <a:cs typeface="Calibri"/>
            </a:endParaRPr>
          </a:p>
          <a:p>
            <a:pPr lvl="1" marL="892810" marR="5080" indent="-338455">
              <a:lnSpc>
                <a:spcPct val="100000"/>
              </a:lnSpc>
              <a:spcBef>
                <a:spcPts val="765"/>
              </a:spcBef>
              <a:buChar char="–"/>
              <a:tabLst>
                <a:tab pos="892810" algn="l"/>
              </a:tabLst>
            </a:pP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Presence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absence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1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3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embolism</a:t>
            </a:r>
            <a:r>
              <a:rPr dirty="0" sz="31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FFFFFF"/>
                </a:solidFill>
                <a:latin typeface="Calibri"/>
                <a:cs typeface="Calibri"/>
              </a:rPr>
              <a:t>could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1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mechanism:</a:t>
            </a:r>
            <a:r>
              <a:rPr dirty="0" sz="31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FFFFFF"/>
                </a:solidFill>
                <a:latin typeface="Calibri"/>
                <a:cs typeface="Calibri"/>
              </a:rPr>
              <a:t>timing</a:t>
            </a:r>
            <a:endParaRPr sz="31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675"/>
              </a:spcBef>
              <a:buChar char="–"/>
              <a:tabLst>
                <a:tab pos="892175" algn="l"/>
              </a:tabLst>
            </a:pP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Easily</a:t>
            </a:r>
            <a:r>
              <a:rPr dirty="0" sz="31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dirty="0" sz="31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r>
              <a:rPr dirty="0" sz="31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1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1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31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31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93139" y="1988311"/>
            <a:ext cx="231203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3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FFFFFF"/>
                </a:solidFill>
                <a:latin typeface="Calibri"/>
                <a:cs typeface="Calibri"/>
              </a:rPr>
              <a:t>you.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3823" rIns="0" bIns="0" rtlCol="0" vert="horz">
            <a:spAutoFit/>
          </a:bodyPr>
          <a:lstStyle/>
          <a:p>
            <a:pPr marL="3411854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Calibri"/>
                <a:cs typeface="Calibri"/>
              </a:rPr>
              <a:t>Background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2141220"/>
            <a:ext cx="10623550" cy="21774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419100" marR="447675" indent="-406400">
              <a:lnSpc>
                <a:spcPts val="3790"/>
              </a:lnSpc>
              <a:spcBef>
                <a:spcPts val="265"/>
              </a:spcBef>
              <a:buChar char="•"/>
              <a:tabLst>
                <a:tab pos="41910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Perioperative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morbidity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65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antifibrinolytics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care: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tranexamic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(TxA)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860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405" y="1491437"/>
            <a:ext cx="10137989" cy="5340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9262" y="-15240"/>
            <a:ext cx="6553834" cy="14643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3242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patients</a:t>
            </a:r>
            <a:r>
              <a:rPr dirty="0" spc="-2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randomized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b="1">
                <a:latin typeface="Calibri"/>
                <a:cs typeface="Calibri"/>
              </a:rPr>
              <a:t>16</a:t>
            </a:r>
            <a:r>
              <a:rPr dirty="0" spc="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centres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in</a:t>
            </a:r>
            <a:r>
              <a:rPr dirty="0" spc="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6</a:t>
            </a:r>
            <a:r>
              <a:rPr dirty="0" spc="3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countries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19263" y="1599691"/>
            <a:ext cx="718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1,791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46140" y="2312923"/>
            <a:ext cx="333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38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55344" y="1575308"/>
            <a:ext cx="718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1,290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332697" y="5952235"/>
            <a:ext cx="333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35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15527" y="3565652"/>
            <a:ext cx="465455" cy="1098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22</a:t>
            </a:r>
            <a:endParaRPr sz="24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2685"/>
              </a:spcBef>
            </a:pPr>
            <a:r>
              <a:rPr dirty="0" sz="2400" spc="-25">
                <a:latin typeface="Calibri"/>
                <a:cs typeface="Calibri"/>
              </a:rPr>
              <a:t>66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2649855">
              <a:lnSpc>
                <a:spcPct val="100000"/>
              </a:lnSpc>
              <a:spcBef>
                <a:spcPts val="100"/>
              </a:spcBef>
            </a:pPr>
            <a:r>
              <a:rPr dirty="0"/>
              <a:t>Glycine</a:t>
            </a:r>
            <a:r>
              <a:rPr dirty="0" spc="60"/>
              <a:t> </a:t>
            </a:r>
            <a:r>
              <a:rPr dirty="0" spc="-10"/>
              <a:t>receptors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914400"/>
            <a:ext cx="7400364" cy="57184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31509"/>
            <a:ext cx="8493796" cy="6290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036" rIns="0" bIns="0" rtlCol="0" vert="horz">
            <a:spAutoFit/>
          </a:bodyPr>
          <a:lstStyle/>
          <a:p>
            <a:pPr marL="37522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Problem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988311"/>
            <a:ext cx="10343515" cy="35077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19100" marR="643255" indent="-406400">
              <a:lnSpc>
                <a:spcPct val="101200"/>
              </a:lnSpc>
              <a:spcBef>
                <a:spcPts val="50"/>
              </a:spcBef>
              <a:buChar char="•"/>
              <a:tabLst>
                <a:tab pos="419100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Anesthesiologists</a:t>
            </a:r>
            <a:r>
              <a:rPr dirty="0" sz="3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prevent seizures</a:t>
            </a:r>
            <a:endParaRPr sz="33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840"/>
              </a:spcBef>
              <a:buChar char="•"/>
              <a:tabLst>
                <a:tab pos="418465" algn="l"/>
              </a:tabLst>
            </a:pP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It may increase</a:t>
            </a:r>
            <a:r>
              <a:rPr dirty="0" sz="3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the risk</a:t>
            </a:r>
            <a:r>
              <a:rPr dirty="0" sz="3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3300" spc="-1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endParaRPr sz="3300">
              <a:latin typeface="Calibri"/>
              <a:cs typeface="Calibri"/>
            </a:endParaRPr>
          </a:p>
          <a:p>
            <a:pPr marL="419100" marR="5080" indent="-406400">
              <a:lnSpc>
                <a:spcPts val="4300"/>
              </a:lnSpc>
              <a:spcBef>
                <a:spcPts val="990"/>
              </a:spcBef>
              <a:buChar char="•"/>
              <a:tabLst>
                <a:tab pos="419100" algn="l"/>
              </a:tabLs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Giving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dirty="0" sz="3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(topical)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tested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36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745"/>
              </a:spcBef>
              <a:buChar char="•"/>
              <a:tabLst>
                <a:tab pos="418465" algn="l"/>
              </a:tabLs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Promising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alternative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pilot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7224" rIns="0" bIns="0" rtlCol="0" vert="horz">
            <a:spAutoFit/>
          </a:bodyPr>
          <a:lstStyle/>
          <a:p>
            <a:pPr marL="3738245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Calibri"/>
                <a:cs typeface="Calibri"/>
              </a:rPr>
              <a:t>Question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7688" y="2598420"/>
            <a:ext cx="10222230" cy="2558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18465" marR="106045" indent="-406400">
              <a:lnSpc>
                <a:spcPct val="100299"/>
              </a:lnSpc>
              <a:spcBef>
                <a:spcPts val="8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undergoing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on-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pump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surgery,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tranexamic</a:t>
            </a:r>
            <a:r>
              <a:rPr dirty="0" sz="3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(intra-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pericardial)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usual</a:t>
            </a:r>
            <a:r>
              <a:rPr dirty="0" sz="32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dirty="0" sz="3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tranexamic</a:t>
            </a:r>
            <a:r>
              <a:rPr dirty="0" sz="32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dirty="0" sz="32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3200">
              <a:latin typeface="Calibri"/>
              <a:cs typeface="Calibri"/>
            </a:endParaRPr>
          </a:p>
          <a:p>
            <a:pPr marL="927100" marR="5080">
              <a:lnSpc>
                <a:spcPts val="3820"/>
              </a:lnSpc>
              <a:spcBef>
                <a:spcPts val="860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dirty="0" sz="3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dirty="0" sz="3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increasing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transfusion?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2231" y="824484"/>
            <a:ext cx="15843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Calibri"/>
                <a:cs typeface="Calibri"/>
              </a:rPr>
              <a:t>Design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87799" y="1613916"/>
            <a:ext cx="9659620" cy="427736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250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Randomized</a:t>
            </a:r>
            <a:r>
              <a:rPr dirty="0" sz="3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r>
              <a:rPr dirty="0" sz="3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150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dirty="0" sz="3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blinding</a:t>
            </a:r>
            <a:endParaRPr sz="3200">
              <a:latin typeface="Calibri"/>
              <a:cs typeface="Calibri"/>
            </a:endParaRPr>
          </a:p>
          <a:p>
            <a:pPr lvl="1" marL="892175" marR="5080" indent="-338455">
              <a:lnSpc>
                <a:spcPts val="3500"/>
              </a:lnSpc>
              <a:spcBef>
                <a:spcPts val="1460"/>
              </a:spcBef>
              <a:buChar char="–"/>
              <a:tabLst>
                <a:tab pos="892175" algn="l"/>
              </a:tabLst>
            </a:pP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syringes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(up</a:t>
            </a:r>
            <a:r>
              <a:rPr dirty="0" sz="3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10g)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syringes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(up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10g)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3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lvl="1" marL="891540" indent="-337820">
              <a:lnSpc>
                <a:spcPct val="100000"/>
              </a:lnSpc>
              <a:spcBef>
                <a:spcPts val="1120"/>
              </a:spcBef>
              <a:buChar char="–"/>
              <a:tabLst>
                <a:tab pos="89154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Investigator</a:t>
            </a:r>
            <a:r>
              <a:rPr dirty="0" sz="32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initiated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150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size: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3800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250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Funding: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Canadian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643" y="605027"/>
            <a:ext cx="39236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Eligibility</a:t>
            </a:r>
            <a:r>
              <a:rPr dirty="0" sz="4400" spc="-7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criteria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0739" y="1239011"/>
            <a:ext cx="10825480" cy="45974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30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≥18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yrs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undergoing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cardiopulmonary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bypass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Median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sternotomy</a:t>
            </a:r>
            <a:endParaRPr sz="20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20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Excluded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(too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bleeding)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Minimally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invasive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off-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pump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CABG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eGFR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&lt;30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ml/min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operative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hemoglobin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&gt;170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g/L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&lt;110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g/L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000" spc="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thrombocytopenia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(&lt;50,000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platelets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μL)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circulatory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arrest</a:t>
            </a:r>
            <a:endParaRPr sz="20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00"/>
              </a:spcBef>
              <a:buChar char="–"/>
              <a:tabLst>
                <a:tab pos="89217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endocarditis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6744" rIns="0" bIns="0" rtlCol="0" vert="horz">
            <a:spAutoFit/>
          </a:bodyPr>
          <a:lstStyle/>
          <a:p>
            <a:pPr marL="1616075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Intervention</a:t>
            </a:r>
            <a:r>
              <a:rPr dirty="0" sz="4400" spc="-10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and</a:t>
            </a:r>
            <a:r>
              <a:rPr dirty="0" sz="4400" spc="-9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Follow-</a:t>
            </a:r>
            <a:r>
              <a:rPr dirty="0" sz="4400" spc="-25" b="1">
                <a:latin typeface="Calibri"/>
                <a:cs typeface="Calibri"/>
              </a:rPr>
              <a:t>up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2262559"/>
            <a:ext cx="9469755" cy="365823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54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randomized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endParaRPr sz="32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260"/>
              </a:spcBef>
              <a:buChar char="–"/>
              <a:tabLst>
                <a:tab pos="89217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bolus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placebo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28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130"/>
              </a:spcBef>
              <a:buChar char="–"/>
              <a:tabLst>
                <a:tab pos="89217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TXA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placebo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(Protamine)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325"/>
              </a:spcBef>
              <a:buClr>
                <a:srgbClr val="FFFFFF"/>
              </a:buClr>
              <a:buFont typeface="Calibri"/>
              <a:buChar char="–"/>
            </a:pPr>
            <a:endParaRPr sz="28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buChar char="•"/>
              <a:tabLst>
                <a:tab pos="418465" algn="l"/>
              </a:tabLst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Follow-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3200">
              <a:latin typeface="Calibri"/>
              <a:cs typeface="Calibri"/>
            </a:endParaRPr>
          </a:p>
          <a:p>
            <a:pPr lvl="1" marL="973455" indent="-419734">
              <a:lnSpc>
                <a:spcPct val="100000"/>
              </a:lnSpc>
              <a:spcBef>
                <a:spcPts val="1265"/>
              </a:spcBef>
              <a:buChar char="–"/>
              <a:tabLst>
                <a:tab pos="97345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discharge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whichever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occurred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7" y="641603"/>
            <a:ext cx="23888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Calibri"/>
                <a:cs typeface="Calibri"/>
              </a:rPr>
              <a:t>Outcomes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9672" y="1615270"/>
            <a:ext cx="11377295" cy="3597910"/>
          </a:xfrm>
          <a:prstGeom prst="rect">
            <a:avLst/>
          </a:prstGeom>
        </p:spPr>
        <p:txBody>
          <a:bodyPr wrap="square" lIns="0" tIns="169545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33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endParaRPr sz="32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160"/>
              </a:spcBef>
              <a:buChar char="–"/>
              <a:tabLst>
                <a:tab pos="892175" algn="l"/>
              </a:tabLst>
            </a:pP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endParaRPr sz="30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195"/>
              </a:spcBef>
              <a:buChar char="•"/>
              <a:tabLst>
                <a:tab pos="418465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dirty="0" sz="32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endParaRPr sz="3200">
              <a:latin typeface="Calibri"/>
              <a:cs typeface="Calibri"/>
            </a:endParaRPr>
          </a:p>
          <a:p>
            <a:pPr lvl="1" marL="892175" indent="-338455">
              <a:lnSpc>
                <a:spcPct val="100000"/>
              </a:lnSpc>
              <a:spcBef>
                <a:spcPts val="1160"/>
              </a:spcBef>
              <a:buChar char="–"/>
              <a:tabLst>
                <a:tab pos="892175" algn="l"/>
              </a:tabLst>
            </a:pP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dirty="0" sz="3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transfusion</a:t>
            </a:r>
            <a:endParaRPr sz="3000">
              <a:latin typeface="Calibri"/>
              <a:cs typeface="Calibri"/>
            </a:endParaRPr>
          </a:p>
          <a:p>
            <a:pPr marL="419100" marR="5080" indent="-406400">
              <a:lnSpc>
                <a:spcPct val="102699"/>
              </a:lnSpc>
              <a:spcBef>
                <a:spcPts val="1100"/>
              </a:spcBef>
              <a:buChar char="•"/>
              <a:tabLst>
                <a:tab pos="419100" algn="l"/>
              </a:tabLst>
            </a:pP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Tertiary</a:t>
            </a:r>
            <a:r>
              <a:rPr dirty="0" sz="3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outcomes:</a:t>
            </a:r>
            <a:r>
              <a:rPr dirty="0" sz="30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dirty="0" sz="30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3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transfusion,</a:t>
            </a:r>
            <a:r>
              <a:rPr dirty="0" sz="3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composite</a:t>
            </a:r>
            <a:r>
              <a:rPr dirty="0" sz="30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(death,</a:t>
            </a:r>
            <a:r>
              <a:rPr dirty="0" sz="3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Calibri"/>
                <a:cs typeface="Calibri"/>
              </a:rPr>
              <a:t>MI,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stroke),</a:t>
            </a:r>
            <a:r>
              <a:rPr dirty="0" sz="3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reoperation</a:t>
            </a:r>
            <a:r>
              <a:rPr dirty="0" sz="3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bleeding</a:t>
            </a:r>
            <a:r>
              <a:rPr dirty="0" sz="3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tamponade,</a:t>
            </a:r>
            <a:r>
              <a:rPr dirty="0" sz="3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ICU</a:t>
            </a:r>
            <a:r>
              <a:rPr dirty="0" sz="3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length</a:t>
            </a:r>
            <a:r>
              <a:rPr dirty="0" sz="3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Calibri"/>
                <a:cs typeface="Calibri"/>
              </a:rPr>
              <a:t>stay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2024-04-07T18:22:13Z</dcterms:created>
  <dcterms:modified xsi:type="dcterms:W3CDTF">2024-04-07T18:22:13Z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