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2155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2155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2155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36591"/>
            <a:ext cx="9144000" cy="40690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22155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736591"/>
            <a:ext cx="9144000" cy="4069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336" y="139700"/>
            <a:ext cx="8363327" cy="541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21551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6090" y="780666"/>
            <a:ext cx="6541770" cy="338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85237" y="4861906"/>
            <a:ext cx="216534" cy="165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10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5.png"/><Relationship Id="rId3" Type="http://schemas.openxmlformats.org/officeDocument/2006/relationships/image" Target="../media/image10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Relationship Id="rId31" Type="http://schemas.openxmlformats.org/officeDocument/2006/relationships/image" Target="../media/image32.png"/><Relationship Id="rId32" Type="http://schemas.openxmlformats.org/officeDocument/2006/relationships/image" Target="../media/image33.png"/><Relationship Id="rId33" Type="http://schemas.openxmlformats.org/officeDocument/2006/relationships/image" Target="../media/image34.png"/><Relationship Id="rId34" Type="http://schemas.openxmlformats.org/officeDocument/2006/relationships/image" Target="../media/image35.png"/><Relationship Id="rId35" Type="http://schemas.openxmlformats.org/officeDocument/2006/relationships/image" Target="../media/image36.png"/><Relationship Id="rId36" Type="http://schemas.openxmlformats.org/officeDocument/2006/relationships/image" Target="../media/image37.png"/><Relationship Id="rId37" Type="http://schemas.openxmlformats.org/officeDocument/2006/relationships/image" Target="../media/image38.png"/><Relationship Id="rId38" Type="http://schemas.openxmlformats.org/officeDocument/2006/relationships/image" Target="../media/image39.png"/><Relationship Id="rId39" Type="http://schemas.openxmlformats.org/officeDocument/2006/relationships/image" Target="../media/image40.png"/><Relationship Id="rId40" Type="http://schemas.openxmlformats.org/officeDocument/2006/relationships/image" Target="../media/image41.png"/><Relationship Id="rId41" Type="http://schemas.openxmlformats.org/officeDocument/2006/relationships/image" Target="../media/image42.png"/><Relationship Id="rId42" Type="http://schemas.openxmlformats.org/officeDocument/2006/relationships/image" Target="../media/image43.png"/><Relationship Id="rId43" Type="http://schemas.openxmlformats.org/officeDocument/2006/relationships/image" Target="../media/image44.png"/><Relationship Id="rId44" Type="http://schemas.openxmlformats.org/officeDocument/2006/relationships/image" Target="../media/image45.png"/><Relationship Id="rId45" Type="http://schemas.openxmlformats.org/officeDocument/2006/relationships/image" Target="../media/image46.png"/><Relationship Id="rId46" Type="http://schemas.openxmlformats.org/officeDocument/2006/relationships/image" Target="../media/image47.png"/><Relationship Id="rId47" Type="http://schemas.openxmlformats.org/officeDocument/2006/relationships/image" Target="../media/image48.png"/><Relationship Id="rId48" Type="http://schemas.openxmlformats.org/officeDocument/2006/relationships/image" Target="../media/image49.png"/><Relationship Id="rId49" Type="http://schemas.openxmlformats.org/officeDocument/2006/relationships/image" Target="../media/image50.png"/><Relationship Id="rId50" Type="http://schemas.openxmlformats.org/officeDocument/2006/relationships/image" Target="../media/image51.png"/><Relationship Id="rId51" Type="http://schemas.openxmlformats.org/officeDocument/2006/relationships/image" Target="../media/image52.png"/><Relationship Id="rId52" Type="http://schemas.openxmlformats.org/officeDocument/2006/relationships/image" Target="../media/image53.png"/><Relationship Id="rId53" Type="http://schemas.openxmlformats.org/officeDocument/2006/relationships/image" Target="../media/image54.png"/><Relationship Id="rId54" Type="http://schemas.openxmlformats.org/officeDocument/2006/relationships/image" Target="../media/image55.png"/><Relationship Id="rId55" Type="http://schemas.openxmlformats.org/officeDocument/2006/relationships/image" Target="../media/image56.png"/><Relationship Id="rId56" Type="http://schemas.openxmlformats.org/officeDocument/2006/relationships/image" Target="../media/image57.png"/><Relationship Id="rId57" Type="http://schemas.openxmlformats.org/officeDocument/2006/relationships/image" Target="../media/image58.png"/><Relationship Id="rId58" Type="http://schemas.openxmlformats.org/officeDocument/2006/relationships/image" Target="../media/image59.png"/><Relationship Id="rId59" Type="http://schemas.openxmlformats.org/officeDocument/2006/relationships/image" Target="../media/image60.png"/><Relationship Id="rId60" Type="http://schemas.openxmlformats.org/officeDocument/2006/relationships/image" Target="../media/image61.png"/><Relationship Id="rId61" Type="http://schemas.openxmlformats.org/officeDocument/2006/relationships/image" Target="../media/image62.png"/><Relationship Id="rId62" Type="http://schemas.openxmlformats.org/officeDocument/2006/relationships/image" Target="../media/image63.png"/><Relationship Id="rId63" Type="http://schemas.openxmlformats.org/officeDocument/2006/relationships/image" Target="../media/image64.png"/><Relationship Id="rId64" Type="http://schemas.openxmlformats.org/officeDocument/2006/relationships/image" Target="../media/image65.png"/><Relationship Id="rId65" Type="http://schemas.openxmlformats.org/officeDocument/2006/relationships/image" Target="../media/image66.png"/><Relationship Id="rId66" Type="http://schemas.openxmlformats.org/officeDocument/2006/relationships/image" Target="../media/image67.png"/><Relationship Id="rId67" Type="http://schemas.openxmlformats.org/officeDocument/2006/relationships/image" Target="../media/image68.png"/><Relationship Id="rId68" Type="http://schemas.openxmlformats.org/officeDocument/2006/relationships/image" Target="../media/image69.png"/><Relationship Id="rId69" Type="http://schemas.openxmlformats.org/officeDocument/2006/relationships/image" Target="../media/image7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71.jp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6" Type="http://schemas.openxmlformats.org/officeDocument/2006/relationships/image" Target="../media/image82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3" Type="http://schemas.openxmlformats.org/officeDocument/2006/relationships/image" Target="../media/image89.png"/><Relationship Id="rId14" Type="http://schemas.openxmlformats.org/officeDocument/2006/relationships/image" Target="../media/image90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91.png"/><Relationship Id="rId4" Type="http://schemas.openxmlformats.org/officeDocument/2006/relationships/image" Target="../media/image84.png"/><Relationship Id="rId5" Type="http://schemas.openxmlformats.org/officeDocument/2006/relationships/image" Target="../media/image86.png"/><Relationship Id="rId6" Type="http://schemas.openxmlformats.org/officeDocument/2006/relationships/image" Target="../media/image92.png"/><Relationship Id="rId7" Type="http://schemas.openxmlformats.org/officeDocument/2006/relationships/image" Target="../media/image93.png"/><Relationship Id="rId8" Type="http://schemas.openxmlformats.org/officeDocument/2006/relationships/image" Target="../media/image94.png"/><Relationship Id="rId9" Type="http://schemas.openxmlformats.org/officeDocument/2006/relationships/image" Target="../media/image95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87350" y="4146126"/>
            <a:ext cx="4404995" cy="66738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600" b="1">
                <a:solidFill>
                  <a:srgbClr val="221551"/>
                </a:solidFill>
                <a:latin typeface="Century Gothic"/>
                <a:cs typeface="Century Gothic"/>
              </a:rPr>
              <a:t>Daniel</a:t>
            </a:r>
            <a:r>
              <a:rPr dirty="0" sz="1600" spc="-4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221551"/>
                </a:solidFill>
                <a:latin typeface="Century Gothic"/>
                <a:cs typeface="Century Gothic"/>
              </a:rPr>
              <a:t>Gaudet,</a:t>
            </a:r>
            <a:r>
              <a:rPr dirty="0" sz="1600" spc="-4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600" b="1">
                <a:solidFill>
                  <a:srgbClr val="221551"/>
                </a:solidFill>
                <a:latin typeface="Century Gothic"/>
                <a:cs typeface="Century Gothic"/>
              </a:rPr>
              <a:t>MD,</a:t>
            </a:r>
            <a:r>
              <a:rPr dirty="0" sz="1600" spc="-45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600" spc="-25" b="1">
                <a:solidFill>
                  <a:srgbClr val="221551"/>
                </a:solidFill>
                <a:latin typeface="Century Gothic"/>
                <a:cs typeface="Century Gothic"/>
              </a:rPr>
              <a:t>PhD</a:t>
            </a:r>
            <a:endParaRPr sz="1600">
              <a:latin typeface="Century Gothic"/>
              <a:cs typeface="Century Gothic"/>
            </a:endParaRPr>
          </a:p>
          <a:p>
            <a:pPr marL="12700" marR="5080">
              <a:lnSpc>
                <a:spcPct val="103299"/>
              </a:lnSpc>
              <a:spcBef>
                <a:spcPts val="40"/>
              </a:spcBef>
            </a:pPr>
            <a:r>
              <a:rPr dirty="0" sz="1200" spc="-10">
                <a:solidFill>
                  <a:srgbClr val="221551"/>
                </a:solidFill>
                <a:latin typeface="Century Gothic"/>
                <a:cs typeface="Century Gothic"/>
              </a:rPr>
              <a:t>ECOGENE-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21</a:t>
            </a:r>
            <a:r>
              <a:rPr dirty="0" sz="1200" spc="-2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and</a:t>
            </a:r>
            <a:r>
              <a:rPr dirty="0" sz="1200" spc="-15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Dept</a:t>
            </a:r>
            <a:r>
              <a:rPr dirty="0" sz="1200" spc="-1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of</a:t>
            </a:r>
            <a:r>
              <a:rPr dirty="0" sz="1200" spc="-2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Medicine,</a:t>
            </a:r>
            <a:r>
              <a:rPr dirty="0" sz="1200" spc="-1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Université</a:t>
            </a:r>
            <a:r>
              <a:rPr dirty="0" sz="1200" spc="-2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de</a:t>
            </a:r>
            <a:r>
              <a:rPr dirty="0" sz="1200" spc="-2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221551"/>
                </a:solidFill>
                <a:latin typeface="Century Gothic"/>
                <a:cs typeface="Century Gothic"/>
              </a:rPr>
              <a:t>Montréal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on behalf</a:t>
            </a:r>
            <a:r>
              <a:rPr dirty="0" sz="1200" spc="-5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of</a:t>
            </a:r>
            <a:r>
              <a:rPr dirty="0" sz="1200" spc="-1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the</a:t>
            </a:r>
            <a:r>
              <a:rPr dirty="0" sz="1200" spc="-10">
                <a:solidFill>
                  <a:srgbClr val="221551"/>
                </a:solidFill>
                <a:latin typeface="Century Gothic"/>
                <a:cs typeface="Century Gothic"/>
              </a:rPr>
              <a:t> SHASTA-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2</a:t>
            </a:r>
            <a:r>
              <a:rPr dirty="0" sz="1200" spc="-5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>
                <a:solidFill>
                  <a:srgbClr val="221551"/>
                </a:solidFill>
                <a:latin typeface="Century Gothic"/>
                <a:cs typeface="Century Gothic"/>
              </a:rPr>
              <a:t>Study</a:t>
            </a:r>
            <a:r>
              <a:rPr dirty="0" sz="1200" spc="-10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1200" spc="-20">
                <a:solidFill>
                  <a:srgbClr val="221551"/>
                </a:solidFill>
                <a:latin typeface="Century Gothic"/>
                <a:cs typeface="Century Gothic"/>
              </a:rPr>
              <a:t>Team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7350" y="1594611"/>
            <a:ext cx="5868035" cy="244792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ct val="91000"/>
              </a:lnSpc>
              <a:spcBef>
                <a:spcPts val="400"/>
              </a:spcBef>
            </a:pPr>
            <a:r>
              <a:rPr dirty="0" sz="2800" spc="-20" i="1">
                <a:solidFill>
                  <a:srgbClr val="4924AA"/>
                </a:solidFill>
                <a:latin typeface="Century Gothic"/>
                <a:cs typeface="Century Gothic"/>
              </a:rPr>
              <a:t>SHASTA-</a:t>
            </a:r>
            <a:r>
              <a:rPr dirty="0" sz="2800" i="1">
                <a:solidFill>
                  <a:srgbClr val="4924AA"/>
                </a:solidFill>
                <a:latin typeface="Century Gothic"/>
                <a:cs typeface="Century Gothic"/>
              </a:rPr>
              <a:t>2</a:t>
            </a:r>
            <a:r>
              <a:rPr dirty="0" sz="2800" spc="-25" i="1">
                <a:solidFill>
                  <a:srgbClr val="4924AA"/>
                </a:solidFill>
                <a:latin typeface="Century Gothic"/>
                <a:cs typeface="Century Gothic"/>
              </a:rPr>
              <a:t> </a:t>
            </a:r>
            <a:r>
              <a:rPr dirty="0" sz="2800" i="1">
                <a:solidFill>
                  <a:srgbClr val="4924AA"/>
                </a:solidFill>
                <a:latin typeface="Century Gothic"/>
                <a:cs typeface="Century Gothic"/>
              </a:rPr>
              <a:t>Final</a:t>
            </a:r>
            <a:r>
              <a:rPr dirty="0" sz="2800" spc="-15" i="1">
                <a:solidFill>
                  <a:srgbClr val="4924AA"/>
                </a:solidFill>
                <a:latin typeface="Century Gothic"/>
                <a:cs typeface="Century Gothic"/>
              </a:rPr>
              <a:t> </a:t>
            </a:r>
            <a:r>
              <a:rPr dirty="0" sz="2800" i="1">
                <a:solidFill>
                  <a:srgbClr val="4924AA"/>
                </a:solidFill>
                <a:latin typeface="Century Gothic"/>
                <a:cs typeface="Century Gothic"/>
              </a:rPr>
              <a:t>Study</a:t>
            </a:r>
            <a:r>
              <a:rPr dirty="0" sz="2800" spc="-20" i="1">
                <a:solidFill>
                  <a:srgbClr val="4924AA"/>
                </a:solidFill>
                <a:latin typeface="Century Gothic"/>
                <a:cs typeface="Century Gothic"/>
              </a:rPr>
              <a:t> </a:t>
            </a:r>
            <a:r>
              <a:rPr dirty="0" sz="2800" spc="-10" i="1">
                <a:solidFill>
                  <a:srgbClr val="4924AA"/>
                </a:solidFill>
                <a:latin typeface="Century Gothic"/>
                <a:cs typeface="Century Gothic"/>
              </a:rPr>
              <a:t>Results</a:t>
            </a:r>
            <a:r>
              <a:rPr dirty="0" sz="2800" spc="-10" i="1">
                <a:solidFill>
                  <a:srgbClr val="4924AA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Plozasiran</a:t>
            </a:r>
            <a:r>
              <a:rPr dirty="0" sz="2400" spc="-65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221551"/>
                </a:solidFill>
                <a:latin typeface="Century Gothic"/>
                <a:cs typeface="Century Gothic"/>
              </a:rPr>
              <a:t>(ARO-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APOC3),</a:t>
            </a:r>
            <a:r>
              <a:rPr dirty="0" sz="2400" spc="-6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spc="-25" b="1">
                <a:solidFill>
                  <a:srgbClr val="221551"/>
                </a:solidFill>
                <a:latin typeface="Century Gothic"/>
                <a:cs typeface="Century Gothic"/>
              </a:rPr>
              <a:t>an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Investigational</a:t>
            </a:r>
            <a:r>
              <a:rPr dirty="0" sz="2400" spc="-85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RNAi</a:t>
            </a:r>
            <a:r>
              <a:rPr dirty="0" sz="2400" spc="-8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221551"/>
                </a:solidFill>
                <a:latin typeface="Century Gothic"/>
                <a:cs typeface="Century Gothic"/>
              </a:rPr>
              <a:t>Therapeutic,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Demonstrates</a:t>
            </a:r>
            <a:r>
              <a:rPr dirty="0" sz="2400" spc="-6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Profound</a:t>
            </a:r>
            <a:r>
              <a:rPr dirty="0" sz="2400" spc="-45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and</a:t>
            </a:r>
            <a:r>
              <a:rPr dirty="0" sz="2400" spc="-5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221551"/>
                </a:solidFill>
                <a:latin typeface="Century Gothic"/>
                <a:cs typeface="Century Gothic"/>
              </a:rPr>
              <a:t>Durable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Reductions</a:t>
            </a:r>
            <a:r>
              <a:rPr dirty="0" sz="2400" spc="-3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in</a:t>
            </a:r>
            <a:r>
              <a:rPr dirty="0" sz="2400" spc="-20" b="1">
                <a:solidFill>
                  <a:srgbClr val="221551"/>
                </a:solidFill>
                <a:latin typeface="Century Gothic"/>
                <a:cs typeface="Century Gothic"/>
              </a:rPr>
              <a:t> APOC-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3</a:t>
            </a:r>
            <a:r>
              <a:rPr dirty="0" sz="2400" spc="-1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and</a:t>
            </a:r>
            <a:r>
              <a:rPr dirty="0" sz="2400" spc="-2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221551"/>
                </a:solidFill>
                <a:latin typeface="Century Gothic"/>
                <a:cs typeface="Century Gothic"/>
              </a:rPr>
              <a:t>Triglycerides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(TG)</a:t>
            </a:r>
            <a:r>
              <a:rPr dirty="0" sz="2400" spc="-3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in</a:t>
            </a:r>
            <a:r>
              <a:rPr dirty="0" sz="2400" spc="-25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Patients</a:t>
            </a:r>
            <a:r>
              <a:rPr dirty="0" sz="2400" spc="-3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221551"/>
                </a:solidFill>
                <a:latin typeface="Century Gothic"/>
                <a:cs typeface="Century Gothic"/>
              </a:rPr>
              <a:t>With</a:t>
            </a:r>
            <a:r>
              <a:rPr dirty="0" sz="2400" spc="-25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221551"/>
                </a:solidFill>
                <a:latin typeface="Century Gothic"/>
                <a:cs typeface="Century Gothic"/>
              </a:rPr>
              <a:t>Severe Hypertriglyceridemia</a:t>
            </a:r>
            <a:r>
              <a:rPr dirty="0" sz="2400" spc="-30" b="1">
                <a:solidFill>
                  <a:srgbClr val="221551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221551"/>
                </a:solidFill>
                <a:latin typeface="Century Gothic"/>
                <a:cs typeface="Century Gothic"/>
              </a:rPr>
              <a:t>(SHTG)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Plozasiran</a:t>
            </a:r>
            <a:r>
              <a:rPr dirty="0" sz="1800" spc="-40"/>
              <a:t> </a:t>
            </a:r>
            <a:r>
              <a:rPr dirty="0" sz="1800"/>
              <a:t>Impact</a:t>
            </a:r>
            <a:r>
              <a:rPr dirty="0" sz="1800" spc="-40"/>
              <a:t> </a:t>
            </a:r>
            <a:r>
              <a:rPr dirty="0" sz="1800"/>
              <a:t>on</a:t>
            </a:r>
            <a:r>
              <a:rPr dirty="0" sz="1800" spc="-40"/>
              <a:t> </a:t>
            </a:r>
            <a:r>
              <a:rPr dirty="0" sz="1800"/>
              <a:t>Additional</a:t>
            </a:r>
            <a:r>
              <a:rPr dirty="0" sz="1800" spc="-30"/>
              <a:t> </a:t>
            </a:r>
            <a:r>
              <a:rPr dirty="0" sz="1800"/>
              <a:t>Lipid</a:t>
            </a:r>
            <a:r>
              <a:rPr dirty="0" sz="1800" spc="-35"/>
              <a:t> </a:t>
            </a:r>
            <a:r>
              <a:rPr dirty="0" sz="1800" spc="-10"/>
              <a:t>Parameters</a:t>
            </a:r>
            <a:endParaRPr sz="1800"/>
          </a:p>
        </p:txBody>
      </p:sp>
      <p:sp>
        <p:nvSpPr>
          <p:cNvPr id="4" name="object 4" descr=""/>
          <p:cNvSpPr txBox="1"/>
          <p:nvPr/>
        </p:nvSpPr>
        <p:spPr>
          <a:xfrm>
            <a:off x="1260632" y="808227"/>
            <a:ext cx="11290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entury Gothic"/>
                <a:cs typeface="Century Gothic"/>
              </a:rPr>
              <a:t>Non-HDL-</a:t>
            </a:r>
            <a:r>
              <a:rPr dirty="0" sz="1600" spc="-50" b="1">
                <a:latin typeface="Century Gothic"/>
                <a:cs typeface="Century Gothic"/>
              </a:rPr>
              <a:t>C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145924" y="747267"/>
            <a:ext cx="10769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entury Gothic"/>
                <a:cs typeface="Century Gothic"/>
              </a:rPr>
              <a:t>Total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ApoB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546899" y="692403"/>
            <a:ext cx="5905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entury Gothic"/>
                <a:cs typeface="Century Gothic"/>
              </a:rPr>
              <a:t>LDL-</a:t>
            </a:r>
            <a:r>
              <a:rPr dirty="0" sz="1600" spc="-50" b="1">
                <a:latin typeface="Century Gothic"/>
                <a:cs typeface="Century Gothic"/>
              </a:rPr>
              <a:t>C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242148" y="4277679"/>
            <a:ext cx="228600" cy="102870"/>
            <a:chOff x="2242148" y="4277679"/>
            <a:chExt cx="228600" cy="102870"/>
          </a:xfrm>
        </p:grpSpPr>
        <p:sp>
          <p:nvSpPr>
            <p:cNvPr id="8" name="object 8" descr=""/>
            <p:cNvSpPr/>
            <p:nvPr/>
          </p:nvSpPr>
          <p:spPr>
            <a:xfrm>
              <a:off x="2242148" y="432908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228600" y="1"/>
                  </a:moveTo>
                  <a:lnTo>
                    <a:pt x="0" y="0"/>
                  </a:lnTo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242148" y="4329089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1"/>
                  </a:lnTo>
                </a:path>
              </a:pathLst>
            </a:custGeom>
            <a:ln w="19050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11388" y="4284029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69" h="90170">
                  <a:moveTo>
                    <a:pt x="45059" y="0"/>
                  </a:moveTo>
                  <a:lnTo>
                    <a:pt x="27520" y="3541"/>
                  </a:lnTo>
                  <a:lnTo>
                    <a:pt x="13197" y="13197"/>
                  </a:lnTo>
                  <a:lnTo>
                    <a:pt x="3541" y="27520"/>
                  </a:lnTo>
                  <a:lnTo>
                    <a:pt x="0" y="45060"/>
                  </a:lnTo>
                  <a:lnTo>
                    <a:pt x="3541" y="62600"/>
                  </a:lnTo>
                  <a:lnTo>
                    <a:pt x="13197" y="76923"/>
                  </a:lnTo>
                  <a:lnTo>
                    <a:pt x="27520" y="86579"/>
                  </a:lnTo>
                  <a:lnTo>
                    <a:pt x="45059" y="90120"/>
                  </a:lnTo>
                  <a:lnTo>
                    <a:pt x="62599" y="86579"/>
                  </a:lnTo>
                  <a:lnTo>
                    <a:pt x="76922" y="76923"/>
                  </a:lnTo>
                  <a:lnTo>
                    <a:pt x="86579" y="62600"/>
                  </a:lnTo>
                  <a:lnTo>
                    <a:pt x="90120" y="45060"/>
                  </a:lnTo>
                  <a:lnTo>
                    <a:pt x="86579" y="27520"/>
                  </a:lnTo>
                  <a:lnTo>
                    <a:pt x="76922" y="13197"/>
                  </a:lnTo>
                  <a:lnTo>
                    <a:pt x="62599" y="3541"/>
                  </a:lnTo>
                  <a:lnTo>
                    <a:pt x="45059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11388" y="4284029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69" h="90170">
                  <a:moveTo>
                    <a:pt x="0" y="45060"/>
                  </a:moveTo>
                  <a:lnTo>
                    <a:pt x="3541" y="27520"/>
                  </a:lnTo>
                  <a:lnTo>
                    <a:pt x="13197" y="13197"/>
                  </a:lnTo>
                  <a:lnTo>
                    <a:pt x="27520" y="3541"/>
                  </a:lnTo>
                  <a:lnTo>
                    <a:pt x="45060" y="0"/>
                  </a:lnTo>
                  <a:lnTo>
                    <a:pt x="62600" y="3541"/>
                  </a:lnTo>
                  <a:lnTo>
                    <a:pt x="76923" y="13197"/>
                  </a:lnTo>
                  <a:lnTo>
                    <a:pt x="86579" y="27520"/>
                  </a:lnTo>
                  <a:lnTo>
                    <a:pt x="90121" y="45060"/>
                  </a:lnTo>
                  <a:lnTo>
                    <a:pt x="86579" y="62600"/>
                  </a:lnTo>
                  <a:lnTo>
                    <a:pt x="76923" y="76923"/>
                  </a:lnTo>
                  <a:lnTo>
                    <a:pt x="62600" y="86579"/>
                  </a:lnTo>
                  <a:lnTo>
                    <a:pt x="45060" y="90121"/>
                  </a:lnTo>
                  <a:lnTo>
                    <a:pt x="27520" y="86579"/>
                  </a:lnTo>
                  <a:lnTo>
                    <a:pt x="13197" y="76923"/>
                  </a:lnTo>
                  <a:lnTo>
                    <a:pt x="3541" y="62600"/>
                  </a:lnTo>
                  <a:lnTo>
                    <a:pt x="0" y="45060"/>
                  </a:lnTo>
                  <a:close/>
                </a:path>
              </a:pathLst>
            </a:custGeom>
            <a:ln w="12700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486019" y="4237228"/>
            <a:ext cx="5486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Century Gothic"/>
                <a:cs typeface="Century Gothic"/>
              </a:rPr>
              <a:t>Placebo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3129202" y="432871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1"/>
                </a:lnTo>
              </a:path>
            </a:pathLst>
          </a:custGeom>
          <a:ln w="19050">
            <a:solidFill>
              <a:srgbClr val="00C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3352713" y="4231132"/>
            <a:ext cx="1041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10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mg</a:t>
            </a:r>
            <a:r>
              <a:rPr dirty="0" sz="1000" spc="-10">
                <a:latin typeface="Century Gothic"/>
                <a:cs typeface="Century Gothic"/>
              </a:rPr>
              <a:t> Plozasiran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192092" y="4277305"/>
            <a:ext cx="102870" cy="102870"/>
            <a:chOff x="3192092" y="4277305"/>
            <a:chExt cx="102870" cy="102870"/>
          </a:xfrm>
        </p:grpSpPr>
        <p:sp>
          <p:nvSpPr>
            <p:cNvPr id="16" name="object 16" descr=""/>
            <p:cNvSpPr/>
            <p:nvPr/>
          </p:nvSpPr>
          <p:spPr>
            <a:xfrm>
              <a:off x="3198442" y="4283655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45060" y="0"/>
                  </a:moveTo>
                  <a:lnTo>
                    <a:pt x="27520" y="3541"/>
                  </a:lnTo>
                  <a:lnTo>
                    <a:pt x="13197" y="13197"/>
                  </a:lnTo>
                  <a:lnTo>
                    <a:pt x="3541" y="27520"/>
                  </a:lnTo>
                  <a:lnTo>
                    <a:pt x="0" y="45060"/>
                  </a:lnTo>
                  <a:lnTo>
                    <a:pt x="3541" y="62600"/>
                  </a:lnTo>
                  <a:lnTo>
                    <a:pt x="13197" y="76923"/>
                  </a:lnTo>
                  <a:lnTo>
                    <a:pt x="27520" y="86579"/>
                  </a:lnTo>
                  <a:lnTo>
                    <a:pt x="45060" y="90120"/>
                  </a:lnTo>
                  <a:lnTo>
                    <a:pt x="62600" y="86579"/>
                  </a:lnTo>
                  <a:lnTo>
                    <a:pt x="76922" y="76923"/>
                  </a:lnTo>
                  <a:lnTo>
                    <a:pt x="86579" y="62600"/>
                  </a:lnTo>
                  <a:lnTo>
                    <a:pt x="90120" y="45060"/>
                  </a:lnTo>
                  <a:lnTo>
                    <a:pt x="86579" y="27520"/>
                  </a:lnTo>
                  <a:lnTo>
                    <a:pt x="76922" y="13197"/>
                  </a:lnTo>
                  <a:lnTo>
                    <a:pt x="62600" y="3541"/>
                  </a:lnTo>
                  <a:lnTo>
                    <a:pt x="45060" y="0"/>
                  </a:lnTo>
                  <a:close/>
                </a:path>
              </a:pathLst>
            </a:custGeom>
            <a:solidFill>
              <a:srgbClr val="00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198442" y="4283655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0" y="45060"/>
                  </a:moveTo>
                  <a:lnTo>
                    <a:pt x="3541" y="27520"/>
                  </a:lnTo>
                  <a:lnTo>
                    <a:pt x="13197" y="13197"/>
                  </a:lnTo>
                  <a:lnTo>
                    <a:pt x="27520" y="3541"/>
                  </a:lnTo>
                  <a:lnTo>
                    <a:pt x="45060" y="0"/>
                  </a:lnTo>
                  <a:lnTo>
                    <a:pt x="62600" y="3541"/>
                  </a:lnTo>
                  <a:lnTo>
                    <a:pt x="76923" y="13197"/>
                  </a:lnTo>
                  <a:lnTo>
                    <a:pt x="86579" y="27520"/>
                  </a:lnTo>
                  <a:lnTo>
                    <a:pt x="90121" y="45060"/>
                  </a:lnTo>
                  <a:lnTo>
                    <a:pt x="86579" y="62600"/>
                  </a:lnTo>
                  <a:lnTo>
                    <a:pt x="76923" y="76923"/>
                  </a:lnTo>
                  <a:lnTo>
                    <a:pt x="62600" y="86579"/>
                  </a:lnTo>
                  <a:lnTo>
                    <a:pt x="45060" y="90121"/>
                  </a:lnTo>
                  <a:lnTo>
                    <a:pt x="27520" y="86579"/>
                  </a:lnTo>
                  <a:lnTo>
                    <a:pt x="13197" y="76923"/>
                  </a:lnTo>
                  <a:lnTo>
                    <a:pt x="3541" y="62600"/>
                  </a:lnTo>
                  <a:lnTo>
                    <a:pt x="0" y="45060"/>
                  </a:lnTo>
                  <a:close/>
                </a:path>
              </a:pathLst>
            </a:custGeom>
            <a:ln w="12700">
              <a:solidFill>
                <a:srgbClr val="00C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4521681" y="4277304"/>
            <a:ext cx="228600" cy="102870"/>
            <a:chOff x="4521681" y="4277304"/>
            <a:chExt cx="228600" cy="102870"/>
          </a:xfrm>
        </p:grpSpPr>
        <p:sp>
          <p:nvSpPr>
            <p:cNvPr id="19" name="object 19" descr=""/>
            <p:cNvSpPr/>
            <p:nvPr/>
          </p:nvSpPr>
          <p:spPr>
            <a:xfrm>
              <a:off x="4521681" y="4328714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228600" y="0"/>
                  </a:moveTo>
                  <a:lnTo>
                    <a:pt x="0" y="0"/>
                  </a:lnTo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521681" y="4328714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590921" y="4283654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90121" y="0"/>
                  </a:moveTo>
                  <a:lnTo>
                    <a:pt x="0" y="0"/>
                  </a:lnTo>
                  <a:lnTo>
                    <a:pt x="0" y="90120"/>
                  </a:lnTo>
                  <a:lnTo>
                    <a:pt x="90121" y="90120"/>
                  </a:lnTo>
                  <a:lnTo>
                    <a:pt x="90121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590921" y="4283654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0" y="0"/>
                  </a:moveTo>
                  <a:lnTo>
                    <a:pt x="90121" y="0"/>
                  </a:lnTo>
                  <a:lnTo>
                    <a:pt x="90121" y="90121"/>
                  </a:lnTo>
                  <a:lnTo>
                    <a:pt x="0" y="9012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759783" y="4231132"/>
            <a:ext cx="1041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25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mg</a:t>
            </a:r>
            <a:r>
              <a:rPr dirty="0" sz="1000" spc="-10">
                <a:latin typeface="Century Gothic"/>
                <a:cs typeface="Century Gothic"/>
              </a:rPr>
              <a:t> Plozasiran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928749" y="4269097"/>
            <a:ext cx="228600" cy="102870"/>
            <a:chOff x="5928749" y="4269097"/>
            <a:chExt cx="228600" cy="102870"/>
          </a:xfrm>
        </p:grpSpPr>
        <p:sp>
          <p:nvSpPr>
            <p:cNvPr id="25" name="object 25" descr=""/>
            <p:cNvSpPr/>
            <p:nvPr/>
          </p:nvSpPr>
          <p:spPr>
            <a:xfrm>
              <a:off x="5928749" y="4320507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228600" y="1"/>
                  </a:moveTo>
                  <a:lnTo>
                    <a:pt x="0" y="0"/>
                  </a:lnTo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928749" y="4320507"/>
              <a:ext cx="228600" cy="0"/>
            </a:xfrm>
            <a:custGeom>
              <a:avLst/>
              <a:gdLst/>
              <a:ahLst/>
              <a:cxnLst/>
              <a:rect l="l" t="t" r="r" b="b"/>
              <a:pathLst>
                <a:path w="228600" h="0">
                  <a:moveTo>
                    <a:pt x="0" y="0"/>
                  </a:moveTo>
                  <a:lnTo>
                    <a:pt x="228600" y="1"/>
                  </a:lnTo>
                </a:path>
              </a:pathLst>
            </a:custGeom>
            <a:ln w="19050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997990" y="4275447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45059" y="0"/>
                  </a:moveTo>
                  <a:lnTo>
                    <a:pt x="0" y="90120"/>
                  </a:lnTo>
                  <a:lnTo>
                    <a:pt x="90120" y="90120"/>
                  </a:lnTo>
                  <a:lnTo>
                    <a:pt x="45059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997990" y="4275447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0" y="90121"/>
                  </a:moveTo>
                  <a:lnTo>
                    <a:pt x="45060" y="0"/>
                  </a:lnTo>
                  <a:lnTo>
                    <a:pt x="90121" y="90121"/>
                  </a:lnTo>
                  <a:lnTo>
                    <a:pt x="0" y="90121"/>
                  </a:lnTo>
                  <a:close/>
                </a:path>
              </a:pathLst>
            </a:custGeom>
            <a:ln w="12700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6180556" y="4228084"/>
            <a:ext cx="1041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50</a:t>
            </a:r>
            <a:r>
              <a:rPr dirty="0" sz="1000" spc="-2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mg</a:t>
            </a:r>
            <a:r>
              <a:rPr dirty="0" sz="1000" spc="-10">
                <a:latin typeface="Century Gothic"/>
                <a:cs typeface="Century Gothic"/>
              </a:rPr>
              <a:t> Plozasiran</a:t>
            </a:r>
            <a:endParaRPr sz="1000">
              <a:latin typeface="Century Gothic"/>
              <a:cs typeface="Century Gothic"/>
            </a:endParaRPr>
          </a:p>
        </p:txBody>
      </p:sp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121990" y="3260811"/>
          <a:ext cx="2988945" cy="82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020"/>
                <a:gridCol w="450849"/>
                <a:gridCol w="624840"/>
                <a:gridCol w="624840"/>
                <a:gridCol w="661035"/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Mean*</a:t>
                      </a:r>
                      <a:r>
                        <a:rPr dirty="0" sz="700" spc="-6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7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7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7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dirty="0" sz="7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48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24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00" spc="-10" b="1">
                          <a:solidFill>
                            <a:srgbClr val="636669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636669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700" spc="-25">
                          <a:latin typeface="Century Gothic"/>
                          <a:cs typeface="Century Gothic"/>
                        </a:rPr>
                        <a:t>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10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29%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10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28%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700" spc="-10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22%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P=0.0001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48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71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00" spc="-25" b="1">
                          <a:solidFill>
                            <a:srgbClr val="636669"/>
                          </a:solidFill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700" spc="-25">
                          <a:latin typeface="Century Gothic"/>
                          <a:cs typeface="Century Gothic"/>
                        </a:rPr>
                        <a:t>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700" spc="-10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10%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10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24%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P=0.0003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700" spc="-10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14%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p&lt;0.05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object 31" descr=""/>
          <p:cNvGraphicFramePr>
            <a:graphicFrameLocks noGrp="1"/>
          </p:cNvGraphicFramePr>
          <p:nvPr/>
        </p:nvGraphicFramePr>
        <p:xfrm>
          <a:off x="6305550" y="3250899"/>
          <a:ext cx="2879090" cy="825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3550"/>
                <a:gridCol w="486409"/>
                <a:gridCol w="601345"/>
                <a:gridCol w="601344"/>
                <a:gridCol w="636269"/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Mean*</a:t>
                      </a:r>
                      <a:r>
                        <a:rPr dirty="0" sz="700" spc="-6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7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7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7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dirty="0" sz="7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48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3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24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-25" b="1">
                          <a:solidFill>
                            <a:srgbClr val="636669"/>
                          </a:solidFill>
                          <a:latin typeface="Century Gothic"/>
                          <a:cs typeface="Century Gothic"/>
                        </a:rPr>
                        <a:t>8%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700" spc="-25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6%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700" spc="-10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700" spc="-25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5%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700" spc="-25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1%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48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77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-25" b="1">
                          <a:solidFill>
                            <a:srgbClr val="636669"/>
                          </a:solidFill>
                          <a:latin typeface="Century Gothic"/>
                          <a:cs typeface="Century Gothic"/>
                        </a:rPr>
                        <a:t>6%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700" spc="-25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6%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700" spc="-25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0%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700" spc="-25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2%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object 32" descr=""/>
          <p:cNvGraphicFramePr>
            <a:graphicFrameLocks noGrp="1"/>
          </p:cNvGraphicFramePr>
          <p:nvPr/>
        </p:nvGraphicFramePr>
        <p:xfrm>
          <a:off x="3206750" y="3263159"/>
          <a:ext cx="2992755" cy="8267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5940"/>
                <a:gridCol w="441959"/>
                <a:gridCol w="612775"/>
                <a:gridCol w="612775"/>
                <a:gridCol w="701039"/>
              </a:tblGrid>
              <a:tr h="19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7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Mean*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7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from</a:t>
                      </a:r>
                      <a:r>
                        <a:rPr dirty="0" sz="7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24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b="1">
                          <a:latin typeface="Century Gothic"/>
                          <a:cs typeface="Century Gothic"/>
                        </a:rPr>
                        <a:t>&amp;</a:t>
                      </a:r>
                      <a:r>
                        <a:rPr dirty="0" sz="7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48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4572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24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700" spc="-25" b="1">
                          <a:solidFill>
                            <a:srgbClr val="636669"/>
                          </a:solidFill>
                          <a:latin typeface="Century Gothic"/>
                          <a:cs typeface="Century Gothic"/>
                        </a:rPr>
                        <a:t>18%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700" spc="-25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49%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p&lt;0.05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700" spc="-25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44%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700" spc="-25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78%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57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dirty="0" sz="7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7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48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003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-25" b="1">
                          <a:solidFill>
                            <a:srgbClr val="636669"/>
                          </a:solidFill>
                          <a:latin typeface="Century Gothic"/>
                          <a:cs typeface="Century Gothic"/>
                        </a:rPr>
                        <a:t>21%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25" b="1">
                          <a:solidFill>
                            <a:srgbClr val="00C000"/>
                          </a:solidFill>
                          <a:latin typeface="Century Gothic"/>
                          <a:cs typeface="Century Gothic"/>
                        </a:rPr>
                        <a:t>34%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p&lt;0.05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700" spc="-25" b="1">
                          <a:solidFill>
                            <a:srgbClr val="0000FF"/>
                          </a:solidFill>
                          <a:latin typeface="Century Gothic"/>
                          <a:cs typeface="Century Gothic"/>
                        </a:rPr>
                        <a:t>34%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700" spc="-25">
                          <a:latin typeface="Century Gothic"/>
                          <a:cs typeface="Century Gothic"/>
                        </a:rPr>
                        <a:t>NS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482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700" spc="-25" b="1">
                          <a:solidFill>
                            <a:srgbClr val="4E29AB"/>
                          </a:solidFill>
                          <a:latin typeface="Century Gothic"/>
                          <a:cs typeface="Century Gothic"/>
                        </a:rPr>
                        <a:t>45%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dirty="0" sz="700" spc="-10">
                          <a:latin typeface="Calibri"/>
                          <a:cs typeface="Calibri"/>
                        </a:rPr>
                        <a:t>p&lt;0.05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pSp>
        <p:nvGrpSpPr>
          <p:cNvPr id="33" name="object 33" descr=""/>
          <p:cNvGrpSpPr/>
          <p:nvPr/>
        </p:nvGrpSpPr>
        <p:grpSpPr>
          <a:xfrm>
            <a:off x="655698" y="1254465"/>
            <a:ext cx="2321560" cy="1351280"/>
            <a:chOff x="655698" y="1254465"/>
            <a:chExt cx="2321560" cy="1351280"/>
          </a:xfrm>
        </p:grpSpPr>
        <p:sp>
          <p:nvSpPr>
            <p:cNvPr id="34" name="object 34" descr=""/>
            <p:cNvSpPr/>
            <p:nvPr/>
          </p:nvSpPr>
          <p:spPr>
            <a:xfrm>
              <a:off x="765158" y="1896690"/>
              <a:ext cx="2207895" cy="0"/>
            </a:xfrm>
            <a:custGeom>
              <a:avLst/>
              <a:gdLst/>
              <a:ahLst/>
              <a:cxnLst/>
              <a:rect l="l" t="t" r="r" b="b"/>
              <a:pathLst>
                <a:path w="2207895" h="0">
                  <a:moveTo>
                    <a:pt x="0" y="0"/>
                  </a:moveTo>
                  <a:lnTo>
                    <a:pt x="2207456" y="0"/>
                  </a:lnTo>
                </a:path>
              </a:pathLst>
            </a:custGeom>
            <a:ln w="18219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24111" y="2532842"/>
              <a:ext cx="2253615" cy="73025"/>
            </a:xfrm>
            <a:custGeom>
              <a:avLst/>
              <a:gdLst/>
              <a:ahLst/>
              <a:cxnLst/>
              <a:rect l="l" t="t" r="r" b="b"/>
              <a:pathLst>
                <a:path w="2253615" h="73025">
                  <a:moveTo>
                    <a:pt x="0" y="0"/>
                  </a:moveTo>
                  <a:lnTo>
                    <a:pt x="2253064" y="0"/>
                  </a:lnTo>
                </a:path>
                <a:path w="2253615" h="73025">
                  <a:moveTo>
                    <a:pt x="4560" y="0"/>
                  </a:moveTo>
                  <a:lnTo>
                    <a:pt x="4560" y="72876"/>
                  </a:lnTo>
                </a:path>
                <a:path w="2253615" h="73025">
                  <a:moveTo>
                    <a:pt x="183954" y="0"/>
                  </a:moveTo>
                  <a:lnTo>
                    <a:pt x="183954" y="72876"/>
                  </a:lnTo>
                </a:path>
                <a:path w="2253615" h="73025">
                  <a:moveTo>
                    <a:pt x="363348" y="0"/>
                  </a:moveTo>
                  <a:lnTo>
                    <a:pt x="363348" y="72876"/>
                  </a:lnTo>
                </a:path>
                <a:path w="2253615" h="73025">
                  <a:moveTo>
                    <a:pt x="542742" y="0"/>
                  </a:moveTo>
                  <a:lnTo>
                    <a:pt x="542742" y="72876"/>
                  </a:lnTo>
                </a:path>
                <a:path w="2253615" h="73025">
                  <a:moveTo>
                    <a:pt x="722136" y="0"/>
                  </a:moveTo>
                  <a:lnTo>
                    <a:pt x="722136" y="72876"/>
                  </a:lnTo>
                </a:path>
                <a:path w="2253615" h="73025">
                  <a:moveTo>
                    <a:pt x="901530" y="0"/>
                  </a:moveTo>
                  <a:lnTo>
                    <a:pt x="901530" y="72876"/>
                  </a:lnTo>
                </a:path>
                <a:path w="2253615" h="73025">
                  <a:moveTo>
                    <a:pt x="1080923" y="0"/>
                  </a:moveTo>
                  <a:lnTo>
                    <a:pt x="1080923" y="72876"/>
                  </a:lnTo>
                </a:path>
                <a:path w="2253615" h="73025">
                  <a:moveTo>
                    <a:pt x="1260317" y="0"/>
                  </a:moveTo>
                  <a:lnTo>
                    <a:pt x="1260317" y="72876"/>
                  </a:lnTo>
                </a:path>
                <a:path w="2253615" h="73025">
                  <a:moveTo>
                    <a:pt x="1439711" y="0"/>
                  </a:moveTo>
                  <a:lnTo>
                    <a:pt x="1439711" y="72876"/>
                  </a:lnTo>
                </a:path>
                <a:path w="2253615" h="73025">
                  <a:moveTo>
                    <a:pt x="1619105" y="0"/>
                  </a:moveTo>
                  <a:lnTo>
                    <a:pt x="1619105" y="72876"/>
                  </a:lnTo>
                </a:path>
                <a:path w="2253615" h="73025">
                  <a:moveTo>
                    <a:pt x="1798499" y="0"/>
                  </a:moveTo>
                  <a:lnTo>
                    <a:pt x="1798499" y="72876"/>
                  </a:lnTo>
                </a:path>
                <a:path w="2253615" h="73025">
                  <a:moveTo>
                    <a:pt x="1977893" y="0"/>
                  </a:moveTo>
                  <a:lnTo>
                    <a:pt x="1977893" y="72876"/>
                  </a:lnTo>
                </a:path>
                <a:path w="2253615" h="73025">
                  <a:moveTo>
                    <a:pt x="2157286" y="0"/>
                  </a:moveTo>
                  <a:lnTo>
                    <a:pt x="2157286" y="72876"/>
                  </a:lnTo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28671" y="1254465"/>
              <a:ext cx="0" cy="1283335"/>
            </a:xfrm>
            <a:custGeom>
              <a:avLst/>
              <a:gdLst/>
              <a:ahLst/>
              <a:cxnLst/>
              <a:rect l="l" t="t" r="r" b="b"/>
              <a:pathLst>
                <a:path w="0" h="1283335">
                  <a:moveTo>
                    <a:pt x="0" y="678663"/>
                  </a:moveTo>
                  <a:lnTo>
                    <a:pt x="0" y="1282931"/>
                  </a:lnTo>
                </a:path>
                <a:path w="0" h="1283335">
                  <a:moveTo>
                    <a:pt x="0" y="0"/>
                  </a:moveTo>
                  <a:lnTo>
                    <a:pt x="0" y="605786"/>
                  </a:lnTo>
                </a:path>
              </a:pathLst>
            </a:custGeom>
            <a:ln w="9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55698" y="1259020"/>
              <a:ext cx="73025" cy="1274445"/>
            </a:xfrm>
            <a:custGeom>
              <a:avLst/>
              <a:gdLst/>
              <a:ahLst/>
              <a:cxnLst/>
              <a:rect l="l" t="t" r="r" b="b"/>
              <a:pathLst>
                <a:path w="73025" h="1274445">
                  <a:moveTo>
                    <a:pt x="72973" y="1273822"/>
                  </a:moveTo>
                  <a:lnTo>
                    <a:pt x="0" y="1273822"/>
                  </a:lnTo>
                </a:path>
                <a:path w="73025" h="1274445">
                  <a:moveTo>
                    <a:pt x="72973" y="956505"/>
                  </a:moveTo>
                  <a:lnTo>
                    <a:pt x="0" y="956505"/>
                  </a:lnTo>
                </a:path>
                <a:path w="73025" h="1274445">
                  <a:moveTo>
                    <a:pt x="72973" y="318835"/>
                  </a:moveTo>
                  <a:lnTo>
                    <a:pt x="0" y="318835"/>
                  </a:lnTo>
                </a:path>
                <a:path w="73025" h="1274445">
                  <a:moveTo>
                    <a:pt x="72973" y="0"/>
                  </a:moveTo>
                  <a:lnTo>
                    <a:pt x="0" y="0"/>
                  </a:lnTo>
                </a:path>
              </a:pathLst>
            </a:custGeom>
            <a:ln w="91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55698" y="1896690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486" y="0"/>
                  </a:lnTo>
                </a:path>
              </a:pathLst>
            </a:custGeom>
            <a:ln w="91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28671" y="1896690"/>
              <a:ext cx="2153285" cy="334645"/>
            </a:xfrm>
            <a:custGeom>
              <a:avLst/>
              <a:gdLst/>
              <a:ahLst/>
              <a:cxnLst/>
              <a:rect l="l" t="t" r="r" b="b"/>
              <a:pathLst>
                <a:path w="2153285" h="334644">
                  <a:moveTo>
                    <a:pt x="0" y="0"/>
                  </a:moveTo>
                  <a:lnTo>
                    <a:pt x="179393" y="334017"/>
                  </a:lnTo>
                  <a:lnTo>
                    <a:pt x="179393" y="334017"/>
                  </a:lnTo>
                  <a:lnTo>
                    <a:pt x="358787" y="274805"/>
                  </a:lnTo>
                  <a:lnTo>
                    <a:pt x="538181" y="283915"/>
                  </a:lnTo>
                  <a:lnTo>
                    <a:pt x="717575" y="324908"/>
                  </a:lnTo>
                  <a:lnTo>
                    <a:pt x="896969" y="306689"/>
                  </a:lnTo>
                  <a:lnTo>
                    <a:pt x="1076363" y="277842"/>
                  </a:lnTo>
                  <a:lnTo>
                    <a:pt x="1255756" y="311243"/>
                  </a:lnTo>
                  <a:lnTo>
                    <a:pt x="1614544" y="174600"/>
                  </a:lnTo>
                  <a:lnTo>
                    <a:pt x="2152726" y="171563"/>
                  </a:lnTo>
                </a:path>
              </a:pathLst>
            </a:custGeom>
            <a:ln w="18219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71578" y="2183642"/>
              <a:ext cx="73025" cy="94615"/>
            </a:xfrm>
            <a:custGeom>
              <a:avLst/>
              <a:gdLst/>
              <a:ahLst/>
              <a:cxnLst/>
              <a:rect l="l" t="t" r="r" b="b"/>
              <a:pathLst>
                <a:path w="73025" h="94614">
                  <a:moveTo>
                    <a:pt x="36486" y="0"/>
                  </a:moveTo>
                  <a:lnTo>
                    <a:pt x="36486" y="47066"/>
                  </a:lnTo>
                </a:path>
                <a:path w="73025" h="94614">
                  <a:moveTo>
                    <a:pt x="36486" y="47066"/>
                  </a:moveTo>
                  <a:lnTo>
                    <a:pt x="36486" y="94132"/>
                  </a:lnTo>
                </a:path>
                <a:path w="73025" h="94614">
                  <a:moveTo>
                    <a:pt x="0" y="0"/>
                  </a:moveTo>
                  <a:lnTo>
                    <a:pt x="72973" y="0"/>
                  </a:lnTo>
                </a:path>
                <a:path w="73025" h="94614">
                  <a:moveTo>
                    <a:pt x="0" y="94132"/>
                  </a:moveTo>
                  <a:lnTo>
                    <a:pt x="72973" y="94132"/>
                  </a:lnTo>
                </a:path>
              </a:pathLst>
            </a:custGeom>
            <a:ln w="911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87459" y="2124430"/>
              <a:ext cx="0" cy="94615"/>
            </a:xfrm>
            <a:custGeom>
              <a:avLst/>
              <a:gdLst/>
              <a:ahLst/>
              <a:cxnLst/>
              <a:rect l="l" t="t" r="r" b="b"/>
              <a:pathLst>
                <a:path w="0" h="94614">
                  <a:moveTo>
                    <a:pt x="0" y="0"/>
                  </a:moveTo>
                  <a:lnTo>
                    <a:pt x="0" y="10627"/>
                  </a:lnTo>
                </a:path>
                <a:path w="0" h="94614">
                  <a:moveTo>
                    <a:pt x="0" y="83504"/>
                  </a:moveTo>
                  <a:lnTo>
                    <a:pt x="0" y="94132"/>
                  </a:lnTo>
                </a:path>
              </a:pathLst>
            </a:custGeom>
            <a:ln w="9121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50972" y="2124430"/>
              <a:ext cx="574675" cy="154940"/>
            </a:xfrm>
            <a:custGeom>
              <a:avLst/>
              <a:gdLst/>
              <a:ahLst/>
              <a:cxnLst/>
              <a:rect l="l" t="t" r="r" b="b"/>
              <a:pathLst>
                <a:path w="574675" h="154939">
                  <a:moveTo>
                    <a:pt x="0" y="0"/>
                  </a:moveTo>
                  <a:lnTo>
                    <a:pt x="72973" y="0"/>
                  </a:lnTo>
                </a:path>
                <a:path w="574675" h="154939">
                  <a:moveTo>
                    <a:pt x="0" y="94132"/>
                  </a:moveTo>
                  <a:lnTo>
                    <a:pt x="72973" y="94132"/>
                  </a:lnTo>
                </a:path>
                <a:path w="574675" h="154939">
                  <a:moveTo>
                    <a:pt x="215880" y="7591"/>
                  </a:moveTo>
                  <a:lnTo>
                    <a:pt x="215880" y="56175"/>
                  </a:lnTo>
                </a:path>
                <a:path w="574675" h="154939">
                  <a:moveTo>
                    <a:pt x="215880" y="56175"/>
                  </a:moveTo>
                  <a:lnTo>
                    <a:pt x="215880" y="104760"/>
                  </a:lnTo>
                </a:path>
                <a:path w="574675" h="154939">
                  <a:moveTo>
                    <a:pt x="179393" y="7591"/>
                  </a:moveTo>
                  <a:lnTo>
                    <a:pt x="252367" y="7591"/>
                  </a:lnTo>
                </a:path>
                <a:path w="574675" h="154939">
                  <a:moveTo>
                    <a:pt x="179393" y="104760"/>
                  </a:moveTo>
                  <a:lnTo>
                    <a:pt x="252367" y="104760"/>
                  </a:lnTo>
                </a:path>
                <a:path w="574675" h="154939">
                  <a:moveTo>
                    <a:pt x="395274" y="39474"/>
                  </a:moveTo>
                  <a:lnTo>
                    <a:pt x="395274" y="97168"/>
                  </a:lnTo>
                </a:path>
                <a:path w="574675" h="154939">
                  <a:moveTo>
                    <a:pt x="395274" y="97168"/>
                  </a:moveTo>
                  <a:lnTo>
                    <a:pt x="395274" y="154862"/>
                  </a:lnTo>
                </a:path>
                <a:path w="574675" h="154939">
                  <a:moveTo>
                    <a:pt x="358787" y="39474"/>
                  </a:moveTo>
                  <a:lnTo>
                    <a:pt x="431761" y="39474"/>
                  </a:lnTo>
                </a:path>
                <a:path w="574675" h="154939">
                  <a:moveTo>
                    <a:pt x="358787" y="154862"/>
                  </a:moveTo>
                  <a:lnTo>
                    <a:pt x="431761" y="154862"/>
                  </a:lnTo>
                </a:path>
                <a:path w="574675" h="154939">
                  <a:moveTo>
                    <a:pt x="574668" y="31883"/>
                  </a:moveTo>
                  <a:lnTo>
                    <a:pt x="574668" y="78949"/>
                  </a:lnTo>
                </a:path>
              </a:pathLst>
            </a:custGeom>
            <a:ln w="911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625641" y="2203379"/>
              <a:ext cx="0" cy="21590"/>
            </a:xfrm>
            <a:custGeom>
              <a:avLst/>
              <a:gdLst/>
              <a:ahLst/>
              <a:cxnLst/>
              <a:rect l="l" t="t" r="r" b="b"/>
              <a:pathLst>
                <a:path w="0" h="21589">
                  <a:moveTo>
                    <a:pt x="0" y="0"/>
                  </a:moveTo>
                  <a:lnTo>
                    <a:pt x="0" y="21254"/>
                  </a:lnTo>
                </a:path>
              </a:pathLst>
            </a:custGeom>
            <a:ln w="9121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589154" y="2010560"/>
              <a:ext cx="790575" cy="244475"/>
            </a:xfrm>
            <a:custGeom>
              <a:avLst/>
              <a:gdLst/>
              <a:ahLst/>
              <a:cxnLst/>
              <a:rect l="l" t="t" r="r" b="b"/>
              <a:pathLst>
                <a:path w="790575" h="244475">
                  <a:moveTo>
                    <a:pt x="0" y="145753"/>
                  </a:moveTo>
                  <a:lnTo>
                    <a:pt x="72973" y="145753"/>
                  </a:lnTo>
                </a:path>
                <a:path w="790575" h="244475">
                  <a:moveTo>
                    <a:pt x="215880" y="119942"/>
                  </a:moveTo>
                  <a:lnTo>
                    <a:pt x="215880" y="163972"/>
                  </a:lnTo>
                </a:path>
                <a:path w="790575" h="244475">
                  <a:moveTo>
                    <a:pt x="215880" y="163972"/>
                  </a:moveTo>
                  <a:lnTo>
                    <a:pt x="215880" y="208001"/>
                  </a:lnTo>
                </a:path>
                <a:path w="790575" h="244475">
                  <a:moveTo>
                    <a:pt x="179393" y="119942"/>
                  </a:moveTo>
                  <a:lnTo>
                    <a:pt x="252367" y="119942"/>
                  </a:lnTo>
                </a:path>
                <a:path w="790575" h="244475">
                  <a:moveTo>
                    <a:pt x="179393" y="208001"/>
                  </a:moveTo>
                  <a:lnTo>
                    <a:pt x="252367" y="208001"/>
                  </a:lnTo>
                </a:path>
                <a:path w="790575" h="244475">
                  <a:moveTo>
                    <a:pt x="395274" y="150307"/>
                  </a:moveTo>
                  <a:lnTo>
                    <a:pt x="395274" y="197374"/>
                  </a:lnTo>
                </a:path>
                <a:path w="790575" h="244475">
                  <a:moveTo>
                    <a:pt x="395274" y="197374"/>
                  </a:moveTo>
                  <a:lnTo>
                    <a:pt x="395274" y="244440"/>
                  </a:lnTo>
                </a:path>
                <a:path w="790575" h="244475">
                  <a:moveTo>
                    <a:pt x="358787" y="150307"/>
                  </a:moveTo>
                  <a:lnTo>
                    <a:pt x="431761" y="150307"/>
                  </a:lnTo>
                </a:path>
                <a:path w="790575" h="244475">
                  <a:moveTo>
                    <a:pt x="358787" y="244440"/>
                  </a:moveTo>
                  <a:lnTo>
                    <a:pt x="431761" y="244440"/>
                  </a:lnTo>
                </a:path>
                <a:path w="790575" h="244475">
                  <a:moveTo>
                    <a:pt x="754062" y="0"/>
                  </a:moveTo>
                  <a:lnTo>
                    <a:pt x="754062" y="60730"/>
                  </a:lnTo>
                </a:path>
                <a:path w="790575" h="244475">
                  <a:moveTo>
                    <a:pt x="754062" y="60730"/>
                  </a:moveTo>
                  <a:lnTo>
                    <a:pt x="754062" y="121460"/>
                  </a:lnTo>
                </a:path>
                <a:path w="790575" h="244475">
                  <a:moveTo>
                    <a:pt x="717575" y="0"/>
                  </a:moveTo>
                  <a:lnTo>
                    <a:pt x="790549" y="0"/>
                  </a:lnTo>
                </a:path>
              </a:pathLst>
            </a:custGeom>
            <a:ln w="911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306729" y="2131262"/>
              <a:ext cx="73025" cy="0"/>
            </a:xfrm>
            <a:custGeom>
              <a:avLst/>
              <a:gdLst/>
              <a:ahLst/>
              <a:cxnLst/>
              <a:rect l="l" t="t" r="r" b="b"/>
              <a:pathLst>
                <a:path w="73025" h="0">
                  <a:moveTo>
                    <a:pt x="0" y="0"/>
                  </a:moveTo>
                  <a:lnTo>
                    <a:pt x="72973" y="0"/>
                  </a:lnTo>
                </a:path>
              </a:pathLst>
            </a:custGeom>
            <a:ln w="7591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844910" y="2016633"/>
              <a:ext cx="73025" cy="103505"/>
            </a:xfrm>
            <a:custGeom>
              <a:avLst/>
              <a:gdLst/>
              <a:ahLst/>
              <a:cxnLst/>
              <a:rect l="l" t="t" r="r" b="b"/>
              <a:pathLst>
                <a:path w="73025" h="103505">
                  <a:moveTo>
                    <a:pt x="36486" y="0"/>
                  </a:moveTo>
                  <a:lnTo>
                    <a:pt x="36486" y="51620"/>
                  </a:lnTo>
                </a:path>
                <a:path w="73025" h="103505">
                  <a:moveTo>
                    <a:pt x="36486" y="51620"/>
                  </a:moveTo>
                  <a:lnTo>
                    <a:pt x="36486" y="103241"/>
                  </a:lnTo>
                </a:path>
                <a:path w="73025" h="103505">
                  <a:moveTo>
                    <a:pt x="0" y="0"/>
                  </a:moveTo>
                  <a:lnTo>
                    <a:pt x="72973" y="0"/>
                  </a:lnTo>
                </a:path>
                <a:path w="73025" h="103505">
                  <a:moveTo>
                    <a:pt x="0" y="103241"/>
                  </a:moveTo>
                  <a:lnTo>
                    <a:pt x="72973" y="103241"/>
                  </a:lnTo>
                </a:path>
              </a:pathLst>
            </a:custGeom>
            <a:ln w="911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92184" y="18602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71578" y="219427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0" y="36437"/>
                  </a:lnTo>
                  <a:lnTo>
                    <a:pt x="36486" y="72876"/>
                  </a:lnTo>
                  <a:lnTo>
                    <a:pt x="72973" y="36437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71578" y="2135057"/>
              <a:ext cx="252729" cy="132715"/>
            </a:xfrm>
            <a:custGeom>
              <a:avLst/>
              <a:gdLst/>
              <a:ahLst/>
              <a:cxnLst/>
              <a:rect l="l" t="t" r="r" b="b"/>
              <a:pathLst>
                <a:path w="252730" h="132714">
                  <a:moveTo>
                    <a:pt x="36486" y="59212"/>
                  </a:moveTo>
                  <a:lnTo>
                    <a:pt x="72973" y="95650"/>
                  </a:lnTo>
                  <a:lnTo>
                    <a:pt x="36486" y="132088"/>
                  </a:lnTo>
                  <a:lnTo>
                    <a:pt x="0" y="95650"/>
                  </a:lnTo>
                  <a:lnTo>
                    <a:pt x="36486" y="59212"/>
                  </a:lnTo>
                  <a:close/>
                </a:path>
                <a:path w="252730" h="132714">
                  <a:moveTo>
                    <a:pt x="215880" y="0"/>
                  </a:moveTo>
                  <a:lnTo>
                    <a:pt x="252367" y="36438"/>
                  </a:lnTo>
                  <a:lnTo>
                    <a:pt x="215880" y="72876"/>
                  </a:lnTo>
                  <a:lnTo>
                    <a:pt x="179393" y="36438"/>
                  </a:lnTo>
                  <a:lnTo>
                    <a:pt x="215880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230366" y="214416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0" y="36437"/>
                  </a:lnTo>
                  <a:lnTo>
                    <a:pt x="36486" y="72876"/>
                  </a:lnTo>
                  <a:lnTo>
                    <a:pt x="72973" y="36437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230366" y="214416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409759" y="218516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36437"/>
                  </a:lnTo>
                  <a:lnTo>
                    <a:pt x="36487" y="72876"/>
                  </a:lnTo>
                  <a:lnTo>
                    <a:pt x="72974" y="36437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409760" y="218516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589153" y="2166941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36438"/>
                  </a:lnTo>
                  <a:lnTo>
                    <a:pt x="36487" y="72876"/>
                  </a:lnTo>
                  <a:lnTo>
                    <a:pt x="72974" y="36438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589154" y="2166941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768547" y="213809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36437"/>
                  </a:lnTo>
                  <a:lnTo>
                    <a:pt x="36487" y="72876"/>
                  </a:lnTo>
                  <a:lnTo>
                    <a:pt x="72974" y="36437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768548" y="213809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947941" y="217149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36438"/>
                  </a:lnTo>
                  <a:lnTo>
                    <a:pt x="36487" y="72877"/>
                  </a:lnTo>
                  <a:lnTo>
                    <a:pt x="72974" y="36438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947941" y="217149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306728" y="20348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36438"/>
                  </a:lnTo>
                  <a:lnTo>
                    <a:pt x="36487" y="72876"/>
                  </a:lnTo>
                  <a:lnTo>
                    <a:pt x="72974" y="36438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306729" y="20348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844910" y="203181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36438"/>
                  </a:lnTo>
                  <a:lnTo>
                    <a:pt x="36487" y="72876"/>
                  </a:lnTo>
                  <a:lnTo>
                    <a:pt x="72974" y="36438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844910" y="203181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36438"/>
                  </a:lnTo>
                  <a:lnTo>
                    <a:pt x="36486" y="72876"/>
                  </a:lnTo>
                  <a:lnTo>
                    <a:pt x="0" y="36438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28671" y="1896690"/>
              <a:ext cx="2153285" cy="502920"/>
            </a:xfrm>
            <a:custGeom>
              <a:avLst/>
              <a:gdLst/>
              <a:ahLst/>
              <a:cxnLst/>
              <a:rect l="l" t="t" r="r" b="b"/>
              <a:pathLst>
                <a:path w="2153285" h="502919">
                  <a:moveTo>
                    <a:pt x="0" y="0"/>
                  </a:moveTo>
                  <a:lnTo>
                    <a:pt x="0" y="0"/>
                  </a:lnTo>
                  <a:lnTo>
                    <a:pt x="179393" y="461551"/>
                  </a:lnTo>
                  <a:lnTo>
                    <a:pt x="358787" y="405376"/>
                  </a:lnTo>
                  <a:lnTo>
                    <a:pt x="538181" y="406894"/>
                  </a:lnTo>
                  <a:lnTo>
                    <a:pt x="717575" y="502544"/>
                  </a:lnTo>
                  <a:lnTo>
                    <a:pt x="717575" y="502544"/>
                  </a:lnTo>
                  <a:lnTo>
                    <a:pt x="896969" y="461551"/>
                  </a:lnTo>
                  <a:lnTo>
                    <a:pt x="1076363" y="385638"/>
                  </a:lnTo>
                  <a:lnTo>
                    <a:pt x="1255756" y="422076"/>
                  </a:lnTo>
                  <a:lnTo>
                    <a:pt x="1614544" y="337054"/>
                  </a:lnTo>
                  <a:lnTo>
                    <a:pt x="2152726" y="330981"/>
                  </a:lnTo>
                </a:path>
              </a:pathLst>
            </a:custGeom>
            <a:ln w="1822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71578" y="2232226"/>
              <a:ext cx="1149350" cy="207010"/>
            </a:xfrm>
            <a:custGeom>
              <a:avLst/>
              <a:gdLst/>
              <a:ahLst/>
              <a:cxnLst/>
              <a:rect l="l" t="t" r="r" b="b"/>
              <a:pathLst>
                <a:path w="1149350" h="207010">
                  <a:moveTo>
                    <a:pt x="36486" y="88059"/>
                  </a:moveTo>
                  <a:lnTo>
                    <a:pt x="36486" y="126015"/>
                  </a:lnTo>
                </a:path>
                <a:path w="1149350" h="207010">
                  <a:moveTo>
                    <a:pt x="36486" y="126015"/>
                  </a:moveTo>
                  <a:lnTo>
                    <a:pt x="36486" y="163972"/>
                  </a:lnTo>
                </a:path>
                <a:path w="1149350" h="207010">
                  <a:moveTo>
                    <a:pt x="0" y="88059"/>
                  </a:moveTo>
                  <a:lnTo>
                    <a:pt x="72973" y="88059"/>
                  </a:lnTo>
                </a:path>
                <a:path w="1149350" h="207010">
                  <a:moveTo>
                    <a:pt x="0" y="163972"/>
                  </a:moveTo>
                  <a:lnTo>
                    <a:pt x="72973" y="163972"/>
                  </a:lnTo>
                </a:path>
                <a:path w="1149350" h="207010">
                  <a:moveTo>
                    <a:pt x="215880" y="25810"/>
                  </a:moveTo>
                  <a:lnTo>
                    <a:pt x="215880" y="69840"/>
                  </a:lnTo>
                </a:path>
                <a:path w="1149350" h="207010">
                  <a:moveTo>
                    <a:pt x="215880" y="69840"/>
                  </a:moveTo>
                  <a:lnTo>
                    <a:pt x="215880" y="113869"/>
                  </a:lnTo>
                </a:path>
                <a:path w="1149350" h="207010">
                  <a:moveTo>
                    <a:pt x="179393" y="25810"/>
                  </a:moveTo>
                  <a:lnTo>
                    <a:pt x="252367" y="25810"/>
                  </a:lnTo>
                </a:path>
                <a:path w="1149350" h="207010">
                  <a:moveTo>
                    <a:pt x="179393" y="113869"/>
                  </a:moveTo>
                  <a:lnTo>
                    <a:pt x="252367" y="113869"/>
                  </a:lnTo>
                </a:path>
                <a:path w="1149350" h="207010">
                  <a:moveTo>
                    <a:pt x="395274" y="10627"/>
                  </a:moveTo>
                  <a:lnTo>
                    <a:pt x="395274" y="71358"/>
                  </a:lnTo>
                </a:path>
                <a:path w="1149350" h="207010">
                  <a:moveTo>
                    <a:pt x="395274" y="71358"/>
                  </a:moveTo>
                  <a:lnTo>
                    <a:pt x="395274" y="132088"/>
                  </a:lnTo>
                </a:path>
                <a:path w="1149350" h="207010">
                  <a:moveTo>
                    <a:pt x="358787" y="10627"/>
                  </a:moveTo>
                  <a:lnTo>
                    <a:pt x="431761" y="10627"/>
                  </a:lnTo>
                </a:path>
                <a:path w="1149350" h="207010">
                  <a:moveTo>
                    <a:pt x="358787" y="132088"/>
                  </a:moveTo>
                  <a:lnTo>
                    <a:pt x="431761" y="132088"/>
                  </a:lnTo>
                </a:path>
                <a:path w="1149350" h="207010">
                  <a:moveTo>
                    <a:pt x="574668" y="127534"/>
                  </a:moveTo>
                  <a:lnTo>
                    <a:pt x="574668" y="167008"/>
                  </a:lnTo>
                </a:path>
                <a:path w="1149350" h="207010">
                  <a:moveTo>
                    <a:pt x="574668" y="167008"/>
                  </a:moveTo>
                  <a:lnTo>
                    <a:pt x="574668" y="206483"/>
                  </a:lnTo>
                </a:path>
                <a:path w="1149350" h="207010">
                  <a:moveTo>
                    <a:pt x="538181" y="127534"/>
                  </a:moveTo>
                  <a:lnTo>
                    <a:pt x="611155" y="127534"/>
                  </a:lnTo>
                </a:path>
                <a:path w="1149350" h="207010">
                  <a:moveTo>
                    <a:pt x="538181" y="206483"/>
                  </a:moveTo>
                  <a:lnTo>
                    <a:pt x="611155" y="206483"/>
                  </a:lnTo>
                </a:path>
                <a:path w="1149350" h="207010">
                  <a:moveTo>
                    <a:pt x="754062" y="83504"/>
                  </a:moveTo>
                  <a:lnTo>
                    <a:pt x="754062" y="126015"/>
                  </a:lnTo>
                </a:path>
                <a:path w="1149350" h="207010">
                  <a:moveTo>
                    <a:pt x="754062" y="126015"/>
                  </a:moveTo>
                  <a:lnTo>
                    <a:pt x="754062" y="168527"/>
                  </a:lnTo>
                </a:path>
                <a:path w="1149350" h="207010">
                  <a:moveTo>
                    <a:pt x="717575" y="83504"/>
                  </a:moveTo>
                  <a:lnTo>
                    <a:pt x="790549" y="83504"/>
                  </a:lnTo>
                </a:path>
                <a:path w="1149350" h="207010">
                  <a:moveTo>
                    <a:pt x="717575" y="168527"/>
                  </a:moveTo>
                  <a:lnTo>
                    <a:pt x="790549" y="168527"/>
                  </a:lnTo>
                </a:path>
                <a:path w="1149350" h="207010">
                  <a:moveTo>
                    <a:pt x="933456" y="0"/>
                  </a:moveTo>
                  <a:lnTo>
                    <a:pt x="933456" y="50102"/>
                  </a:lnTo>
                </a:path>
                <a:path w="1149350" h="207010">
                  <a:moveTo>
                    <a:pt x="933456" y="50102"/>
                  </a:moveTo>
                  <a:lnTo>
                    <a:pt x="933456" y="100205"/>
                  </a:lnTo>
                </a:path>
                <a:path w="1149350" h="207010">
                  <a:moveTo>
                    <a:pt x="896969" y="0"/>
                  </a:moveTo>
                  <a:lnTo>
                    <a:pt x="969942" y="0"/>
                  </a:lnTo>
                </a:path>
                <a:path w="1149350" h="207010">
                  <a:moveTo>
                    <a:pt x="896969" y="100205"/>
                  </a:moveTo>
                  <a:lnTo>
                    <a:pt x="969942" y="100205"/>
                  </a:lnTo>
                </a:path>
                <a:path w="1149350" h="207010">
                  <a:moveTo>
                    <a:pt x="1112849" y="42511"/>
                  </a:moveTo>
                  <a:lnTo>
                    <a:pt x="1112849" y="86540"/>
                  </a:lnTo>
                </a:path>
                <a:path w="1149350" h="207010">
                  <a:moveTo>
                    <a:pt x="1112849" y="86540"/>
                  </a:moveTo>
                  <a:lnTo>
                    <a:pt x="1112849" y="130570"/>
                  </a:lnTo>
                </a:path>
                <a:path w="1149350" h="207010">
                  <a:moveTo>
                    <a:pt x="1076363" y="42511"/>
                  </a:moveTo>
                  <a:lnTo>
                    <a:pt x="1149336" y="42511"/>
                  </a:lnTo>
                </a:path>
                <a:path w="1149350" h="207010">
                  <a:moveTo>
                    <a:pt x="1076363" y="130570"/>
                  </a:moveTo>
                  <a:lnTo>
                    <a:pt x="1149336" y="130570"/>
                  </a:lnTo>
                </a:path>
              </a:pathLst>
            </a:custGeom>
            <a:ln w="911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343216" y="2207934"/>
              <a:ext cx="0" cy="26034"/>
            </a:xfrm>
            <a:custGeom>
              <a:avLst/>
              <a:gdLst/>
              <a:ahLst/>
              <a:cxnLst/>
              <a:rect l="l" t="t" r="r" b="b"/>
              <a:pathLst>
                <a:path w="0" h="26035">
                  <a:moveTo>
                    <a:pt x="0" y="0"/>
                  </a:moveTo>
                  <a:lnTo>
                    <a:pt x="0" y="25810"/>
                  </a:lnTo>
                </a:path>
              </a:pathLst>
            </a:custGeom>
            <a:ln w="9121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306729" y="2183642"/>
              <a:ext cx="611505" cy="97790"/>
            </a:xfrm>
            <a:custGeom>
              <a:avLst/>
              <a:gdLst/>
              <a:ahLst/>
              <a:cxnLst/>
              <a:rect l="l" t="t" r="r" b="b"/>
              <a:pathLst>
                <a:path w="611505" h="97789">
                  <a:moveTo>
                    <a:pt x="36486" y="50102"/>
                  </a:moveTo>
                  <a:lnTo>
                    <a:pt x="36486" y="97168"/>
                  </a:lnTo>
                </a:path>
                <a:path w="611505" h="97789">
                  <a:moveTo>
                    <a:pt x="0" y="97168"/>
                  </a:moveTo>
                  <a:lnTo>
                    <a:pt x="72973" y="97168"/>
                  </a:lnTo>
                </a:path>
                <a:path w="611505" h="97789">
                  <a:moveTo>
                    <a:pt x="574668" y="0"/>
                  </a:moveTo>
                  <a:lnTo>
                    <a:pt x="574668" y="44029"/>
                  </a:lnTo>
                </a:path>
                <a:path w="611505" h="97789">
                  <a:moveTo>
                    <a:pt x="574668" y="44029"/>
                  </a:moveTo>
                  <a:lnTo>
                    <a:pt x="574668" y="88059"/>
                  </a:lnTo>
                </a:path>
                <a:path w="611505" h="97789">
                  <a:moveTo>
                    <a:pt x="538181" y="0"/>
                  </a:moveTo>
                  <a:lnTo>
                    <a:pt x="611155" y="0"/>
                  </a:lnTo>
                </a:path>
                <a:path w="611505" h="97789">
                  <a:moveTo>
                    <a:pt x="538181" y="88059"/>
                  </a:moveTo>
                  <a:lnTo>
                    <a:pt x="611155" y="88059"/>
                  </a:lnTo>
                </a:path>
              </a:pathLst>
            </a:custGeom>
            <a:ln w="911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92184" y="18602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71578" y="232180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0" y="72876"/>
                  </a:lnTo>
                  <a:lnTo>
                    <a:pt x="72973" y="72876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71578" y="232180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1050972" y="226562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0" y="72877"/>
                  </a:lnTo>
                  <a:lnTo>
                    <a:pt x="72973" y="72877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1050972" y="226562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230366" y="22671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0" y="72876"/>
                  </a:lnTo>
                  <a:lnTo>
                    <a:pt x="72973" y="72876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230366" y="226714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409759" y="236279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72876"/>
                  </a:lnTo>
                  <a:lnTo>
                    <a:pt x="72974" y="728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1409760" y="236279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589153" y="232180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72876"/>
                  </a:lnTo>
                  <a:lnTo>
                    <a:pt x="72974" y="728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1589154" y="232180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768547" y="224589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72876"/>
                  </a:lnTo>
                  <a:lnTo>
                    <a:pt x="72974" y="728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768548" y="2245891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947941" y="228232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72876"/>
                  </a:lnTo>
                  <a:lnTo>
                    <a:pt x="72974" y="728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947941" y="228232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306728" y="219730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72876"/>
                  </a:lnTo>
                  <a:lnTo>
                    <a:pt x="72974" y="728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306729" y="219730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844910" y="219123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0" y="72876"/>
                  </a:lnTo>
                  <a:lnTo>
                    <a:pt x="72974" y="728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844910" y="219123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72973" y="72876"/>
                  </a:lnTo>
                  <a:lnTo>
                    <a:pt x="0" y="72876"/>
                  </a:lnTo>
                  <a:lnTo>
                    <a:pt x="36486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28671" y="1896690"/>
              <a:ext cx="2153285" cy="396875"/>
            </a:xfrm>
            <a:custGeom>
              <a:avLst/>
              <a:gdLst/>
              <a:ahLst/>
              <a:cxnLst/>
              <a:rect l="l" t="t" r="r" b="b"/>
              <a:pathLst>
                <a:path w="2153285" h="396875">
                  <a:moveTo>
                    <a:pt x="0" y="0"/>
                  </a:moveTo>
                  <a:lnTo>
                    <a:pt x="0" y="0"/>
                  </a:lnTo>
                  <a:lnTo>
                    <a:pt x="179393" y="364382"/>
                  </a:lnTo>
                  <a:lnTo>
                    <a:pt x="358787" y="274805"/>
                  </a:lnTo>
                  <a:lnTo>
                    <a:pt x="538181" y="268732"/>
                  </a:lnTo>
                  <a:lnTo>
                    <a:pt x="717575" y="368937"/>
                  </a:lnTo>
                  <a:lnTo>
                    <a:pt x="896969" y="364382"/>
                  </a:lnTo>
                  <a:lnTo>
                    <a:pt x="1076363" y="396266"/>
                  </a:lnTo>
                  <a:lnTo>
                    <a:pt x="1255756" y="378047"/>
                  </a:lnTo>
                  <a:lnTo>
                    <a:pt x="1614544" y="274805"/>
                  </a:lnTo>
                  <a:lnTo>
                    <a:pt x="2152726" y="150307"/>
                  </a:lnTo>
                </a:path>
              </a:pathLst>
            </a:custGeom>
            <a:ln w="18219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871578" y="1978676"/>
              <a:ext cx="2046605" cy="356870"/>
            </a:xfrm>
            <a:custGeom>
              <a:avLst/>
              <a:gdLst/>
              <a:ahLst/>
              <a:cxnLst/>
              <a:rect l="l" t="t" r="r" b="b"/>
              <a:pathLst>
                <a:path w="2046605" h="356869">
                  <a:moveTo>
                    <a:pt x="36486" y="241403"/>
                  </a:moveTo>
                  <a:lnTo>
                    <a:pt x="36486" y="282396"/>
                  </a:lnTo>
                </a:path>
                <a:path w="2046605" h="356869">
                  <a:moveTo>
                    <a:pt x="36486" y="282396"/>
                  </a:moveTo>
                  <a:lnTo>
                    <a:pt x="36486" y="323389"/>
                  </a:lnTo>
                </a:path>
                <a:path w="2046605" h="356869">
                  <a:moveTo>
                    <a:pt x="0" y="241403"/>
                  </a:moveTo>
                  <a:lnTo>
                    <a:pt x="72973" y="241403"/>
                  </a:lnTo>
                </a:path>
                <a:path w="2046605" h="356869">
                  <a:moveTo>
                    <a:pt x="0" y="323389"/>
                  </a:moveTo>
                  <a:lnTo>
                    <a:pt x="72973" y="323389"/>
                  </a:lnTo>
                </a:path>
                <a:path w="2046605" h="356869">
                  <a:moveTo>
                    <a:pt x="215880" y="139680"/>
                  </a:moveTo>
                  <a:lnTo>
                    <a:pt x="215880" y="192819"/>
                  </a:lnTo>
                </a:path>
                <a:path w="2046605" h="356869">
                  <a:moveTo>
                    <a:pt x="215880" y="192819"/>
                  </a:moveTo>
                  <a:lnTo>
                    <a:pt x="215880" y="245958"/>
                  </a:lnTo>
                </a:path>
                <a:path w="2046605" h="356869">
                  <a:moveTo>
                    <a:pt x="179393" y="139680"/>
                  </a:moveTo>
                  <a:lnTo>
                    <a:pt x="252367" y="139680"/>
                  </a:lnTo>
                </a:path>
                <a:path w="2046605" h="356869">
                  <a:moveTo>
                    <a:pt x="179393" y="245958"/>
                  </a:moveTo>
                  <a:lnTo>
                    <a:pt x="252367" y="245958"/>
                  </a:lnTo>
                </a:path>
                <a:path w="2046605" h="356869">
                  <a:moveTo>
                    <a:pt x="395274" y="121460"/>
                  </a:moveTo>
                  <a:lnTo>
                    <a:pt x="395274" y="186746"/>
                  </a:lnTo>
                </a:path>
                <a:path w="2046605" h="356869">
                  <a:moveTo>
                    <a:pt x="395274" y="186746"/>
                  </a:moveTo>
                  <a:lnTo>
                    <a:pt x="395274" y="252031"/>
                  </a:lnTo>
                </a:path>
                <a:path w="2046605" h="356869">
                  <a:moveTo>
                    <a:pt x="358787" y="121460"/>
                  </a:moveTo>
                  <a:lnTo>
                    <a:pt x="431761" y="121460"/>
                  </a:lnTo>
                </a:path>
                <a:path w="2046605" h="356869">
                  <a:moveTo>
                    <a:pt x="358787" y="252031"/>
                  </a:moveTo>
                  <a:lnTo>
                    <a:pt x="431761" y="252031"/>
                  </a:lnTo>
                </a:path>
                <a:path w="2046605" h="356869">
                  <a:moveTo>
                    <a:pt x="574668" y="236848"/>
                  </a:moveTo>
                  <a:lnTo>
                    <a:pt x="574668" y="286951"/>
                  </a:lnTo>
                </a:path>
                <a:path w="2046605" h="356869">
                  <a:moveTo>
                    <a:pt x="574668" y="286951"/>
                  </a:moveTo>
                  <a:lnTo>
                    <a:pt x="574668" y="337054"/>
                  </a:lnTo>
                </a:path>
                <a:path w="2046605" h="356869">
                  <a:moveTo>
                    <a:pt x="538181" y="236848"/>
                  </a:moveTo>
                  <a:lnTo>
                    <a:pt x="611155" y="236848"/>
                  </a:lnTo>
                </a:path>
                <a:path w="2046605" h="356869">
                  <a:moveTo>
                    <a:pt x="538181" y="337054"/>
                  </a:moveTo>
                  <a:lnTo>
                    <a:pt x="611155" y="337054"/>
                  </a:lnTo>
                </a:path>
                <a:path w="2046605" h="356869">
                  <a:moveTo>
                    <a:pt x="754062" y="227739"/>
                  </a:moveTo>
                  <a:lnTo>
                    <a:pt x="754062" y="282396"/>
                  </a:lnTo>
                </a:path>
                <a:path w="2046605" h="356869">
                  <a:moveTo>
                    <a:pt x="754062" y="282396"/>
                  </a:moveTo>
                  <a:lnTo>
                    <a:pt x="754062" y="337054"/>
                  </a:lnTo>
                </a:path>
                <a:path w="2046605" h="356869">
                  <a:moveTo>
                    <a:pt x="717575" y="227739"/>
                  </a:moveTo>
                  <a:lnTo>
                    <a:pt x="790549" y="227739"/>
                  </a:lnTo>
                </a:path>
                <a:path w="2046605" h="356869">
                  <a:moveTo>
                    <a:pt x="717575" y="337054"/>
                  </a:moveTo>
                  <a:lnTo>
                    <a:pt x="790549" y="337054"/>
                  </a:lnTo>
                </a:path>
                <a:path w="2046605" h="356869">
                  <a:moveTo>
                    <a:pt x="933456" y="271768"/>
                  </a:moveTo>
                  <a:lnTo>
                    <a:pt x="933456" y="314280"/>
                  </a:lnTo>
                </a:path>
                <a:path w="2046605" h="356869">
                  <a:moveTo>
                    <a:pt x="933456" y="314280"/>
                  </a:moveTo>
                  <a:lnTo>
                    <a:pt x="933456" y="356791"/>
                  </a:lnTo>
                </a:path>
                <a:path w="2046605" h="356869">
                  <a:moveTo>
                    <a:pt x="896969" y="271768"/>
                  </a:moveTo>
                  <a:lnTo>
                    <a:pt x="969942" y="271768"/>
                  </a:lnTo>
                </a:path>
                <a:path w="2046605" h="356869">
                  <a:moveTo>
                    <a:pt x="896969" y="356791"/>
                  </a:moveTo>
                  <a:lnTo>
                    <a:pt x="969942" y="356791"/>
                  </a:lnTo>
                </a:path>
                <a:path w="2046605" h="356869">
                  <a:moveTo>
                    <a:pt x="1112849" y="242921"/>
                  </a:moveTo>
                  <a:lnTo>
                    <a:pt x="1112849" y="296061"/>
                  </a:lnTo>
                </a:path>
                <a:path w="2046605" h="356869">
                  <a:moveTo>
                    <a:pt x="1112849" y="296061"/>
                  </a:moveTo>
                  <a:lnTo>
                    <a:pt x="1112849" y="349200"/>
                  </a:lnTo>
                </a:path>
                <a:path w="2046605" h="356869">
                  <a:moveTo>
                    <a:pt x="1076363" y="242921"/>
                  </a:moveTo>
                  <a:lnTo>
                    <a:pt x="1149336" y="242921"/>
                  </a:lnTo>
                </a:path>
                <a:path w="2046605" h="356869">
                  <a:moveTo>
                    <a:pt x="1076363" y="349200"/>
                  </a:moveTo>
                  <a:lnTo>
                    <a:pt x="1149336" y="349200"/>
                  </a:lnTo>
                </a:path>
                <a:path w="2046605" h="356869">
                  <a:moveTo>
                    <a:pt x="1471637" y="126015"/>
                  </a:moveTo>
                  <a:lnTo>
                    <a:pt x="1471637" y="192819"/>
                  </a:lnTo>
                </a:path>
                <a:path w="2046605" h="356869">
                  <a:moveTo>
                    <a:pt x="1471637" y="192819"/>
                  </a:moveTo>
                  <a:lnTo>
                    <a:pt x="1471637" y="259622"/>
                  </a:lnTo>
                </a:path>
                <a:path w="2046605" h="356869">
                  <a:moveTo>
                    <a:pt x="1435150" y="126015"/>
                  </a:moveTo>
                  <a:lnTo>
                    <a:pt x="1508124" y="126015"/>
                  </a:lnTo>
                </a:path>
                <a:path w="2046605" h="356869">
                  <a:moveTo>
                    <a:pt x="1435150" y="259622"/>
                  </a:moveTo>
                  <a:lnTo>
                    <a:pt x="1508124" y="259622"/>
                  </a:lnTo>
                </a:path>
                <a:path w="2046605" h="356869">
                  <a:moveTo>
                    <a:pt x="2009819" y="0"/>
                  </a:moveTo>
                  <a:lnTo>
                    <a:pt x="2009819" y="68321"/>
                  </a:lnTo>
                </a:path>
                <a:path w="2046605" h="356869">
                  <a:moveTo>
                    <a:pt x="2009819" y="68321"/>
                  </a:moveTo>
                  <a:lnTo>
                    <a:pt x="2009819" y="136643"/>
                  </a:lnTo>
                </a:path>
                <a:path w="2046605" h="356869">
                  <a:moveTo>
                    <a:pt x="1973332" y="0"/>
                  </a:moveTo>
                  <a:lnTo>
                    <a:pt x="2046305" y="0"/>
                  </a:lnTo>
                </a:path>
                <a:path w="2046605" h="356869">
                  <a:moveTo>
                    <a:pt x="1973332" y="136643"/>
                  </a:moveTo>
                  <a:lnTo>
                    <a:pt x="2046305" y="136643"/>
                  </a:lnTo>
                </a:path>
              </a:pathLst>
            </a:custGeom>
            <a:ln w="911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92184" y="18602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92184" y="18602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871578" y="222463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871578" y="222463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050972" y="213505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050972" y="213505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230366" y="212898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230366" y="212898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409759" y="222919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409760" y="222919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589153" y="222463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589154" y="222463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1768547" y="225651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1768548" y="225651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947941" y="223829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947941" y="223829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306728" y="213505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306729" y="213505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844910" y="201055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0"/>
                  </a:moveTo>
                  <a:lnTo>
                    <a:pt x="0" y="0"/>
                  </a:lnTo>
                  <a:lnTo>
                    <a:pt x="0" y="72876"/>
                  </a:lnTo>
                  <a:lnTo>
                    <a:pt x="72973" y="72876"/>
                  </a:lnTo>
                  <a:lnTo>
                    <a:pt x="7297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844910" y="201056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76"/>
                  </a:moveTo>
                  <a:lnTo>
                    <a:pt x="72973" y="72876"/>
                  </a:lnTo>
                  <a:lnTo>
                    <a:pt x="72973" y="0"/>
                  </a:lnTo>
                  <a:lnTo>
                    <a:pt x="0" y="0"/>
                  </a:lnTo>
                  <a:lnTo>
                    <a:pt x="0" y="72876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728671" y="1793448"/>
              <a:ext cx="2153285" cy="109855"/>
            </a:xfrm>
            <a:custGeom>
              <a:avLst/>
              <a:gdLst/>
              <a:ahLst/>
              <a:cxnLst/>
              <a:rect l="l" t="t" r="r" b="b"/>
              <a:pathLst>
                <a:path w="2153285" h="109855">
                  <a:moveTo>
                    <a:pt x="0" y="103241"/>
                  </a:moveTo>
                  <a:lnTo>
                    <a:pt x="179393" y="0"/>
                  </a:lnTo>
                  <a:lnTo>
                    <a:pt x="179393" y="0"/>
                  </a:lnTo>
                  <a:lnTo>
                    <a:pt x="358787" y="24292"/>
                  </a:lnTo>
                  <a:lnTo>
                    <a:pt x="538181" y="65285"/>
                  </a:lnTo>
                  <a:lnTo>
                    <a:pt x="717575" y="60730"/>
                  </a:lnTo>
                  <a:lnTo>
                    <a:pt x="896969" y="0"/>
                  </a:lnTo>
                  <a:lnTo>
                    <a:pt x="1076363" y="97168"/>
                  </a:lnTo>
                  <a:lnTo>
                    <a:pt x="1255756" y="109314"/>
                  </a:lnTo>
                  <a:lnTo>
                    <a:pt x="1614544" y="69840"/>
                  </a:lnTo>
                  <a:lnTo>
                    <a:pt x="2152726" y="68321"/>
                  </a:lnTo>
                </a:path>
              </a:pathLst>
            </a:custGeom>
            <a:ln w="1821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871578" y="1723608"/>
              <a:ext cx="2046605" cy="243204"/>
            </a:xfrm>
            <a:custGeom>
              <a:avLst/>
              <a:gdLst/>
              <a:ahLst/>
              <a:cxnLst/>
              <a:rect l="l" t="t" r="r" b="b"/>
              <a:pathLst>
                <a:path w="2046605" h="243205">
                  <a:moveTo>
                    <a:pt x="36486" y="16700"/>
                  </a:moveTo>
                  <a:lnTo>
                    <a:pt x="36486" y="69840"/>
                  </a:lnTo>
                </a:path>
                <a:path w="2046605" h="243205">
                  <a:moveTo>
                    <a:pt x="36486" y="69840"/>
                  </a:moveTo>
                  <a:lnTo>
                    <a:pt x="36486" y="122979"/>
                  </a:lnTo>
                </a:path>
                <a:path w="2046605" h="243205">
                  <a:moveTo>
                    <a:pt x="0" y="16700"/>
                  </a:moveTo>
                  <a:lnTo>
                    <a:pt x="72973" y="16700"/>
                  </a:lnTo>
                </a:path>
                <a:path w="2046605" h="243205">
                  <a:moveTo>
                    <a:pt x="0" y="122979"/>
                  </a:moveTo>
                  <a:lnTo>
                    <a:pt x="72973" y="122979"/>
                  </a:lnTo>
                </a:path>
                <a:path w="2046605" h="243205">
                  <a:moveTo>
                    <a:pt x="215880" y="34920"/>
                  </a:moveTo>
                  <a:lnTo>
                    <a:pt x="215880" y="94132"/>
                  </a:lnTo>
                </a:path>
                <a:path w="2046605" h="243205">
                  <a:moveTo>
                    <a:pt x="215880" y="94132"/>
                  </a:moveTo>
                  <a:lnTo>
                    <a:pt x="215880" y="153344"/>
                  </a:lnTo>
                </a:path>
                <a:path w="2046605" h="243205">
                  <a:moveTo>
                    <a:pt x="179393" y="34920"/>
                  </a:moveTo>
                  <a:lnTo>
                    <a:pt x="252367" y="34920"/>
                  </a:lnTo>
                </a:path>
                <a:path w="2046605" h="243205">
                  <a:moveTo>
                    <a:pt x="179393" y="153344"/>
                  </a:moveTo>
                  <a:lnTo>
                    <a:pt x="252367" y="153344"/>
                  </a:lnTo>
                </a:path>
                <a:path w="2046605" h="243205">
                  <a:moveTo>
                    <a:pt x="395274" y="63767"/>
                  </a:moveTo>
                  <a:lnTo>
                    <a:pt x="395274" y="135125"/>
                  </a:lnTo>
                </a:path>
                <a:path w="2046605" h="243205">
                  <a:moveTo>
                    <a:pt x="395274" y="135125"/>
                  </a:moveTo>
                  <a:lnTo>
                    <a:pt x="395274" y="206483"/>
                  </a:lnTo>
                </a:path>
                <a:path w="2046605" h="243205">
                  <a:moveTo>
                    <a:pt x="358787" y="63767"/>
                  </a:moveTo>
                  <a:lnTo>
                    <a:pt x="431761" y="63767"/>
                  </a:lnTo>
                </a:path>
                <a:path w="2046605" h="243205">
                  <a:moveTo>
                    <a:pt x="358787" y="206483"/>
                  </a:moveTo>
                  <a:lnTo>
                    <a:pt x="431761" y="206483"/>
                  </a:lnTo>
                </a:path>
                <a:path w="2046605" h="243205">
                  <a:moveTo>
                    <a:pt x="574668" y="71358"/>
                  </a:moveTo>
                  <a:lnTo>
                    <a:pt x="574668" y="130570"/>
                  </a:lnTo>
                </a:path>
                <a:path w="2046605" h="243205">
                  <a:moveTo>
                    <a:pt x="574668" y="130570"/>
                  </a:moveTo>
                  <a:lnTo>
                    <a:pt x="574668" y="189782"/>
                  </a:lnTo>
                </a:path>
                <a:path w="2046605" h="243205">
                  <a:moveTo>
                    <a:pt x="538181" y="71358"/>
                  </a:moveTo>
                  <a:lnTo>
                    <a:pt x="611155" y="71358"/>
                  </a:lnTo>
                </a:path>
                <a:path w="2046605" h="243205">
                  <a:moveTo>
                    <a:pt x="538181" y="189782"/>
                  </a:moveTo>
                  <a:lnTo>
                    <a:pt x="611155" y="189782"/>
                  </a:lnTo>
                </a:path>
                <a:path w="2046605" h="243205">
                  <a:moveTo>
                    <a:pt x="754062" y="0"/>
                  </a:moveTo>
                  <a:lnTo>
                    <a:pt x="754062" y="69840"/>
                  </a:lnTo>
                </a:path>
                <a:path w="2046605" h="243205">
                  <a:moveTo>
                    <a:pt x="754062" y="69840"/>
                  </a:moveTo>
                  <a:lnTo>
                    <a:pt x="754062" y="139680"/>
                  </a:lnTo>
                </a:path>
                <a:path w="2046605" h="243205">
                  <a:moveTo>
                    <a:pt x="717575" y="0"/>
                  </a:moveTo>
                  <a:lnTo>
                    <a:pt x="790549" y="0"/>
                  </a:lnTo>
                </a:path>
                <a:path w="2046605" h="243205">
                  <a:moveTo>
                    <a:pt x="717575" y="139680"/>
                  </a:moveTo>
                  <a:lnTo>
                    <a:pt x="790549" y="139680"/>
                  </a:lnTo>
                </a:path>
                <a:path w="2046605" h="243205">
                  <a:moveTo>
                    <a:pt x="933456" y="101723"/>
                  </a:moveTo>
                  <a:lnTo>
                    <a:pt x="933456" y="167008"/>
                  </a:lnTo>
                </a:path>
                <a:path w="2046605" h="243205">
                  <a:moveTo>
                    <a:pt x="933456" y="167008"/>
                  </a:moveTo>
                  <a:lnTo>
                    <a:pt x="933456" y="232294"/>
                  </a:lnTo>
                </a:path>
                <a:path w="2046605" h="243205">
                  <a:moveTo>
                    <a:pt x="896969" y="101723"/>
                  </a:moveTo>
                  <a:lnTo>
                    <a:pt x="969942" y="101723"/>
                  </a:lnTo>
                </a:path>
                <a:path w="2046605" h="243205">
                  <a:moveTo>
                    <a:pt x="896969" y="232294"/>
                  </a:moveTo>
                  <a:lnTo>
                    <a:pt x="969942" y="232294"/>
                  </a:lnTo>
                </a:path>
                <a:path w="2046605" h="243205">
                  <a:moveTo>
                    <a:pt x="1112849" y="115387"/>
                  </a:moveTo>
                  <a:lnTo>
                    <a:pt x="1112849" y="179154"/>
                  </a:lnTo>
                </a:path>
                <a:path w="2046605" h="243205">
                  <a:moveTo>
                    <a:pt x="1112849" y="179154"/>
                  </a:moveTo>
                  <a:lnTo>
                    <a:pt x="1112849" y="242921"/>
                  </a:lnTo>
                </a:path>
                <a:path w="2046605" h="243205">
                  <a:moveTo>
                    <a:pt x="1076363" y="115387"/>
                  </a:moveTo>
                  <a:lnTo>
                    <a:pt x="1149336" y="115387"/>
                  </a:lnTo>
                </a:path>
                <a:path w="2046605" h="243205">
                  <a:moveTo>
                    <a:pt x="1076363" y="242921"/>
                  </a:moveTo>
                  <a:lnTo>
                    <a:pt x="1149336" y="242921"/>
                  </a:lnTo>
                </a:path>
                <a:path w="2046605" h="243205">
                  <a:moveTo>
                    <a:pt x="1471637" y="65285"/>
                  </a:moveTo>
                  <a:lnTo>
                    <a:pt x="1471637" y="139680"/>
                  </a:lnTo>
                </a:path>
                <a:path w="2046605" h="243205">
                  <a:moveTo>
                    <a:pt x="1471637" y="139680"/>
                  </a:moveTo>
                  <a:lnTo>
                    <a:pt x="1471637" y="214075"/>
                  </a:lnTo>
                </a:path>
                <a:path w="2046605" h="243205">
                  <a:moveTo>
                    <a:pt x="1435150" y="65285"/>
                  </a:moveTo>
                  <a:lnTo>
                    <a:pt x="1508124" y="65285"/>
                  </a:lnTo>
                </a:path>
                <a:path w="2046605" h="243205">
                  <a:moveTo>
                    <a:pt x="1435150" y="214075"/>
                  </a:moveTo>
                  <a:lnTo>
                    <a:pt x="1508124" y="214075"/>
                  </a:lnTo>
                </a:path>
                <a:path w="2046605" h="243205">
                  <a:moveTo>
                    <a:pt x="2009819" y="57693"/>
                  </a:moveTo>
                  <a:lnTo>
                    <a:pt x="2009819" y="138161"/>
                  </a:lnTo>
                </a:path>
                <a:path w="2046605" h="243205">
                  <a:moveTo>
                    <a:pt x="2009819" y="138161"/>
                  </a:moveTo>
                  <a:lnTo>
                    <a:pt x="2009819" y="218629"/>
                  </a:lnTo>
                </a:path>
                <a:path w="2046605" h="243205">
                  <a:moveTo>
                    <a:pt x="1973332" y="57693"/>
                  </a:moveTo>
                  <a:lnTo>
                    <a:pt x="2046305" y="57693"/>
                  </a:lnTo>
                </a:path>
                <a:path w="2046605" h="243205">
                  <a:moveTo>
                    <a:pt x="1973332" y="218629"/>
                  </a:moveTo>
                  <a:lnTo>
                    <a:pt x="2046305" y="218629"/>
                  </a:lnTo>
                </a:path>
              </a:pathLst>
            </a:custGeom>
            <a:ln w="911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1" name="object 1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298" y="1859366"/>
              <a:ext cx="74746" cy="74649"/>
            </a:xfrm>
            <a:prstGeom prst="rect">
              <a:avLst/>
            </a:prstGeom>
          </p:spPr>
        </p:pic>
        <p:sp>
          <p:nvSpPr>
            <p:cNvPr id="112" name="object 112" descr=""/>
            <p:cNvSpPr/>
            <p:nvPr/>
          </p:nvSpPr>
          <p:spPr>
            <a:xfrm>
              <a:off x="871578" y="175701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22282" y="2864"/>
                  </a:lnTo>
                  <a:lnTo>
                    <a:pt x="10684" y="10674"/>
                  </a:lnTo>
                  <a:lnTo>
                    <a:pt x="2866" y="22257"/>
                  </a:lnTo>
                  <a:lnTo>
                    <a:pt x="0" y="36437"/>
                  </a:lnTo>
                  <a:lnTo>
                    <a:pt x="2866" y="50618"/>
                  </a:lnTo>
                  <a:lnTo>
                    <a:pt x="10684" y="62201"/>
                  </a:lnTo>
                  <a:lnTo>
                    <a:pt x="22282" y="70011"/>
                  </a:lnTo>
                  <a:lnTo>
                    <a:pt x="36486" y="72876"/>
                  </a:lnTo>
                  <a:lnTo>
                    <a:pt x="50691" y="70011"/>
                  </a:lnTo>
                  <a:lnTo>
                    <a:pt x="62289" y="62201"/>
                  </a:lnTo>
                  <a:lnTo>
                    <a:pt x="70107" y="50618"/>
                  </a:lnTo>
                  <a:lnTo>
                    <a:pt x="72973" y="36437"/>
                  </a:lnTo>
                  <a:lnTo>
                    <a:pt x="70107" y="22257"/>
                  </a:lnTo>
                  <a:lnTo>
                    <a:pt x="62289" y="10674"/>
                  </a:lnTo>
                  <a:lnTo>
                    <a:pt x="50691" y="2864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871578" y="175701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7" y="50618"/>
                  </a:lnTo>
                  <a:lnTo>
                    <a:pt x="62288" y="62201"/>
                  </a:lnTo>
                  <a:lnTo>
                    <a:pt x="50691" y="70012"/>
                  </a:lnTo>
                  <a:lnTo>
                    <a:pt x="36486" y="72876"/>
                  </a:lnTo>
                  <a:lnTo>
                    <a:pt x="22282" y="70012"/>
                  </a:lnTo>
                  <a:lnTo>
                    <a:pt x="10684" y="62201"/>
                  </a:lnTo>
                  <a:lnTo>
                    <a:pt x="2866" y="50618"/>
                  </a:lnTo>
                  <a:lnTo>
                    <a:pt x="0" y="36438"/>
                  </a:lnTo>
                  <a:lnTo>
                    <a:pt x="2866" y="22257"/>
                  </a:lnTo>
                  <a:lnTo>
                    <a:pt x="10684" y="10675"/>
                  </a:lnTo>
                  <a:lnTo>
                    <a:pt x="22282" y="2864"/>
                  </a:lnTo>
                  <a:lnTo>
                    <a:pt x="36486" y="0"/>
                  </a:lnTo>
                  <a:lnTo>
                    <a:pt x="50691" y="2864"/>
                  </a:lnTo>
                  <a:lnTo>
                    <a:pt x="62288" y="10675"/>
                  </a:lnTo>
                  <a:lnTo>
                    <a:pt x="70107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1050972" y="178130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22282" y="2864"/>
                  </a:lnTo>
                  <a:lnTo>
                    <a:pt x="10684" y="10674"/>
                  </a:lnTo>
                  <a:lnTo>
                    <a:pt x="2866" y="22257"/>
                  </a:lnTo>
                  <a:lnTo>
                    <a:pt x="0" y="36437"/>
                  </a:lnTo>
                  <a:lnTo>
                    <a:pt x="2866" y="50617"/>
                  </a:lnTo>
                  <a:lnTo>
                    <a:pt x="10684" y="62200"/>
                  </a:lnTo>
                  <a:lnTo>
                    <a:pt x="22282" y="70011"/>
                  </a:lnTo>
                  <a:lnTo>
                    <a:pt x="36486" y="72876"/>
                  </a:lnTo>
                  <a:lnTo>
                    <a:pt x="50691" y="70011"/>
                  </a:lnTo>
                  <a:lnTo>
                    <a:pt x="62289" y="62200"/>
                  </a:lnTo>
                  <a:lnTo>
                    <a:pt x="70107" y="50617"/>
                  </a:lnTo>
                  <a:lnTo>
                    <a:pt x="72973" y="36437"/>
                  </a:lnTo>
                  <a:lnTo>
                    <a:pt x="70107" y="22257"/>
                  </a:lnTo>
                  <a:lnTo>
                    <a:pt x="62289" y="10674"/>
                  </a:lnTo>
                  <a:lnTo>
                    <a:pt x="50691" y="2864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1050972" y="178130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7" y="50618"/>
                  </a:lnTo>
                  <a:lnTo>
                    <a:pt x="62288" y="62201"/>
                  </a:lnTo>
                  <a:lnTo>
                    <a:pt x="50691" y="70012"/>
                  </a:lnTo>
                  <a:lnTo>
                    <a:pt x="36486" y="72876"/>
                  </a:lnTo>
                  <a:lnTo>
                    <a:pt x="22282" y="70012"/>
                  </a:lnTo>
                  <a:lnTo>
                    <a:pt x="10684" y="62201"/>
                  </a:lnTo>
                  <a:lnTo>
                    <a:pt x="2866" y="50618"/>
                  </a:lnTo>
                  <a:lnTo>
                    <a:pt x="0" y="36438"/>
                  </a:lnTo>
                  <a:lnTo>
                    <a:pt x="2866" y="22257"/>
                  </a:lnTo>
                  <a:lnTo>
                    <a:pt x="10684" y="10675"/>
                  </a:lnTo>
                  <a:lnTo>
                    <a:pt x="22282" y="2864"/>
                  </a:lnTo>
                  <a:lnTo>
                    <a:pt x="36486" y="0"/>
                  </a:lnTo>
                  <a:lnTo>
                    <a:pt x="50691" y="2864"/>
                  </a:lnTo>
                  <a:lnTo>
                    <a:pt x="62288" y="10675"/>
                  </a:lnTo>
                  <a:lnTo>
                    <a:pt x="70107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1230366" y="1822296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6" y="0"/>
                  </a:moveTo>
                  <a:lnTo>
                    <a:pt x="22282" y="2864"/>
                  </a:lnTo>
                  <a:lnTo>
                    <a:pt x="10684" y="10674"/>
                  </a:lnTo>
                  <a:lnTo>
                    <a:pt x="2866" y="22257"/>
                  </a:lnTo>
                  <a:lnTo>
                    <a:pt x="0" y="36437"/>
                  </a:lnTo>
                  <a:lnTo>
                    <a:pt x="2866" y="50617"/>
                  </a:lnTo>
                  <a:lnTo>
                    <a:pt x="10684" y="62200"/>
                  </a:lnTo>
                  <a:lnTo>
                    <a:pt x="22282" y="70011"/>
                  </a:lnTo>
                  <a:lnTo>
                    <a:pt x="36486" y="72876"/>
                  </a:lnTo>
                  <a:lnTo>
                    <a:pt x="50691" y="70011"/>
                  </a:lnTo>
                  <a:lnTo>
                    <a:pt x="62289" y="62200"/>
                  </a:lnTo>
                  <a:lnTo>
                    <a:pt x="70107" y="50617"/>
                  </a:lnTo>
                  <a:lnTo>
                    <a:pt x="72973" y="36437"/>
                  </a:lnTo>
                  <a:lnTo>
                    <a:pt x="70107" y="22257"/>
                  </a:lnTo>
                  <a:lnTo>
                    <a:pt x="62289" y="10674"/>
                  </a:lnTo>
                  <a:lnTo>
                    <a:pt x="50691" y="2864"/>
                  </a:lnTo>
                  <a:lnTo>
                    <a:pt x="3648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1230366" y="182229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7" y="50618"/>
                  </a:lnTo>
                  <a:lnTo>
                    <a:pt x="62288" y="62201"/>
                  </a:lnTo>
                  <a:lnTo>
                    <a:pt x="50691" y="70012"/>
                  </a:lnTo>
                  <a:lnTo>
                    <a:pt x="36486" y="72876"/>
                  </a:lnTo>
                  <a:lnTo>
                    <a:pt x="22282" y="70012"/>
                  </a:lnTo>
                  <a:lnTo>
                    <a:pt x="10684" y="62201"/>
                  </a:lnTo>
                  <a:lnTo>
                    <a:pt x="2866" y="50618"/>
                  </a:lnTo>
                  <a:lnTo>
                    <a:pt x="0" y="36438"/>
                  </a:lnTo>
                  <a:lnTo>
                    <a:pt x="2866" y="22257"/>
                  </a:lnTo>
                  <a:lnTo>
                    <a:pt x="10684" y="10675"/>
                  </a:lnTo>
                  <a:lnTo>
                    <a:pt x="22282" y="2864"/>
                  </a:lnTo>
                  <a:lnTo>
                    <a:pt x="36486" y="0"/>
                  </a:lnTo>
                  <a:lnTo>
                    <a:pt x="50691" y="2864"/>
                  </a:lnTo>
                  <a:lnTo>
                    <a:pt x="62288" y="10675"/>
                  </a:lnTo>
                  <a:lnTo>
                    <a:pt x="70107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1409759" y="181774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22287" y="2864"/>
                  </a:lnTo>
                  <a:lnTo>
                    <a:pt x="10689" y="10675"/>
                  </a:lnTo>
                  <a:lnTo>
                    <a:pt x="2868" y="22258"/>
                  </a:lnTo>
                  <a:lnTo>
                    <a:pt x="0" y="36438"/>
                  </a:lnTo>
                  <a:lnTo>
                    <a:pt x="2868" y="50618"/>
                  </a:lnTo>
                  <a:lnTo>
                    <a:pt x="10689" y="62201"/>
                  </a:lnTo>
                  <a:lnTo>
                    <a:pt x="22287" y="70011"/>
                  </a:lnTo>
                  <a:lnTo>
                    <a:pt x="36487" y="72876"/>
                  </a:lnTo>
                  <a:lnTo>
                    <a:pt x="50686" y="70011"/>
                  </a:lnTo>
                  <a:lnTo>
                    <a:pt x="62284" y="62201"/>
                  </a:lnTo>
                  <a:lnTo>
                    <a:pt x="70105" y="50618"/>
                  </a:lnTo>
                  <a:lnTo>
                    <a:pt x="72974" y="36438"/>
                  </a:lnTo>
                  <a:lnTo>
                    <a:pt x="70105" y="22258"/>
                  </a:lnTo>
                  <a:lnTo>
                    <a:pt x="62284" y="10675"/>
                  </a:lnTo>
                  <a:lnTo>
                    <a:pt x="50686" y="2864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1409760" y="1817741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5" y="50618"/>
                  </a:lnTo>
                  <a:lnTo>
                    <a:pt x="62284" y="62201"/>
                  </a:lnTo>
                  <a:lnTo>
                    <a:pt x="50686" y="70012"/>
                  </a:lnTo>
                  <a:lnTo>
                    <a:pt x="36486" y="72876"/>
                  </a:lnTo>
                  <a:lnTo>
                    <a:pt x="22287" y="70012"/>
                  </a:lnTo>
                  <a:lnTo>
                    <a:pt x="10689" y="62201"/>
                  </a:lnTo>
                  <a:lnTo>
                    <a:pt x="2868" y="50618"/>
                  </a:lnTo>
                  <a:lnTo>
                    <a:pt x="0" y="36438"/>
                  </a:lnTo>
                  <a:lnTo>
                    <a:pt x="2868" y="22257"/>
                  </a:lnTo>
                  <a:lnTo>
                    <a:pt x="10689" y="10675"/>
                  </a:lnTo>
                  <a:lnTo>
                    <a:pt x="22287" y="2864"/>
                  </a:lnTo>
                  <a:lnTo>
                    <a:pt x="36486" y="0"/>
                  </a:lnTo>
                  <a:lnTo>
                    <a:pt x="50686" y="2864"/>
                  </a:lnTo>
                  <a:lnTo>
                    <a:pt x="62284" y="10675"/>
                  </a:lnTo>
                  <a:lnTo>
                    <a:pt x="70105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1589153" y="175701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22287" y="2864"/>
                  </a:lnTo>
                  <a:lnTo>
                    <a:pt x="10689" y="10674"/>
                  </a:lnTo>
                  <a:lnTo>
                    <a:pt x="2868" y="22257"/>
                  </a:lnTo>
                  <a:lnTo>
                    <a:pt x="0" y="36437"/>
                  </a:lnTo>
                  <a:lnTo>
                    <a:pt x="2868" y="50618"/>
                  </a:lnTo>
                  <a:lnTo>
                    <a:pt x="10689" y="62201"/>
                  </a:lnTo>
                  <a:lnTo>
                    <a:pt x="22287" y="70011"/>
                  </a:lnTo>
                  <a:lnTo>
                    <a:pt x="36487" y="72876"/>
                  </a:lnTo>
                  <a:lnTo>
                    <a:pt x="50686" y="70011"/>
                  </a:lnTo>
                  <a:lnTo>
                    <a:pt x="62284" y="62201"/>
                  </a:lnTo>
                  <a:lnTo>
                    <a:pt x="70105" y="50618"/>
                  </a:lnTo>
                  <a:lnTo>
                    <a:pt x="72974" y="36437"/>
                  </a:lnTo>
                  <a:lnTo>
                    <a:pt x="70105" y="22257"/>
                  </a:lnTo>
                  <a:lnTo>
                    <a:pt x="62284" y="10674"/>
                  </a:lnTo>
                  <a:lnTo>
                    <a:pt x="50686" y="2864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1589154" y="175701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5" y="50618"/>
                  </a:lnTo>
                  <a:lnTo>
                    <a:pt x="62284" y="62201"/>
                  </a:lnTo>
                  <a:lnTo>
                    <a:pt x="50686" y="70012"/>
                  </a:lnTo>
                  <a:lnTo>
                    <a:pt x="36486" y="72876"/>
                  </a:lnTo>
                  <a:lnTo>
                    <a:pt x="22287" y="70012"/>
                  </a:lnTo>
                  <a:lnTo>
                    <a:pt x="10689" y="62201"/>
                  </a:lnTo>
                  <a:lnTo>
                    <a:pt x="2868" y="50618"/>
                  </a:lnTo>
                  <a:lnTo>
                    <a:pt x="0" y="36438"/>
                  </a:lnTo>
                  <a:lnTo>
                    <a:pt x="2868" y="22257"/>
                  </a:lnTo>
                  <a:lnTo>
                    <a:pt x="10689" y="10675"/>
                  </a:lnTo>
                  <a:lnTo>
                    <a:pt x="22287" y="2864"/>
                  </a:lnTo>
                  <a:lnTo>
                    <a:pt x="36486" y="0"/>
                  </a:lnTo>
                  <a:lnTo>
                    <a:pt x="50686" y="2864"/>
                  </a:lnTo>
                  <a:lnTo>
                    <a:pt x="62284" y="10675"/>
                  </a:lnTo>
                  <a:lnTo>
                    <a:pt x="70105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1768547" y="185417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22287" y="2864"/>
                  </a:lnTo>
                  <a:lnTo>
                    <a:pt x="10689" y="10674"/>
                  </a:lnTo>
                  <a:lnTo>
                    <a:pt x="2868" y="22257"/>
                  </a:lnTo>
                  <a:lnTo>
                    <a:pt x="0" y="36437"/>
                  </a:lnTo>
                  <a:lnTo>
                    <a:pt x="2868" y="50623"/>
                  </a:lnTo>
                  <a:lnTo>
                    <a:pt x="10689" y="62205"/>
                  </a:lnTo>
                  <a:lnTo>
                    <a:pt x="22287" y="70013"/>
                  </a:lnTo>
                  <a:lnTo>
                    <a:pt x="36487" y="72876"/>
                  </a:lnTo>
                  <a:lnTo>
                    <a:pt x="50686" y="70013"/>
                  </a:lnTo>
                  <a:lnTo>
                    <a:pt x="62284" y="62205"/>
                  </a:lnTo>
                  <a:lnTo>
                    <a:pt x="70105" y="50623"/>
                  </a:lnTo>
                  <a:lnTo>
                    <a:pt x="72974" y="36437"/>
                  </a:lnTo>
                  <a:lnTo>
                    <a:pt x="70105" y="22257"/>
                  </a:lnTo>
                  <a:lnTo>
                    <a:pt x="62284" y="10674"/>
                  </a:lnTo>
                  <a:lnTo>
                    <a:pt x="50686" y="2864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1768548" y="185417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5" y="50623"/>
                  </a:lnTo>
                  <a:lnTo>
                    <a:pt x="62284" y="62206"/>
                  </a:lnTo>
                  <a:lnTo>
                    <a:pt x="50686" y="70013"/>
                  </a:lnTo>
                  <a:lnTo>
                    <a:pt x="36486" y="72876"/>
                  </a:lnTo>
                  <a:lnTo>
                    <a:pt x="22287" y="70013"/>
                  </a:lnTo>
                  <a:lnTo>
                    <a:pt x="10689" y="62206"/>
                  </a:lnTo>
                  <a:lnTo>
                    <a:pt x="2868" y="50623"/>
                  </a:lnTo>
                  <a:lnTo>
                    <a:pt x="0" y="36438"/>
                  </a:lnTo>
                  <a:lnTo>
                    <a:pt x="2868" y="22257"/>
                  </a:lnTo>
                  <a:lnTo>
                    <a:pt x="10689" y="10675"/>
                  </a:lnTo>
                  <a:lnTo>
                    <a:pt x="22287" y="2864"/>
                  </a:lnTo>
                  <a:lnTo>
                    <a:pt x="36486" y="0"/>
                  </a:lnTo>
                  <a:lnTo>
                    <a:pt x="50686" y="2864"/>
                  </a:lnTo>
                  <a:lnTo>
                    <a:pt x="62284" y="10675"/>
                  </a:lnTo>
                  <a:lnTo>
                    <a:pt x="70105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1947941" y="18663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22287" y="2864"/>
                  </a:lnTo>
                  <a:lnTo>
                    <a:pt x="10689" y="10674"/>
                  </a:lnTo>
                  <a:lnTo>
                    <a:pt x="2868" y="22257"/>
                  </a:lnTo>
                  <a:lnTo>
                    <a:pt x="0" y="36437"/>
                  </a:lnTo>
                  <a:lnTo>
                    <a:pt x="2868" y="50623"/>
                  </a:lnTo>
                  <a:lnTo>
                    <a:pt x="10689" y="62205"/>
                  </a:lnTo>
                  <a:lnTo>
                    <a:pt x="22287" y="70013"/>
                  </a:lnTo>
                  <a:lnTo>
                    <a:pt x="36487" y="72876"/>
                  </a:lnTo>
                  <a:lnTo>
                    <a:pt x="50686" y="70013"/>
                  </a:lnTo>
                  <a:lnTo>
                    <a:pt x="62284" y="62205"/>
                  </a:lnTo>
                  <a:lnTo>
                    <a:pt x="70105" y="50623"/>
                  </a:lnTo>
                  <a:lnTo>
                    <a:pt x="72974" y="36437"/>
                  </a:lnTo>
                  <a:lnTo>
                    <a:pt x="70105" y="22257"/>
                  </a:lnTo>
                  <a:lnTo>
                    <a:pt x="62284" y="10674"/>
                  </a:lnTo>
                  <a:lnTo>
                    <a:pt x="50686" y="2864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1947941" y="18663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5" y="50623"/>
                  </a:lnTo>
                  <a:lnTo>
                    <a:pt x="62284" y="62206"/>
                  </a:lnTo>
                  <a:lnTo>
                    <a:pt x="50686" y="70013"/>
                  </a:lnTo>
                  <a:lnTo>
                    <a:pt x="36486" y="72876"/>
                  </a:lnTo>
                  <a:lnTo>
                    <a:pt x="22287" y="70013"/>
                  </a:lnTo>
                  <a:lnTo>
                    <a:pt x="10689" y="62206"/>
                  </a:lnTo>
                  <a:lnTo>
                    <a:pt x="2868" y="50623"/>
                  </a:lnTo>
                  <a:lnTo>
                    <a:pt x="0" y="36438"/>
                  </a:lnTo>
                  <a:lnTo>
                    <a:pt x="2868" y="22257"/>
                  </a:lnTo>
                  <a:lnTo>
                    <a:pt x="10689" y="10675"/>
                  </a:lnTo>
                  <a:lnTo>
                    <a:pt x="22287" y="2864"/>
                  </a:lnTo>
                  <a:lnTo>
                    <a:pt x="36486" y="0"/>
                  </a:lnTo>
                  <a:lnTo>
                    <a:pt x="50686" y="2864"/>
                  </a:lnTo>
                  <a:lnTo>
                    <a:pt x="62284" y="10675"/>
                  </a:lnTo>
                  <a:lnTo>
                    <a:pt x="70105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306728" y="18268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22287" y="2864"/>
                  </a:lnTo>
                  <a:lnTo>
                    <a:pt x="10689" y="10675"/>
                  </a:lnTo>
                  <a:lnTo>
                    <a:pt x="2868" y="22257"/>
                  </a:lnTo>
                  <a:lnTo>
                    <a:pt x="0" y="36438"/>
                  </a:lnTo>
                  <a:lnTo>
                    <a:pt x="2868" y="50618"/>
                  </a:lnTo>
                  <a:lnTo>
                    <a:pt x="10689" y="62201"/>
                  </a:lnTo>
                  <a:lnTo>
                    <a:pt x="22287" y="70011"/>
                  </a:lnTo>
                  <a:lnTo>
                    <a:pt x="36487" y="72876"/>
                  </a:lnTo>
                  <a:lnTo>
                    <a:pt x="50686" y="70011"/>
                  </a:lnTo>
                  <a:lnTo>
                    <a:pt x="62284" y="62201"/>
                  </a:lnTo>
                  <a:lnTo>
                    <a:pt x="70105" y="50618"/>
                  </a:lnTo>
                  <a:lnTo>
                    <a:pt x="72974" y="36438"/>
                  </a:lnTo>
                  <a:lnTo>
                    <a:pt x="70105" y="22257"/>
                  </a:lnTo>
                  <a:lnTo>
                    <a:pt x="62284" y="10675"/>
                  </a:lnTo>
                  <a:lnTo>
                    <a:pt x="50686" y="2864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2306729" y="18268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5" y="50618"/>
                  </a:lnTo>
                  <a:lnTo>
                    <a:pt x="62284" y="62201"/>
                  </a:lnTo>
                  <a:lnTo>
                    <a:pt x="50686" y="70012"/>
                  </a:lnTo>
                  <a:lnTo>
                    <a:pt x="36486" y="72876"/>
                  </a:lnTo>
                  <a:lnTo>
                    <a:pt x="22287" y="70012"/>
                  </a:lnTo>
                  <a:lnTo>
                    <a:pt x="10689" y="62201"/>
                  </a:lnTo>
                  <a:lnTo>
                    <a:pt x="2868" y="50618"/>
                  </a:lnTo>
                  <a:lnTo>
                    <a:pt x="0" y="36438"/>
                  </a:lnTo>
                  <a:lnTo>
                    <a:pt x="2868" y="22257"/>
                  </a:lnTo>
                  <a:lnTo>
                    <a:pt x="10689" y="10675"/>
                  </a:lnTo>
                  <a:lnTo>
                    <a:pt x="22287" y="2864"/>
                  </a:lnTo>
                  <a:lnTo>
                    <a:pt x="36486" y="0"/>
                  </a:lnTo>
                  <a:lnTo>
                    <a:pt x="50686" y="2864"/>
                  </a:lnTo>
                  <a:lnTo>
                    <a:pt x="62284" y="10675"/>
                  </a:lnTo>
                  <a:lnTo>
                    <a:pt x="70105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844910" y="182533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22287" y="2864"/>
                  </a:lnTo>
                  <a:lnTo>
                    <a:pt x="10689" y="10674"/>
                  </a:lnTo>
                  <a:lnTo>
                    <a:pt x="2868" y="22257"/>
                  </a:lnTo>
                  <a:lnTo>
                    <a:pt x="0" y="36437"/>
                  </a:lnTo>
                  <a:lnTo>
                    <a:pt x="2868" y="50617"/>
                  </a:lnTo>
                  <a:lnTo>
                    <a:pt x="10689" y="62200"/>
                  </a:lnTo>
                  <a:lnTo>
                    <a:pt x="22287" y="70011"/>
                  </a:lnTo>
                  <a:lnTo>
                    <a:pt x="36487" y="72876"/>
                  </a:lnTo>
                  <a:lnTo>
                    <a:pt x="50686" y="70011"/>
                  </a:lnTo>
                  <a:lnTo>
                    <a:pt x="62284" y="62200"/>
                  </a:lnTo>
                  <a:lnTo>
                    <a:pt x="70105" y="50617"/>
                  </a:lnTo>
                  <a:lnTo>
                    <a:pt x="72974" y="36437"/>
                  </a:lnTo>
                  <a:lnTo>
                    <a:pt x="70105" y="22257"/>
                  </a:lnTo>
                  <a:lnTo>
                    <a:pt x="62284" y="10674"/>
                  </a:lnTo>
                  <a:lnTo>
                    <a:pt x="50686" y="2864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2844910" y="182533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3" y="36438"/>
                  </a:moveTo>
                  <a:lnTo>
                    <a:pt x="70105" y="50618"/>
                  </a:lnTo>
                  <a:lnTo>
                    <a:pt x="62284" y="62201"/>
                  </a:lnTo>
                  <a:lnTo>
                    <a:pt x="50686" y="70012"/>
                  </a:lnTo>
                  <a:lnTo>
                    <a:pt x="36486" y="72876"/>
                  </a:lnTo>
                  <a:lnTo>
                    <a:pt x="22287" y="70012"/>
                  </a:lnTo>
                  <a:lnTo>
                    <a:pt x="10689" y="62201"/>
                  </a:lnTo>
                  <a:lnTo>
                    <a:pt x="2868" y="50618"/>
                  </a:lnTo>
                  <a:lnTo>
                    <a:pt x="0" y="36438"/>
                  </a:lnTo>
                  <a:lnTo>
                    <a:pt x="2868" y="22257"/>
                  </a:lnTo>
                  <a:lnTo>
                    <a:pt x="10689" y="10675"/>
                  </a:lnTo>
                  <a:lnTo>
                    <a:pt x="22287" y="2864"/>
                  </a:lnTo>
                  <a:lnTo>
                    <a:pt x="36486" y="0"/>
                  </a:lnTo>
                  <a:lnTo>
                    <a:pt x="50686" y="2864"/>
                  </a:lnTo>
                  <a:lnTo>
                    <a:pt x="62284" y="10675"/>
                  </a:lnTo>
                  <a:lnTo>
                    <a:pt x="70105" y="22257"/>
                  </a:lnTo>
                  <a:lnTo>
                    <a:pt x="72973" y="36438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688074" y="2587249"/>
            <a:ext cx="2262505" cy="3111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750">
                <a:latin typeface="Arial"/>
                <a:cs typeface="Arial"/>
              </a:rPr>
              <a:t>0</a:t>
            </a:r>
            <a:r>
              <a:rPr dirty="0" sz="750" spc="315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4</a:t>
            </a:r>
            <a:r>
              <a:rPr dirty="0" sz="750" spc="320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8</a:t>
            </a:r>
            <a:r>
              <a:rPr dirty="0" sz="750" spc="190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12</a:t>
            </a:r>
            <a:r>
              <a:rPr dirty="0" sz="750" spc="37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16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20</a:t>
            </a:r>
            <a:r>
              <a:rPr dirty="0" sz="750" spc="37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24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28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32</a:t>
            </a:r>
            <a:r>
              <a:rPr dirty="0" sz="750" spc="37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36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40</a:t>
            </a:r>
            <a:r>
              <a:rPr dirty="0" sz="750" spc="37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44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 spc="-25">
                <a:latin typeface="Arial"/>
                <a:cs typeface="Arial"/>
              </a:rPr>
              <a:t>48</a:t>
            </a:r>
            <a:endParaRPr sz="750">
              <a:latin typeface="Arial"/>
              <a:cs typeface="Arial"/>
            </a:endParaRPr>
          </a:p>
          <a:p>
            <a:pPr marL="880744">
              <a:lnSpc>
                <a:spcPct val="100000"/>
              </a:lnSpc>
              <a:spcBef>
                <a:spcPts val="225"/>
              </a:spcBef>
            </a:pPr>
            <a:r>
              <a:rPr dirty="0" sz="750" b="1">
                <a:latin typeface="Arial"/>
                <a:cs typeface="Arial"/>
              </a:rPr>
              <a:t>Study</a:t>
            </a:r>
            <a:r>
              <a:rPr dirty="0" sz="750" spc="6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Week</a:t>
            </a:r>
            <a:endParaRPr sz="75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/>
          <p:nvPr/>
        </p:nvSpPr>
        <p:spPr>
          <a:xfrm>
            <a:off x="479732" y="2455059"/>
            <a:ext cx="171450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>
                <a:latin typeface="Arial"/>
                <a:cs typeface="Arial"/>
              </a:rPr>
              <a:t>-</a:t>
            </a:r>
            <a:r>
              <a:rPr dirty="0" sz="750" spc="-25"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</p:txBody>
      </p:sp>
      <p:sp>
        <p:nvSpPr>
          <p:cNvPr id="132" name="object 132" descr=""/>
          <p:cNvSpPr txBox="1"/>
          <p:nvPr/>
        </p:nvSpPr>
        <p:spPr>
          <a:xfrm>
            <a:off x="479732" y="2137742"/>
            <a:ext cx="171450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>
                <a:latin typeface="Arial"/>
                <a:cs typeface="Arial"/>
              </a:rPr>
              <a:t>-</a:t>
            </a:r>
            <a:r>
              <a:rPr dirty="0" sz="750" spc="-25"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</p:txBody>
      </p:sp>
      <p:sp>
        <p:nvSpPr>
          <p:cNvPr id="133" name="object 133" descr=""/>
          <p:cNvSpPr txBox="1"/>
          <p:nvPr/>
        </p:nvSpPr>
        <p:spPr>
          <a:xfrm>
            <a:off x="568947" y="1818907"/>
            <a:ext cx="81280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 spc="-5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134" name="object 134" descr=""/>
          <p:cNvSpPr txBox="1"/>
          <p:nvPr/>
        </p:nvSpPr>
        <p:spPr>
          <a:xfrm>
            <a:off x="513152" y="1500123"/>
            <a:ext cx="137795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 spc="-25"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</p:txBody>
      </p:sp>
      <p:sp>
        <p:nvSpPr>
          <p:cNvPr id="135" name="object 135" descr=""/>
          <p:cNvSpPr txBox="1"/>
          <p:nvPr/>
        </p:nvSpPr>
        <p:spPr>
          <a:xfrm>
            <a:off x="513152" y="1181288"/>
            <a:ext cx="137795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 spc="-25"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</p:txBody>
      </p:sp>
      <p:sp>
        <p:nvSpPr>
          <p:cNvPr id="136" name="object 136" descr=""/>
          <p:cNvSpPr txBox="1"/>
          <p:nvPr/>
        </p:nvSpPr>
        <p:spPr>
          <a:xfrm>
            <a:off x="199457" y="1365191"/>
            <a:ext cx="253365" cy="1109345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 indent="16510">
              <a:lnSpc>
                <a:spcPts val="910"/>
              </a:lnSpc>
              <a:spcBef>
                <a:spcPts val="85"/>
              </a:spcBef>
            </a:pPr>
            <a:r>
              <a:rPr dirty="0" sz="800" spc="-10" b="1">
                <a:latin typeface="Arial"/>
                <a:cs typeface="Arial"/>
              </a:rPr>
              <a:t>Mean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Percent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Change </a:t>
            </a:r>
            <a:r>
              <a:rPr dirty="0" sz="800" b="1">
                <a:latin typeface="Arial"/>
                <a:cs typeface="Arial"/>
              </a:rPr>
              <a:t>(±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SEM)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From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Baseline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7" name="object 137" descr=""/>
          <p:cNvSpPr/>
          <p:nvPr/>
        </p:nvSpPr>
        <p:spPr>
          <a:xfrm>
            <a:off x="1212927" y="2786920"/>
            <a:ext cx="60325" cy="188595"/>
          </a:xfrm>
          <a:custGeom>
            <a:avLst/>
            <a:gdLst/>
            <a:ahLst/>
            <a:cxnLst/>
            <a:rect l="l" t="t" r="r" b="b"/>
            <a:pathLst>
              <a:path w="60325" h="188594">
                <a:moveTo>
                  <a:pt x="13147" y="184805"/>
                </a:moveTo>
                <a:lnTo>
                  <a:pt x="12084" y="184835"/>
                </a:lnTo>
                <a:lnTo>
                  <a:pt x="11280" y="185643"/>
                </a:lnTo>
                <a:lnTo>
                  <a:pt x="11292" y="187689"/>
                </a:lnTo>
                <a:lnTo>
                  <a:pt x="12121" y="188497"/>
                </a:lnTo>
                <a:lnTo>
                  <a:pt x="13145" y="188513"/>
                </a:lnTo>
                <a:lnTo>
                  <a:pt x="47894" y="188523"/>
                </a:lnTo>
                <a:lnTo>
                  <a:pt x="48950" y="188497"/>
                </a:lnTo>
                <a:lnTo>
                  <a:pt x="49756" y="187689"/>
                </a:lnTo>
                <a:lnTo>
                  <a:pt x="49748" y="185643"/>
                </a:lnTo>
                <a:lnTo>
                  <a:pt x="48920" y="184835"/>
                </a:lnTo>
                <a:lnTo>
                  <a:pt x="47889" y="184815"/>
                </a:lnTo>
                <a:lnTo>
                  <a:pt x="13147" y="184805"/>
                </a:lnTo>
                <a:close/>
              </a:path>
              <a:path w="60325" h="188594">
                <a:moveTo>
                  <a:pt x="59380" y="167862"/>
                </a:moveTo>
                <a:lnTo>
                  <a:pt x="25457" y="167862"/>
                </a:lnTo>
                <a:lnTo>
                  <a:pt x="35558" y="167864"/>
                </a:lnTo>
                <a:lnTo>
                  <a:pt x="35554" y="184814"/>
                </a:lnTo>
                <a:lnTo>
                  <a:pt x="39352" y="184814"/>
                </a:lnTo>
                <a:lnTo>
                  <a:pt x="39356" y="167952"/>
                </a:lnTo>
                <a:lnTo>
                  <a:pt x="59380" y="167862"/>
                </a:lnTo>
                <a:close/>
              </a:path>
              <a:path w="60325" h="188594">
                <a:moveTo>
                  <a:pt x="863" y="164133"/>
                </a:moveTo>
                <a:lnTo>
                  <a:pt x="0" y="164950"/>
                </a:lnTo>
                <a:lnTo>
                  <a:pt x="17" y="167044"/>
                </a:lnTo>
                <a:lnTo>
                  <a:pt x="808" y="167836"/>
                </a:lnTo>
                <a:lnTo>
                  <a:pt x="21659" y="167946"/>
                </a:lnTo>
                <a:lnTo>
                  <a:pt x="21654" y="184809"/>
                </a:lnTo>
                <a:lnTo>
                  <a:pt x="25451" y="184809"/>
                </a:lnTo>
                <a:lnTo>
                  <a:pt x="25457" y="167862"/>
                </a:lnTo>
                <a:lnTo>
                  <a:pt x="59380" y="167862"/>
                </a:lnTo>
                <a:lnTo>
                  <a:pt x="60218" y="167044"/>
                </a:lnTo>
                <a:lnTo>
                  <a:pt x="60167" y="164950"/>
                </a:lnTo>
                <a:lnTo>
                  <a:pt x="59365" y="164165"/>
                </a:lnTo>
                <a:lnTo>
                  <a:pt x="1912" y="164150"/>
                </a:lnTo>
                <a:lnTo>
                  <a:pt x="863" y="164133"/>
                </a:lnTo>
                <a:close/>
              </a:path>
              <a:path w="60325" h="188594">
                <a:moveTo>
                  <a:pt x="26907" y="47498"/>
                </a:moveTo>
                <a:lnTo>
                  <a:pt x="23694" y="48879"/>
                </a:lnTo>
                <a:lnTo>
                  <a:pt x="21618" y="51967"/>
                </a:lnTo>
                <a:lnTo>
                  <a:pt x="21592" y="70843"/>
                </a:lnTo>
                <a:lnTo>
                  <a:pt x="19842" y="71781"/>
                </a:lnTo>
                <a:lnTo>
                  <a:pt x="18229" y="72943"/>
                </a:lnTo>
                <a:lnTo>
                  <a:pt x="13126" y="77776"/>
                </a:lnTo>
                <a:lnTo>
                  <a:pt x="11112" y="82603"/>
                </a:lnTo>
                <a:lnTo>
                  <a:pt x="11243" y="87520"/>
                </a:lnTo>
                <a:lnTo>
                  <a:pt x="11286" y="164152"/>
                </a:lnTo>
                <a:lnTo>
                  <a:pt x="49721" y="164152"/>
                </a:lnTo>
                <a:lnTo>
                  <a:pt x="15084" y="164080"/>
                </a:lnTo>
                <a:lnTo>
                  <a:pt x="15076" y="150365"/>
                </a:lnTo>
                <a:lnTo>
                  <a:pt x="32310" y="150365"/>
                </a:lnTo>
                <a:lnTo>
                  <a:pt x="32309" y="146665"/>
                </a:lnTo>
                <a:lnTo>
                  <a:pt x="15075" y="146660"/>
                </a:lnTo>
                <a:lnTo>
                  <a:pt x="15068" y="134646"/>
                </a:lnTo>
                <a:lnTo>
                  <a:pt x="32282" y="134646"/>
                </a:lnTo>
                <a:lnTo>
                  <a:pt x="32281" y="130945"/>
                </a:lnTo>
                <a:lnTo>
                  <a:pt x="15066" y="130940"/>
                </a:lnTo>
                <a:lnTo>
                  <a:pt x="15059" y="118924"/>
                </a:lnTo>
                <a:lnTo>
                  <a:pt x="32277" y="118924"/>
                </a:lnTo>
                <a:lnTo>
                  <a:pt x="32276" y="115225"/>
                </a:lnTo>
                <a:lnTo>
                  <a:pt x="15057" y="115220"/>
                </a:lnTo>
                <a:lnTo>
                  <a:pt x="15048" y="101968"/>
                </a:lnTo>
                <a:lnTo>
                  <a:pt x="49688" y="101968"/>
                </a:lnTo>
                <a:lnTo>
                  <a:pt x="49686" y="98271"/>
                </a:lnTo>
                <a:lnTo>
                  <a:pt x="15047" y="98262"/>
                </a:lnTo>
                <a:lnTo>
                  <a:pt x="14936" y="83531"/>
                </a:lnTo>
                <a:lnTo>
                  <a:pt x="16550" y="79681"/>
                </a:lnTo>
                <a:lnTo>
                  <a:pt x="20505" y="75967"/>
                </a:lnTo>
                <a:lnTo>
                  <a:pt x="21630" y="75147"/>
                </a:lnTo>
                <a:lnTo>
                  <a:pt x="22842" y="74460"/>
                </a:lnTo>
                <a:lnTo>
                  <a:pt x="44276" y="74460"/>
                </a:lnTo>
                <a:lnTo>
                  <a:pt x="42663" y="72934"/>
                </a:lnTo>
                <a:lnTo>
                  <a:pt x="41042" y="71772"/>
                </a:lnTo>
                <a:lnTo>
                  <a:pt x="39306" y="70843"/>
                </a:lnTo>
                <a:lnTo>
                  <a:pt x="25404" y="70756"/>
                </a:lnTo>
                <a:lnTo>
                  <a:pt x="25400" y="54088"/>
                </a:lnTo>
                <a:lnTo>
                  <a:pt x="25935" y="52840"/>
                </a:lnTo>
                <a:lnTo>
                  <a:pt x="27169" y="51649"/>
                </a:lnTo>
                <a:lnTo>
                  <a:pt x="27483" y="51409"/>
                </a:lnTo>
                <a:lnTo>
                  <a:pt x="27824" y="51203"/>
                </a:lnTo>
                <a:lnTo>
                  <a:pt x="38764" y="51203"/>
                </a:lnTo>
                <a:lnTo>
                  <a:pt x="37191" y="48875"/>
                </a:lnTo>
                <a:lnTo>
                  <a:pt x="33988" y="47501"/>
                </a:lnTo>
                <a:lnTo>
                  <a:pt x="26907" y="47498"/>
                </a:lnTo>
                <a:close/>
              </a:path>
              <a:path w="60325" h="188594">
                <a:moveTo>
                  <a:pt x="49688" y="101968"/>
                </a:moveTo>
                <a:lnTo>
                  <a:pt x="15048" y="101968"/>
                </a:lnTo>
                <a:lnTo>
                  <a:pt x="45890" y="101975"/>
                </a:lnTo>
                <a:lnTo>
                  <a:pt x="45923" y="164090"/>
                </a:lnTo>
                <a:lnTo>
                  <a:pt x="49721" y="164090"/>
                </a:lnTo>
                <a:lnTo>
                  <a:pt x="49688" y="101968"/>
                </a:lnTo>
                <a:close/>
              </a:path>
              <a:path w="60325" h="188594">
                <a:moveTo>
                  <a:pt x="32310" y="150365"/>
                </a:moveTo>
                <a:lnTo>
                  <a:pt x="15076" y="150365"/>
                </a:lnTo>
                <a:lnTo>
                  <a:pt x="32310" y="150370"/>
                </a:lnTo>
                <a:close/>
              </a:path>
              <a:path w="60325" h="188594">
                <a:moveTo>
                  <a:pt x="32282" y="134646"/>
                </a:moveTo>
                <a:lnTo>
                  <a:pt x="15068" y="134646"/>
                </a:lnTo>
                <a:lnTo>
                  <a:pt x="32282" y="134651"/>
                </a:lnTo>
                <a:close/>
              </a:path>
              <a:path w="60325" h="188594">
                <a:moveTo>
                  <a:pt x="32277" y="118924"/>
                </a:moveTo>
                <a:lnTo>
                  <a:pt x="15059" y="118924"/>
                </a:lnTo>
                <a:lnTo>
                  <a:pt x="32277" y="118930"/>
                </a:lnTo>
                <a:close/>
              </a:path>
              <a:path w="60325" h="188594">
                <a:moveTo>
                  <a:pt x="44276" y="74460"/>
                </a:moveTo>
                <a:lnTo>
                  <a:pt x="22842" y="74460"/>
                </a:lnTo>
                <a:lnTo>
                  <a:pt x="38068" y="74463"/>
                </a:lnTo>
                <a:lnTo>
                  <a:pt x="39281" y="75152"/>
                </a:lnTo>
                <a:lnTo>
                  <a:pt x="45887" y="98271"/>
                </a:lnTo>
                <a:lnTo>
                  <a:pt x="49686" y="98271"/>
                </a:lnTo>
                <a:lnTo>
                  <a:pt x="49700" y="82603"/>
                </a:lnTo>
                <a:lnTo>
                  <a:pt x="47709" y="77842"/>
                </a:lnTo>
                <a:lnTo>
                  <a:pt x="44276" y="74460"/>
                </a:lnTo>
                <a:close/>
              </a:path>
              <a:path w="60325" h="188594">
                <a:moveTo>
                  <a:pt x="38764" y="51203"/>
                </a:moveTo>
                <a:lnTo>
                  <a:pt x="27824" y="51203"/>
                </a:lnTo>
                <a:lnTo>
                  <a:pt x="33073" y="51206"/>
                </a:lnTo>
                <a:lnTo>
                  <a:pt x="34576" y="52095"/>
                </a:lnTo>
                <a:lnTo>
                  <a:pt x="35495" y="53681"/>
                </a:lnTo>
                <a:lnTo>
                  <a:pt x="35509" y="70758"/>
                </a:lnTo>
                <a:lnTo>
                  <a:pt x="39306" y="70758"/>
                </a:lnTo>
                <a:lnTo>
                  <a:pt x="39277" y="51967"/>
                </a:lnTo>
                <a:lnTo>
                  <a:pt x="38764" y="51203"/>
                </a:lnTo>
                <a:close/>
              </a:path>
              <a:path w="60325" h="188594">
                <a:moveTo>
                  <a:pt x="29416" y="0"/>
                </a:moveTo>
                <a:lnTo>
                  <a:pt x="28552" y="814"/>
                </a:lnTo>
                <a:lnTo>
                  <a:pt x="28548" y="47499"/>
                </a:lnTo>
                <a:lnTo>
                  <a:pt x="32345" y="47499"/>
                </a:lnTo>
                <a:lnTo>
                  <a:pt x="32284" y="814"/>
                </a:lnTo>
                <a:lnTo>
                  <a:pt x="31514" y="35"/>
                </a:lnTo>
                <a:lnTo>
                  <a:pt x="29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8" name="object 138" descr=""/>
          <p:cNvSpPr/>
          <p:nvPr/>
        </p:nvSpPr>
        <p:spPr>
          <a:xfrm>
            <a:off x="697549" y="2786920"/>
            <a:ext cx="60325" cy="188595"/>
          </a:xfrm>
          <a:custGeom>
            <a:avLst/>
            <a:gdLst/>
            <a:ahLst/>
            <a:cxnLst/>
            <a:rect l="l" t="t" r="r" b="b"/>
            <a:pathLst>
              <a:path w="60325" h="188594">
                <a:moveTo>
                  <a:pt x="13147" y="184805"/>
                </a:moveTo>
                <a:lnTo>
                  <a:pt x="12084" y="184835"/>
                </a:lnTo>
                <a:lnTo>
                  <a:pt x="11280" y="185643"/>
                </a:lnTo>
                <a:lnTo>
                  <a:pt x="11292" y="187689"/>
                </a:lnTo>
                <a:lnTo>
                  <a:pt x="12121" y="188497"/>
                </a:lnTo>
                <a:lnTo>
                  <a:pt x="13145" y="188513"/>
                </a:lnTo>
                <a:lnTo>
                  <a:pt x="47894" y="188523"/>
                </a:lnTo>
                <a:lnTo>
                  <a:pt x="48950" y="188497"/>
                </a:lnTo>
                <a:lnTo>
                  <a:pt x="49756" y="187689"/>
                </a:lnTo>
                <a:lnTo>
                  <a:pt x="49748" y="185643"/>
                </a:lnTo>
                <a:lnTo>
                  <a:pt x="48920" y="184835"/>
                </a:lnTo>
                <a:lnTo>
                  <a:pt x="47889" y="184815"/>
                </a:lnTo>
                <a:lnTo>
                  <a:pt x="13147" y="184805"/>
                </a:lnTo>
                <a:close/>
              </a:path>
              <a:path w="60325" h="188594">
                <a:moveTo>
                  <a:pt x="59380" y="167862"/>
                </a:moveTo>
                <a:lnTo>
                  <a:pt x="25457" y="167862"/>
                </a:lnTo>
                <a:lnTo>
                  <a:pt x="35558" y="167864"/>
                </a:lnTo>
                <a:lnTo>
                  <a:pt x="35554" y="184814"/>
                </a:lnTo>
                <a:lnTo>
                  <a:pt x="39353" y="184814"/>
                </a:lnTo>
                <a:lnTo>
                  <a:pt x="39356" y="167952"/>
                </a:lnTo>
                <a:lnTo>
                  <a:pt x="59380" y="167862"/>
                </a:lnTo>
                <a:close/>
              </a:path>
              <a:path w="60325" h="188594">
                <a:moveTo>
                  <a:pt x="863" y="164133"/>
                </a:moveTo>
                <a:lnTo>
                  <a:pt x="0" y="164950"/>
                </a:lnTo>
                <a:lnTo>
                  <a:pt x="17" y="167044"/>
                </a:lnTo>
                <a:lnTo>
                  <a:pt x="808" y="167836"/>
                </a:lnTo>
                <a:lnTo>
                  <a:pt x="21659" y="167946"/>
                </a:lnTo>
                <a:lnTo>
                  <a:pt x="21654" y="184809"/>
                </a:lnTo>
                <a:lnTo>
                  <a:pt x="25451" y="184809"/>
                </a:lnTo>
                <a:lnTo>
                  <a:pt x="25457" y="167862"/>
                </a:lnTo>
                <a:lnTo>
                  <a:pt x="59380" y="167862"/>
                </a:lnTo>
                <a:lnTo>
                  <a:pt x="60218" y="167044"/>
                </a:lnTo>
                <a:lnTo>
                  <a:pt x="60168" y="164950"/>
                </a:lnTo>
                <a:lnTo>
                  <a:pt x="59365" y="164165"/>
                </a:lnTo>
                <a:lnTo>
                  <a:pt x="1912" y="164150"/>
                </a:lnTo>
                <a:lnTo>
                  <a:pt x="863" y="164133"/>
                </a:lnTo>
                <a:close/>
              </a:path>
              <a:path w="60325" h="188594">
                <a:moveTo>
                  <a:pt x="26907" y="47498"/>
                </a:moveTo>
                <a:lnTo>
                  <a:pt x="23694" y="48879"/>
                </a:lnTo>
                <a:lnTo>
                  <a:pt x="21618" y="51967"/>
                </a:lnTo>
                <a:lnTo>
                  <a:pt x="21592" y="70843"/>
                </a:lnTo>
                <a:lnTo>
                  <a:pt x="19842" y="71781"/>
                </a:lnTo>
                <a:lnTo>
                  <a:pt x="18230" y="72943"/>
                </a:lnTo>
                <a:lnTo>
                  <a:pt x="13126" y="77776"/>
                </a:lnTo>
                <a:lnTo>
                  <a:pt x="11112" y="82603"/>
                </a:lnTo>
                <a:lnTo>
                  <a:pt x="11243" y="87520"/>
                </a:lnTo>
                <a:lnTo>
                  <a:pt x="11286" y="164152"/>
                </a:lnTo>
                <a:lnTo>
                  <a:pt x="49721" y="164152"/>
                </a:lnTo>
                <a:lnTo>
                  <a:pt x="15084" y="164080"/>
                </a:lnTo>
                <a:lnTo>
                  <a:pt x="15076" y="150365"/>
                </a:lnTo>
                <a:lnTo>
                  <a:pt x="32310" y="150365"/>
                </a:lnTo>
                <a:lnTo>
                  <a:pt x="32309" y="146665"/>
                </a:lnTo>
                <a:lnTo>
                  <a:pt x="15075" y="146660"/>
                </a:lnTo>
                <a:lnTo>
                  <a:pt x="15068" y="134646"/>
                </a:lnTo>
                <a:lnTo>
                  <a:pt x="32282" y="134646"/>
                </a:lnTo>
                <a:lnTo>
                  <a:pt x="32281" y="130945"/>
                </a:lnTo>
                <a:lnTo>
                  <a:pt x="15066" y="130940"/>
                </a:lnTo>
                <a:lnTo>
                  <a:pt x="15059" y="118924"/>
                </a:lnTo>
                <a:lnTo>
                  <a:pt x="32277" y="118924"/>
                </a:lnTo>
                <a:lnTo>
                  <a:pt x="32276" y="115225"/>
                </a:lnTo>
                <a:lnTo>
                  <a:pt x="15057" y="115220"/>
                </a:lnTo>
                <a:lnTo>
                  <a:pt x="15049" y="101968"/>
                </a:lnTo>
                <a:lnTo>
                  <a:pt x="49688" y="101968"/>
                </a:lnTo>
                <a:lnTo>
                  <a:pt x="49686" y="98271"/>
                </a:lnTo>
                <a:lnTo>
                  <a:pt x="15048" y="98262"/>
                </a:lnTo>
                <a:lnTo>
                  <a:pt x="14936" y="83531"/>
                </a:lnTo>
                <a:lnTo>
                  <a:pt x="16550" y="79681"/>
                </a:lnTo>
                <a:lnTo>
                  <a:pt x="20505" y="75967"/>
                </a:lnTo>
                <a:lnTo>
                  <a:pt x="21631" y="75147"/>
                </a:lnTo>
                <a:lnTo>
                  <a:pt x="22842" y="74460"/>
                </a:lnTo>
                <a:lnTo>
                  <a:pt x="44276" y="74460"/>
                </a:lnTo>
                <a:lnTo>
                  <a:pt x="42663" y="72934"/>
                </a:lnTo>
                <a:lnTo>
                  <a:pt x="41042" y="71772"/>
                </a:lnTo>
                <a:lnTo>
                  <a:pt x="39306" y="70843"/>
                </a:lnTo>
                <a:lnTo>
                  <a:pt x="25404" y="70756"/>
                </a:lnTo>
                <a:lnTo>
                  <a:pt x="25401" y="54088"/>
                </a:lnTo>
                <a:lnTo>
                  <a:pt x="25935" y="52840"/>
                </a:lnTo>
                <a:lnTo>
                  <a:pt x="27169" y="51649"/>
                </a:lnTo>
                <a:lnTo>
                  <a:pt x="27484" y="51409"/>
                </a:lnTo>
                <a:lnTo>
                  <a:pt x="27824" y="51203"/>
                </a:lnTo>
                <a:lnTo>
                  <a:pt x="38764" y="51203"/>
                </a:lnTo>
                <a:lnTo>
                  <a:pt x="37191" y="48875"/>
                </a:lnTo>
                <a:lnTo>
                  <a:pt x="33988" y="47501"/>
                </a:lnTo>
                <a:lnTo>
                  <a:pt x="26907" y="47498"/>
                </a:lnTo>
                <a:close/>
              </a:path>
              <a:path w="60325" h="188594">
                <a:moveTo>
                  <a:pt x="49688" y="101968"/>
                </a:moveTo>
                <a:lnTo>
                  <a:pt x="15049" y="101968"/>
                </a:lnTo>
                <a:lnTo>
                  <a:pt x="45890" y="101975"/>
                </a:lnTo>
                <a:lnTo>
                  <a:pt x="45923" y="164090"/>
                </a:lnTo>
                <a:lnTo>
                  <a:pt x="49721" y="164090"/>
                </a:lnTo>
                <a:lnTo>
                  <a:pt x="49688" y="101968"/>
                </a:lnTo>
                <a:close/>
              </a:path>
              <a:path w="60325" h="188594">
                <a:moveTo>
                  <a:pt x="32310" y="150365"/>
                </a:moveTo>
                <a:lnTo>
                  <a:pt x="15076" y="150365"/>
                </a:lnTo>
                <a:lnTo>
                  <a:pt x="32310" y="150370"/>
                </a:lnTo>
                <a:close/>
              </a:path>
              <a:path w="60325" h="188594">
                <a:moveTo>
                  <a:pt x="32282" y="134646"/>
                </a:moveTo>
                <a:lnTo>
                  <a:pt x="15068" y="134646"/>
                </a:lnTo>
                <a:lnTo>
                  <a:pt x="32282" y="134651"/>
                </a:lnTo>
                <a:close/>
              </a:path>
              <a:path w="60325" h="188594">
                <a:moveTo>
                  <a:pt x="32277" y="118924"/>
                </a:moveTo>
                <a:lnTo>
                  <a:pt x="15059" y="118924"/>
                </a:lnTo>
                <a:lnTo>
                  <a:pt x="32277" y="118930"/>
                </a:lnTo>
                <a:close/>
              </a:path>
              <a:path w="60325" h="188594">
                <a:moveTo>
                  <a:pt x="44276" y="74460"/>
                </a:moveTo>
                <a:lnTo>
                  <a:pt x="22842" y="74460"/>
                </a:lnTo>
                <a:lnTo>
                  <a:pt x="38068" y="74463"/>
                </a:lnTo>
                <a:lnTo>
                  <a:pt x="39281" y="75152"/>
                </a:lnTo>
                <a:lnTo>
                  <a:pt x="45888" y="98271"/>
                </a:lnTo>
                <a:lnTo>
                  <a:pt x="49686" y="98271"/>
                </a:lnTo>
                <a:lnTo>
                  <a:pt x="49700" y="82603"/>
                </a:lnTo>
                <a:lnTo>
                  <a:pt x="47709" y="77842"/>
                </a:lnTo>
                <a:lnTo>
                  <a:pt x="44276" y="74460"/>
                </a:lnTo>
                <a:close/>
              </a:path>
              <a:path w="60325" h="188594">
                <a:moveTo>
                  <a:pt x="38764" y="51203"/>
                </a:moveTo>
                <a:lnTo>
                  <a:pt x="27824" y="51203"/>
                </a:lnTo>
                <a:lnTo>
                  <a:pt x="33074" y="51206"/>
                </a:lnTo>
                <a:lnTo>
                  <a:pt x="34576" y="52095"/>
                </a:lnTo>
                <a:lnTo>
                  <a:pt x="35495" y="53681"/>
                </a:lnTo>
                <a:lnTo>
                  <a:pt x="35509" y="70758"/>
                </a:lnTo>
                <a:lnTo>
                  <a:pt x="39306" y="70758"/>
                </a:lnTo>
                <a:lnTo>
                  <a:pt x="39277" y="51967"/>
                </a:lnTo>
                <a:lnTo>
                  <a:pt x="38764" y="51203"/>
                </a:lnTo>
                <a:close/>
              </a:path>
              <a:path w="60325" h="188594">
                <a:moveTo>
                  <a:pt x="29416" y="0"/>
                </a:moveTo>
                <a:lnTo>
                  <a:pt x="28552" y="814"/>
                </a:lnTo>
                <a:lnTo>
                  <a:pt x="28548" y="47499"/>
                </a:lnTo>
                <a:lnTo>
                  <a:pt x="32345" y="47499"/>
                </a:lnTo>
                <a:lnTo>
                  <a:pt x="32284" y="814"/>
                </a:lnTo>
                <a:lnTo>
                  <a:pt x="31514" y="35"/>
                </a:lnTo>
                <a:lnTo>
                  <a:pt x="294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9" name="object 139" descr=""/>
          <p:cNvGrpSpPr/>
          <p:nvPr/>
        </p:nvGrpSpPr>
        <p:grpSpPr>
          <a:xfrm>
            <a:off x="3655274" y="1254309"/>
            <a:ext cx="2321560" cy="1336675"/>
            <a:chOff x="3655274" y="1254309"/>
            <a:chExt cx="2321560" cy="1336675"/>
          </a:xfrm>
        </p:grpSpPr>
        <p:sp>
          <p:nvSpPr>
            <p:cNvPr id="140" name="object 140" descr=""/>
            <p:cNvSpPr/>
            <p:nvPr/>
          </p:nvSpPr>
          <p:spPr>
            <a:xfrm>
              <a:off x="3764736" y="2158484"/>
              <a:ext cx="2207895" cy="0"/>
            </a:xfrm>
            <a:custGeom>
              <a:avLst/>
              <a:gdLst/>
              <a:ahLst/>
              <a:cxnLst/>
              <a:rect l="l" t="t" r="r" b="b"/>
              <a:pathLst>
                <a:path w="2207895" h="0">
                  <a:moveTo>
                    <a:pt x="0" y="0"/>
                  </a:moveTo>
                  <a:lnTo>
                    <a:pt x="2207488" y="0"/>
                  </a:lnTo>
                </a:path>
              </a:pathLst>
            </a:custGeom>
            <a:ln w="18204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723688" y="2518030"/>
              <a:ext cx="2253615" cy="73025"/>
            </a:xfrm>
            <a:custGeom>
              <a:avLst/>
              <a:gdLst/>
              <a:ahLst/>
              <a:cxnLst/>
              <a:rect l="l" t="t" r="r" b="b"/>
              <a:pathLst>
                <a:path w="2253615" h="73025">
                  <a:moveTo>
                    <a:pt x="0" y="0"/>
                  </a:moveTo>
                  <a:lnTo>
                    <a:pt x="2253097" y="0"/>
                  </a:lnTo>
                </a:path>
                <a:path w="2253615" h="73025">
                  <a:moveTo>
                    <a:pt x="4560" y="0"/>
                  </a:moveTo>
                  <a:lnTo>
                    <a:pt x="4560" y="72819"/>
                  </a:lnTo>
                </a:path>
                <a:path w="2253615" h="73025">
                  <a:moveTo>
                    <a:pt x="183957" y="0"/>
                  </a:moveTo>
                  <a:lnTo>
                    <a:pt x="183957" y="72819"/>
                  </a:lnTo>
                </a:path>
                <a:path w="2253615" h="73025">
                  <a:moveTo>
                    <a:pt x="363353" y="0"/>
                  </a:moveTo>
                  <a:lnTo>
                    <a:pt x="363353" y="72819"/>
                  </a:lnTo>
                </a:path>
                <a:path w="2253615" h="73025">
                  <a:moveTo>
                    <a:pt x="542750" y="0"/>
                  </a:moveTo>
                  <a:lnTo>
                    <a:pt x="542750" y="72819"/>
                  </a:lnTo>
                </a:path>
                <a:path w="2253615" h="73025">
                  <a:moveTo>
                    <a:pt x="722146" y="0"/>
                  </a:moveTo>
                  <a:lnTo>
                    <a:pt x="722146" y="72819"/>
                  </a:lnTo>
                </a:path>
                <a:path w="2253615" h="73025">
                  <a:moveTo>
                    <a:pt x="901542" y="0"/>
                  </a:moveTo>
                  <a:lnTo>
                    <a:pt x="901542" y="72819"/>
                  </a:lnTo>
                </a:path>
                <a:path w="2253615" h="73025">
                  <a:moveTo>
                    <a:pt x="1080939" y="0"/>
                  </a:moveTo>
                  <a:lnTo>
                    <a:pt x="1080939" y="72819"/>
                  </a:lnTo>
                </a:path>
                <a:path w="2253615" h="73025">
                  <a:moveTo>
                    <a:pt x="1260335" y="0"/>
                  </a:moveTo>
                  <a:lnTo>
                    <a:pt x="1260335" y="72819"/>
                  </a:lnTo>
                </a:path>
                <a:path w="2253615" h="73025">
                  <a:moveTo>
                    <a:pt x="1439732" y="0"/>
                  </a:moveTo>
                  <a:lnTo>
                    <a:pt x="1439732" y="72819"/>
                  </a:lnTo>
                </a:path>
                <a:path w="2253615" h="73025">
                  <a:moveTo>
                    <a:pt x="1619128" y="0"/>
                  </a:moveTo>
                  <a:lnTo>
                    <a:pt x="1619128" y="72819"/>
                  </a:lnTo>
                </a:path>
                <a:path w="2253615" h="73025">
                  <a:moveTo>
                    <a:pt x="1798524" y="0"/>
                  </a:moveTo>
                  <a:lnTo>
                    <a:pt x="1798524" y="72819"/>
                  </a:lnTo>
                </a:path>
                <a:path w="2253615" h="73025">
                  <a:moveTo>
                    <a:pt x="1977921" y="0"/>
                  </a:moveTo>
                  <a:lnTo>
                    <a:pt x="1977921" y="72819"/>
                  </a:lnTo>
                </a:path>
                <a:path w="2253615" h="73025">
                  <a:moveTo>
                    <a:pt x="2157317" y="0"/>
                  </a:moveTo>
                  <a:lnTo>
                    <a:pt x="2157317" y="72819"/>
                  </a:lnTo>
                </a:path>
              </a:pathLst>
            </a:custGeom>
            <a:ln w="9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728249" y="1254309"/>
              <a:ext cx="0" cy="1268730"/>
            </a:xfrm>
            <a:custGeom>
              <a:avLst/>
              <a:gdLst/>
              <a:ahLst/>
              <a:cxnLst/>
              <a:rect l="l" t="t" r="r" b="b"/>
              <a:pathLst>
                <a:path w="0" h="1268730">
                  <a:moveTo>
                    <a:pt x="0" y="940584"/>
                  </a:moveTo>
                  <a:lnTo>
                    <a:pt x="0" y="1268272"/>
                  </a:lnTo>
                </a:path>
                <a:path w="0" h="1268730">
                  <a:moveTo>
                    <a:pt x="0" y="0"/>
                  </a:moveTo>
                  <a:lnTo>
                    <a:pt x="0" y="867765"/>
                  </a:lnTo>
                </a:path>
              </a:pathLst>
            </a:custGeom>
            <a:ln w="91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3655274" y="1258860"/>
              <a:ext cx="73025" cy="1259205"/>
            </a:xfrm>
            <a:custGeom>
              <a:avLst/>
              <a:gdLst/>
              <a:ahLst/>
              <a:cxnLst/>
              <a:rect l="l" t="t" r="r" b="b"/>
              <a:pathLst>
                <a:path w="73025" h="1259205">
                  <a:moveTo>
                    <a:pt x="72974" y="1259170"/>
                  </a:moveTo>
                  <a:lnTo>
                    <a:pt x="0" y="1259170"/>
                  </a:lnTo>
                </a:path>
                <a:path w="73025" h="1259205">
                  <a:moveTo>
                    <a:pt x="72974" y="1080155"/>
                  </a:moveTo>
                  <a:lnTo>
                    <a:pt x="0" y="1080155"/>
                  </a:lnTo>
                </a:path>
                <a:path w="73025" h="1259205">
                  <a:moveTo>
                    <a:pt x="72974" y="720609"/>
                  </a:moveTo>
                  <a:lnTo>
                    <a:pt x="0" y="720609"/>
                  </a:lnTo>
                </a:path>
                <a:path w="73025" h="1259205">
                  <a:moveTo>
                    <a:pt x="72974" y="540077"/>
                  </a:moveTo>
                  <a:lnTo>
                    <a:pt x="0" y="540077"/>
                  </a:lnTo>
                </a:path>
                <a:path w="73025" h="1259205">
                  <a:moveTo>
                    <a:pt x="72974" y="361063"/>
                  </a:moveTo>
                  <a:lnTo>
                    <a:pt x="0" y="361063"/>
                  </a:lnTo>
                </a:path>
                <a:path w="73025" h="1259205">
                  <a:moveTo>
                    <a:pt x="72974" y="180531"/>
                  </a:moveTo>
                  <a:lnTo>
                    <a:pt x="0" y="180531"/>
                  </a:lnTo>
                </a:path>
                <a:path w="73025" h="1259205">
                  <a:moveTo>
                    <a:pt x="72974" y="0"/>
                  </a:moveTo>
                  <a:lnTo>
                    <a:pt x="0" y="0"/>
                  </a:lnTo>
                </a:path>
              </a:pathLst>
            </a:custGeom>
            <a:ln w="91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655274" y="2158484"/>
              <a:ext cx="36830" cy="0"/>
            </a:xfrm>
            <a:custGeom>
              <a:avLst/>
              <a:gdLst/>
              <a:ahLst/>
              <a:cxnLst/>
              <a:rect l="l" t="t" r="r" b="b"/>
              <a:pathLst>
                <a:path w="36829" h="0">
                  <a:moveTo>
                    <a:pt x="0" y="0"/>
                  </a:moveTo>
                  <a:lnTo>
                    <a:pt x="36486" y="0"/>
                  </a:lnTo>
                </a:path>
              </a:pathLst>
            </a:custGeom>
            <a:ln w="9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3728249" y="1527382"/>
              <a:ext cx="2153285" cy="631190"/>
            </a:xfrm>
            <a:custGeom>
              <a:avLst/>
              <a:gdLst/>
              <a:ahLst/>
              <a:cxnLst/>
              <a:rect l="l" t="t" r="r" b="b"/>
              <a:pathLst>
                <a:path w="2153285" h="631189">
                  <a:moveTo>
                    <a:pt x="0" y="631102"/>
                  </a:moveTo>
                  <a:lnTo>
                    <a:pt x="0" y="631102"/>
                  </a:lnTo>
                  <a:lnTo>
                    <a:pt x="179396" y="144121"/>
                  </a:lnTo>
                  <a:lnTo>
                    <a:pt x="358792" y="166878"/>
                  </a:lnTo>
                  <a:lnTo>
                    <a:pt x="538189" y="218458"/>
                  </a:lnTo>
                  <a:lnTo>
                    <a:pt x="717585" y="0"/>
                  </a:lnTo>
                  <a:lnTo>
                    <a:pt x="717585" y="0"/>
                  </a:lnTo>
                  <a:lnTo>
                    <a:pt x="896981" y="9102"/>
                  </a:lnTo>
                  <a:lnTo>
                    <a:pt x="1076378" y="89507"/>
                  </a:lnTo>
                  <a:lnTo>
                    <a:pt x="1255774" y="197219"/>
                  </a:lnTo>
                  <a:lnTo>
                    <a:pt x="1614567" y="200253"/>
                  </a:lnTo>
                  <a:lnTo>
                    <a:pt x="2152756" y="315551"/>
                  </a:lnTo>
                </a:path>
              </a:pathLst>
            </a:custGeom>
            <a:ln w="18207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3871158" y="1574411"/>
              <a:ext cx="395605" cy="217170"/>
            </a:xfrm>
            <a:custGeom>
              <a:avLst/>
              <a:gdLst/>
              <a:ahLst/>
              <a:cxnLst/>
              <a:rect l="l" t="t" r="r" b="b"/>
              <a:pathLst>
                <a:path w="395604" h="217169">
                  <a:moveTo>
                    <a:pt x="36487" y="0"/>
                  </a:moveTo>
                  <a:lnTo>
                    <a:pt x="36487" y="97092"/>
                  </a:lnTo>
                </a:path>
                <a:path w="395604" h="217169">
                  <a:moveTo>
                    <a:pt x="36487" y="97092"/>
                  </a:moveTo>
                  <a:lnTo>
                    <a:pt x="36487" y="194185"/>
                  </a:lnTo>
                </a:path>
                <a:path w="395604" h="217169">
                  <a:moveTo>
                    <a:pt x="0" y="0"/>
                  </a:moveTo>
                  <a:lnTo>
                    <a:pt x="72974" y="0"/>
                  </a:lnTo>
                </a:path>
                <a:path w="395604" h="217169">
                  <a:moveTo>
                    <a:pt x="0" y="194185"/>
                  </a:moveTo>
                  <a:lnTo>
                    <a:pt x="72974" y="194185"/>
                  </a:lnTo>
                </a:path>
                <a:path w="395604" h="217169">
                  <a:moveTo>
                    <a:pt x="215883" y="22756"/>
                  </a:moveTo>
                  <a:lnTo>
                    <a:pt x="215883" y="119848"/>
                  </a:lnTo>
                </a:path>
                <a:path w="395604" h="217169">
                  <a:moveTo>
                    <a:pt x="215883" y="119848"/>
                  </a:moveTo>
                  <a:lnTo>
                    <a:pt x="215883" y="216941"/>
                  </a:lnTo>
                </a:path>
                <a:path w="395604" h="217169">
                  <a:moveTo>
                    <a:pt x="179396" y="22756"/>
                  </a:moveTo>
                  <a:lnTo>
                    <a:pt x="252371" y="22756"/>
                  </a:lnTo>
                </a:path>
                <a:path w="395604" h="217169">
                  <a:moveTo>
                    <a:pt x="179396" y="216941"/>
                  </a:moveTo>
                  <a:lnTo>
                    <a:pt x="252371" y="216941"/>
                  </a:lnTo>
                </a:path>
                <a:path w="395604" h="217169">
                  <a:moveTo>
                    <a:pt x="395280" y="77370"/>
                  </a:moveTo>
                  <a:lnTo>
                    <a:pt x="395280" y="171429"/>
                  </a:lnTo>
                </a:path>
              </a:pathLst>
            </a:custGeom>
            <a:ln w="9112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266438" y="1745840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w="0" h="34925">
                  <a:moveTo>
                    <a:pt x="0" y="0"/>
                  </a:moveTo>
                  <a:lnTo>
                    <a:pt x="0" y="34892"/>
                  </a:lnTo>
                </a:path>
              </a:pathLst>
            </a:custGeom>
            <a:ln w="9121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229951" y="1381743"/>
              <a:ext cx="1687830" cy="561340"/>
            </a:xfrm>
            <a:custGeom>
              <a:avLst/>
              <a:gdLst/>
              <a:ahLst/>
              <a:cxnLst/>
              <a:rect l="l" t="t" r="r" b="b"/>
              <a:pathLst>
                <a:path w="1687829" h="561339">
                  <a:moveTo>
                    <a:pt x="0" y="270038"/>
                  </a:moveTo>
                  <a:lnTo>
                    <a:pt x="72974" y="270038"/>
                  </a:lnTo>
                </a:path>
                <a:path w="1687829" h="561339">
                  <a:moveTo>
                    <a:pt x="215883" y="0"/>
                  </a:moveTo>
                  <a:lnTo>
                    <a:pt x="215883" y="145638"/>
                  </a:lnTo>
                </a:path>
                <a:path w="1687829" h="561339">
                  <a:moveTo>
                    <a:pt x="215883" y="145638"/>
                  </a:moveTo>
                  <a:lnTo>
                    <a:pt x="215883" y="291277"/>
                  </a:lnTo>
                </a:path>
                <a:path w="1687829" h="561339">
                  <a:moveTo>
                    <a:pt x="179396" y="0"/>
                  </a:moveTo>
                  <a:lnTo>
                    <a:pt x="252371" y="0"/>
                  </a:lnTo>
                </a:path>
                <a:path w="1687829" h="561339">
                  <a:moveTo>
                    <a:pt x="179396" y="291277"/>
                  </a:moveTo>
                  <a:lnTo>
                    <a:pt x="252371" y="291277"/>
                  </a:lnTo>
                </a:path>
                <a:path w="1687829" h="561339">
                  <a:moveTo>
                    <a:pt x="395280" y="19721"/>
                  </a:moveTo>
                  <a:lnTo>
                    <a:pt x="395280" y="154741"/>
                  </a:lnTo>
                </a:path>
                <a:path w="1687829" h="561339">
                  <a:moveTo>
                    <a:pt x="395280" y="154741"/>
                  </a:moveTo>
                  <a:lnTo>
                    <a:pt x="395280" y="289760"/>
                  </a:lnTo>
                </a:path>
                <a:path w="1687829" h="561339">
                  <a:moveTo>
                    <a:pt x="358792" y="19721"/>
                  </a:moveTo>
                  <a:lnTo>
                    <a:pt x="431767" y="19721"/>
                  </a:lnTo>
                </a:path>
                <a:path w="1687829" h="561339">
                  <a:moveTo>
                    <a:pt x="358792" y="289760"/>
                  </a:moveTo>
                  <a:lnTo>
                    <a:pt x="431767" y="289760"/>
                  </a:lnTo>
                </a:path>
                <a:path w="1687829" h="561339">
                  <a:moveTo>
                    <a:pt x="574676" y="118331"/>
                  </a:moveTo>
                  <a:lnTo>
                    <a:pt x="574676" y="235146"/>
                  </a:lnTo>
                </a:path>
                <a:path w="1687829" h="561339">
                  <a:moveTo>
                    <a:pt x="574676" y="235146"/>
                  </a:moveTo>
                  <a:lnTo>
                    <a:pt x="574676" y="351960"/>
                  </a:lnTo>
                </a:path>
                <a:path w="1687829" h="561339">
                  <a:moveTo>
                    <a:pt x="538189" y="118331"/>
                  </a:moveTo>
                  <a:lnTo>
                    <a:pt x="611163" y="118331"/>
                  </a:lnTo>
                </a:path>
                <a:path w="1687829" h="561339">
                  <a:moveTo>
                    <a:pt x="538189" y="351960"/>
                  </a:moveTo>
                  <a:lnTo>
                    <a:pt x="611163" y="351960"/>
                  </a:lnTo>
                </a:path>
                <a:path w="1687829" h="561339">
                  <a:moveTo>
                    <a:pt x="754072" y="233629"/>
                  </a:moveTo>
                  <a:lnTo>
                    <a:pt x="754072" y="342858"/>
                  </a:lnTo>
                </a:path>
                <a:path w="1687829" h="561339">
                  <a:moveTo>
                    <a:pt x="754072" y="342858"/>
                  </a:moveTo>
                  <a:lnTo>
                    <a:pt x="754072" y="452087"/>
                  </a:lnTo>
                </a:path>
                <a:path w="1687829" h="561339">
                  <a:moveTo>
                    <a:pt x="717585" y="233629"/>
                  </a:moveTo>
                  <a:lnTo>
                    <a:pt x="790560" y="233629"/>
                  </a:lnTo>
                </a:path>
                <a:path w="1687829" h="561339">
                  <a:moveTo>
                    <a:pt x="717585" y="452087"/>
                  </a:moveTo>
                  <a:lnTo>
                    <a:pt x="790560" y="452087"/>
                  </a:lnTo>
                </a:path>
                <a:path w="1687829" h="561339">
                  <a:moveTo>
                    <a:pt x="1112865" y="244248"/>
                  </a:moveTo>
                  <a:lnTo>
                    <a:pt x="1112865" y="345892"/>
                  </a:lnTo>
                </a:path>
                <a:path w="1687829" h="561339">
                  <a:moveTo>
                    <a:pt x="1112865" y="345892"/>
                  </a:moveTo>
                  <a:lnTo>
                    <a:pt x="1112865" y="447536"/>
                  </a:lnTo>
                </a:path>
                <a:path w="1687829" h="561339">
                  <a:moveTo>
                    <a:pt x="1076378" y="244248"/>
                  </a:moveTo>
                  <a:lnTo>
                    <a:pt x="1149353" y="244248"/>
                  </a:lnTo>
                </a:path>
                <a:path w="1687829" h="561339">
                  <a:moveTo>
                    <a:pt x="1076378" y="447536"/>
                  </a:moveTo>
                  <a:lnTo>
                    <a:pt x="1149353" y="447536"/>
                  </a:lnTo>
                </a:path>
                <a:path w="1687829" h="561339">
                  <a:moveTo>
                    <a:pt x="1651054" y="361063"/>
                  </a:moveTo>
                  <a:lnTo>
                    <a:pt x="1651054" y="461190"/>
                  </a:lnTo>
                </a:path>
                <a:path w="1687829" h="561339">
                  <a:moveTo>
                    <a:pt x="1651054" y="461190"/>
                  </a:moveTo>
                  <a:lnTo>
                    <a:pt x="1651054" y="561316"/>
                  </a:lnTo>
                </a:path>
                <a:path w="1687829" h="561339">
                  <a:moveTo>
                    <a:pt x="1614567" y="361063"/>
                  </a:moveTo>
                  <a:lnTo>
                    <a:pt x="1687542" y="361063"/>
                  </a:lnTo>
                </a:path>
                <a:path w="1687829" h="561339">
                  <a:moveTo>
                    <a:pt x="1614567" y="561316"/>
                  </a:moveTo>
                  <a:lnTo>
                    <a:pt x="1687542" y="561316"/>
                  </a:lnTo>
                </a:path>
              </a:pathLst>
            </a:custGeom>
            <a:ln w="9112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3691762" y="21220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3871158" y="163509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10"/>
                  </a:lnTo>
                  <a:lnTo>
                    <a:pt x="36488" y="72820"/>
                  </a:lnTo>
                  <a:lnTo>
                    <a:pt x="72975" y="3641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3871158" y="163509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050554" y="16578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050555" y="165785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229950" y="170943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229951" y="170943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409347" y="149097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409347" y="149097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588743" y="15000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588744" y="15000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4768140" y="158047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768140" y="158047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4947536" y="1688191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947537" y="1688191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5306329" y="16912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5306329" y="16912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844518" y="180652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36409"/>
                  </a:lnTo>
                  <a:lnTo>
                    <a:pt x="36488" y="72819"/>
                  </a:lnTo>
                  <a:lnTo>
                    <a:pt x="72975" y="3640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844519" y="180652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36409"/>
                  </a:lnTo>
                  <a:lnTo>
                    <a:pt x="36487" y="72819"/>
                  </a:lnTo>
                  <a:lnTo>
                    <a:pt x="0" y="3640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728249" y="1789835"/>
              <a:ext cx="2153285" cy="368935"/>
            </a:xfrm>
            <a:custGeom>
              <a:avLst/>
              <a:gdLst/>
              <a:ahLst/>
              <a:cxnLst/>
              <a:rect l="l" t="t" r="r" b="b"/>
              <a:pathLst>
                <a:path w="2153285" h="368935">
                  <a:moveTo>
                    <a:pt x="0" y="368648"/>
                  </a:moveTo>
                  <a:lnTo>
                    <a:pt x="0" y="368648"/>
                  </a:lnTo>
                  <a:lnTo>
                    <a:pt x="179396" y="54614"/>
                  </a:lnTo>
                  <a:lnTo>
                    <a:pt x="358792" y="78887"/>
                  </a:lnTo>
                  <a:lnTo>
                    <a:pt x="538189" y="122882"/>
                  </a:lnTo>
                  <a:lnTo>
                    <a:pt x="717585" y="86473"/>
                  </a:lnTo>
                  <a:lnTo>
                    <a:pt x="896981" y="60682"/>
                  </a:lnTo>
                  <a:lnTo>
                    <a:pt x="1076378" y="75853"/>
                  </a:lnTo>
                  <a:lnTo>
                    <a:pt x="1255774" y="60682"/>
                  </a:lnTo>
                  <a:lnTo>
                    <a:pt x="1614567" y="0"/>
                  </a:lnTo>
                  <a:lnTo>
                    <a:pt x="2152756" y="124399"/>
                  </a:lnTo>
                </a:path>
              </a:pathLst>
            </a:custGeom>
            <a:ln w="1820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871158" y="1771630"/>
              <a:ext cx="252729" cy="173355"/>
            </a:xfrm>
            <a:custGeom>
              <a:avLst/>
              <a:gdLst/>
              <a:ahLst/>
              <a:cxnLst/>
              <a:rect l="l" t="t" r="r" b="b"/>
              <a:pathLst>
                <a:path w="252729" h="173355">
                  <a:moveTo>
                    <a:pt x="36487" y="0"/>
                  </a:moveTo>
                  <a:lnTo>
                    <a:pt x="36487" y="72819"/>
                  </a:lnTo>
                </a:path>
                <a:path w="252729" h="173355">
                  <a:moveTo>
                    <a:pt x="36487" y="72819"/>
                  </a:moveTo>
                  <a:lnTo>
                    <a:pt x="36487" y="145638"/>
                  </a:lnTo>
                </a:path>
                <a:path w="252729" h="173355">
                  <a:moveTo>
                    <a:pt x="0" y="0"/>
                  </a:moveTo>
                  <a:lnTo>
                    <a:pt x="72974" y="0"/>
                  </a:lnTo>
                </a:path>
                <a:path w="252729" h="173355">
                  <a:moveTo>
                    <a:pt x="0" y="145638"/>
                  </a:moveTo>
                  <a:lnTo>
                    <a:pt x="72974" y="145638"/>
                  </a:lnTo>
                </a:path>
                <a:path w="252729" h="173355">
                  <a:moveTo>
                    <a:pt x="215883" y="21239"/>
                  </a:moveTo>
                  <a:lnTo>
                    <a:pt x="215883" y="97092"/>
                  </a:lnTo>
                </a:path>
                <a:path w="252729" h="173355">
                  <a:moveTo>
                    <a:pt x="215883" y="97092"/>
                  </a:moveTo>
                  <a:lnTo>
                    <a:pt x="215883" y="172946"/>
                  </a:lnTo>
                </a:path>
                <a:path w="252729" h="173355">
                  <a:moveTo>
                    <a:pt x="179396" y="21239"/>
                  </a:moveTo>
                  <a:lnTo>
                    <a:pt x="252371" y="21239"/>
                  </a:lnTo>
                </a:path>
                <a:path w="252729" h="173355">
                  <a:moveTo>
                    <a:pt x="179396" y="172946"/>
                  </a:moveTo>
                  <a:lnTo>
                    <a:pt x="252371" y="172946"/>
                  </a:lnTo>
                </a:path>
              </a:pathLst>
            </a:custGeom>
            <a:ln w="9112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266438" y="1853552"/>
              <a:ext cx="0" cy="59690"/>
            </a:xfrm>
            <a:custGeom>
              <a:avLst/>
              <a:gdLst/>
              <a:ahLst/>
              <a:cxnLst/>
              <a:rect l="l" t="t" r="r" b="b"/>
              <a:pathLst>
                <a:path w="0" h="59689">
                  <a:moveTo>
                    <a:pt x="0" y="0"/>
                  </a:moveTo>
                  <a:lnTo>
                    <a:pt x="0" y="59166"/>
                  </a:lnTo>
                </a:path>
              </a:pathLst>
            </a:custGeom>
            <a:ln w="9121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4229951" y="1912718"/>
              <a:ext cx="73025" cy="64135"/>
            </a:xfrm>
            <a:custGeom>
              <a:avLst/>
              <a:gdLst/>
              <a:ahLst/>
              <a:cxnLst/>
              <a:rect l="l" t="t" r="r" b="b"/>
              <a:pathLst>
                <a:path w="73025" h="64135">
                  <a:moveTo>
                    <a:pt x="36487" y="0"/>
                  </a:moveTo>
                  <a:lnTo>
                    <a:pt x="36487" y="63717"/>
                  </a:lnTo>
                </a:path>
                <a:path w="73025" h="64135">
                  <a:moveTo>
                    <a:pt x="0" y="63717"/>
                  </a:moveTo>
                  <a:lnTo>
                    <a:pt x="72974" y="63717"/>
                  </a:lnTo>
                </a:path>
              </a:pathLst>
            </a:custGeom>
            <a:ln w="9112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445835" y="1845966"/>
              <a:ext cx="0" cy="30480"/>
            </a:xfrm>
            <a:custGeom>
              <a:avLst/>
              <a:gdLst/>
              <a:ahLst/>
              <a:cxnLst/>
              <a:rect l="l" t="t" r="r" b="b"/>
              <a:pathLst>
                <a:path w="0" h="30480">
                  <a:moveTo>
                    <a:pt x="0" y="0"/>
                  </a:moveTo>
                  <a:lnTo>
                    <a:pt x="0" y="30342"/>
                  </a:lnTo>
                </a:path>
              </a:pathLst>
            </a:custGeom>
            <a:ln w="9121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4409347" y="1876308"/>
              <a:ext cx="73025" cy="69850"/>
            </a:xfrm>
            <a:custGeom>
              <a:avLst/>
              <a:gdLst/>
              <a:ahLst/>
              <a:cxnLst/>
              <a:rect l="l" t="t" r="r" b="b"/>
              <a:pathLst>
                <a:path w="73025" h="69850">
                  <a:moveTo>
                    <a:pt x="36487" y="0"/>
                  </a:moveTo>
                  <a:lnTo>
                    <a:pt x="36487" y="69785"/>
                  </a:lnTo>
                </a:path>
                <a:path w="73025" h="69850">
                  <a:moveTo>
                    <a:pt x="0" y="69785"/>
                  </a:moveTo>
                  <a:lnTo>
                    <a:pt x="72974" y="69785"/>
                  </a:lnTo>
                </a:path>
              </a:pathLst>
            </a:custGeom>
            <a:ln w="9112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4625231" y="1806522"/>
              <a:ext cx="0" cy="44450"/>
            </a:xfrm>
            <a:custGeom>
              <a:avLst/>
              <a:gdLst/>
              <a:ahLst/>
              <a:cxnLst/>
              <a:rect l="l" t="t" r="r" b="b"/>
              <a:pathLst>
                <a:path w="0" h="44450">
                  <a:moveTo>
                    <a:pt x="0" y="0"/>
                  </a:moveTo>
                  <a:lnTo>
                    <a:pt x="0" y="43995"/>
                  </a:lnTo>
                </a:path>
              </a:pathLst>
            </a:custGeom>
            <a:ln w="9121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4588744" y="1709430"/>
              <a:ext cx="1329055" cy="278130"/>
            </a:xfrm>
            <a:custGeom>
              <a:avLst/>
              <a:gdLst/>
              <a:ahLst/>
              <a:cxnLst/>
              <a:rect l="l" t="t" r="r" b="b"/>
              <a:pathLst>
                <a:path w="1329054" h="278130">
                  <a:moveTo>
                    <a:pt x="36487" y="141087"/>
                  </a:moveTo>
                  <a:lnTo>
                    <a:pt x="36487" y="215424"/>
                  </a:lnTo>
                </a:path>
                <a:path w="1329054" h="278130">
                  <a:moveTo>
                    <a:pt x="0" y="215424"/>
                  </a:moveTo>
                  <a:lnTo>
                    <a:pt x="72974" y="215424"/>
                  </a:lnTo>
                </a:path>
                <a:path w="1329054" h="278130">
                  <a:moveTo>
                    <a:pt x="215883" y="87990"/>
                  </a:moveTo>
                  <a:lnTo>
                    <a:pt x="215883" y="156258"/>
                  </a:lnTo>
                </a:path>
                <a:path w="1329054" h="278130">
                  <a:moveTo>
                    <a:pt x="215883" y="156258"/>
                  </a:moveTo>
                  <a:lnTo>
                    <a:pt x="215883" y="224526"/>
                  </a:lnTo>
                </a:path>
                <a:path w="1329054" h="278130">
                  <a:moveTo>
                    <a:pt x="179396" y="87990"/>
                  </a:moveTo>
                  <a:lnTo>
                    <a:pt x="252371" y="87990"/>
                  </a:lnTo>
                </a:path>
                <a:path w="1329054" h="278130">
                  <a:moveTo>
                    <a:pt x="179396" y="224526"/>
                  </a:moveTo>
                  <a:lnTo>
                    <a:pt x="252371" y="224526"/>
                  </a:lnTo>
                </a:path>
                <a:path w="1329054" h="278130">
                  <a:moveTo>
                    <a:pt x="395280" y="59165"/>
                  </a:moveTo>
                  <a:lnTo>
                    <a:pt x="395280" y="141087"/>
                  </a:lnTo>
                </a:path>
                <a:path w="1329054" h="278130">
                  <a:moveTo>
                    <a:pt x="395280" y="141087"/>
                  </a:moveTo>
                  <a:lnTo>
                    <a:pt x="395280" y="223009"/>
                  </a:lnTo>
                </a:path>
                <a:path w="1329054" h="278130">
                  <a:moveTo>
                    <a:pt x="358792" y="59165"/>
                  </a:moveTo>
                  <a:lnTo>
                    <a:pt x="431767" y="59165"/>
                  </a:lnTo>
                </a:path>
                <a:path w="1329054" h="278130">
                  <a:moveTo>
                    <a:pt x="358792" y="223009"/>
                  </a:moveTo>
                  <a:lnTo>
                    <a:pt x="431767" y="223009"/>
                  </a:lnTo>
                </a:path>
                <a:path w="1329054" h="278130">
                  <a:moveTo>
                    <a:pt x="754072" y="0"/>
                  </a:moveTo>
                  <a:lnTo>
                    <a:pt x="754072" y="80404"/>
                  </a:lnTo>
                </a:path>
                <a:path w="1329054" h="278130">
                  <a:moveTo>
                    <a:pt x="754072" y="80404"/>
                  </a:moveTo>
                  <a:lnTo>
                    <a:pt x="754072" y="160809"/>
                  </a:lnTo>
                </a:path>
                <a:path w="1329054" h="278130">
                  <a:moveTo>
                    <a:pt x="717585" y="0"/>
                  </a:moveTo>
                  <a:lnTo>
                    <a:pt x="790560" y="0"/>
                  </a:lnTo>
                </a:path>
                <a:path w="1329054" h="278130">
                  <a:moveTo>
                    <a:pt x="717585" y="160809"/>
                  </a:moveTo>
                  <a:lnTo>
                    <a:pt x="790560" y="160809"/>
                  </a:lnTo>
                </a:path>
                <a:path w="1329054" h="278130">
                  <a:moveTo>
                    <a:pt x="1292262" y="131985"/>
                  </a:moveTo>
                  <a:lnTo>
                    <a:pt x="1292262" y="204804"/>
                  </a:lnTo>
                </a:path>
                <a:path w="1329054" h="278130">
                  <a:moveTo>
                    <a:pt x="1292262" y="204804"/>
                  </a:moveTo>
                  <a:lnTo>
                    <a:pt x="1292262" y="277624"/>
                  </a:lnTo>
                </a:path>
                <a:path w="1329054" h="278130">
                  <a:moveTo>
                    <a:pt x="1255774" y="131985"/>
                  </a:moveTo>
                  <a:lnTo>
                    <a:pt x="1328749" y="131985"/>
                  </a:lnTo>
                </a:path>
                <a:path w="1329054" h="278130">
                  <a:moveTo>
                    <a:pt x="1255774" y="277624"/>
                  </a:moveTo>
                  <a:lnTo>
                    <a:pt x="1328749" y="277624"/>
                  </a:lnTo>
                </a:path>
              </a:pathLst>
            </a:custGeom>
            <a:ln w="9112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3691762" y="21220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871158" y="180804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871158" y="180804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050554" y="183231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20"/>
                  </a:lnTo>
                  <a:lnTo>
                    <a:pt x="72975" y="7282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050555" y="183231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229950" y="18763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229951" y="18763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409347" y="183989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409347" y="183989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4588743" y="18141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588744" y="18141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768140" y="182927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768140" y="182927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947536" y="18141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947537" y="18141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5306329" y="17534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5306329" y="17534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5844518" y="18778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0" y="72819"/>
                  </a:lnTo>
                  <a:lnTo>
                    <a:pt x="72975" y="72819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5844519" y="187782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7" y="0"/>
                  </a:moveTo>
                  <a:lnTo>
                    <a:pt x="72974" y="72819"/>
                  </a:lnTo>
                  <a:lnTo>
                    <a:pt x="0" y="72819"/>
                  </a:lnTo>
                  <a:lnTo>
                    <a:pt x="36487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3728249" y="1770113"/>
              <a:ext cx="2153285" cy="388620"/>
            </a:xfrm>
            <a:custGeom>
              <a:avLst/>
              <a:gdLst/>
              <a:ahLst/>
              <a:cxnLst/>
              <a:rect l="l" t="t" r="r" b="b"/>
              <a:pathLst>
                <a:path w="2153285" h="388619">
                  <a:moveTo>
                    <a:pt x="0" y="388370"/>
                  </a:moveTo>
                  <a:lnTo>
                    <a:pt x="0" y="388370"/>
                  </a:lnTo>
                  <a:lnTo>
                    <a:pt x="179396" y="47029"/>
                  </a:lnTo>
                  <a:lnTo>
                    <a:pt x="358792" y="57648"/>
                  </a:lnTo>
                  <a:lnTo>
                    <a:pt x="538189" y="47029"/>
                  </a:lnTo>
                  <a:lnTo>
                    <a:pt x="717585" y="39443"/>
                  </a:lnTo>
                  <a:lnTo>
                    <a:pt x="896981" y="0"/>
                  </a:lnTo>
                  <a:lnTo>
                    <a:pt x="896981" y="0"/>
                  </a:lnTo>
                  <a:lnTo>
                    <a:pt x="1076378" y="80404"/>
                  </a:lnTo>
                  <a:lnTo>
                    <a:pt x="1255774" y="57648"/>
                  </a:lnTo>
                  <a:lnTo>
                    <a:pt x="1614567" y="165360"/>
                  </a:lnTo>
                  <a:lnTo>
                    <a:pt x="2152756" y="179014"/>
                  </a:lnTo>
                </a:path>
              </a:pathLst>
            </a:custGeom>
            <a:ln w="18206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3871158" y="1663918"/>
              <a:ext cx="2046605" cy="376555"/>
            </a:xfrm>
            <a:custGeom>
              <a:avLst/>
              <a:gdLst/>
              <a:ahLst/>
              <a:cxnLst/>
              <a:rect l="l" t="t" r="r" b="b"/>
              <a:pathLst>
                <a:path w="2046604" h="376555">
                  <a:moveTo>
                    <a:pt x="36487" y="57648"/>
                  </a:moveTo>
                  <a:lnTo>
                    <a:pt x="36487" y="153224"/>
                  </a:lnTo>
                </a:path>
                <a:path w="2046604" h="376555">
                  <a:moveTo>
                    <a:pt x="36487" y="153224"/>
                  </a:moveTo>
                  <a:lnTo>
                    <a:pt x="36487" y="248799"/>
                  </a:lnTo>
                </a:path>
                <a:path w="2046604" h="376555">
                  <a:moveTo>
                    <a:pt x="0" y="57648"/>
                  </a:moveTo>
                  <a:lnTo>
                    <a:pt x="72974" y="57648"/>
                  </a:lnTo>
                </a:path>
                <a:path w="2046604" h="376555">
                  <a:moveTo>
                    <a:pt x="0" y="248799"/>
                  </a:moveTo>
                  <a:lnTo>
                    <a:pt x="72974" y="248799"/>
                  </a:lnTo>
                </a:path>
                <a:path w="2046604" h="376555">
                  <a:moveTo>
                    <a:pt x="215883" y="68268"/>
                  </a:moveTo>
                  <a:lnTo>
                    <a:pt x="215883" y="163843"/>
                  </a:lnTo>
                </a:path>
                <a:path w="2046604" h="376555">
                  <a:moveTo>
                    <a:pt x="215883" y="163843"/>
                  </a:moveTo>
                  <a:lnTo>
                    <a:pt x="215883" y="259419"/>
                  </a:lnTo>
                </a:path>
                <a:path w="2046604" h="376555">
                  <a:moveTo>
                    <a:pt x="179396" y="68268"/>
                  </a:moveTo>
                  <a:lnTo>
                    <a:pt x="252371" y="68268"/>
                  </a:lnTo>
                </a:path>
                <a:path w="2046604" h="376555">
                  <a:moveTo>
                    <a:pt x="179396" y="259419"/>
                  </a:moveTo>
                  <a:lnTo>
                    <a:pt x="252371" y="259419"/>
                  </a:lnTo>
                </a:path>
                <a:path w="2046604" h="376555">
                  <a:moveTo>
                    <a:pt x="395280" y="51580"/>
                  </a:moveTo>
                  <a:lnTo>
                    <a:pt x="395280" y="153224"/>
                  </a:lnTo>
                </a:path>
                <a:path w="2046604" h="376555">
                  <a:moveTo>
                    <a:pt x="395280" y="153224"/>
                  </a:moveTo>
                  <a:lnTo>
                    <a:pt x="395280" y="254868"/>
                  </a:lnTo>
                </a:path>
                <a:path w="2046604" h="376555">
                  <a:moveTo>
                    <a:pt x="358792" y="51580"/>
                  </a:moveTo>
                  <a:lnTo>
                    <a:pt x="431767" y="51580"/>
                  </a:lnTo>
                </a:path>
                <a:path w="2046604" h="376555">
                  <a:moveTo>
                    <a:pt x="358792" y="254868"/>
                  </a:moveTo>
                  <a:lnTo>
                    <a:pt x="431767" y="254868"/>
                  </a:lnTo>
                </a:path>
                <a:path w="2046604" h="376555">
                  <a:moveTo>
                    <a:pt x="574676" y="62199"/>
                  </a:moveTo>
                  <a:lnTo>
                    <a:pt x="574676" y="145638"/>
                  </a:lnTo>
                </a:path>
                <a:path w="2046604" h="376555">
                  <a:moveTo>
                    <a:pt x="574676" y="145638"/>
                  </a:moveTo>
                  <a:lnTo>
                    <a:pt x="574676" y="229077"/>
                  </a:lnTo>
                </a:path>
                <a:path w="2046604" h="376555">
                  <a:moveTo>
                    <a:pt x="538189" y="62199"/>
                  </a:moveTo>
                  <a:lnTo>
                    <a:pt x="611163" y="62199"/>
                  </a:lnTo>
                </a:path>
                <a:path w="2046604" h="376555">
                  <a:moveTo>
                    <a:pt x="538189" y="229077"/>
                  </a:moveTo>
                  <a:lnTo>
                    <a:pt x="611163" y="229077"/>
                  </a:lnTo>
                </a:path>
                <a:path w="2046604" h="376555">
                  <a:moveTo>
                    <a:pt x="754072" y="0"/>
                  </a:moveTo>
                  <a:lnTo>
                    <a:pt x="754072" y="106195"/>
                  </a:lnTo>
                </a:path>
                <a:path w="2046604" h="376555">
                  <a:moveTo>
                    <a:pt x="754072" y="106195"/>
                  </a:moveTo>
                  <a:lnTo>
                    <a:pt x="754072" y="212390"/>
                  </a:lnTo>
                </a:path>
                <a:path w="2046604" h="376555">
                  <a:moveTo>
                    <a:pt x="717585" y="0"/>
                  </a:moveTo>
                  <a:lnTo>
                    <a:pt x="790560" y="0"/>
                  </a:lnTo>
                </a:path>
                <a:path w="2046604" h="376555">
                  <a:moveTo>
                    <a:pt x="717585" y="212390"/>
                  </a:moveTo>
                  <a:lnTo>
                    <a:pt x="790560" y="212390"/>
                  </a:lnTo>
                </a:path>
                <a:path w="2046604" h="376555">
                  <a:moveTo>
                    <a:pt x="933469" y="98609"/>
                  </a:moveTo>
                  <a:lnTo>
                    <a:pt x="933469" y="186599"/>
                  </a:lnTo>
                </a:path>
                <a:path w="2046604" h="376555">
                  <a:moveTo>
                    <a:pt x="933469" y="186599"/>
                  </a:moveTo>
                  <a:lnTo>
                    <a:pt x="933469" y="274590"/>
                  </a:lnTo>
                </a:path>
                <a:path w="2046604" h="376555">
                  <a:moveTo>
                    <a:pt x="896981" y="98609"/>
                  </a:moveTo>
                  <a:lnTo>
                    <a:pt x="969956" y="98609"/>
                  </a:lnTo>
                </a:path>
                <a:path w="2046604" h="376555">
                  <a:moveTo>
                    <a:pt x="896981" y="274590"/>
                  </a:moveTo>
                  <a:lnTo>
                    <a:pt x="969956" y="274590"/>
                  </a:lnTo>
                </a:path>
                <a:path w="2046604" h="376555">
                  <a:moveTo>
                    <a:pt x="1112865" y="71302"/>
                  </a:moveTo>
                  <a:lnTo>
                    <a:pt x="1112865" y="163843"/>
                  </a:lnTo>
                </a:path>
                <a:path w="2046604" h="376555">
                  <a:moveTo>
                    <a:pt x="1112865" y="163843"/>
                  </a:moveTo>
                  <a:lnTo>
                    <a:pt x="1112865" y="256385"/>
                  </a:lnTo>
                </a:path>
                <a:path w="2046604" h="376555">
                  <a:moveTo>
                    <a:pt x="1076378" y="71302"/>
                  </a:moveTo>
                  <a:lnTo>
                    <a:pt x="1149353" y="71302"/>
                  </a:lnTo>
                </a:path>
                <a:path w="2046604" h="376555">
                  <a:moveTo>
                    <a:pt x="1076378" y="256385"/>
                  </a:moveTo>
                  <a:lnTo>
                    <a:pt x="1149353" y="256385"/>
                  </a:lnTo>
                </a:path>
                <a:path w="2046604" h="376555">
                  <a:moveTo>
                    <a:pt x="1471658" y="189634"/>
                  </a:moveTo>
                  <a:lnTo>
                    <a:pt x="1471658" y="271556"/>
                  </a:lnTo>
                </a:path>
                <a:path w="2046604" h="376555">
                  <a:moveTo>
                    <a:pt x="1471658" y="271556"/>
                  </a:moveTo>
                  <a:lnTo>
                    <a:pt x="1471658" y="353477"/>
                  </a:lnTo>
                </a:path>
                <a:path w="2046604" h="376555">
                  <a:moveTo>
                    <a:pt x="1435171" y="189634"/>
                  </a:moveTo>
                  <a:lnTo>
                    <a:pt x="1508145" y="189634"/>
                  </a:lnTo>
                </a:path>
                <a:path w="2046604" h="376555">
                  <a:moveTo>
                    <a:pt x="1435171" y="353477"/>
                  </a:moveTo>
                  <a:lnTo>
                    <a:pt x="1508145" y="353477"/>
                  </a:lnTo>
                </a:path>
                <a:path w="2046604" h="376555">
                  <a:moveTo>
                    <a:pt x="2009847" y="194185"/>
                  </a:moveTo>
                  <a:lnTo>
                    <a:pt x="2009847" y="285209"/>
                  </a:lnTo>
                </a:path>
                <a:path w="2046604" h="376555">
                  <a:moveTo>
                    <a:pt x="2009847" y="285209"/>
                  </a:moveTo>
                  <a:lnTo>
                    <a:pt x="2009847" y="376234"/>
                  </a:lnTo>
                </a:path>
                <a:path w="2046604" h="376555">
                  <a:moveTo>
                    <a:pt x="1973360" y="194185"/>
                  </a:moveTo>
                  <a:lnTo>
                    <a:pt x="2046335" y="194185"/>
                  </a:lnTo>
                </a:path>
                <a:path w="2046604" h="376555">
                  <a:moveTo>
                    <a:pt x="1973360" y="376234"/>
                  </a:moveTo>
                  <a:lnTo>
                    <a:pt x="2046335" y="376234"/>
                  </a:lnTo>
                </a:path>
              </a:pathLst>
            </a:custGeom>
            <a:ln w="9112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3691761" y="21220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3691762" y="21220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3871158" y="178073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3871158" y="178073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050554" y="17913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050555" y="17913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229950" y="178073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4229951" y="178073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4409347" y="177314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4409347" y="177314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588743" y="1733703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4588744" y="173370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768140" y="18141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4768140" y="18141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4947536" y="17913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4947537" y="17913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5306329" y="1899065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5306329" y="189906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5844518" y="1912717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0"/>
                  </a:moveTo>
                  <a:lnTo>
                    <a:pt x="0" y="0"/>
                  </a:lnTo>
                  <a:lnTo>
                    <a:pt x="0" y="72819"/>
                  </a:lnTo>
                  <a:lnTo>
                    <a:pt x="72974" y="72819"/>
                  </a:lnTo>
                  <a:lnTo>
                    <a:pt x="72974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5844519" y="191271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0" y="72819"/>
                  </a:moveTo>
                  <a:lnTo>
                    <a:pt x="72974" y="72819"/>
                  </a:lnTo>
                  <a:lnTo>
                    <a:pt x="72974" y="0"/>
                  </a:lnTo>
                  <a:lnTo>
                    <a:pt x="0" y="0"/>
                  </a:lnTo>
                  <a:lnTo>
                    <a:pt x="0" y="72819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3728249" y="2014362"/>
              <a:ext cx="2153285" cy="144145"/>
            </a:xfrm>
            <a:custGeom>
              <a:avLst/>
              <a:gdLst/>
              <a:ahLst/>
              <a:cxnLst/>
              <a:rect l="l" t="t" r="r" b="b"/>
              <a:pathLst>
                <a:path w="2153285" h="144144">
                  <a:moveTo>
                    <a:pt x="0" y="144121"/>
                  </a:moveTo>
                  <a:lnTo>
                    <a:pt x="0" y="144121"/>
                  </a:lnTo>
                  <a:lnTo>
                    <a:pt x="179396" y="124399"/>
                  </a:lnTo>
                  <a:lnTo>
                    <a:pt x="358792" y="42478"/>
                  </a:lnTo>
                  <a:lnTo>
                    <a:pt x="538189" y="27307"/>
                  </a:lnTo>
                  <a:lnTo>
                    <a:pt x="717585" y="19721"/>
                  </a:lnTo>
                  <a:lnTo>
                    <a:pt x="717585" y="19721"/>
                  </a:lnTo>
                  <a:lnTo>
                    <a:pt x="896981" y="25790"/>
                  </a:lnTo>
                  <a:lnTo>
                    <a:pt x="1076378" y="22756"/>
                  </a:lnTo>
                  <a:lnTo>
                    <a:pt x="1255774" y="45512"/>
                  </a:lnTo>
                  <a:lnTo>
                    <a:pt x="1614567" y="37926"/>
                  </a:lnTo>
                  <a:lnTo>
                    <a:pt x="2152756" y="0"/>
                  </a:lnTo>
                </a:path>
              </a:pathLst>
            </a:custGeom>
            <a:ln w="1820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050555" y="1947611"/>
              <a:ext cx="1867535" cy="161290"/>
            </a:xfrm>
            <a:custGeom>
              <a:avLst/>
              <a:gdLst/>
              <a:ahLst/>
              <a:cxnLst/>
              <a:rect l="l" t="t" r="r" b="b"/>
              <a:pathLst>
                <a:path w="1867535" h="161289">
                  <a:moveTo>
                    <a:pt x="36487" y="57648"/>
                  </a:moveTo>
                  <a:lnTo>
                    <a:pt x="36487" y="109229"/>
                  </a:lnTo>
                </a:path>
                <a:path w="1867535" h="161289">
                  <a:moveTo>
                    <a:pt x="36487" y="109229"/>
                  </a:moveTo>
                  <a:lnTo>
                    <a:pt x="36487" y="160809"/>
                  </a:lnTo>
                </a:path>
                <a:path w="1867535" h="161289">
                  <a:moveTo>
                    <a:pt x="0" y="57648"/>
                  </a:moveTo>
                  <a:lnTo>
                    <a:pt x="72974" y="57648"/>
                  </a:lnTo>
                </a:path>
                <a:path w="1867535" h="161289">
                  <a:moveTo>
                    <a:pt x="0" y="160809"/>
                  </a:moveTo>
                  <a:lnTo>
                    <a:pt x="72974" y="160809"/>
                  </a:lnTo>
                </a:path>
                <a:path w="1867535" h="161289">
                  <a:moveTo>
                    <a:pt x="215883" y="39443"/>
                  </a:moveTo>
                  <a:lnTo>
                    <a:pt x="215883" y="94058"/>
                  </a:lnTo>
                </a:path>
                <a:path w="1867535" h="161289">
                  <a:moveTo>
                    <a:pt x="215883" y="94058"/>
                  </a:moveTo>
                  <a:lnTo>
                    <a:pt x="215883" y="148673"/>
                  </a:lnTo>
                </a:path>
                <a:path w="1867535" h="161289">
                  <a:moveTo>
                    <a:pt x="179396" y="39443"/>
                  </a:moveTo>
                  <a:lnTo>
                    <a:pt x="252371" y="39443"/>
                  </a:lnTo>
                </a:path>
                <a:path w="1867535" h="161289">
                  <a:moveTo>
                    <a:pt x="179396" y="148673"/>
                  </a:moveTo>
                  <a:lnTo>
                    <a:pt x="252371" y="148673"/>
                  </a:lnTo>
                </a:path>
                <a:path w="1867535" h="161289">
                  <a:moveTo>
                    <a:pt x="395280" y="36409"/>
                  </a:moveTo>
                  <a:lnTo>
                    <a:pt x="395280" y="86473"/>
                  </a:lnTo>
                </a:path>
                <a:path w="1867535" h="161289">
                  <a:moveTo>
                    <a:pt x="395280" y="86473"/>
                  </a:moveTo>
                  <a:lnTo>
                    <a:pt x="395280" y="136536"/>
                  </a:lnTo>
                </a:path>
                <a:path w="1867535" h="161289">
                  <a:moveTo>
                    <a:pt x="358792" y="36409"/>
                  </a:moveTo>
                  <a:lnTo>
                    <a:pt x="431767" y="36409"/>
                  </a:lnTo>
                </a:path>
                <a:path w="1867535" h="161289">
                  <a:moveTo>
                    <a:pt x="358792" y="136536"/>
                  </a:moveTo>
                  <a:lnTo>
                    <a:pt x="431767" y="136536"/>
                  </a:lnTo>
                </a:path>
                <a:path w="1867535" h="161289">
                  <a:moveTo>
                    <a:pt x="574676" y="40960"/>
                  </a:moveTo>
                  <a:lnTo>
                    <a:pt x="574676" y="92541"/>
                  </a:lnTo>
                </a:path>
                <a:path w="1867535" h="161289">
                  <a:moveTo>
                    <a:pt x="574676" y="92541"/>
                  </a:moveTo>
                  <a:lnTo>
                    <a:pt x="574676" y="144121"/>
                  </a:lnTo>
                </a:path>
                <a:path w="1867535" h="161289">
                  <a:moveTo>
                    <a:pt x="538189" y="40960"/>
                  </a:moveTo>
                  <a:lnTo>
                    <a:pt x="611163" y="40960"/>
                  </a:lnTo>
                </a:path>
                <a:path w="1867535" h="161289">
                  <a:moveTo>
                    <a:pt x="538189" y="144121"/>
                  </a:moveTo>
                  <a:lnTo>
                    <a:pt x="611163" y="144121"/>
                  </a:lnTo>
                </a:path>
                <a:path w="1867535" h="161289">
                  <a:moveTo>
                    <a:pt x="754072" y="39443"/>
                  </a:moveTo>
                  <a:lnTo>
                    <a:pt x="754072" y="89507"/>
                  </a:lnTo>
                </a:path>
                <a:path w="1867535" h="161289">
                  <a:moveTo>
                    <a:pt x="754072" y="89507"/>
                  </a:moveTo>
                  <a:lnTo>
                    <a:pt x="754072" y="139570"/>
                  </a:lnTo>
                </a:path>
                <a:path w="1867535" h="161289">
                  <a:moveTo>
                    <a:pt x="717585" y="39443"/>
                  </a:moveTo>
                  <a:lnTo>
                    <a:pt x="790560" y="39443"/>
                  </a:lnTo>
                </a:path>
                <a:path w="1867535" h="161289">
                  <a:moveTo>
                    <a:pt x="717585" y="139570"/>
                  </a:moveTo>
                  <a:lnTo>
                    <a:pt x="790560" y="139570"/>
                  </a:lnTo>
                </a:path>
                <a:path w="1867535" h="161289">
                  <a:moveTo>
                    <a:pt x="933469" y="75853"/>
                  </a:moveTo>
                  <a:lnTo>
                    <a:pt x="933469" y="112263"/>
                  </a:lnTo>
                </a:path>
                <a:path w="1867535" h="161289">
                  <a:moveTo>
                    <a:pt x="933469" y="112263"/>
                  </a:moveTo>
                  <a:lnTo>
                    <a:pt x="933469" y="148673"/>
                  </a:lnTo>
                </a:path>
                <a:path w="1867535" h="161289">
                  <a:moveTo>
                    <a:pt x="896981" y="75853"/>
                  </a:moveTo>
                  <a:lnTo>
                    <a:pt x="969956" y="75853"/>
                  </a:lnTo>
                </a:path>
                <a:path w="1867535" h="161289">
                  <a:moveTo>
                    <a:pt x="896981" y="148673"/>
                  </a:moveTo>
                  <a:lnTo>
                    <a:pt x="969956" y="148673"/>
                  </a:lnTo>
                </a:path>
                <a:path w="1867535" h="161289">
                  <a:moveTo>
                    <a:pt x="1292262" y="62199"/>
                  </a:moveTo>
                  <a:lnTo>
                    <a:pt x="1292262" y="104678"/>
                  </a:lnTo>
                </a:path>
                <a:path w="1867535" h="161289">
                  <a:moveTo>
                    <a:pt x="1292262" y="104678"/>
                  </a:moveTo>
                  <a:lnTo>
                    <a:pt x="1292262" y="147156"/>
                  </a:lnTo>
                </a:path>
                <a:path w="1867535" h="161289">
                  <a:moveTo>
                    <a:pt x="1255774" y="62199"/>
                  </a:moveTo>
                  <a:lnTo>
                    <a:pt x="1328749" y="62199"/>
                  </a:lnTo>
                </a:path>
                <a:path w="1867535" h="161289">
                  <a:moveTo>
                    <a:pt x="1255774" y="147156"/>
                  </a:moveTo>
                  <a:lnTo>
                    <a:pt x="1328749" y="147156"/>
                  </a:lnTo>
                </a:path>
                <a:path w="1867535" h="161289">
                  <a:moveTo>
                    <a:pt x="1830451" y="0"/>
                  </a:moveTo>
                  <a:lnTo>
                    <a:pt x="1830451" y="66751"/>
                  </a:lnTo>
                </a:path>
                <a:path w="1867535" h="161289">
                  <a:moveTo>
                    <a:pt x="1830451" y="66751"/>
                  </a:moveTo>
                  <a:lnTo>
                    <a:pt x="1830451" y="133502"/>
                  </a:lnTo>
                </a:path>
                <a:path w="1867535" h="161289">
                  <a:moveTo>
                    <a:pt x="1793963" y="0"/>
                  </a:moveTo>
                  <a:lnTo>
                    <a:pt x="1866938" y="0"/>
                  </a:lnTo>
                </a:path>
                <a:path w="1867535" h="161289">
                  <a:moveTo>
                    <a:pt x="1793963" y="133502"/>
                  </a:moveTo>
                  <a:lnTo>
                    <a:pt x="1866938" y="133502"/>
                  </a:lnTo>
                </a:path>
              </a:pathLst>
            </a:custGeom>
            <a:ln w="911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9" name="object 2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0876" y="2121188"/>
              <a:ext cx="74746" cy="74591"/>
            </a:xfrm>
            <a:prstGeom prst="rect">
              <a:avLst/>
            </a:prstGeom>
          </p:spPr>
        </p:pic>
        <p:pic>
          <p:nvPicPr>
            <p:cNvPr id="220" name="object 2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70272" y="2101466"/>
              <a:ext cx="74746" cy="74591"/>
            </a:xfrm>
            <a:prstGeom prst="rect">
              <a:avLst/>
            </a:prstGeom>
          </p:spPr>
        </p:pic>
        <p:sp>
          <p:nvSpPr>
            <p:cNvPr id="221" name="object 221" descr=""/>
            <p:cNvSpPr/>
            <p:nvPr/>
          </p:nvSpPr>
          <p:spPr>
            <a:xfrm>
              <a:off x="4050554" y="202043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3" y="2860"/>
                  </a:lnTo>
                  <a:lnTo>
                    <a:pt x="10685" y="10661"/>
                  </a:lnTo>
                  <a:lnTo>
                    <a:pt x="2866" y="22234"/>
                  </a:lnTo>
                  <a:lnTo>
                    <a:pt x="0" y="36409"/>
                  </a:lnTo>
                  <a:lnTo>
                    <a:pt x="2866" y="50584"/>
                  </a:lnTo>
                  <a:lnTo>
                    <a:pt x="10685" y="62157"/>
                  </a:lnTo>
                  <a:lnTo>
                    <a:pt x="22283" y="69958"/>
                  </a:lnTo>
                  <a:lnTo>
                    <a:pt x="36488" y="72819"/>
                  </a:lnTo>
                  <a:lnTo>
                    <a:pt x="50692" y="69958"/>
                  </a:lnTo>
                  <a:lnTo>
                    <a:pt x="62290" y="62157"/>
                  </a:lnTo>
                  <a:lnTo>
                    <a:pt x="70108" y="50584"/>
                  </a:lnTo>
                  <a:lnTo>
                    <a:pt x="72975" y="36409"/>
                  </a:lnTo>
                  <a:lnTo>
                    <a:pt x="70108" y="22234"/>
                  </a:lnTo>
                  <a:lnTo>
                    <a:pt x="62290" y="10661"/>
                  </a:lnTo>
                  <a:lnTo>
                    <a:pt x="50692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4050555" y="202043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8" y="50584"/>
                  </a:lnTo>
                  <a:lnTo>
                    <a:pt x="62289" y="62157"/>
                  </a:lnTo>
                  <a:lnTo>
                    <a:pt x="50692" y="69958"/>
                  </a:lnTo>
                  <a:lnTo>
                    <a:pt x="36487" y="72819"/>
                  </a:lnTo>
                  <a:lnTo>
                    <a:pt x="22282" y="69958"/>
                  </a:lnTo>
                  <a:lnTo>
                    <a:pt x="10684" y="62157"/>
                  </a:lnTo>
                  <a:lnTo>
                    <a:pt x="2866" y="50584"/>
                  </a:lnTo>
                  <a:lnTo>
                    <a:pt x="0" y="36409"/>
                  </a:lnTo>
                  <a:lnTo>
                    <a:pt x="2866" y="22235"/>
                  </a:lnTo>
                  <a:lnTo>
                    <a:pt x="10684" y="10662"/>
                  </a:lnTo>
                  <a:lnTo>
                    <a:pt x="22282" y="2860"/>
                  </a:lnTo>
                  <a:lnTo>
                    <a:pt x="36487" y="0"/>
                  </a:lnTo>
                  <a:lnTo>
                    <a:pt x="50692" y="2860"/>
                  </a:lnTo>
                  <a:lnTo>
                    <a:pt x="62289" y="10662"/>
                  </a:lnTo>
                  <a:lnTo>
                    <a:pt x="70108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4229950" y="200526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3" y="2860"/>
                  </a:lnTo>
                  <a:lnTo>
                    <a:pt x="10685" y="10661"/>
                  </a:lnTo>
                  <a:lnTo>
                    <a:pt x="2866" y="22234"/>
                  </a:lnTo>
                  <a:lnTo>
                    <a:pt x="0" y="36409"/>
                  </a:lnTo>
                  <a:lnTo>
                    <a:pt x="2866" y="50583"/>
                  </a:lnTo>
                  <a:lnTo>
                    <a:pt x="10685" y="62156"/>
                  </a:lnTo>
                  <a:lnTo>
                    <a:pt x="22283" y="69958"/>
                  </a:lnTo>
                  <a:lnTo>
                    <a:pt x="36488" y="72819"/>
                  </a:lnTo>
                  <a:lnTo>
                    <a:pt x="50692" y="69958"/>
                  </a:lnTo>
                  <a:lnTo>
                    <a:pt x="62290" y="62156"/>
                  </a:lnTo>
                  <a:lnTo>
                    <a:pt x="70108" y="50583"/>
                  </a:lnTo>
                  <a:lnTo>
                    <a:pt x="72975" y="36409"/>
                  </a:lnTo>
                  <a:lnTo>
                    <a:pt x="70108" y="22234"/>
                  </a:lnTo>
                  <a:lnTo>
                    <a:pt x="62290" y="10661"/>
                  </a:lnTo>
                  <a:lnTo>
                    <a:pt x="50692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4229951" y="2005260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8" y="50584"/>
                  </a:lnTo>
                  <a:lnTo>
                    <a:pt x="62289" y="62157"/>
                  </a:lnTo>
                  <a:lnTo>
                    <a:pt x="50692" y="69958"/>
                  </a:lnTo>
                  <a:lnTo>
                    <a:pt x="36487" y="72819"/>
                  </a:lnTo>
                  <a:lnTo>
                    <a:pt x="22282" y="69958"/>
                  </a:lnTo>
                  <a:lnTo>
                    <a:pt x="10684" y="62157"/>
                  </a:lnTo>
                  <a:lnTo>
                    <a:pt x="2866" y="50584"/>
                  </a:lnTo>
                  <a:lnTo>
                    <a:pt x="0" y="36409"/>
                  </a:lnTo>
                  <a:lnTo>
                    <a:pt x="2866" y="22235"/>
                  </a:lnTo>
                  <a:lnTo>
                    <a:pt x="10684" y="10662"/>
                  </a:lnTo>
                  <a:lnTo>
                    <a:pt x="22282" y="2860"/>
                  </a:lnTo>
                  <a:lnTo>
                    <a:pt x="36487" y="0"/>
                  </a:lnTo>
                  <a:lnTo>
                    <a:pt x="50692" y="2860"/>
                  </a:lnTo>
                  <a:lnTo>
                    <a:pt x="62289" y="10662"/>
                  </a:lnTo>
                  <a:lnTo>
                    <a:pt x="70108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4409347" y="19976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8" y="2860"/>
                  </a:lnTo>
                  <a:lnTo>
                    <a:pt x="10689" y="10661"/>
                  </a:lnTo>
                  <a:lnTo>
                    <a:pt x="2868" y="22234"/>
                  </a:lnTo>
                  <a:lnTo>
                    <a:pt x="0" y="36409"/>
                  </a:lnTo>
                  <a:lnTo>
                    <a:pt x="2868" y="50584"/>
                  </a:lnTo>
                  <a:lnTo>
                    <a:pt x="10689" y="62157"/>
                  </a:lnTo>
                  <a:lnTo>
                    <a:pt x="22288" y="69958"/>
                  </a:lnTo>
                  <a:lnTo>
                    <a:pt x="36488" y="72819"/>
                  </a:lnTo>
                  <a:lnTo>
                    <a:pt x="50687" y="69958"/>
                  </a:lnTo>
                  <a:lnTo>
                    <a:pt x="62285" y="62157"/>
                  </a:lnTo>
                  <a:lnTo>
                    <a:pt x="70107" y="50584"/>
                  </a:lnTo>
                  <a:lnTo>
                    <a:pt x="72975" y="36409"/>
                  </a:lnTo>
                  <a:lnTo>
                    <a:pt x="70107" y="22234"/>
                  </a:lnTo>
                  <a:lnTo>
                    <a:pt x="62285" y="10661"/>
                  </a:lnTo>
                  <a:lnTo>
                    <a:pt x="50687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4409347" y="199767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6" y="50584"/>
                  </a:lnTo>
                  <a:lnTo>
                    <a:pt x="62285" y="62157"/>
                  </a:lnTo>
                  <a:lnTo>
                    <a:pt x="50686" y="69958"/>
                  </a:lnTo>
                  <a:lnTo>
                    <a:pt x="36487" y="72819"/>
                  </a:lnTo>
                  <a:lnTo>
                    <a:pt x="22287" y="69958"/>
                  </a:lnTo>
                  <a:lnTo>
                    <a:pt x="10689" y="62157"/>
                  </a:lnTo>
                  <a:lnTo>
                    <a:pt x="2868" y="50584"/>
                  </a:lnTo>
                  <a:lnTo>
                    <a:pt x="0" y="36409"/>
                  </a:lnTo>
                  <a:lnTo>
                    <a:pt x="2868" y="22235"/>
                  </a:lnTo>
                  <a:lnTo>
                    <a:pt x="10689" y="10662"/>
                  </a:lnTo>
                  <a:lnTo>
                    <a:pt x="22287" y="2860"/>
                  </a:lnTo>
                  <a:lnTo>
                    <a:pt x="36487" y="0"/>
                  </a:lnTo>
                  <a:lnTo>
                    <a:pt x="50686" y="2860"/>
                  </a:lnTo>
                  <a:lnTo>
                    <a:pt x="62285" y="10662"/>
                  </a:lnTo>
                  <a:lnTo>
                    <a:pt x="70106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4588743" y="200374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8" y="2860"/>
                  </a:lnTo>
                  <a:lnTo>
                    <a:pt x="10689" y="10661"/>
                  </a:lnTo>
                  <a:lnTo>
                    <a:pt x="2868" y="22234"/>
                  </a:lnTo>
                  <a:lnTo>
                    <a:pt x="0" y="36409"/>
                  </a:lnTo>
                  <a:lnTo>
                    <a:pt x="2868" y="50584"/>
                  </a:lnTo>
                  <a:lnTo>
                    <a:pt x="10689" y="62157"/>
                  </a:lnTo>
                  <a:lnTo>
                    <a:pt x="22288" y="69958"/>
                  </a:lnTo>
                  <a:lnTo>
                    <a:pt x="36488" y="72819"/>
                  </a:lnTo>
                  <a:lnTo>
                    <a:pt x="50687" y="69958"/>
                  </a:lnTo>
                  <a:lnTo>
                    <a:pt x="62285" y="62157"/>
                  </a:lnTo>
                  <a:lnTo>
                    <a:pt x="70107" y="50584"/>
                  </a:lnTo>
                  <a:lnTo>
                    <a:pt x="72975" y="36409"/>
                  </a:lnTo>
                  <a:lnTo>
                    <a:pt x="70107" y="22234"/>
                  </a:lnTo>
                  <a:lnTo>
                    <a:pt x="62285" y="10661"/>
                  </a:lnTo>
                  <a:lnTo>
                    <a:pt x="50687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4588744" y="200374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6" y="50584"/>
                  </a:lnTo>
                  <a:lnTo>
                    <a:pt x="62285" y="62157"/>
                  </a:lnTo>
                  <a:lnTo>
                    <a:pt x="50686" y="69958"/>
                  </a:lnTo>
                  <a:lnTo>
                    <a:pt x="36487" y="72819"/>
                  </a:lnTo>
                  <a:lnTo>
                    <a:pt x="22287" y="69958"/>
                  </a:lnTo>
                  <a:lnTo>
                    <a:pt x="10689" y="62157"/>
                  </a:lnTo>
                  <a:lnTo>
                    <a:pt x="2868" y="50584"/>
                  </a:lnTo>
                  <a:lnTo>
                    <a:pt x="0" y="36409"/>
                  </a:lnTo>
                  <a:lnTo>
                    <a:pt x="2868" y="22235"/>
                  </a:lnTo>
                  <a:lnTo>
                    <a:pt x="10689" y="10662"/>
                  </a:lnTo>
                  <a:lnTo>
                    <a:pt x="22287" y="2860"/>
                  </a:lnTo>
                  <a:lnTo>
                    <a:pt x="36487" y="0"/>
                  </a:lnTo>
                  <a:lnTo>
                    <a:pt x="50686" y="2860"/>
                  </a:lnTo>
                  <a:lnTo>
                    <a:pt x="62285" y="10662"/>
                  </a:lnTo>
                  <a:lnTo>
                    <a:pt x="70106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768140" y="20007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8" y="2860"/>
                  </a:lnTo>
                  <a:lnTo>
                    <a:pt x="10689" y="10661"/>
                  </a:lnTo>
                  <a:lnTo>
                    <a:pt x="2868" y="22234"/>
                  </a:lnTo>
                  <a:lnTo>
                    <a:pt x="0" y="36409"/>
                  </a:lnTo>
                  <a:lnTo>
                    <a:pt x="2868" y="50584"/>
                  </a:lnTo>
                  <a:lnTo>
                    <a:pt x="10689" y="62157"/>
                  </a:lnTo>
                  <a:lnTo>
                    <a:pt x="22288" y="69958"/>
                  </a:lnTo>
                  <a:lnTo>
                    <a:pt x="36488" y="72819"/>
                  </a:lnTo>
                  <a:lnTo>
                    <a:pt x="50687" y="69958"/>
                  </a:lnTo>
                  <a:lnTo>
                    <a:pt x="62285" y="62157"/>
                  </a:lnTo>
                  <a:lnTo>
                    <a:pt x="70107" y="50584"/>
                  </a:lnTo>
                  <a:lnTo>
                    <a:pt x="72975" y="36409"/>
                  </a:lnTo>
                  <a:lnTo>
                    <a:pt x="70107" y="22234"/>
                  </a:lnTo>
                  <a:lnTo>
                    <a:pt x="62285" y="10661"/>
                  </a:lnTo>
                  <a:lnTo>
                    <a:pt x="50687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768140" y="200070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6" y="50584"/>
                  </a:lnTo>
                  <a:lnTo>
                    <a:pt x="62285" y="62157"/>
                  </a:lnTo>
                  <a:lnTo>
                    <a:pt x="50686" y="69958"/>
                  </a:lnTo>
                  <a:lnTo>
                    <a:pt x="36487" y="72819"/>
                  </a:lnTo>
                  <a:lnTo>
                    <a:pt x="22287" y="69958"/>
                  </a:lnTo>
                  <a:lnTo>
                    <a:pt x="10689" y="62157"/>
                  </a:lnTo>
                  <a:lnTo>
                    <a:pt x="2868" y="50584"/>
                  </a:lnTo>
                  <a:lnTo>
                    <a:pt x="0" y="36409"/>
                  </a:lnTo>
                  <a:lnTo>
                    <a:pt x="2868" y="22235"/>
                  </a:lnTo>
                  <a:lnTo>
                    <a:pt x="10689" y="10662"/>
                  </a:lnTo>
                  <a:lnTo>
                    <a:pt x="22287" y="2860"/>
                  </a:lnTo>
                  <a:lnTo>
                    <a:pt x="36487" y="0"/>
                  </a:lnTo>
                  <a:lnTo>
                    <a:pt x="50686" y="2860"/>
                  </a:lnTo>
                  <a:lnTo>
                    <a:pt x="62285" y="10662"/>
                  </a:lnTo>
                  <a:lnTo>
                    <a:pt x="70106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4947536" y="202346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8" y="2860"/>
                  </a:lnTo>
                  <a:lnTo>
                    <a:pt x="10689" y="10662"/>
                  </a:lnTo>
                  <a:lnTo>
                    <a:pt x="2868" y="22235"/>
                  </a:lnTo>
                  <a:lnTo>
                    <a:pt x="0" y="36409"/>
                  </a:lnTo>
                  <a:lnTo>
                    <a:pt x="2868" y="50584"/>
                  </a:lnTo>
                  <a:lnTo>
                    <a:pt x="10689" y="62157"/>
                  </a:lnTo>
                  <a:lnTo>
                    <a:pt x="22288" y="69958"/>
                  </a:lnTo>
                  <a:lnTo>
                    <a:pt x="36488" y="72819"/>
                  </a:lnTo>
                  <a:lnTo>
                    <a:pt x="50687" y="69958"/>
                  </a:lnTo>
                  <a:lnTo>
                    <a:pt x="62285" y="62157"/>
                  </a:lnTo>
                  <a:lnTo>
                    <a:pt x="70107" y="50584"/>
                  </a:lnTo>
                  <a:lnTo>
                    <a:pt x="72975" y="36409"/>
                  </a:lnTo>
                  <a:lnTo>
                    <a:pt x="70107" y="22235"/>
                  </a:lnTo>
                  <a:lnTo>
                    <a:pt x="62285" y="10662"/>
                  </a:lnTo>
                  <a:lnTo>
                    <a:pt x="50687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4947537" y="2023464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6" y="50584"/>
                  </a:lnTo>
                  <a:lnTo>
                    <a:pt x="62285" y="62157"/>
                  </a:lnTo>
                  <a:lnTo>
                    <a:pt x="50686" y="69958"/>
                  </a:lnTo>
                  <a:lnTo>
                    <a:pt x="36487" y="72819"/>
                  </a:lnTo>
                  <a:lnTo>
                    <a:pt x="22287" y="69958"/>
                  </a:lnTo>
                  <a:lnTo>
                    <a:pt x="10689" y="62157"/>
                  </a:lnTo>
                  <a:lnTo>
                    <a:pt x="2868" y="50584"/>
                  </a:lnTo>
                  <a:lnTo>
                    <a:pt x="0" y="36409"/>
                  </a:lnTo>
                  <a:lnTo>
                    <a:pt x="2868" y="22235"/>
                  </a:lnTo>
                  <a:lnTo>
                    <a:pt x="10689" y="10662"/>
                  </a:lnTo>
                  <a:lnTo>
                    <a:pt x="22287" y="2860"/>
                  </a:lnTo>
                  <a:lnTo>
                    <a:pt x="36487" y="0"/>
                  </a:lnTo>
                  <a:lnTo>
                    <a:pt x="50686" y="2860"/>
                  </a:lnTo>
                  <a:lnTo>
                    <a:pt x="62285" y="10662"/>
                  </a:lnTo>
                  <a:lnTo>
                    <a:pt x="70106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5306329" y="2015878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8" y="2860"/>
                  </a:lnTo>
                  <a:lnTo>
                    <a:pt x="10689" y="10662"/>
                  </a:lnTo>
                  <a:lnTo>
                    <a:pt x="2868" y="22235"/>
                  </a:lnTo>
                  <a:lnTo>
                    <a:pt x="0" y="36409"/>
                  </a:lnTo>
                  <a:lnTo>
                    <a:pt x="2868" y="50584"/>
                  </a:lnTo>
                  <a:lnTo>
                    <a:pt x="10689" y="62157"/>
                  </a:lnTo>
                  <a:lnTo>
                    <a:pt x="22288" y="69959"/>
                  </a:lnTo>
                  <a:lnTo>
                    <a:pt x="36488" y="72820"/>
                  </a:lnTo>
                  <a:lnTo>
                    <a:pt x="50687" y="69959"/>
                  </a:lnTo>
                  <a:lnTo>
                    <a:pt x="62285" y="62157"/>
                  </a:lnTo>
                  <a:lnTo>
                    <a:pt x="70107" y="50584"/>
                  </a:lnTo>
                  <a:lnTo>
                    <a:pt x="72975" y="36409"/>
                  </a:lnTo>
                  <a:lnTo>
                    <a:pt x="70107" y="22235"/>
                  </a:lnTo>
                  <a:lnTo>
                    <a:pt x="62285" y="10662"/>
                  </a:lnTo>
                  <a:lnTo>
                    <a:pt x="50687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5306329" y="2015879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6" y="50584"/>
                  </a:lnTo>
                  <a:lnTo>
                    <a:pt x="62285" y="62157"/>
                  </a:lnTo>
                  <a:lnTo>
                    <a:pt x="50686" y="69958"/>
                  </a:lnTo>
                  <a:lnTo>
                    <a:pt x="36487" y="72819"/>
                  </a:lnTo>
                  <a:lnTo>
                    <a:pt x="22287" y="69958"/>
                  </a:lnTo>
                  <a:lnTo>
                    <a:pt x="10689" y="62157"/>
                  </a:lnTo>
                  <a:lnTo>
                    <a:pt x="2868" y="50584"/>
                  </a:lnTo>
                  <a:lnTo>
                    <a:pt x="0" y="36409"/>
                  </a:lnTo>
                  <a:lnTo>
                    <a:pt x="2868" y="22235"/>
                  </a:lnTo>
                  <a:lnTo>
                    <a:pt x="10689" y="10662"/>
                  </a:lnTo>
                  <a:lnTo>
                    <a:pt x="22287" y="2860"/>
                  </a:lnTo>
                  <a:lnTo>
                    <a:pt x="36487" y="0"/>
                  </a:lnTo>
                  <a:lnTo>
                    <a:pt x="50686" y="2860"/>
                  </a:lnTo>
                  <a:lnTo>
                    <a:pt x="62285" y="10662"/>
                  </a:lnTo>
                  <a:lnTo>
                    <a:pt x="70106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5844518" y="19779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36488" y="0"/>
                  </a:moveTo>
                  <a:lnTo>
                    <a:pt x="22288" y="2860"/>
                  </a:lnTo>
                  <a:lnTo>
                    <a:pt x="10689" y="10661"/>
                  </a:lnTo>
                  <a:lnTo>
                    <a:pt x="2868" y="22234"/>
                  </a:lnTo>
                  <a:lnTo>
                    <a:pt x="0" y="36409"/>
                  </a:lnTo>
                  <a:lnTo>
                    <a:pt x="2868" y="50584"/>
                  </a:lnTo>
                  <a:lnTo>
                    <a:pt x="10689" y="62157"/>
                  </a:lnTo>
                  <a:lnTo>
                    <a:pt x="22288" y="69958"/>
                  </a:lnTo>
                  <a:lnTo>
                    <a:pt x="36488" y="72819"/>
                  </a:lnTo>
                  <a:lnTo>
                    <a:pt x="50687" y="69958"/>
                  </a:lnTo>
                  <a:lnTo>
                    <a:pt x="62285" y="62157"/>
                  </a:lnTo>
                  <a:lnTo>
                    <a:pt x="70107" y="50584"/>
                  </a:lnTo>
                  <a:lnTo>
                    <a:pt x="72975" y="36409"/>
                  </a:lnTo>
                  <a:lnTo>
                    <a:pt x="70107" y="22234"/>
                  </a:lnTo>
                  <a:lnTo>
                    <a:pt x="62285" y="10661"/>
                  </a:lnTo>
                  <a:lnTo>
                    <a:pt x="50687" y="2860"/>
                  </a:lnTo>
                  <a:lnTo>
                    <a:pt x="3648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5844519" y="1977952"/>
              <a:ext cx="73025" cy="73025"/>
            </a:xfrm>
            <a:custGeom>
              <a:avLst/>
              <a:gdLst/>
              <a:ahLst/>
              <a:cxnLst/>
              <a:rect l="l" t="t" r="r" b="b"/>
              <a:pathLst>
                <a:path w="73025" h="73025">
                  <a:moveTo>
                    <a:pt x="72974" y="36409"/>
                  </a:moveTo>
                  <a:lnTo>
                    <a:pt x="70106" y="50584"/>
                  </a:lnTo>
                  <a:lnTo>
                    <a:pt x="62285" y="62157"/>
                  </a:lnTo>
                  <a:lnTo>
                    <a:pt x="50686" y="69958"/>
                  </a:lnTo>
                  <a:lnTo>
                    <a:pt x="36487" y="72819"/>
                  </a:lnTo>
                  <a:lnTo>
                    <a:pt x="22287" y="69958"/>
                  </a:lnTo>
                  <a:lnTo>
                    <a:pt x="10689" y="62157"/>
                  </a:lnTo>
                  <a:lnTo>
                    <a:pt x="2868" y="50584"/>
                  </a:lnTo>
                  <a:lnTo>
                    <a:pt x="0" y="36409"/>
                  </a:lnTo>
                  <a:lnTo>
                    <a:pt x="2868" y="22235"/>
                  </a:lnTo>
                  <a:lnTo>
                    <a:pt x="10689" y="10662"/>
                  </a:lnTo>
                  <a:lnTo>
                    <a:pt x="22287" y="2860"/>
                  </a:lnTo>
                  <a:lnTo>
                    <a:pt x="36487" y="0"/>
                  </a:lnTo>
                  <a:lnTo>
                    <a:pt x="50686" y="2860"/>
                  </a:lnTo>
                  <a:lnTo>
                    <a:pt x="62285" y="10662"/>
                  </a:lnTo>
                  <a:lnTo>
                    <a:pt x="70106" y="22235"/>
                  </a:lnTo>
                  <a:lnTo>
                    <a:pt x="72974" y="36409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7" name="object 237" descr=""/>
          <p:cNvSpPr txBox="1"/>
          <p:nvPr/>
        </p:nvSpPr>
        <p:spPr>
          <a:xfrm>
            <a:off x="3687652" y="2572385"/>
            <a:ext cx="2262505" cy="3111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750">
                <a:latin typeface="Arial"/>
                <a:cs typeface="Arial"/>
              </a:rPr>
              <a:t>0</a:t>
            </a:r>
            <a:r>
              <a:rPr dirty="0" sz="750" spc="315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4</a:t>
            </a:r>
            <a:r>
              <a:rPr dirty="0" sz="750" spc="320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8</a:t>
            </a:r>
            <a:r>
              <a:rPr dirty="0" sz="750" spc="190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12</a:t>
            </a:r>
            <a:r>
              <a:rPr dirty="0" sz="750" spc="37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16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20</a:t>
            </a:r>
            <a:r>
              <a:rPr dirty="0" sz="750" spc="37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24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28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32</a:t>
            </a:r>
            <a:r>
              <a:rPr dirty="0" sz="750" spc="37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36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40</a:t>
            </a:r>
            <a:r>
              <a:rPr dirty="0" sz="750" spc="37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44</a:t>
            </a:r>
            <a:r>
              <a:rPr dirty="0" sz="750" spc="365">
                <a:latin typeface="Arial"/>
                <a:cs typeface="Arial"/>
              </a:rPr>
              <a:t> </a:t>
            </a:r>
            <a:r>
              <a:rPr dirty="0" sz="750" spc="-25">
                <a:latin typeface="Arial"/>
                <a:cs typeface="Arial"/>
              </a:rPr>
              <a:t>48</a:t>
            </a:r>
            <a:endParaRPr sz="750">
              <a:latin typeface="Arial"/>
              <a:cs typeface="Arial"/>
            </a:endParaRPr>
          </a:p>
          <a:p>
            <a:pPr marL="880744">
              <a:lnSpc>
                <a:spcPct val="100000"/>
              </a:lnSpc>
              <a:spcBef>
                <a:spcPts val="220"/>
              </a:spcBef>
            </a:pPr>
            <a:r>
              <a:rPr dirty="0" sz="750" b="1">
                <a:latin typeface="Arial"/>
                <a:cs typeface="Arial"/>
              </a:rPr>
              <a:t>Study</a:t>
            </a:r>
            <a:r>
              <a:rPr dirty="0" sz="750" spc="6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Week</a:t>
            </a:r>
            <a:endParaRPr sz="750">
              <a:latin typeface="Arial"/>
              <a:cs typeface="Arial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3456920" y="1120799"/>
            <a:ext cx="194310" cy="1465580"/>
          </a:xfrm>
          <a:prstGeom prst="rect">
            <a:avLst/>
          </a:prstGeom>
        </p:spPr>
        <p:txBody>
          <a:bodyPr wrap="square" lIns="0" tIns="7747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610"/>
              </a:spcBef>
            </a:pPr>
            <a:r>
              <a:rPr dirty="0" sz="750" spc="-25">
                <a:latin typeface="Arial"/>
                <a:cs typeface="Arial"/>
              </a:rPr>
              <a:t>125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25"/>
              </a:spcBef>
            </a:pPr>
            <a:r>
              <a:rPr dirty="0" sz="750" spc="-25">
                <a:latin typeface="Arial"/>
                <a:cs typeface="Arial"/>
              </a:rPr>
              <a:t>100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20"/>
              </a:spcBef>
            </a:pPr>
            <a:r>
              <a:rPr dirty="0" sz="750" spc="-25">
                <a:latin typeface="Arial"/>
                <a:cs typeface="Arial"/>
              </a:rPr>
              <a:t>75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09"/>
              </a:spcBef>
            </a:pPr>
            <a:r>
              <a:rPr dirty="0" sz="750" spc="-25"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20"/>
              </a:spcBef>
            </a:pPr>
            <a:r>
              <a:rPr dirty="0" sz="750" spc="-25"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spcBef>
                <a:spcPts val="509"/>
              </a:spcBef>
            </a:pPr>
            <a:r>
              <a:rPr dirty="0" sz="750" spc="-5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20"/>
              </a:spcBef>
            </a:pPr>
            <a:r>
              <a:rPr dirty="0" sz="750">
                <a:latin typeface="Arial"/>
                <a:cs typeface="Arial"/>
              </a:rPr>
              <a:t>-</a:t>
            </a:r>
            <a:r>
              <a:rPr dirty="0" sz="750" spc="-25"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509"/>
              </a:spcBef>
            </a:pPr>
            <a:r>
              <a:rPr dirty="0" sz="750">
                <a:latin typeface="Arial"/>
                <a:cs typeface="Arial"/>
              </a:rPr>
              <a:t>-</a:t>
            </a:r>
            <a:r>
              <a:rPr dirty="0" sz="750" spc="-25"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</p:txBody>
      </p:sp>
      <p:sp>
        <p:nvSpPr>
          <p:cNvPr id="239" name="object 239" descr=""/>
          <p:cNvSpPr txBox="1"/>
          <p:nvPr/>
        </p:nvSpPr>
        <p:spPr>
          <a:xfrm>
            <a:off x="3180784" y="1357352"/>
            <a:ext cx="253365" cy="110871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 indent="16510">
              <a:lnSpc>
                <a:spcPts val="910"/>
              </a:lnSpc>
              <a:spcBef>
                <a:spcPts val="85"/>
              </a:spcBef>
            </a:pPr>
            <a:r>
              <a:rPr dirty="0" sz="800" spc="-10" b="1">
                <a:latin typeface="Arial"/>
                <a:cs typeface="Arial"/>
              </a:rPr>
              <a:t>Mean</a:t>
            </a:r>
            <a:r>
              <a:rPr dirty="0" sz="800" spc="-2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Percent</a:t>
            </a:r>
            <a:r>
              <a:rPr dirty="0" sz="800" spc="-2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Change </a:t>
            </a:r>
            <a:r>
              <a:rPr dirty="0" sz="800" b="1">
                <a:latin typeface="Arial"/>
                <a:cs typeface="Arial"/>
              </a:rPr>
              <a:t>(±</a:t>
            </a:r>
            <a:r>
              <a:rPr dirty="0" sz="800" spc="-35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SEM)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b="1">
                <a:latin typeface="Arial"/>
                <a:cs typeface="Arial"/>
              </a:rPr>
              <a:t>From</a:t>
            </a:r>
            <a:r>
              <a:rPr dirty="0" sz="800" spc="-30" b="1">
                <a:latin typeface="Arial"/>
                <a:cs typeface="Arial"/>
              </a:rPr>
              <a:t> </a:t>
            </a:r>
            <a:r>
              <a:rPr dirty="0" sz="800" spc="-10" b="1">
                <a:latin typeface="Arial"/>
                <a:cs typeface="Arial"/>
              </a:rPr>
              <a:t>Baseline</a:t>
            </a:r>
            <a:endParaRPr sz="800">
              <a:latin typeface="Arial"/>
              <a:cs typeface="Arial"/>
            </a:endParaRPr>
          </a:p>
        </p:txBody>
      </p:sp>
      <p:sp>
        <p:nvSpPr>
          <p:cNvPr id="240" name="object 240" descr=""/>
          <p:cNvSpPr/>
          <p:nvPr/>
        </p:nvSpPr>
        <p:spPr>
          <a:xfrm>
            <a:off x="4212511" y="2771909"/>
            <a:ext cx="60325" cy="188595"/>
          </a:xfrm>
          <a:custGeom>
            <a:avLst/>
            <a:gdLst/>
            <a:ahLst/>
            <a:cxnLst/>
            <a:rect l="l" t="t" r="r" b="b"/>
            <a:pathLst>
              <a:path w="60325" h="188594">
                <a:moveTo>
                  <a:pt x="13148" y="184660"/>
                </a:moveTo>
                <a:lnTo>
                  <a:pt x="12085" y="184691"/>
                </a:lnTo>
                <a:lnTo>
                  <a:pt x="11280" y="185498"/>
                </a:lnTo>
                <a:lnTo>
                  <a:pt x="11294" y="187542"/>
                </a:lnTo>
                <a:lnTo>
                  <a:pt x="12122" y="188349"/>
                </a:lnTo>
                <a:lnTo>
                  <a:pt x="13145" y="188366"/>
                </a:lnTo>
                <a:lnTo>
                  <a:pt x="47895" y="188375"/>
                </a:lnTo>
                <a:lnTo>
                  <a:pt x="48952" y="188349"/>
                </a:lnTo>
                <a:lnTo>
                  <a:pt x="49758" y="187542"/>
                </a:lnTo>
                <a:lnTo>
                  <a:pt x="49749" y="185498"/>
                </a:lnTo>
                <a:lnTo>
                  <a:pt x="48921" y="184691"/>
                </a:lnTo>
                <a:lnTo>
                  <a:pt x="47891" y="184670"/>
                </a:lnTo>
                <a:lnTo>
                  <a:pt x="13148" y="184660"/>
                </a:lnTo>
                <a:close/>
              </a:path>
              <a:path w="60325" h="188594">
                <a:moveTo>
                  <a:pt x="59382" y="167730"/>
                </a:moveTo>
                <a:lnTo>
                  <a:pt x="25458" y="167730"/>
                </a:lnTo>
                <a:lnTo>
                  <a:pt x="35560" y="167732"/>
                </a:lnTo>
                <a:lnTo>
                  <a:pt x="35556" y="184669"/>
                </a:lnTo>
                <a:lnTo>
                  <a:pt x="39354" y="184669"/>
                </a:lnTo>
                <a:lnTo>
                  <a:pt x="39357" y="167820"/>
                </a:lnTo>
                <a:lnTo>
                  <a:pt x="59382" y="167730"/>
                </a:lnTo>
                <a:close/>
              </a:path>
              <a:path w="60325" h="188594">
                <a:moveTo>
                  <a:pt x="864" y="164005"/>
                </a:moveTo>
                <a:lnTo>
                  <a:pt x="0" y="164820"/>
                </a:lnTo>
                <a:lnTo>
                  <a:pt x="17" y="166913"/>
                </a:lnTo>
                <a:lnTo>
                  <a:pt x="808" y="167704"/>
                </a:lnTo>
                <a:lnTo>
                  <a:pt x="21659" y="167813"/>
                </a:lnTo>
                <a:lnTo>
                  <a:pt x="21654" y="184664"/>
                </a:lnTo>
                <a:lnTo>
                  <a:pt x="25452" y="184664"/>
                </a:lnTo>
                <a:lnTo>
                  <a:pt x="25458" y="167730"/>
                </a:lnTo>
                <a:lnTo>
                  <a:pt x="59382" y="167730"/>
                </a:lnTo>
                <a:lnTo>
                  <a:pt x="60219" y="166913"/>
                </a:lnTo>
                <a:lnTo>
                  <a:pt x="60169" y="164820"/>
                </a:lnTo>
                <a:lnTo>
                  <a:pt x="59366" y="164035"/>
                </a:lnTo>
                <a:lnTo>
                  <a:pt x="1912" y="164021"/>
                </a:lnTo>
                <a:lnTo>
                  <a:pt x="864" y="164005"/>
                </a:lnTo>
                <a:close/>
              </a:path>
              <a:path w="60325" h="188594">
                <a:moveTo>
                  <a:pt x="29417" y="0"/>
                </a:moveTo>
                <a:lnTo>
                  <a:pt x="28553" y="812"/>
                </a:lnTo>
                <a:lnTo>
                  <a:pt x="28549" y="47461"/>
                </a:lnTo>
                <a:lnTo>
                  <a:pt x="26902" y="47463"/>
                </a:lnTo>
                <a:lnTo>
                  <a:pt x="23695" y="48841"/>
                </a:lnTo>
                <a:lnTo>
                  <a:pt x="21619" y="51926"/>
                </a:lnTo>
                <a:lnTo>
                  <a:pt x="21594" y="70787"/>
                </a:lnTo>
                <a:lnTo>
                  <a:pt x="19844" y="71725"/>
                </a:lnTo>
                <a:lnTo>
                  <a:pt x="18230" y="72886"/>
                </a:lnTo>
                <a:lnTo>
                  <a:pt x="13126" y="77715"/>
                </a:lnTo>
                <a:lnTo>
                  <a:pt x="11112" y="82538"/>
                </a:lnTo>
                <a:lnTo>
                  <a:pt x="11243" y="87452"/>
                </a:lnTo>
                <a:lnTo>
                  <a:pt x="11286" y="164024"/>
                </a:lnTo>
                <a:lnTo>
                  <a:pt x="49723" y="164024"/>
                </a:lnTo>
                <a:lnTo>
                  <a:pt x="15085" y="163950"/>
                </a:lnTo>
                <a:lnTo>
                  <a:pt x="15077" y="150248"/>
                </a:lnTo>
                <a:lnTo>
                  <a:pt x="32311" y="150248"/>
                </a:lnTo>
                <a:lnTo>
                  <a:pt x="32311" y="146550"/>
                </a:lnTo>
                <a:lnTo>
                  <a:pt x="15076" y="146545"/>
                </a:lnTo>
                <a:lnTo>
                  <a:pt x="15068" y="134541"/>
                </a:lnTo>
                <a:lnTo>
                  <a:pt x="32283" y="134541"/>
                </a:lnTo>
                <a:lnTo>
                  <a:pt x="32283" y="130844"/>
                </a:lnTo>
                <a:lnTo>
                  <a:pt x="15067" y="130837"/>
                </a:lnTo>
                <a:lnTo>
                  <a:pt x="15059" y="118831"/>
                </a:lnTo>
                <a:lnTo>
                  <a:pt x="32278" y="118831"/>
                </a:lnTo>
                <a:lnTo>
                  <a:pt x="32277" y="115134"/>
                </a:lnTo>
                <a:lnTo>
                  <a:pt x="15058" y="115130"/>
                </a:lnTo>
                <a:lnTo>
                  <a:pt x="15049" y="101888"/>
                </a:lnTo>
                <a:lnTo>
                  <a:pt x="49690" y="101888"/>
                </a:lnTo>
                <a:lnTo>
                  <a:pt x="49688" y="98195"/>
                </a:lnTo>
                <a:lnTo>
                  <a:pt x="15048" y="98184"/>
                </a:lnTo>
                <a:lnTo>
                  <a:pt x="14937" y="83465"/>
                </a:lnTo>
                <a:lnTo>
                  <a:pt x="16550" y="79618"/>
                </a:lnTo>
                <a:lnTo>
                  <a:pt x="20506" y="75907"/>
                </a:lnTo>
                <a:lnTo>
                  <a:pt x="21631" y="75087"/>
                </a:lnTo>
                <a:lnTo>
                  <a:pt x="22843" y="74401"/>
                </a:lnTo>
                <a:lnTo>
                  <a:pt x="44278" y="74401"/>
                </a:lnTo>
                <a:lnTo>
                  <a:pt x="42664" y="72877"/>
                </a:lnTo>
                <a:lnTo>
                  <a:pt x="41043" y="71716"/>
                </a:lnTo>
                <a:lnTo>
                  <a:pt x="39307" y="70787"/>
                </a:lnTo>
                <a:lnTo>
                  <a:pt x="25405" y="70700"/>
                </a:lnTo>
                <a:lnTo>
                  <a:pt x="25402" y="54044"/>
                </a:lnTo>
                <a:lnTo>
                  <a:pt x="25935" y="52798"/>
                </a:lnTo>
                <a:lnTo>
                  <a:pt x="27170" y="51610"/>
                </a:lnTo>
                <a:lnTo>
                  <a:pt x="27485" y="51368"/>
                </a:lnTo>
                <a:lnTo>
                  <a:pt x="27825" y="51163"/>
                </a:lnTo>
                <a:lnTo>
                  <a:pt x="38765" y="51163"/>
                </a:lnTo>
                <a:lnTo>
                  <a:pt x="37193" y="48837"/>
                </a:lnTo>
                <a:lnTo>
                  <a:pt x="33989" y="47463"/>
                </a:lnTo>
                <a:lnTo>
                  <a:pt x="32346" y="47463"/>
                </a:lnTo>
                <a:lnTo>
                  <a:pt x="32286" y="812"/>
                </a:lnTo>
                <a:lnTo>
                  <a:pt x="31515" y="35"/>
                </a:lnTo>
                <a:lnTo>
                  <a:pt x="29417" y="0"/>
                </a:lnTo>
                <a:close/>
              </a:path>
              <a:path w="60325" h="188594">
                <a:moveTo>
                  <a:pt x="49690" y="101888"/>
                </a:moveTo>
                <a:lnTo>
                  <a:pt x="15049" y="101888"/>
                </a:lnTo>
                <a:lnTo>
                  <a:pt x="45891" y="101895"/>
                </a:lnTo>
                <a:lnTo>
                  <a:pt x="45924" y="163962"/>
                </a:lnTo>
                <a:lnTo>
                  <a:pt x="49723" y="163962"/>
                </a:lnTo>
                <a:lnTo>
                  <a:pt x="49690" y="101888"/>
                </a:lnTo>
                <a:close/>
              </a:path>
              <a:path w="60325" h="188594">
                <a:moveTo>
                  <a:pt x="32311" y="150248"/>
                </a:moveTo>
                <a:lnTo>
                  <a:pt x="15077" y="150248"/>
                </a:lnTo>
                <a:lnTo>
                  <a:pt x="32311" y="150252"/>
                </a:lnTo>
                <a:close/>
              </a:path>
              <a:path w="60325" h="188594">
                <a:moveTo>
                  <a:pt x="32283" y="134541"/>
                </a:moveTo>
                <a:lnTo>
                  <a:pt x="15068" y="134541"/>
                </a:lnTo>
                <a:lnTo>
                  <a:pt x="32283" y="134546"/>
                </a:lnTo>
                <a:close/>
              </a:path>
              <a:path w="60325" h="188594">
                <a:moveTo>
                  <a:pt x="32278" y="118831"/>
                </a:moveTo>
                <a:lnTo>
                  <a:pt x="15059" y="118831"/>
                </a:lnTo>
                <a:lnTo>
                  <a:pt x="32278" y="118837"/>
                </a:lnTo>
                <a:close/>
              </a:path>
              <a:path w="60325" h="188594">
                <a:moveTo>
                  <a:pt x="44278" y="74401"/>
                </a:moveTo>
                <a:lnTo>
                  <a:pt x="22843" y="74401"/>
                </a:lnTo>
                <a:lnTo>
                  <a:pt x="38069" y="74405"/>
                </a:lnTo>
                <a:lnTo>
                  <a:pt x="39283" y="75092"/>
                </a:lnTo>
                <a:lnTo>
                  <a:pt x="45888" y="98195"/>
                </a:lnTo>
                <a:lnTo>
                  <a:pt x="49688" y="98195"/>
                </a:lnTo>
                <a:lnTo>
                  <a:pt x="49702" y="82538"/>
                </a:lnTo>
                <a:lnTo>
                  <a:pt x="47711" y="77781"/>
                </a:lnTo>
                <a:lnTo>
                  <a:pt x="44278" y="74401"/>
                </a:lnTo>
                <a:close/>
              </a:path>
              <a:path w="60325" h="188594">
                <a:moveTo>
                  <a:pt x="38765" y="51163"/>
                </a:moveTo>
                <a:lnTo>
                  <a:pt x="27825" y="51163"/>
                </a:lnTo>
                <a:lnTo>
                  <a:pt x="33074" y="51165"/>
                </a:lnTo>
                <a:lnTo>
                  <a:pt x="34577" y="52054"/>
                </a:lnTo>
                <a:lnTo>
                  <a:pt x="35496" y="53639"/>
                </a:lnTo>
                <a:lnTo>
                  <a:pt x="35510" y="70702"/>
                </a:lnTo>
                <a:lnTo>
                  <a:pt x="39307" y="70702"/>
                </a:lnTo>
                <a:lnTo>
                  <a:pt x="39279" y="51926"/>
                </a:lnTo>
                <a:lnTo>
                  <a:pt x="38765" y="511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1" name="object 241" descr=""/>
          <p:cNvSpPr/>
          <p:nvPr/>
        </p:nvSpPr>
        <p:spPr>
          <a:xfrm>
            <a:off x="3697127" y="2771909"/>
            <a:ext cx="60325" cy="188595"/>
          </a:xfrm>
          <a:custGeom>
            <a:avLst/>
            <a:gdLst/>
            <a:ahLst/>
            <a:cxnLst/>
            <a:rect l="l" t="t" r="r" b="b"/>
            <a:pathLst>
              <a:path w="60325" h="188594">
                <a:moveTo>
                  <a:pt x="13147" y="184660"/>
                </a:moveTo>
                <a:lnTo>
                  <a:pt x="12084" y="184691"/>
                </a:lnTo>
                <a:lnTo>
                  <a:pt x="11278" y="185498"/>
                </a:lnTo>
                <a:lnTo>
                  <a:pt x="11292" y="187542"/>
                </a:lnTo>
                <a:lnTo>
                  <a:pt x="12120" y="188349"/>
                </a:lnTo>
                <a:lnTo>
                  <a:pt x="13145" y="188366"/>
                </a:lnTo>
                <a:lnTo>
                  <a:pt x="47894" y="188375"/>
                </a:lnTo>
                <a:lnTo>
                  <a:pt x="48950" y="188349"/>
                </a:lnTo>
                <a:lnTo>
                  <a:pt x="49757" y="187542"/>
                </a:lnTo>
                <a:lnTo>
                  <a:pt x="49749" y="185498"/>
                </a:lnTo>
                <a:lnTo>
                  <a:pt x="48921" y="184691"/>
                </a:lnTo>
                <a:lnTo>
                  <a:pt x="47890" y="184670"/>
                </a:lnTo>
                <a:lnTo>
                  <a:pt x="13147" y="184660"/>
                </a:lnTo>
                <a:close/>
              </a:path>
              <a:path w="60325" h="188594">
                <a:moveTo>
                  <a:pt x="59381" y="167730"/>
                </a:moveTo>
                <a:lnTo>
                  <a:pt x="25458" y="167730"/>
                </a:lnTo>
                <a:lnTo>
                  <a:pt x="35558" y="167732"/>
                </a:lnTo>
                <a:lnTo>
                  <a:pt x="35554" y="184669"/>
                </a:lnTo>
                <a:lnTo>
                  <a:pt x="39353" y="184669"/>
                </a:lnTo>
                <a:lnTo>
                  <a:pt x="39356" y="167820"/>
                </a:lnTo>
                <a:lnTo>
                  <a:pt x="59381" y="167730"/>
                </a:lnTo>
                <a:close/>
              </a:path>
              <a:path w="60325" h="188594">
                <a:moveTo>
                  <a:pt x="863" y="164005"/>
                </a:moveTo>
                <a:lnTo>
                  <a:pt x="0" y="164820"/>
                </a:lnTo>
                <a:lnTo>
                  <a:pt x="17" y="166913"/>
                </a:lnTo>
                <a:lnTo>
                  <a:pt x="808" y="167704"/>
                </a:lnTo>
                <a:lnTo>
                  <a:pt x="21659" y="167813"/>
                </a:lnTo>
                <a:lnTo>
                  <a:pt x="21654" y="184664"/>
                </a:lnTo>
                <a:lnTo>
                  <a:pt x="25450" y="184664"/>
                </a:lnTo>
                <a:lnTo>
                  <a:pt x="25458" y="167730"/>
                </a:lnTo>
                <a:lnTo>
                  <a:pt x="59381" y="167730"/>
                </a:lnTo>
                <a:lnTo>
                  <a:pt x="60219" y="166913"/>
                </a:lnTo>
                <a:lnTo>
                  <a:pt x="60169" y="164820"/>
                </a:lnTo>
                <a:lnTo>
                  <a:pt x="59366" y="164035"/>
                </a:lnTo>
                <a:lnTo>
                  <a:pt x="1912" y="164021"/>
                </a:lnTo>
                <a:lnTo>
                  <a:pt x="863" y="164005"/>
                </a:lnTo>
                <a:close/>
              </a:path>
              <a:path w="60325" h="188594">
                <a:moveTo>
                  <a:pt x="29417" y="0"/>
                </a:moveTo>
                <a:lnTo>
                  <a:pt x="28553" y="812"/>
                </a:lnTo>
                <a:lnTo>
                  <a:pt x="28548" y="47461"/>
                </a:lnTo>
                <a:lnTo>
                  <a:pt x="26901" y="47463"/>
                </a:lnTo>
                <a:lnTo>
                  <a:pt x="23694" y="48841"/>
                </a:lnTo>
                <a:lnTo>
                  <a:pt x="21619" y="51926"/>
                </a:lnTo>
                <a:lnTo>
                  <a:pt x="21594" y="70787"/>
                </a:lnTo>
                <a:lnTo>
                  <a:pt x="19842" y="71725"/>
                </a:lnTo>
                <a:lnTo>
                  <a:pt x="18230" y="72886"/>
                </a:lnTo>
                <a:lnTo>
                  <a:pt x="13126" y="77715"/>
                </a:lnTo>
                <a:lnTo>
                  <a:pt x="11112" y="82538"/>
                </a:lnTo>
                <a:lnTo>
                  <a:pt x="11243" y="87452"/>
                </a:lnTo>
                <a:lnTo>
                  <a:pt x="11286" y="164024"/>
                </a:lnTo>
                <a:lnTo>
                  <a:pt x="49721" y="164024"/>
                </a:lnTo>
                <a:lnTo>
                  <a:pt x="15085" y="163950"/>
                </a:lnTo>
                <a:lnTo>
                  <a:pt x="15076" y="150248"/>
                </a:lnTo>
                <a:lnTo>
                  <a:pt x="32311" y="150248"/>
                </a:lnTo>
                <a:lnTo>
                  <a:pt x="32310" y="146550"/>
                </a:lnTo>
                <a:lnTo>
                  <a:pt x="15074" y="146545"/>
                </a:lnTo>
                <a:lnTo>
                  <a:pt x="15068" y="134541"/>
                </a:lnTo>
                <a:lnTo>
                  <a:pt x="32283" y="134541"/>
                </a:lnTo>
                <a:lnTo>
                  <a:pt x="32282" y="130844"/>
                </a:lnTo>
                <a:lnTo>
                  <a:pt x="15066" y="130837"/>
                </a:lnTo>
                <a:lnTo>
                  <a:pt x="15059" y="118831"/>
                </a:lnTo>
                <a:lnTo>
                  <a:pt x="32277" y="118831"/>
                </a:lnTo>
                <a:lnTo>
                  <a:pt x="32277" y="115134"/>
                </a:lnTo>
                <a:lnTo>
                  <a:pt x="15057" y="115130"/>
                </a:lnTo>
                <a:lnTo>
                  <a:pt x="15049" y="101888"/>
                </a:lnTo>
                <a:lnTo>
                  <a:pt x="49688" y="101888"/>
                </a:lnTo>
                <a:lnTo>
                  <a:pt x="49686" y="98195"/>
                </a:lnTo>
                <a:lnTo>
                  <a:pt x="15048" y="98184"/>
                </a:lnTo>
                <a:lnTo>
                  <a:pt x="14936" y="83465"/>
                </a:lnTo>
                <a:lnTo>
                  <a:pt x="16550" y="79618"/>
                </a:lnTo>
                <a:lnTo>
                  <a:pt x="20505" y="75907"/>
                </a:lnTo>
                <a:lnTo>
                  <a:pt x="21630" y="75087"/>
                </a:lnTo>
                <a:lnTo>
                  <a:pt x="22843" y="74401"/>
                </a:lnTo>
                <a:lnTo>
                  <a:pt x="44277" y="74401"/>
                </a:lnTo>
                <a:lnTo>
                  <a:pt x="42663" y="72877"/>
                </a:lnTo>
                <a:lnTo>
                  <a:pt x="41042" y="71716"/>
                </a:lnTo>
                <a:lnTo>
                  <a:pt x="39306" y="70787"/>
                </a:lnTo>
                <a:lnTo>
                  <a:pt x="25405" y="70700"/>
                </a:lnTo>
                <a:lnTo>
                  <a:pt x="25401" y="54044"/>
                </a:lnTo>
                <a:lnTo>
                  <a:pt x="25935" y="52798"/>
                </a:lnTo>
                <a:lnTo>
                  <a:pt x="27170" y="51610"/>
                </a:lnTo>
                <a:lnTo>
                  <a:pt x="27484" y="51368"/>
                </a:lnTo>
                <a:lnTo>
                  <a:pt x="27824" y="51163"/>
                </a:lnTo>
                <a:lnTo>
                  <a:pt x="38764" y="51163"/>
                </a:lnTo>
                <a:lnTo>
                  <a:pt x="37191" y="48837"/>
                </a:lnTo>
                <a:lnTo>
                  <a:pt x="33989" y="47463"/>
                </a:lnTo>
                <a:lnTo>
                  <a:pt x="32345" y="47463"/>
                </a:lnTo>
                <a:lnTo>
                  <a:pt x="32285" y="812"/>
                </a:lnTo>
                <a:lnTo>
                  <a:pt x="31513" y="35"/>
                </a:lnTo>
                <a:lnTo>
                  <a:pt x="29417" y="0"/>
                </a:lnTo>
                <a:close/>
              </a:path>
              <a:path w="60325" h="188594">
                <a:moveTo>
                  <a:pt x="49688" y="101888"/>
                </a:moveTo>
                <a:lnTo>
                  <a:pt x="15049" y="101888"/>
                </a:lnTo>
                <a:lnTo>
                  <a:pt x="45890" y="101895"/>
                </a:lnTo>
                <a:lnTo>
                  <a:pt x="45923" y="163962"/>
                </a:lnTo>
                <a:lnTo>
                  <a:pt x="49721" y="163962"/>
                </a:lnTo>
                <a:lnTo>
                  <a:pt x="49688" y="101888"/>
                </a:lnTo>
                <a:close/>
              </a:path>
              <a:path w="60325" h="188594">
                <a:moveTo>
                  <a:pt x="32311" y="150248"/>
                </a:moveTo>
                <a:lnTo>
                  <a:pt x="15076" y="150248"/>
                </a:lnTo>
                <a:lnTo>
                  <a:pt x="32311" y="150252"/>
                </a:lnTo>
                <a:close/>
              </a:path>
              <a:path w="60325" h="188594">
                <a:moveTo>
                  <a:pt x="32283" y="134541"/>
                </a:moveTo>
                <a:lnTo>
                  <a:pt x="15068" y="134541"/>
                </a:lnTo>
                <a:lnTo>
                  <a:pt x="32283" y="134546"/>
                </a:lnTo>
                <a:close/>
              </a:path>
              <a:path w="60325" h="188594">
                <a:moveTo>
                  <a:pt x="32277" y="118831"/>
                </a:moveTo>
                <a:lnTo>
                  <a:pt x="15059" y="118831"/>
                </a:lnTo>
                <a:lnTo>
                  <a:pt x="32277" y="118837"/>
                </a:lnTo>
                <a:close/>
              </a:path>
              <a:path w="60325" h="188594">
                <a:moveTo>
                  <a:pt x="44277" y="74401"/>
                </a:moveTo>
                <a:lnTo>
                  <a:pt x="22843" y="74401"/>
                </a:lnTo>
                <a:lnTo>
                  <a:pt x="38069" y="74405"/>
                </a:lnTo>
                <a:lnTo>
                  <a:pt x="39282" y="75092"/>
                </a:lnTo>
                <a:lnTo>
                  <a:pt x="45888" y="98195"/>
                </a:lnTo>
                <a:lnTo>
                  <a:pt x="49686" y="98195"/>
                </a:lnTo>
                <a:lnTo>
                  <a:pt x="49702" y="82538"/>
                </a:lnTo>
                <a:lnTo>
                  <a:pt x="47710" y="77781"/>
                </a:lnTo>
                <a:lnTo>
                  <a:pt x="44277" y="74401"/>
                </a:lnTo>
                <a:close/>
              </a:path>
              <a:path w="60325" h="188594">
                <a:moveTo>
                  <a:pt x="38764" y="51163"/>
                </a:moveTo>
                <a:lnTo>
                  <a:pt x="27824" y="51163"/>
                </a:lnTo>
                <a:lnTo>
                  <a:pt x="33074" y="51165"/>
                </a:lnTo>
                <a:lnTo>
                  <a:pt x="34577" y="52054"/>
                </a:lnTo>
                <a:lnTo>
                  <a:pt x="35495" y="53639"/>
                </a:lnTo>
                <a:lnTo>
                  <a:pt x="35509" y="70702"/>
                </a:lnTo>
                <a:lnTo>
                  <a:pt x="39306" y="70702"/>
                </a:lnTo>
                <a:lnTo>
                  <a:pt x="39278" y="51926"/>
                </a:lnTo>
                <a:lnTo>
                  <a:pt x="38764" y="511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2" name="object 242" descr=""/>
          <p:cNvGrpSpPr/>
          <p:nvPr/>
        </p:nvGrpSpPr>
        <p:grpSpPr>
          <a:xfrm>
            <a:off x="6556156" y="1220133"/>
            <a:ext cx="2261235" cy="1341755"/>
            <a:chOff x="6556156" y="1220133"/>
            <a:chExt cx="2261235" cy="1341755"/>
          </a:xfrm>
        </p:grpSpPr>
        <p:sp>
          <p:nvSpPr>
            <p:cNvPr id="243" name="object 243" descr=""/>
            <p:cNvSpPr/>
            <p:nvPr/>
          </p:nvSpPr>
          <p:spPr>
            <a:xfrm>
              <a:off x="6662755" y="2067948"/>
              <a:ext cx="2150110" cy="0"/>
            </a:xfrm>
            <a:custGeom>
              <a:avLst/>
              <a:gdLst/>
              <a:ahLst/>
              <a:cxnLst/>
              <a:rect l="l" t="t" r="r" b="b"/>
              <a:pathLst>
                <a:path w="2150109" h="0">
                  <a:moveTo>
                    <a:pt x="0" y="0"/>
                  </a:moveTo>
                  <a:lnTo>
                    <a:pt x="453047" y="0"/>
                  </a:lnTo>
                </a:path>
                <a:path w="2150109" h="0">
                  <a:moveTo>
                    <a:pt x="524113" y="0"/>
                  </a:moveTo>
                  <a:lnTo>
                    <a:pt x="1501275" y="0"/>
                  </a:lnTo>
                </a:path>
                <a:path w="2150109" h="0">
                  <a:moveTo>
                    <a:pt x="1572341" y="0"/>
                  </a:moveTo>
                  <a:lnTo>
                    <a:pt x="2149754" y="0"/>
                  </a:lnTo>
                </a:path>
              </a:pathLst>
            </a:custGeom>
            <a:ln w="1823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6622781" y="2488817"/>
              <a:ext cx="2194560" cy="73025"/>
            </a:xfrm>
            <a:custGeom>
              <a:avLst/>
              <a:gdLst/>
              <a:ahLst/>
              <a:cxnLst/>
              <a:rect l="l" t="t" r="r" b="b"/>
              <a:pathLst>
                <a:path w="2194559" h="73025">
                  <a:moveTo>
                    <a:pt x="0" y="0"/>
                  </a:moveTo>
                  <a:lnTo>
                    <a:pt x="2194171" y="0"/>
                  </a:lnTo>
                </a:path>
                <a:path w="2194559" h="73025">
                  <a:moveTo>
                    <a:pt x="4441" y="0"/>
                  </a:moveTo>
                  <a:lnTo>
                    <a:pt x="4441" y="72930"/>
                  </a:lnTo>
                </a:path>
                <a:path w="2194559" h="73025">
                  <a:moveTo>
                    <a:pt x="179146" y="0"/>
                  </a:moveTo>
                  <a:lnTo>
                    <a:pt x="179146" y="72930"/>
                  </a:lnTo>
                </a:path>
                <a:path w="2194559" h="73025">
                  <a:moveTo>
                    <a:pt x="353850" y="0"/>
                  </a:moveTo>
                  <a:lnTo>
                    <a:pt x="353850" y="72930"/>
                  </a:lnTo>
                </a:path>
                <a:path w="2194559" h="73025">
                  <a:moveTo>
                    <a:pt x="528555" y="0"/>
                  </a:moveTo>
                  <a:lnTo>
                    <a:pt x="528555" y="72930"/>
                  </a:lnTo>
                </a:path>
                <a:path w="2194559" h="73025">
                  <a:moveTo>
                    <a:pt x="703259" y="0"/>
                  </a:moveTo>
                  <a:lnTo>
                    <a:pt x="703259" y="72930"/>
                  </a:lnTo>
                </a:path>
                <a:path w="2194559" h="73025">
                  <a:moveTo>
                    <a:pt x="877964" y="0"/>
                  </a:moveTo>
                  <a:lnTo>
                    <a:pt x="877964" y="72930"/>
                  </a:lnTo>
                </a:path>
                <a:path w="2194559" h="73025">
                  <a:moveTo>
                    <a:pt x="1052669" y="0"/>
                  </a:moveTo>
                  <a:lnTo>
                    <a:pt x="1052669" y="72930"/>
                  </a:lnTo>
                </a:path>
                <a:path w="2194559" h="73025">
                  <a:moveTo>
                    <a:pt x="1227373" y="0"/>
                  </a:moveTo>
                  <a:lnTo>
                    <a:pt x="1227373" y="72930"/>
                  </a:lnTo>
                </a:path>
                <a:path w="2194559" h="73025">
                  <a:moveTo>
                    <a:pt x="1402078" y="0"/>
                  </a:moveTo>
                  <a:lnTo>
                    <a:pt x="1402078" y="72930"/>
                  </a:lnTo>
                </a:path>
                <a:path w="2194559" h="73025">
                  <a:moveTo>
                    <a:pt x="1576782" y="0"/>
                  </a:moveTo>
                  <a:lnTo>
                    <a:pt x="1576782" y="72930"/>
                  </a:lnTo>
                </a:path>
                <a:path w="2194559" h="73025">
                  <a:moveTo>
                    <a:pt x="1751487" y="0"/>
                  </a:moveTo>
                  <a:lnTo>
                    <a:pt x="1751487" y="72930"/>
                  </a:lnTo>
                </a:path>
                <a:path w="2194559" h="73025">
                  <a:moveTo>
                    <a:pt x="1926191" y="0"/>
                  </a:moveTo>
                  <a:lnTo>
                    <a:pt x="1926191" y="72930"/>
                  </a:lnTo>
                </a:path>
                <a:path w="2194559" h="73025">
                  <a:moveTo>
                    <a:pt x="2100896" y="0"/>
                  </a:moveTo>
                  <a:lnTo>
                    <a:pt x="2100896" y="72930"/>
                  </a:lnTo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6627222" y="1220133"/>
              <a:ext cx="0" cy="1273810"/>
            </a:xfrm>
            <a:custGeom>
              <a:avLst/>
              <a:gdLst/>
              <a:ahLst/>
              <a:cxnLst/>
              <a:rect l="l" t="t" r="r" b="b"/>
              <a:pathLst>
                <a:path w="0" h="1273810">
                  <a:moveTo>
                    <a:pt x="0" y="884280"/>
                  </a:moveTo>
                  <a:lnTo>
                    <a:pt x="0" y="1273241"/>
                  </a:lnTo>
                </a:path>
                <a:path w="0" h="1273810">
                  <a:moveTo>
                    <a:pt x="0" y="0"/>
                  </a:moveTo>
                  <a:lnTo>
                    <a:pt x="0" y="811350"/>
                  </a:lnTo>
                </a:path>
              </a:pathLst>
            </a:custGeom>
            <a:ln w="8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6556156" y="1224691"/>
              <a:ext cx="71120" cy="1264285"/>
            </a:xfrm>
            <a:custGeom>
              <a:avLst/>
              <a:gdLst/>
              <a:ahLst/>
              <a:cxnLst/>
              <a:rect l="l" t="t" r="r" b="b"/>
              <a:pathLst>
                <a:path w="71120" h="1264285">
                  <a:moveTo>
                    <a:pt x="71066" y="1264125"/>
                  </a:moveTo>
                  <a:lnTo>
                    <a:pt x="0" y="1264125"/>
                  </a:lnTo>
                </a:path>
                <a:path w="71120" h="1264285">
                  <a:moveTo>
                    <a:pt x="71066" y="422388"/>
                  </a:moveTo>
                  <a:lnTo>
                    <a:pt x="0" y="422388"/>
                  </a:lnTo>
                </a:path>
                <a:path w="71120" h="1264285">
                  <a:moveTo>
                    <a:pt x="71066" y="0"/>
                  </a:moveTo>
                  <a:lnTo>
                    <a:pt x="0" y="0"/>
                  </a:lnTo>
                </a:path>
              </a:pathLst>
            </a:custGeom>
            <a:ln w="89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6556156" y="2067948"/>
              <a:ext cx="35560" cy="0"/>
            </a:xfrm>
            <a:custGeom>
              <a:avLst/>
              <a:gdLst/>
              <a:ahLst/>
              <a:cxnLst/>
              <a:rect l="l" t="t" r="r" b="b"/>
              <a:pathLst>
                <a:path w="35559" h="0">
                  <a:moveTo>
                    <a:pt x="0" y="0"/>
                  </a:moveTo>
                  <a:lnTo>
                    <a:pt x="35533" y="0"/>
                  </a:lnTo>
                </a:path>
              </a:pathLst>
            </a:custGeom>
            <a:ln w="911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6627222" y="1984382"/>
              <a:ext cx="2096770" cy="175260"/>
            </a:xfrm>
            <a:custGeom>
              <a:avLst/>
              <a:gdLst/>
              <a:ahLst/>
              <a:cxnLst/>
              <a:rect l="l" t="t" r="r" b="b"/>
              <a:pathLst>
                <a:path w="2096770" h="175260">
                  <a:moveTo>
                    <a:pt x="0" y="83566"/>
                  </a:moveTo>
                  <a:lnTo>
                    <a:pt x="0" y="83566"/>
                  </a:lnTo>
                  <a:lnTo>
                    <a:pt x="174704" y="164093"/>
                  </a:lnTo>
                  <a:lnTo>
                    <a:pt x="349409" y="110914"/>
                  </a:lnTo>
                  <a:lnTo>
                    <a:pt x="524113" y="174728"/>
                  </a:lnTo>
                  <a:lnTo>
                    <a:pt x="524113" y="174728"/>
                  </a:lnTo>
                  <a:lnTo>
                    <a:pt x="698818" y="145860"/>
                  </a:lnTo>
                  <a:lnTo>
                    <a:pt x="873522" y="62294"/>
                  </a:lnTo>
                  <a:lnTo>
                    <a:pt x="1048227" y="126108"/>
                  </a:lnTo>
                  <a:lnTo>
                    <a:pt x="1222932" y="130666"/>
                  </a:lnTo>
                  <a:lnTo>
                    <a:pt x="1572341" y="0"/>
                  </a:lnTo>
                  <a:lnTo>
                    <a:pt x="2096454" y="91162"/>
                  </a:lnTo>
                </a:path>
              </a:pathLst>
            </a:custGeom>
            <a:ln w="18229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6766394" y="2028444"/>
              <a:ext cx="246379" cy="196215"/>
            </a:xfrm>
            <a:custGeom>
              <a:avLst/>
              <a:gdLst/>
              <a:ahLst/>
              <a:cxnLst/>
              <a:rect l="l" t="t" r="r" b="b"/>
              <a:pathLst>
                <a:path w="246379" h="196214">
                  <a:moveTo>
                    <a:pt x="35533" y="44062"/>
                  </a:moveTo>
                  <a:lnTo>
                    <a:pt x="35533" y="120031"/>
                  </a:lnTo>
                </a:path>
                <a:path w="246379" h="196214">
                  <a:moveTo>
                    <a:pt x="35533" y="120031"/>
                  </a:moveTo>
                  <a:lnTo>
                    <a:pt x="35533" y="196000"/>
                  </a:lnTo>
                </a:path>
                <a:path w="246379" h="196214">
                  <a:moveTo>
                    <a:pt x="0" y="44062"/>
                  </a:moveTo>
                  <a:lnTo>
                    <a:pt x="71066" y="44062"/>
                  </a:lnTo>
                </a:path>
                <a:path w="246379" h="196214">
                  <a:moveTo>
                    <a:pt x="0" y="196000"/>
                  </a:moveTo>
                  <a:lnTo>
                    <a:pt x="71066" y="196000"/>
                  </a:lnTo>
                </a:path>
                <a:path w="246379" h="196214">
                  <a:moveTo>
                    <a:pt x="210237" y="0"/>
                  </a:moveTo>
                  <a:lnTo>
                    <a:pt x="210237" y="66852"/>
                  </a:lnTo>
                </a:path>
                <a:path w="246379" h="196214">
                  <a:moveTo>
                    <a:pt x="210237" y="66852"/>
                  </a:moveTo>
                  <a:lnTo>
                    <a:pt x="210237" y="133705"/>
                  </a:lnTo>
                </a:path>
                <a:path w="246379" h="196214">
                  <a:moveTo>
                    <a:pt x="174704" y="0"/>
                  </a:moveTo>
                  <a:lnTo>
                    <a:pt x="245770" y="0"/>
                  </a:lnTo>
                </a:path>
                <a:path w="246379" h="196214">
                  <a:moveTo>
                    <a:pt x="174704" y="133705"/>
                  </a:moveTo>
                  <a:lnTo>
                    <a:pt x="245770" y="133705"/>
                  </a:lnTo>
                </a:path>
              </a:pathLst>
            </a:custGeom>
            <a:ln w="8999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7151336" y="2110491"/>
              <a:ext cx="0" cy="48895"/>
            </a:xfrm>
            <a:custGeom>
              <a:avLst/>
              <a:gdLst/>
              <a:ahLst/>
              <a:cxnLst/>
              <a:rect l="l" t="t" r="r" b="b"/>
              <a:pathLst>
                <a:path w="0" h="48894">
                  <a:moveTo>
                    <a:pt x="0" y="0"/>
                  </a:moveTo>
                  <a:lnTo>
                    <a:pt x="0" y="48620"/>
                  </a:lnTo>
                </a:path>
              </a:pathLst>
            </a:custGeom>
            <a:ln w="8883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7115803" y="1900816"/>
              <a:ext cx="1083945" cy="325755"/>
            </a:xfrm>
            <a:custGeom>
              <a:avLst/>
              <a:gdLst/>
              <a:ahLst/>
              <a:cxnLst/>
              <a:rect l="l" t="t" r="r" b="b"/>
              <a:pathLst>
                <a:path w="1083945" h="325755">
                  <a:moveTo>
                    <a:pt x="35533" y="258294"/>
                  </a:moveTo>
                  <a:lnTo>
                    <a:pt x="35533" y="325147"/>
                  </a:lnTo>
                </a:path>
                <a:path w="1083945" h="325755">
                  <a:moveTo>
                    <a:pt x="0" y="325147"/>
                  </a:moveTo>
                  <a:lnTo>
                    <a:pt x="71066" y="325147"/>
                  </a:lnTo>
                </a:path>
                <a:path w="1083945" h="325755">
                  <a:moveTo>
                    <a:pt x="210237" y="151938"/>
                  </a:moveTo>
                  <a:lnTo>
                    <a:pt x="210237" y="229426"/>
                  </a:lnTo>
                </a:path>
                <a:path w="1083945" h="325755">
                  <a:moveTo>
                    <a:pt x="210237" y="229426"/>
                  </a:moveTo>
                  <a:lnTo>
                    <a:pt x="210237" y="306915"/>
                  </a:lnTo>
                </a:path>
                <a:path w="1083945" h="325755">
                  <a:moveTo>
                    <a:pt x="174704" y="151938"/>
                  </a:moveTo>
                  <a:lnTo>
                    <a:pt x="245770" y="151938"/>
                  </a:lnTo>
                </a:path>
                <a:path w="1083945" h="325755">
                  <a:moveTo>
                    <a:pt x="174704" y="306915"/>
                  </a:moveTo>
                  <a:lnTo>
                    <a:pt x="245770" y="306915"/>
                  </a:lnTo>
                </a:path>
                <a:path w="1083945" h="325755">
                  <a:moveTo>
                    <a:pt x="384942" y="59255"/>
                  </a:moveTo>
                  <a:lnTo>
                    <a:pt x="384942" y="145860"/>
                  </a:lnTo>
                </a:path>
                <a:path w="1083945" h="325755">
                  <a:moveTo>
                    <a:pt x="384942" y="145860"/>
                  </a:moveTo>
                  <a:lnTo>
                    <a:pt x="384942" y="232465"/>
                  </a:lnTo>
                </a:path>
                <a:path w="1083945" h="325755">
                  <a:moveTo>
                    <a:pt x="349409" y="59255"/>
                  </a:moveTo>
                  <a:lnTo>
                    <a:pt x="420475" y="59255"/>
                  </a:lnTo>
                </a:path>
                <a:path w="1083945" h="325755">
                  <a:moveTo>
                    <a:pt x="349409" y="232465"/>
                  </a:moveTo>
                  <a:lnTo>
                    <a:pt x="420475" y="232465"/>
                  </a:lnTo>
                </a:path>
                <a:path w="1083945" h="325755">
                  <a:moveTo>
                    <a:pt x="559646" y="139783"/>
                  </a:moveTo>
                  <a:lnTo>
                    <a:pt x="559646" y="209674"/>
                  </a:lnTo>
                </a:path>
                <a:path w="1083945" h="325755">
                  <a:moveTo>
                    <a:pt x="559646" y="209674"/>
                  </a:moveTo>
                  <a:lnTo>
                    <a:pt x="559646" y="279566"/>
                  </a:lnTo>
                </a:path>
                <a:path w="1083945" h="325755">
                  <a:moveTo>
                    <a:pt x="524113" y="139783"/>
                  </a:moveTo>
                  <a:lnTo>
                    <a:pt x="595179" y="139783"/>
                  </a:lnTo>
                </a:path>
                <a:path w="1083945" h="325755">
                  <a:moveTo>
                    <a:pt x="524113" y="279566"/>
                  </a:moveTo>
                  <a:lnTo>
                    <a:pt x="595179" y="279566"/>
                  </a:lnTo>
                </a:path>
                <a:path w="1083945" h="325755">
                  <a:moveTo>
                    <a:pt x="734351" y="141302"/>
                  </a:moveTo>
                  <a:lnTo>
                    <a:pt x="734351" y="214232"/>
                  </a:lnTo>
                </a:path>
                <a:path w="1083945" h="325755">
                  <a:moveTo>
                    <a:pt x="734351" y="214232"/>
                  </a:moveTo>
                  <a:lnTo>
                    <a:pt x="734351" y="287163"/>
                  </a:lnTo>
                </a:path>
                <a:path w="1083945" h="325755">
                  <a:moveTo>
                    <a:pt x="698818" y="141302"/>
                  </a:moveTo>
                  <a:lnTo>
                    <a:pt x="769884" y="141302"/>
                  </a:lnTo>
                </a:path>
                <a:path w="1083945" h="325755">
                  <a:moveTo>
                    <a:pt x="698818" y="287163"/>
                  </a:moveTo>
                  <a:lnTo>
                    <a:pt x="769884" y="287163"/>
                  </a:lnTo>
                </a:path>
                <a:path w="1083945" h="325755">
                  <a:moveTo>
                    <a:pt x="1083760" y="0"/>
                  </a:moveTo>
                  <a:lnTo>
                    <a:pt x="1083760" y="83566"/>
                  </a:lnTo>
                </a:path>
              </a:pathLst>
            </a:custGeom>
            <a:ln w="8999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8199563" y="1984382"/>
              <a:ext cx="0" cy="71755"/>
            </a:xfrm>
            <a:custGeom>
              <a:avLst/>
              <a:gdLst/>
              <a:ahLst/>
              <a:cxnLst/>
              <a:rect l="l" t="t" r="r" b="b"/>
              <a:pathLst>
                <a:path w="0" h="71755">
                  <a:moveTo>
                    <a:pt x="0" y="0"/>
                  </a:moveTo>
                  <a:lnTo>
                    <a:pt x="0" y="71410"/>
                  </a:lnTo>
                </a:path>
              </a:pathLst>
            </a:custGeom>
            <a:ln w="8883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8164030" y="1900816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 h="0">
                  <a:moveTo>
                    <a:pt x="0" y="0"/>
                  </a:moveTo>
                  <a:lnTo>
                    <a:pt x="71066" y="0"/>
                  </a:lnTo>
                </a:path>
              </a:pathLst>
            </a:custGeom>
            <a:ln w="9116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8723677" y="2008692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0"/>
                  </a:moveTo>
                  <a:lnTo>
                    <a:pt x="0" y="66852"/>
                  </a:lnTo>
                </a:path>
              </a:pathLst>
            </a:custGeom>
            <a:ln w="8883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8688144" y="2075545"/>
              <a:ext cx="71120" cy="78105"/>
            </a:xfrm>
            <a:custGeom>
              <a:avLst/>
              <a:gdLst/>
              <a:ahLst/>
              <a:cxnLst/>
              <a:rect l="l" t="t" r="r" b="b"/>
              <a:pathLst>
                <a:path w="71120" h="78105">
                  <a:moveTo>
                    <a:pt x="35533" y="0"/>
                  </a:moveTo>
                  <a:lnTo>
                    <a:pt x="35533" y="77488"/>
                  </a:lnTo>
                </a:path>
                <a:path w="71120" h="78105">
                  <a:moveTo>
                    <a:pt x="0" y="77488"/>
                  </a:moveTo>
                  <a:lnTo>
                    <a:pt x="71066" y="77488"/>
                  </a:lnTo>
                </a:path>
              </a:pathLst>
            </a:custGeom>
            <a:ln w="8999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6591689" y="203148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6766393" y="211201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36465"/>
                  </a:lnTo>
                  <a:lnTo>
                    <a:pt x="35533" y="72931"/>
                  </a:lnTo>
                  <a:lnTo>
                    <a:pt x="71066" y="36465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6766394" y="211201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6941098" y="205883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36464"/>
                  </a:lnTo>
                  <a:lnTo>
                    <a:pt x="35533" y="72929"/>
                  </a:lnTo>
                  <a:lnTo>
                    <a:pt x="71066" y="36464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6941098" y="205883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7115803" y="2122646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36465"/>
                  </a:lnTo>
                  <a:lnTo>
                    <a:pt x="35532" y="72929"/>
                  </a:lnTo>
                  <a:lnTo>
                    <a:pt x="71065" y="36465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7115803" y="2122646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7290507" y="2093777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36465"/>
                  </a:lnTo>
                  <a:lnTo>
                    <a:pt x="35533" y="72929"/>
                  </a:lnTo>
                  <a:lnTo>
                    <a:pt x="71066" y="36465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7290507" y="209377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7465212" y="2010211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36465"/>
                  </a:lnTo>
                  <a:lnTo>
                    <a:pt x="35533" y="72929"/>
                  </a:lnTo>
                  <a:lnTo>
                    <a:pt x="71066" y="36465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7465212" y="201021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7639917" y="2074025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36465"/>
                  </a:lnTo>
                  <a:lnTo>
                    <a:pt x="35532" y="72931"/>
                  </a:lnTo>
                  <a:lnTo>
                    <a:pt x="71065" y="36465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7639917" y="2074026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7814620" y="207858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36465"/>
                  </a:lnTo>
                  <a:lnTo>
                    <a:pt x="35533" y="72931"/>
                  </a:lnTo>
                  <a:lnTo>
                    <a:pt x="71066" y="36465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7814621" y="207858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8164030" y="1947917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36465"/>
                  </a:lnTo>
                  <a:lnTo>
                    <a:pt x="35532" y="72931"/>
                  </a:lnTo>
                  <a:lnTo>
                    <a:pt x="71065" y="36465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8164030" y="1947917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8688144" y="203908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36465"/>
                  </a:lnTo>
                  <a:lnTo>
                    <a:pt x="35532" y="72929"/>
                  </a:lnTo>
                  <a:lnTo>
                    <a:pt x="71065" y="36465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8688144" y="203908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36465"/>
                  </a:lnTo>
                  <a:lnTo>
                    <a:pt x="35533" y="72930"/>
                  </a:lnTo>
                  <a:lnTo>
                    <a:pt x="0" y="36465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6627222" y="2020847"/>
              <a:ext cx="2096770" cy="267970"/>
            </a:xfrm>
            <a:custGeom>
              <a:avLst/>
              <a:gdLst/>
              <a:ahLst/>
              <a:cxnLst/>
              <a:rect l="l" t="t" r="r" b="b"/>
              <a:pathLst>
                <a:path w="2096770" h="267969">
                  <a:moveTo>
                    <a:pt x="0" y="47100"/>
                  </a:moveTo>
                  <a:lnTo>
                    <a:pt x="0" y="47100"/>
                  </a:lnTo>
                  <a:lnTo>
                    <a:pt x="174704" y="203597"/>
                  </a:lnTo>
                  <a:lnTo>
                    <a:pt x="349409" y="182325"/>
                  </a:lnTo>
                  <a:lnTo>
                    <a:pt x="524113" y="241581"/>
                  </a:lnTo>
                  <a:lnTo>
                    <a:pt x="698818" y="267411"/>
                  </a:lnTo>
                  <a:lnTo>
                    <a:pt x="698818" y="267411"/>
                  </a:lnTo>
                  <a:lnTo>
                    <a:pt x="873522" y="215752"/>
                  </a:lnTo>
                  <a:lnTo>
                    <a:pt x="1048227" y="142821"/>
                  </a:lnTo>
                  <a:lnTo>
                    <a:pt x="1222932" y="139783"/>
                  </a:lnTo>
                  <a:lnTo>
                    <a:pt x="1572341" y="0"/>
                  </a:lnTo>
                  <a:lnTo>
                    <a:pt x="2096454" y="45581"/>
                  </a:lnTo>
                </a:path>
              </a:pathLst>
            </a:custGeom>
            <a:ln w="1822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6766394" y="2162150"/>
              <a:ext cx="71120" cy="125095"/>
            </a:xfrm>
            <a:custGeom>
              <a:avLst/>
              <a:gdLst/>
              <a:ahLst/>
              <a:cxnLst/>
              <a:rect l="l" t="t" r="r" b="b"/>
              <a:pathLst>
                <a:path w="71120" h="125094">
                  <a:moveTo>
                    <a:pt x="35533" y="0"/>
                  </a:moveTo>
                  <a:lnTo>
                    <a:pt x="35533" y="62294"/>
                  </a:lnTo>
                </a:path>
                <a:path w="71120" h="125094">
                  <a:moveTo>
                    <a:pt x="35533" y="62294"/>
                  </a:moveTo>
                  <a:lnTo>
                    <a:pt x="35533" y="124589"/>
                  </a:lnTo>
                </a:path>
                <a:path w="71120" h="125094">
                  <a:moveTo>
                    <a:pt x="0" y="0"/>
                  </a:moveTo>
                  <a:lnTo>
                    <a:pt x="71066" y="0"/>
                  </a:lnTo>
                </a:path>
                <a:path w="71120" h="125094">
                  <a:moveTo>
                    <a:pt x="0" y="124589"/>
                  </a:moveTo>
                  <a:lnTo>
                    <a:pt x="71066" y="124589"/>
                  </a:lnTo>
                </a:path>
              </a:pathLst>
            </a:custGeom>
            <a:ln w="899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6976631" y="2130243"/>
              <a:ext cx="0" cy="73025"/>
            </a:xfrm>
            <a:custGeom>
              <a:avLst/>
              <a:gdLst/>
              <a:ahLst/>
              <a:cxnLst/>
              <a:rect l="l" t="t" r="r" b="b"/>
              <a:pathLst>
                <a:path w="0" h="73025">
                  <a:moveTo>
                    <a:pt x="0" y="0"/>
                  </a:moveTo>
                  <a:lnTo>
                    <a:pt x="0" y="72930"/>
                  </a:lnTo>
                </a:path>
              </a:pathLst>
            </a:custGeom>
            <a:ln w="8883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6941098" y="2102894"/>
              <a:ext cx="770255" cy="246379"/>
            </a:xfrm>
            <a:custGeom>
              <a:avLst/>
              <a:gdLst/>
              <a:ahLst/>
              <a:cxnLst/>
              <a:rect l="l" t="t" r="r" b="b"/>
              <a:pathLst>
                <a:path w="770254" h="246380">
                  <a:moveTo>
                    <a:pt x="35533" y="100279"/>
                  </a:moveTo>
                  <a:lnTo>
                    <a:pt x="35533" y="180806"/>
                  </a:lnTo>
                </a:path>
                <a:path w="770254" h="246380">
                  <a:moveTo>
                    <a:pt x="0" y="180806"/>
                  </a:moveTo>
                  <a:lnTo>
                    <a:pt x="71066" y="180806"/>
                  </a:lnTo>
                </a:path>
                <a:path w="770254" h="246380">
                  <a:moveTo>
                    <a:pt x="210237" y="98759"/>
                  </a:moveTo>
                  <a:lnTo>
                    <a:pt x="210237" y="159535"/>
                  </a:lnTo>
                </a:path>
                <a:path w="770254" h="246380">
                  <a:moveTo>
                    <a:pt x="210237" y="159535"/>
                  </a:moveTo>
                  <a:lnTo>
                    <a:pt x="210237" y="220310"/>
                  </a:lnTo>
                </a:path>
                <a:path w="770254" h="246380">
                  <a:moveTo>
                    <a:pt x="174704" y="98759"/>
                  </a:moveTo>
                  <a:lnTo>
                    <a:pt x="245770" y="98759"/>
                  </a:lnTo>
                </a:path>
                <a:path w="770254" h="246380">
                  <a:moveTo>
                    <a:pt x="174704" y="220310"/>
                  </a:moveTo>
                  <a:lnTo>
                    <a:pt x="245770" y="220310"/>
                  </a:lnTo>
                </a:path>
                <a:path w="770254" h="246380">
                  <a:moveTo>
                    <a:pt x="384942" y="124589"/>
                  </a:moveTo>
                  <a:lnTo>
                    <a:pt x="384942" y="185364"/>
                  </a:lnTo>
                </a:path>
                <a:path w="770254" h="246380">
                  <a:moveTo>
                    <a:pt x="384942" y="185364"/>
                  </a:moveTo>
                  <a:lnTo>
                    <a:pt x="384942" y="246139"/>
                  </a:lnTo>
                </a:path>
                <a:path w="770254" h="246380">
                  <a:moveTo>
                    <a:pt x="349409" y="124589"/>
                  </a:moveTo>
                  <a:lnTo>
                    <a:pt x="420475" y="124589"/>
                  </a:lnTo>
                </a:path>
                <a:path w="770254" h="246380">
                  <a:moveTo>
                    <a:pt x="349409" y="246139"/>
                  </a:moveTo>
                  <a:lnTo>
                    <a:pt x="420475" y="246139"/>
                  </a:lnTo>
                </a:path>
                <a:path w="770254" h="246380">
                  <a:moveTo>
                    <a:pt x="559646" y="74449"/>
                  </a:moveTo>
                  <a:lnTo>
                    <a:pt x="559646" y="133705"/>
                  </a:lnTo>
                </a:path>
                <a:path w="770254" h="246380">
                  <a:moveTo>
                    <a:pt x="559646" y="133705"/>
                  </a:moveTo>
                  <a:lnTo>
                    <a:pt x="559646" y="192961"/>
                  </a:lnTo>
                </a:path>
                <a:path w="770254" h="246380">
                  <a:moveTo>
                    <a:pt x="524113" y="74449"/>
                  </a:moveTo>
                  <a:lnTo>
                    <a:pt x="595179" y="74449"/>
                  </a:lnTo>
                </a:path>
                <a:path w="770254" h="246380">
                  <a:moveTo>
                    <a:pt x="524113" y="192961"/>
                  </a:moveTo>
                  <a:lnTo>
                    <a:pt x="595179" y="192961"/>
                  </a:lnTo>
                </a:path>
                <a:path w="770254" h="246380">
                  <a:moveTo>
                    <a:pt x="734351" y="0"/>
                  </a:moveTo>
                  <a:lnTo>
                    <a:pt x="734351" y="60775"/>
                  </a:lnTo>
                </a:path>
                <a:path w="770254" h="246380">
                  <a:moveTo>
                    <a:pt x="734351" y="60775"/>
                  </a:moveTo>
                  <a:lnTo>
                    <a:pt x="734351" y="121550"/>
                  </a:lnTo>
                </a:path>
                <a:path w="770254" h="246380">
                  <a:moveTo>
                    <a:pt x="698818" y="0"/>
                  </a:moveTo>
                  <a:lnTo>
                    <a:pt x="769884" y="0"/>
                  </a:lnTo>
                </a:path>
                <a:path w="770254" h="246380">
                  <a:moveTo>
                    <a:pt x="698818" y="121550"/>
                  </a:moveTo>
                  <a:lnTo>
                    <a:pt x="769884" y="121550"/>
                  </a:lnTo>
                </a:path>
              </a:pathLst>
            </a:custGeom>
            <a:ln w="899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7850154" y="2136320"/>
              <a:ext cx="0" cy="24765"/>
            </a:xfrm>
            <a:custGeom>
              <a:avLst/>
              <a:gdLst/>
              <a:ahLst/>
              <a:cxnLst/>
              <a:rect l="l" t="t" r="r" b="b"/>
              <a:pathLst>
                <a:path w="0" h="24764">
                  <a:moveTo>
                    <a:pt x="0" y="0"/>
                  </a:moveTo>
                  <a:lnTo>
                    <a:pt x="0" y="24310"/>
                  </a:lnTo>
                </a:path>
              </a:pathLst>
            </a:custGeom>
            <a:ln w="8883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7814621" y="1934242"/>
              <a:ext cx="385445" cy="297815"/>
            </a:xfrm>
            <a:custGeom>
              <a:avLst/>
              <a:gdLst/>
              <a:ahLst/>
              <a:cxnLst/>
              <a:rect l="l" t="t" r="r" b="b"/>
              <a:pathLst>
                <a:path w="385445" h="297814">
                  <a:moveTo>
                    <a:pt x="35533" y="226387"/>
                  </a:moveTo>
                  <a:lnTo>
                    <a:pt x="35533" y="297798"/>
                  </a:lnTo>
                </a:path>
                <a:path w="385445" h="297814">
                  <a:moveTo>
                    <a:pt x="0" y="297798"/>
                  </a:moveTo>
                  <a:lnTo>
                    <a:pt x="71066" y="297798"/>
                  </a:lnTo>
                </a:path>
                <a:path w="385445" h="297814">
                  <a:moveTo>
                    <a:pt x="384942" y="0"/>
                  </a:moveTo>
                  <a:lnTo>
                    <a:pt x="384942" y="86604"/>
                  </a:lnTo>
                </a:path>
              </a:pathLst>
            </a:custGeom>
            <a:ln w="899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8199563" y="2020847"/>
              <a:ext cx="0" cy="35560"/>
            </a:xfrm>
            <a:custGeom>
              <a:avLst/>
              <a:gdLst/>
              <a:ahLst/>
              <a:cxnLst/>
              <a:rect l="l" t="t" r="r" b="b"/>
              <a:pathLst>
                <a:path w="0" h="35560">
                  <a:moveTo>
                    <a:pt x="0" y="0"/>
                  </a:moveTo>
                  <a:lnTo>
                    <a:pt x="0" y="34945"/>
                  </a:lnTo>
                </a:path>
              </a:pathLst>
            </a:custGeom>
            <a:ln w="8883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8164030" y="1934242"/>
              <a:ext cx="71120" cy="0"/>
            </a:xfrm>
            <a:custGeom>
              <a:avLst/>
              <a:gdLst/>
              <a:ahLst/>
              <a:cxnLst/>
              <a:rect l="l" t="t" r="r" b="b"/>
              <a:pathLst>
                <a:path w="71120" h="0">
                  <a:moveTo>
                    <a:pt x="0" y="0"/>
                  </a:moveTo>
                  <a:lnTo>
                    <a:pt x="71066" y="0"/>
                  </a:lnTo>
                </a:path>
              </a:pathLst>
            </a:custGeom>
            <a:ln w="9116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8723677" y="2008692"/>
              <a:ext cx="0" cy="57785"/>
            </a:xfrm>
            <a:custGeom>
              <a:avLst/>
              <a:gdLst/>
              <a:ahLst/>
              <a:cxnLst/>
              <a:rect l="l" t="t" r="r" b="b"/>
              <a:pathLst>
                <a:path w="0" h="57785">
                  <a:moveTo>
                    <a:pt x="0" y="0"/>
                  </a:moveTo>
                  <a:lnTo>
                    <a:pt x="0" y="57736"/>
                  </a:lnTo>
                </a:path>
              </a:pathLst>
            </a:custGeom>
            <a:ln w="8883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8688144" y="2066429"/>
              <a:ext cx="71120" cy="91440"/>
            </a:xfrm>
            <a:custGeom>
              <a:avLst/>
              <a:gdLst/>
              <a:ahLst/>
              <a:cxnLst/>
              <a:rect l="l" t="t" r="r" b="b"/>
              <a:pathLst>
                <a:path w="71120" h="91439">
                  <a:moveTo>
                    <a:pt x="35533" y="0"/>
                  </a:moveTo>
                  <a:lnTo>
                    <a:pt x="35533" y="91162"/>
                  </a:lnTo>
                </a:path>
                <a:path w="71120" h="91439">
                  <a:moveTo>
                    <a:pt x="0" y="91162"/>
                  </a:moveTo>
                  <a:lnTo>
                    <a:pt x="71066" y="91162"/>
                  </a:lnTo>
                </a:path>
              </a:pathLst>
            </a:custGeom>
            <a:ln w="899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6591689" y="203148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6766393" y="218798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72929"/>
                  </a:lnTo>
                  <a:lnTo>
                    <a:pt x="71066" y="72929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6766394" y="2187979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6941098" y="2166707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72931"/>
                  </a:lnTo>
                  <a:lnTo>
                    <a:pt x="71066" y="72931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6941098" y="216670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7115803" y="222596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72929"/>
                  </a:lnTo>
                  <a:lnTo>
                    <a:pt x="71065" y="72929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7115803" y="222596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7290507" y="225179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72929"/>
                  </a:lnTo>
                  <a:lnTo>
                    <a:pt x="71066" y="72929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7290507" y="225179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7465212" y="220013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72931"/>
                  </a:lnTo>
                  <a:lnTo>
                    <a:pt x="71066" y="72931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7465212" y="220013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7639917" y="212720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72929"/>
                  </a:lnTo>
                  <a:lnTo>
                    <a:pt x="71065" y="72929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7639917" y="212720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7814620" y="2124165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0" y="72931"/>
                  </a:lnTo>
                  <a:lnTo>
                    <a:pt x="71066" y="72931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7814621" y="2124165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8164030" y="198438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72929"/>
                  </a:lnTo>
                  <a:lnTo>
                    <a:pt x="71065" y="72929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8164030" y="198438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8688144" y="202996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0" y="72929"/>
                  </a:lnTo>
                  <a:lnTo>
                    <a:pt x="71065" y="72929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8688144" y="202996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71066" y="72930"/>
                  </a:lnTo>
                  <a:lnTo>
                    <a:pt x="0" y="72930"/>
                  </a:lnTo>
                  <a:lnTo>
                    <a:pt x="35533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6627222" y="1972227"/>
              <a:ext cx="2096770" cy="138430"/>
            </a:xfrm>
            <a:custGeom>
              <a:avLst/>
              <a:gdLst/>
              <a:ahLst/>
              <a:cxnLst/>
              <a:rect l="l" t="t" r="r" b="b"/>
              <a:pathLst>
                <a:path w="2096770" h="138430">
                  <a:moveTo>
                    <a:pt x="0" y="95721"/>
                  </a:moveTo>
                  <a:lnTo>
                    <a:pt x="0" y="95721"/>
                  </a:lnTo>
                  <a:lnTo>
                    <a:pt x="174704" y="133705"/>
                  </a:lnTo>
                  <a:lnTo>
                    <a:pt x="349409" y="121550"/>
                  </a:lnTo>
                  <a:lnTo>
                    <a:pt x="524113" y="101798"/>
                  </a:lnTo>
                  <a:lnTo>
                    <a:pt x="698818" y="138263"/>
                  </a:lnTo>
                  <a:lnTo>
                    <a:pt x="873522" y="104837"/>
                  </a:lnTo>
                  <a:lnTo>
                    <a:pt x="1048227" y="21271"/>
                  </a:lnTo>
                  <a:lnTo>
                    <a:pt x="1222932" y="127628"/>
                  </a:lnTo>
                  <a:lnTo>
                    <a:pt x="1572341" y="120031"/>
                  </a:lnTo>
                  <a:lnTo>
                    <a:pt x="2096454" y="0"/>
                  </a:lnTo>
                </a:path>
              </a:pathLst>
            </a:custGeom>
            <a:ln w="18230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6766394" y="1795979"/>
              <a:ext cx="1993264" cy="401320"/>
            </a:xfrm>
            <a:custGeom>
              <a:avLst/>
              <a:gdLst/>
              <a:ahLst/>
              <a:cxnLst/>
              <a:rect l="l" t="t" r="r" b="b"/>
              <a:pathLst>
                <a:path w="1993265" h="401319">
                  <a:moveTo>
                    <a:pt x="35533" y="244620"/>
                  </a:moveTo>
                  <a:lnTo>
                    <a:pt x="35533" y="309953"/>
                  </a:lnTo>
                </a:path>
                <a:path w="1993265" h="401319">
                  <a:moveTo>
                    <a:pt x="35533" y="309953"/>
                  </a:moveTo>
                  <a:lnTo>
                    <a:pt x="35533" y="375287"/>
                  </a:lnTo>
                </a:path>
                <a:path w="1993265" h="401319">
                  <a:moveTo>
                    <a:pt x="0" y="244620"/>
                  </a:moveTo>
                  <a:lnTo>
                    <a:pt x="71066" y="244620"/>
                  </a:lnTo>
                </a:path>
                <a:path w="1993265" h="401319">
                  <a:moveTo>
                    <a:pt x="0" y="375287"/>
                  </a:moveTo>
                  <a:lnTo>
                    <a:pt x="71066" y="375287"/>
                  </a:lnTo>
                </a:path>
                <a:path w="1993265" h="401319">
                  <a:moveTo>
                    <a:pt x="210237" y="227907"/>
                  </a:moveTo>
                  <a:lnTo>
                    <a:pt x="210237" y="297798"/>
                  </a:lnTo>
                </a:path>
                <a:path w="1993265" h="401319">
                  <a:moveTo>
                    <a:pt x="210237" y="297798"/>
                  </a:moveTo>
                  <a:lnTo>
                    <a:pt x="210237" y="367690"/>
                  </a:lnTo>
                </a:path>
                <a:path w="1993265" h="401319">
                  <a:moveTo>
                    <a:pt x="174704" y="227907"/>
                  </a:moveTo>
                  <a:lnTo>
                    <a:pt x="245770" y="227907"/>
                  </a:lnTo>
                </a:path>
                <a:path w="1993265" h="401319">
                  <a:moveTo>
                    <a:pt x="174704" y="367690"/>
                  </a:moveTo>
                  <a:lnTo>
                    <a:pt x="245770" y="367690"/>
                  </a:lnTo>
                </a:path>
                <a:path w="1993265" h="401319">
                  <a:moveTo>
                    <a:pt x="384942" y="209674"/>
                  </a:moveTo>
                  <a:lnTo>
                    <a:pt x="384942" y="278046"/>
                  </a:lnTo>
                </a:path>
                <a:path w="1993265" h="401319">
                  <a:moveTo>
                    <a:pt x="384942" y="278046"/>
                  </a:moveTo>
                  <a:lnTo>
                    <a:pt x="384942" y="346419"/>
                  </a:lnTo>
                </a:path>
                <a:path w="1993265" h="401319">
                  <a:moveTo>
                    <a:pt x="349409" y="209674"/>
                  </a:moveTo>
                  <a:lnTo>
                    <a:pt x="420475" y="209674"/>
                  </a:lnTo>
                </a:path>
                <a:path w="1993265" h="401319">
                  <a:moveTo>
                    <a:pt x="349409" y="346419"/>
                  </a:moveTo>
                  <a:lnTo>
                    <a:pt x="420475" y="346419"/>
                  </a:lnTo>
                </a:path>
                <a:path w="1993265" h="401319">
                  <a:moveTo>
                    <a:pt x="559646" y="227907"/>
                  </a:moveTo>
                  <a:lnTo>
                    <a:pt x="559646" y="314512"/>
                  </a:lnTo>
                </a:path>
                <a:path w="1993265" h="401319">
                  <a:moveTo>
                    <a:pt x="559646" y="314512"/>
                  </a:moveTo>
                  <a:lnTo>
                    <a:pt x="559646" y="401116"/>
                  </a:lnTo>
                </a:path>
                <a:path w="1993265" h="401319">
                  <a:moveTo>
                    <a:pt x="524113" y="227907"/>
                  </a:moveTo>
                  <a:lnTo>
                    <a:pt x="595179" y="227907"/>
                  </a:lnTo>
                </a:path>
                <a:path w="1993265" h="401319">
                  <a:moveTo>
                    <a:pt x="524113" y="401116"/>
                  </a:moveTo>
                  <a:lnTo>
                    <a:pt x="595179" y="401116"/>
                  </a:lnTo>
                </a:path>
                <a:path w="1993265" h="401319">
                  <a:moveTo>
                    <a:pt x="734351" y="200558"/>
                  </a:moveTo>
                  <a:lnTo>
                    <a:pt x="734351" y="281085"/>
                  </a:lnTo>
                </a:path>
                <a:path w="1993265" h="401319">
                  <a:moveTo>
                    <a:pt x="734351" y="281085"/>
                  </a:moveTo>
                  <a:lnTo>
                    <a:pt x="734351" y="361612"/>
                  </a:lnTo>
                </a:path>
                <a:path w="1993265" h="401319">
                  <a:moveTo>
                    <a:pt x="698818" y="200558"/>
                  </a:moveTo>
                  <a:lnTo>
                    <a:pt x="769884" y="200558"/>
                  </a:lnTo>
                </a:path>
                <a:path w="1993265" h="401319">
                  <a:moveTo>
                    <a:pt x="698818" y="361612"/>
                  </a:moveTo>
                  <a:lnTo>
                    <a:pt x="769884" y="361612"/>
                  </a:lnTo>
                </a:path>
                <a:path w="1993265" h="401319">
                  <a:moveTo>
                    <a:pt x="909056" y="0"/>
                  </a:moveTo>
                  <a:lnTo>
                    <a:pt x="909056" y="197519"/>
                  </a:lnTo>
                </a:path>
                <a:path w="1993265" h="401319">
                  <a:moveTo>
                    <a:pt x="909056" y="197519"/>
                  </a:moveTo>
                  <a:lnTo>
                    <a:pt x="909056" y="395039"/>
                  </a:lnTo>
                </a:path>
                <a:path w="1993265" h="401319">
                  <a:moveTo>
                    <a:pt x="873522" y="0"/>
                  </a:moveTo>
                  <a:lnTo>
                    <a:pt x="944589" y="0"/>
                  </a:lnTo>
                </a:path>
                <a:path w="1993265" h="401319">
                  <a:moveTo>
                    <a:pt x="873522" y="395039"/>
                  </a:moveTo>
                  <a:lnTo>
                    <a:pt x="944589" y="395039"/>
                  </a:lnTo>
                </a:path>
                <a:path w="1993265" h="401319">
                  <a:moveTo>
                    <a:pt x="1083760" y="227907"/>
                  </a:moveTo>
                  <a:lnTo>
                    <a:pt x="1083760" y="303876"/>
                  </a:lnTo>
                </a:path>
                <a:path w="1993265" h="401319">
                  <a:moveTo>
                    <a:pt x="1083760" y="303876"/>
                  </a:moveTo>
                  <a:lnTo>
                    <a:pt x="1083760" y="379845"/>
                  </a:lnTo>
                </a:path>
                <a:path w="1993265" h="401319">
                  <a:moveTo>
                    <a:pt x="1048227" y="227907"/>
                  </a:moveTo>
                  <a:lnTo>
                    <a:pt x="1119293" y="227907"/>
                  </a:lnTo>
                </a:path>
                <a:path w="1993265" h="401319">
                  <a:moveTo>
                    <a:pt x="1048227" y="379845"/>
                  </a:moveTo>
                  <a:lnTo>
                    <a:pt x="1119293" y="379845"/>
                  </a:lnTo>
                </a:path>
                <a:path w="1993265" h="401319">
                  <a:moveTo>
                    <a:pt x="1433169" y="220310"/>
                  </a:moveTo>
                  <a:lnTo>
                    <a:pt x="1433169" y="296279"/>
                  </a:lnTo>
                </a:path>
                <a:path w="1993265" h="401319">
                  <a:moveTo>
                    <a:pt x="1433169" y="296279"/>
                  </a:moveTo>
                  <a:lnTo>
                    <a:pt x="1433169" y="372248"/>
                  </a:lnTo>
                </a:path>
                <a:path w="1993265" h="401319">
                  <a:moveTo>
                    <a:pt x="1397636" y="220310"/>
                  </a:moveTo>
                  <a:lnTo>
                    <a:pt x="1468702" y="220310"/>
                  </a:lnTo>
                </a:path>
                <a:path w="1993265" h="401319">
                  <a:moveTo>
                    <a:pt x="1397636" y="372248"/>
                  </a:moveTo>
                  <a:lnTo>
                    <a:pt x="1468702" y="372248"/>
                  </a:lnTo>
                </a:path>
                <a:path w="1993265" h="401319">
                  <a:moveTo>
                    <a:pt x="1957283" y="88124"/>
                  </a:moveTo>
                  <a:lnTo>
                    <a:pt x="1957283" y="176248"/>
                  </a:lnTo>
                </a:path>
                <a:path w="1993265" h="401319">
                  <a:moveTo>
                    <a:pt x="1957283" y="176248"/>
                  </a:moveTo>
                  <a:lnTo>
                    <a:pt x="1957283" y="264372"/>
                  </a:lnTo>
                </a:path>
                <a:path w="1993265" h="401319">
                  <a:moveTo>
                    <a:pt x="1921750" y="88124"/>
                  </a:moveTo>
                  <a:lnTo>
                    <a:pt x="1992816" y="88124"/>
                  </a:lnTo>
                </a:path>
                <a:path w="1993265" h="401319">
                  <a:moveTo>
                    <a:pt x="1921750" y="264372"/>
                  </a:moveTo>
                  <a:lnTo>
                    <a:pt x="1992816" y="264372"/>
                  </a:lnTo>
                </a:path>
              </a:pathLst>
            </a:custGeom>
            <a:ln w="8999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6591689" y="203148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6591689" y="203148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6766393" y="206946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6766394" y="2069467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6941098" y="205731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6941098" y="205731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7115803" y="203756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7115803" y="203756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7290507" y="2074026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7290507" y="2074026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7465212" y="2040599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7465212" y="2040599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7639917" y="195703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7639917" y="195703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7814620" y="206339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7814621" y="2063390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8164030" y="205579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8164030" y="205579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8688144" y="193576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0"/>
                  </a:moveTo>
                  <a:lnTo>
                    <a:pt x="0" y="0"/>
                  </a:lnTo>
                  <a:lnTo>
                    <a:pt x="0" y="72930"/>
                  </a:lnTo>
                  <a:lnTo>
                    <a:pt x="71066" y="72930"/>
                  </a:lnTo>
                  <a:lnTo>
                    <a:pt x="71066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8688144" y="1935762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0" y="72930"/>
                  </a:moveTo>
                  <a:lnTo>
                    <a:pt x="71066" y="72930"/>
                  </a:lnTo>
                  <a:lnTo>
                    <a:pt x="71066" y="0"/>
                  </a:lnTo>
                  <a:lnTo>
                    <a:pt x="0" y="0"/>
                  </a:lnTo>
                  <a:lnTo>
                    <a:pt x="0" y="72930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6627222" y="1783824"/>
              <a:ext cx="2096770" cy="284480"/>
            </a:xfrm>
            <a:custGeom>
              <a:avLst/>
              <a:gdLst/>
              <a:ahLst/>
              <a:cxnLst/>
              <a:rect l="l" t="t" r="r" b="b"/>
              <a:pathLst>
                <a:path w="2096770" h="284480">
                  <a:moveTo>
                    <a:pt x="0" y="284124"/>
                  </a:moveTo>
                  <a:lnTo>
                    <a:pt x="174704" y="0"/>
                  </a:lnTo>
                  <a:lnTo>
                    <a:pt x="174704" y="0"/>
                  </a:lnTo>
                  <a:lnTo>
                    <a:pt x="349409" y="3038"/>
                  </a:lnTo>
                  <a:lnTo>
                    <a:pt x="524113" y="197519"/>
                  </a:lnTo>
                  <a:lnTo>
                    <a:pt x="698818" y="183845"/>
                  </a:lnTo>
                  <a:lnTo>
                    <a:pt x="873522" y="240062"/>
                  </a:lnTo>
                  <a:lnTo>
                    <a:pt x="1048227" y="132186"/>
                  </a:lnTo>
                  <a:lnTo>
                    <a:pt x="1222932" y="206635"/>
                  </a:lnTo>
                  <a:lnTo>
                    <a:pt x="1572341" y="116992"/>
                  </a:lnTo>
                  <a:lnTo>
                    <a:pt x="2096454" y="171690"/>
                  </a:lnTo>
                </a:path>
              </a:pathLst>
            </a:custGeom>
            <a:ln w="1822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6766394" y="1590862"/>
              <a:ext cx="1993264" cy="500380"/>
            </a:xfrm>
            <a:custGeom>
              <a:avLst/>
              <a:gdLst/>
              <a:ahLst/>
              <a:cxnLst/>
              <a:rect l="l" t="t" r="r" b="b"/>
              <a:pathLst>
                <a:path w="1993265" h="500380">
                  <a:moveTo>
                    <a:pt x="35533" y="0"/>
                  </a:moveTo>
                  <a:lnTo>
                    <a:pt x="35533" y="192961"/>
                  </a:lnTo>
                </a:path>
                <a:path w="1993265" h="500380">
                  <a:moveTo>
                    <a:pt x="35533" y="192961"/>
                  </a:moveTo>
                  <a:lnTo>
                    <a:pt x="35533" y="385922"/>
                  </a:lnTo>
                </a:path>
                <a:path w="1993265" h="500380">
                  <a:moveTo>
                    <a:pt x="0" y="0"/>
                  </a:moveTo>
                  <a:lnTo>
                    <a:pt x="71066" y="0"/>
                  </a:lnTo>
                </a:path>
                <a:path w="1993265" h="500380">
                  <a:moveTo>
                    <a:pt x="0" y="385922"/>
                  </a:moveTo>
                  <a:lnTo>
                    <a:pt x="71066" y="385922"/>
                  </a:lnTo>
                </a:path>
                <a:path w="1993265" h="500380">
                  <a:moveTo>
                    <a:pt x="210237" y="89643"/>
                  </a:moveTo>
                  <a:lnTo>
                    <a:pt x="210237" y="196000"/>
                  </a:lnTo>
                </a:path>
                <a:path w="1993265" h="500380">
                  <a:moveTo>
                    <a:pt x="210237" y="196000"/>
                  </a:moveTo>
                  <a:lnTo>
                    <a:pt x="210237" y="302356"/>
                  </a:lnTo>
                </a:path>
                <a:path w="1993265" h="500380">
                  <a:moveTo>
                    <a:pt x="174704" y="89643"/>
                  </a:moveTo>
                  <a:lnTo>
                    <a:pt x="245770" y="89643"/>
                  </a:lnTo>
                </a:path>
                <a:path w="1993265" h="500380">
                  <a:moveTo>
                    <a:pt x="174704" y="302356"/>
                  </a:moveTo>
                  <a:lnTo>
                    <a:pt x="245770" y="302356"/>
                  </a:lnTo>
                </a:path>
                <a:path w="1993265" h="500380">
                  <a:moveTo>
                    <a:pt x="384942" y="322108"/>
                  </a:moveTo>
                  <a:lnTo>
                    <a:pt x="384942" y="390481"/>
                  </a:lnTo>
                </a:path>
                <a:path w="1993265" h="500380">
                  <a:moveTo>
                    <a:pt x="384942" y="390481"/>
                  </a:moveTo>
                  <a:lnTo>
                    <a:pt x="384942" y="458853"/>
                  </a:lnTo>
                </a:path>
                <a:path w="1993265" h="500380">
                  <a:moveTo>
                    <a:pt x="349409" y="322108"/>
                  </a:moveTo>
                  <a:lnTo>
                    <a:pt x="420475" y="322108"/>
                  </a:lnTo>
                </a:path>
                <a:path w="1993265" h="500380">
                  <a:moveTo>
                    <a:pt x="349409" y="458853"/>
                  </a:moveTo>
                  <a:lnTo>
                    <a:pt x="420475" y="458853"/>
                  </a:lnTo>
                </a:path>
                <a:path w="1993265" h="500380">
                  <a:moveTo>
                    <a:pt x="559646" y="294760"/>
                  </a:moveTo>
                  <a:lnTo>
                    <a:pt x="559646" y="376806"/>
                  </a:lnTo>
                </a:path>
                <a:path w="1993265" h="500380">
                  <a:moveTo>
                    <a:pt x="559646" y="376806"/>
                  </a:moveTo>
                  <a:lnTo>
                    <a:pt x="559646" y="458853"/>
                  </a:lnTo>
                </a:path>
                <a:path w="1993265" h="500380">
                  <a:moveTo>
                    <a:pt x="524113" y="294760"/>
                  </a:moveTo>
                  <a:lnTo>
                    <a:pt x="595179" y="294760"/>
                  </a:lnTo>
                </a:path>
                <a:path w="1993265" h="500380">
                  <a:moveTo>
                    <a:pt x="524113" y="458853"/>
                  </a:moveTo>
                  <a:lnTo>
                    <a:pt x="595179" y="458853"/>
                  </a:lnTo>
                </a:path>
                <a:path w="1993265" h="500380">
                  <a:moveTo>
                    <a:pt x="734351" y="366171"/>
                  </a:moveTo>
                  <a:lnTo>
                    <a:pt x="734351" y="433023"/>
                  </a:lnTo>
                </a:path>
                <a:path w="1993265" h="500380">
                  <a:moveTo>
                    <a:pt x="734351" y="433023"/>
                  </a:moveTo>
                  <a:lnTo>
                    <a:pt x="734351" y="499876"/>
                  </a:lnTo>
                </a:path>
                <a:path w="1993265" h="500380">
                  <a:moveTo>
                    <a:pt x="698818" y="366171"/>
                  </a:moveTo>
                  <a:lnTo>
                    <a:pt x="769884" y="366171"/>
                  </a:lnTo>
                </a:path>
                <a:path w="1993265" h="500380">
                  <a:moveTo>
                    <a:pt x="698818" y="499876"/>
                  </a:moveTo>
                  <a:lnTo>
                    <a:pt x="769884" y="499876"/>
                  </a:lnTo>
                </a:path>
                <a:path w="1993265" h="500380">
                  <a:moveTo>
                    <a:pt x="909056" y="256775"/>
                  </a:moveTo>
                  <a:lnTo>
                    <a:pt x="909056" y="325147"/>
                  </a:lnTo>
                </a:path>
                <a:path w="1993265" h="500380">
                  <a:moveTo>
                    <a:pt x="909056" y="325147"/>
                  </a:moveTo>
                  <a:lnTo>
                    <a:pt x="909056" y="393519"/>
                  </a:lnTo>
                </a:path>
                <a:path w="1993265" h="500380">
                  <a:moveTo>
                    <a:pt x="873522" y="256775"/>
                  </a:moveTo>
                  <a:lnTo>
                    <a:pt x="944589" y="256775"/>
                  </a:lnTo>
                </a:path>
                <a:path w="1993265" h="500380">
                  <a:moveTo>
                    <a:pt x="873522" y="393519"/>
                  </a:moveTo>
                  <a:lnTo>
                    <a:pt x="944589" y="393519"/>
                  </a:lnTo>
                </a:path>
                <a:path w="1993265" h="500380">
                  <a:moveTo>
                    <a:pt x="1083760" y="335783"/>
                  </a:moveTo>
                  <a:lnTo>
                    <a:pt x="1083760" y="399597"/>
                  </a:lnTo>
                </a:path>
                <a:path w="1993265" h="500380">
                  <a:moveTo>
                    <a:pt x="1083760" y="399597"/>
                  </a:moveTo>
                  <a:lnTo>
                    <a:pt x="1083760" y="463411"/>
                  </a:lnTo>
                </a:path>
                <a:path w="1993265" h="500380">
                  <a:moveTo>
                    <a:pt x="1048227" y="335783"/>
                  </a:moveTo>
                  <a:lnTo>
                    <a:pt x="1119293" y="335783"/>
                  </a:lnTo>
                </a:path>
                <a:path w="1993265" h="500380">
                  <a:moveTo>
                    <a:pt x="1048227" y="463411"/>
                  </a:moveTo>
                  <a:lnTo>
                    <a:pt x="1119293" y="463411"/>
                  </a:lnTo>
                </a:path>
                <a:path w="1993265" h="500380">
                  <a:moveTo>
                    <a:pt x="1433169" y="238542"/>
                  </a:moveTo>
                  <a:lnTo>
                    <a:pt x="1433169" y="309953"/>
                  </a:lnTo>
                </a:path>
                <a:path w="1993265" h="500380">
                  <a:moveTo>
                    <a:pt x="1433169" y="309953"/>
                  </a:moveTo>
                  <a:lnTo>
                    <a:pt x="1433169" y="381364"/>
                  </a:lnTo>
                </a:path>
                <a:path w="1993265" h="500380">
                  <a:moveTo>
                    <a:pt x="1397636" y="238542"/>
                  </a:moveTo>
                  <a:lnTo>
                    <a:pt x="1468702" y="238542"/>
                  </a:lnTo>
                </a:path>
                <a:path w="1993265" h="500380">
                  <a:moveTo>
                    <a:pt x="1397636" y="381364"/>
                  </a:moveTo>
                  <a:lnTo>
                    <a:pt x="1468702" y="381364"/>
                  </a:lnTo>
                </a:path>
                <a:path w="1993265" h="500380">
                  <a:moveTo>
                    <a:pt x="1957283" y="300837"/>
                  </a:moveTo>
                  <a:lnTo>
                    <a:pt x="1957283" y="364651"/>
                  </a:lnTo>
                </a:path>
                <a:path w="1993265" h="500380">
                  <a:moveTo>
                    <a:pt x="1957283" y="364651"/>
                  </a:moveTo>
                  <a:lnTo>
                    <a:pt x="1957283" y="428465"/>
                  </a:lnTo>
                </a:path>
                <a:path w="1993265" h="500380">
                  <a:moveTo>
                    <a:pt x="1921750" y="300837"/>
                  </a:moveTo>
                  <a:lnTo>
                    <a:pt x="1992816" y="300837"/>
                  </a:lnTo>
                </a:path>
                <a:path w="1993265" h="500380">
                  <a:moveTo>
                    <a:pt x="1921750" y="428465"/>
                  </a:moveTo>
                  <a:lnTo>
                    <a:pt x="1992816" y="428465"/>
                  </a:lnTo>
                </a:path>
              </a:pathLst>
            </a:custGeom>
            <a:ln w="899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8" name="object 3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0814" y="2030608"/>
              <a:ext cx="72816" cy="74680"/>
            </a:xfrm>
            <a:prstGeom prst="rect">
              <a:avLst/>
            </a:prstGeom>
          </p:spPr>
        </p:pic>
        <p:sp>
          <p:nvSpPr>
            <p:cNvPr id="329" name="object 329" descr=""/>
            <p:cNvSpPr/>
            <p:nvPr/>
          </p:nvSpPr>
          <p:spPr>
            <a:xfrm>
              <a:off x="6766393" y="174735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21700" y="2866"/>
                  </a:lnTo>
                  <a:lnTo>
                    <a:pt x="10405" y="10683"/>
                  </a:lnTo>
                  <a:lnTo>
                    <a:pt x="2791" y="22274"/>
                  </a:lnTo>
                  <a:lnTo>
                    <a:pt x="0" y="36465"/>
                  </a:lnTo>
                  <a:lnTo>
                    <a:pt x="2791" y="50656"/>
                  </a:lnTo>
                  <a:lnTo>
                    <a:pt x="10405" y="62247"/>
                  </a:lnTo>
                  <a:lnTo>
                    <a:pt x="21700" y="70064"/>
                  </a:lnTo>
                  <a:lnTo>
                    <a:pt x="35533" y="72931"/>
                  </a:lnTo>
                  <a:lnTo>
                    <a:pt x="49366" y="70064"/>
                  </a:lnTo>
                  <a:lnTo>
                    <a:pt x="60660" y="62247"/>
                  </a:lnTo>
                  <a:lnTo>
                    <a:pt x="68274" y="50656"/>
                  </a:lnTo>
                  <a:lnTo>
                    <a:pt x="71066" y="36465"/>
                  </a:lnTo>
                  <a:lnTo>
                    <a:pt x="68274" y="22274"/>
                  </a:lnTo>
                  <a:lnTo>
                    <a:pt x="60660" y="10683"/>
                  </a:lnTo>
                  <a:lnTo>
                    <a:pt x="49366" y="2866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6766394" y="174735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4" y="50655"/>
                  </a:lnTo>
                  <a:lnTo>
                    <a:pt x="60660" y="62247"/>
                  </a:lnTo>
                  <a:lnTo>
                    <a:pt x="49366" y="70063"/>
                  </a:lnTo>
                  <a:lnTo>
                    <a:pt x="35533" y="72930"/>
                  </a:lnTo>
                  <a:lnTo>
                    <a:pt x="21699" y="70063"/>
                  </a:lnTo>
                  <a:lnTo>
                    <a:pt x="10405" y="62247"/>
                  </a:lnTo>
                  <a:lnTo>
                    <a:pt x="2791" y="50655"/>
                  </a:lnTo>
                  <a:lnTo>
                    <a:pt x="0" y="36465"/>
                  </a:lnTo>
                  <a:lnTo>
                    <a:pt x="2791" y="22274"/>
                  </a:lnTo>
                  <a:lnTo>
                    <a:pt x="10405" y="10683"/>
                  </a:lnTo>
                  <a:lnTo>
                    <a:pt x="21699" y="2866"/>
                  </a:lnTo>
                  <a:lnTo>
                    <a:pt x="35533" y="0"/>
                  </a:lnTo>
                  <a:lnTo>
                    <a:pt x="49366" y="2866"/>
                  </a:lnTo>
                  <a:lnTo>
                    <a:pt x="60660" y="10683"/>
                  </a:lnTo>
                  <a:lnTo>
                    <a:pt x="68274" y="22274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6941098" y="1750397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21699" y="2866"/>
                  </a:lnTo>
                  <a:lnTo>
                    <a:pt x="10405" y="10683"/>
                  </a:lnTo>
                  <a:lnTo>
                    <a:pt x="2791" y="22274"/>
                  </a:lnTo>
                  <a:lnTo>
                    <a:pt x="0" y="36465"/>
                  </a:lnTo>
                  <a:lnTo>
                    <a:pt x="2791" y="50655"/>
                  </a:lnTo>
                  <a:lnTo>
                    <a:pt x="10405" y="62246"/>
                  </a:lnTo>
                  <a:lnTo>
                    <a:pt x="21699" y="70063"/>
                  </a:lnTo>
                  <a:lnTo>
                    <a:pt x="35533" y="72929"/>
                  </a:lnTo>
                  <a:lnTo>
                    <a:pt x="49366" y="70063"/>
                  </a:lnTo>
                  <a:lnTo>
                    <a:pt x="60660" y="62246"/>
                  </a:lnTo>
                  <a:lnTo>
                    <a:pt x="68274" y="50655"/>
                  </a:lnTo>
                  <a:lnTo>
                    <a:pt x="71066" y="36465"/>
                  </a:lnTo>
                  <a:lnTo>
                    <a:pt x="68274" y="22274"/>
                  </a:lnTo>
                  <a:lnTo>
                    <a:pt x="60660" y="10683"/>
                  </a:lnTo>
                  <a:lnTo>
                    <a:pt x="49366" y="2866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6941098" y="1750397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4" y="50655"/>
                  </a:lnTo>
                  <a:lnTo>
                    <a:pt x="60660" y="62247"/>
                  </a:lnTo>
                  <a:lnTo>
                    <a:pt x="49366" y="70063"/>
                  </a:lnTo>
                  <a:lnTo>
                    <a:pt x="35533" y="72930"/>
                  </a:lnTo>
                  <a:lnTo>
                    <a:pt x="21699" y="70063"/>
                  </a:lnTo>
                  <a:lnTo>
                    <a:pt x="10405" y="62247"/>
                  </a:lnTo>
                  <a:lnTo>
                    <a:pt x="2791" y="50655"/>
                  </a:lnTo>
                  <a:lnTo>
                    <a:pt x="0" y="36465"/>
                  </a:lnTo>
                  <a:lnTo>
                    <a:pt x="2791" y="22274"/>
                  </a:lnTo>
                  <a:lnTo>
                    <a:pt x="10405" y="10683"/>
                  </a:lnTo>
                  <a:lnTo>
                    <a:pt x="21699" y="2866"/>
                  </a:lnTo>
                  <a:lnTo>
                    <a:pt x="35533" y="0"/>
                  </a:lnTo>
                  <a:lnTo>
                    <a:pt x="49366" y="2866"/>
                  </a:lnTo>
                  <a:lnTo>
                    <a:pt x="60660" y="10683"/>
                  </a:lnTo>
                  <a:lnTo>
                    <a:pt x="68274" y="22274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7115803" y="194487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21699" y="2864"/>
                  </a:lnTo>
                  <a:lnTo>
                    <a:pt x="10405" y="10678"/>
                  </a:lnTo>
                  <a:lnTo>
                    <a:pt x="2791" y="22269"/>
                  </a:lnTo>
                  <a:lnTo>
                    <a:pt x="0" y="36465"/>
                  </a:lnTo>
                  <a:lnTo>
                    <a:pt x="2791" y="50661"/>
                  </a:lnTo>
                  <a:lnTo>
                    <a:pt x="10405" y="62252"/>
                  </a:lnTo>
                  <a:lnTo>
                    <a:pt x="21699" y="70066"/>
                  </a:lnTo>
                  <a:lnTo>
                    <a:pt x="35532" y="72931"/>
                  </a:lnTo>
                  <a:lnTo>
                    <a:pt x="49365" y="70066"/>
                  </a:lnTo>
                  <a:lnTo>
                    <a:pt x="60660" y="62252"/>
                  </a:lnTo>
                  <a:lnTo>
                    <a:pt x="68273" y="50661"/>
                  </a:lnTo>
                  <a:lnTo>
                    <a:pt x="71065" y="36465"/>
                  </a:lnTo>
                  <a:lnTo>
                    <a:pt x="68273" y="22269"/>
                  </a:lnTo>
                  <a:lnTo>
                    <a:pt x="60660" y="10678"/>
                  </a:lnTo>
                  <a:lnTo>
                    <a:pt x="49365" y="2864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7115803" y="194487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4" y="50661"/>
                  </a:lnTo>
                  <a:lnTo>
                    <a:pt x="60660" y="62251"/>
                  </a:lnTo>
                  <a:lnTo>
                    <a:pt x="49366" y="70065"/>
                  </a:lnTo>
                  <a:lnTo>
                    <a:pt x="35533" y="72930"/>
                  </a:lnTo>
                  <a:lnTo>
                    <a:pt x="21699" y="70065"/>
                  </a:lnTo>
                  <a:lnTo>
                    <a:pt x="10405" y="62251"/>
                  </a:lnTo>
                  <a:lnTo>
                    <a:pt x="2791" y="50661"/>
                  </a:lnTo>
                  <a:lnTo>
                    <a:pt x="0" y="36465"/>
                  </a:lnTo>
                  <a:lnTo>
                    <a:pt x="2791" y="22269"/>
                  </a:lnTo>
                  <a:lnTo>
                    <a:pt x="10405" y="10678"/>
                  </a:lnTo>
                  <a:lnTo>
                    <a:pt x="21699" y="2864"/>
                  </a:lnTo>
                  <a:lnTo>
                    <a:pt x="35533" y="0"/>
                  </a:lnTo>
                  <a:lnTo>
                    <a:pt x="49366" y="2864"/>
                  </a:lnTo>
                  <a:lnTo>
                    <a:pt x="60660" y="10678"/>
                  </a:lnTo>
                  <a:lnTo>
                    <a:pt x="68274" y="22269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7290507" y="1931203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21705" y="2864"/>
                  </a:lnTo>
                  <a:lnTo>
                    <a:pt x="10410" y="10678"/>
                  </a:lnTo>
                  <a:lnTo>
                    <a:pt x="2793" y="22269"/>
                  </a:lnTo>
                  <a:lnTo>
                    <a:pt x="0" y="36465"/>
                  </a:lnTo>
                  <a:lnTo>
                    <a:pt x="2793" y="50661"/>
                  </a:lnTo>
                  <a:lnTo>
                    <a:pt x="10410" y="62252"/>
                  </a:lnTo>
                  <a:lnTo>
                    <a:pt x="21705" y="70066"/>
                  </a:lnTo>
                  <a:lnTo>
                    <a:pt x="35533" y="72931"/>
                  </a:lnTo>
                  <a:lnTo>
                    <a:pt x="49361" y="70066"/>
                  </a:lnTo>
                  <a:lnTo>
                    <a:pt x="60656" y="62252"/>
                  </a:lnTo>
                  <a:lnTo>
                    <a:pt x="68273" y="50661"/>
                  </a:lnTo>
                  <a:lnTo>
                    <a:pt x="71066" y="36465"/>
                  </a:lnTo>
                  <a:lnTo>
                    <a:pt x="68273" y="22269"/>
                  </a:lnTo>
                  <a:lnTo>
                    <a:pt x="60656" y="10678"/>
                  </a:lnTo>
                  <a:lnTo>
                    <a:pt x="49361" y="2864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7290507" y="193120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2" y="50661"/>
                  </a:lnTo>
                  <a:lnTo>
                    <a:pt x="60656" y="62251"/>
                  </a:lnTo>
                  <a:lnTo>
                    <a:pt x="49361" y="70065"/>
                  </a:lnTo>
                  <a:lnTo>
                    <a:pt x="35533" y="72930"/>
                  </a:lnTo>
                  <a:lnTo>
                    <a:pt x="21705" y="70065"/>
                  </a:lnTo>
                  <a:lnTo>
                    <a:pt x="10410" y="62251"/>
                  </a:lnTo>
                  <a:lnTo>
                    <a:pt x="2793" y="50661"/>
                  </a:lnTo>
                  <a:lnTo>
                    <a:pt x="0" y="36465"/>
                  </a:lnTo>
                  <a:lnTo>
                    <a:pt x="2793" y="22269"/>
                  </a:lnTo>
                  <a:lnTo>
                    <a:pt x="10410" y="10678"/>
                  </a:lnTo>
                  <a:lnTo>
                    <a:pt x="21705" y="2864"/>
                  </a:lnTo>
                  <a:lnTo>
                    <a:pt x="35533" y="0"/>
                  </a:lnTo>
                  <a:lnTo>
                    <a:pt x="49361" y="2864"/>
                  </a:lnTo>
                  <a:lnTo>
                    <a:pt x="60656" y="10678"/>
                  </a:lnTo>
                  <a:lnTo>
                    <a:pt x="68272" y="22269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7465212" y="1987421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21705" y="2864"/>
                  </a:lnTo>
                  <a:lnTo>
                    <a:pt x="10410" y="10677"/>
                  </a:lnTo>
                  <a:lnTo>
                    <a:pt x="2793" y="22268"/>
                  </a:lnTo>
                  <a:lnTo>
                    <a:pt x="0" y="36464"/>
                  </a:lnTo>
                  <a:lnTo>
                    <a:pt x="2793" y="50660"/>
                  </a:lnTo>
                  <a:lnTo>
                    <a:pt x="10410" y="62251"/>
                  </a:lnTo>
                  <a:lnTo>
                    <a:pt x="21705" y="70064"/>
                  </a:lnTo>
                  <a:lnTo>
                    <a:pt x="35533" y="72929"/>
                  </a:lnTo>
                  <a:lnTo>
                    <a:pt x="49361" y="70064"/>
                  </a:lnTo>
                  <a:lnTo>
                    <a:pt x="60656" y="62251"/>
                  </a:lnTo>
                  <a:lnTo>
                    <a:pt x="68273" y="50660"/>
                  </a:lnTo>
                  <a:lnTo>
                    <a:pt x="71066" y="36464"/>
                  </a:lnTo>
                  <a:lnTo>
                    <a:pt x="68273" y="22268"/>
                  </a:lnTo>
                  <a:lnTo>
                    <a:pt x="60656" y="10677"/>
                  </a:lnTo>
                  <a:lnTo>
                    <a:pt x="49361" y="2864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7465212" y="1987421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2" y="50661"/>
                  </a:lnTo>
                  <a:lnTo>
                    <a:pt x="60656" y="62251"/>
                  </a:lnTo>
                  <a:lnTo>
                    <a:pt x="49361" y="70065"/>
                  </a:lnTo>
                  <a:lnTo>
                    <a:pt x="35533" y="72930"/>
                  </a:lnTo>
                  <a:lnTo>
                    <a:pt x="21705" y="70065"/>
                  </a:lnTo>
                  <a:lnTo>
                    <a:pt x="10410" y="62251"/>
                  </a:lnTo>
                  <a:lnTo>
                    <a:pt x="2793" y="50661"/>
                  </a:lnTo>
                  <a:lnTo>
                    <a:pt x="0" y="36465"/>
                  </a:lnTo>
                  <a:lnTo>
                    <a:pt x="2793" y="22269"/>
                  </a:lnTo>
                  <a:lnTo>
                    <a:pt x="10410" y="10678"/>
                  </a:lnTo>
                  <a:lnTo>
                    <a:pt x="21705" y="2864"/>
                  </a:lnTo>
                  <a:lnTo>
                    <a:pt x="35533" y="0"/>
                  </a:lnTo>
                  <a:lnTo>
                    <a:pt x="49361" y="2864"/>
                  </a:lnTo>
                  <a:lnTo>
                    <a:pt x="60656" y="10678"/>
                  </a:lnTo>
                  <a:lnTo>
                    <a:pt x="68272" y="22269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7639917" y="1879545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21704" y="2864"/>
                  </a:lnTo>
                  <a:lnTo>
                    <a:pt x="10409" y="10678"/>
                  </a:lnTo>
                  <a:lnTo>
                    <a:pt x="2793" y="22268"/>
                  </a:lnTo>
                  <a:lnTo>
                    <a:pt x="0" y="36464"/>
                  </a:lnTo>
                  <a:lnTo>
                    <a:pt x="2793" y="50660"/>
                  </a:lnTo>
                  <a:lnTo>
                    <a:pt x="10409" y="62251"/>
                  </a:lnTo>
                  <a:lnTo>
                    <a:pt x="21704" y="70064"/>
                  </a:lnTo>
                  <a:lnTo>
                    <a:pt x="35532" y="72929"/>
                  </a:lnTo>
                  <a:lnTo>
                    <a:pt x="49360" y="70064"/>
                  </a:lnTo>
                  <a:lnTo>
                    <a:pt x="60655" y="62251"/>
                  </a:lnTo>
                  <a:lnTo>
                    <a:pt x="68272" y="50660"/>
                  </a:lnTo>
                  <a:lnTo>
                    <a:pt x="71065" y="36464"/>
                  </a:lnTo>
                  <a:lnTo>
                    <a:pt x="68272" y="22268"/>
                  </a:lnTo>
                  <a:lnTo>
                    <a:pt x="60655" y="10678"/>
                  </a:lnTo>
                  <a:lnTo>
                    <a:pt x="49360" y="2864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7639917" y="1879545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2" y="50661"/>
                  </a:lnTo>
                  <a:lnTo>
                    <a:pt x="60656" y="62251"/>
                  </a:lnTo>
                  <a:lnTo>
                    <a:pt x="49361" y="70065"/>
                  </a:lnTo>
                  <a:lnTo>
                    <a:pt x="35533" y="72930"/>
                  </a:lnTo>
                  <a:lnTo>
                    <a:pt x="21705" y="70065"/>
                  </a:lnTo>
                  <a:lnTo>
                    <a:pt x="10410" y="62251"/>
                  </a:lnTo>
                  <a:lnTo>
                    <a:pt x="2793" y="50661"/>
                  </a:lnTo>
                  <a:lnTo>
                    <a:pt x="0" y="36465"/>
                  </a:lnTo>
                  <a:lnTo>
                    <a:pt x="2793" y="22269"/>
                  </a:lnTo>
                  <a:lnTo>
                    <a:pt x="10410" y="10678"/>
                  </a:lnTo>
                  <a:lnTo>
                    <a:pt x="21705" y="2864"/>
                  </a:lnTo>
                  <a:lnTo>
                    <a:pt x="35533" y="0"/>
                  </a:lnTo>
                  <a:lnTo>
                    <a:pt x="49361" y="2864"/>
                  </a:lnTo>
                  <a:lnTo>
                    <a:pt x="60656" y="10678"/>
                  </a:lnTo>
                  <a:lnTo>
                    <a:pt x="68272" y="22269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7814620" y="1953995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3" y="0"/>
                  </a:moveTo>
                  <a:lnTo>
                    <a:pt x="21705" y="2864"/>
                  </a:lnTo>
                  <a:lnTo>
                    <a:pt x="10410" y="10677"/>
                  </a:lnTo>
                  <a:lnTo>
                    <a:pt x="2793" y="22268"/>
                  </a:lnTo>
                  <a:lnTo>
                    <a:pt x="0" y="36464"/>
                  </a:lnTo>
                  <a:lnTo>
                    <a:pt x="2793" y="50660"/>
                  </a:lnTo>
                  <a:lnTo>
                    <a:pt x="10410" y="62251"/>
                  </a:lnTo>
                  <a:lnTo>
                    <a:pt x="21705" y="70064"/>
                  </a:lnTo>
                  <a:lnTo>
                    <a:pt x="35533" y="72929"/>
                  </a:lnTo>
                  <a:lnTo>
                    <a:pt x="49361" y="70064"/>
                  </a:lnTo>
                  <a:lnTo>
                    <a:pt x="60656" y="62251"/>
                  </a:lnTo>
                  <a:lnTo>
                    <a:pt x="68273" y="50660"/>
                  </a:lnTo>
                  <a:lnTo>
                    <a:pt x="71066" y="36464"/>
                  </a:lnTo>
                  <a:lnTo>
                    <a:pt x="68273" y="22268"/>
                  </a:lnTo>
                  <a:lnTo>
                    <a:pt x="60656" y="10677"/>
                  </a:lnTo>
                  <a:lnTo>
                    <a:pt x="49361" y="2864"/>
                  </a:lnTo>
                  <a:lnTo>
                    <a:pt x="3553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7814621" y="1953994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2" y="50661"/>
                  </a:lnTo>
                  <a:lnTo>
                    <a:pt x="60656" y="62251"/>
                  </a:lnTo>
                  <a:lnTo>
                    <a:pt x="49361" y="70065"/>
                  </a:lnTo>
                  <a:lnTo>
                    <a:pt x="35533" y="72930"/>
                  </a:lnTo>
                  <a:lnTo>
                    <a:pt x="21705" y="70065"/>
                  </a:lnTo>
                  <a:lnTo>
                    <a:pt x="10410" y="62251"/>
                  </a:lnTo>
                  <a:lnTo>
                    <a:pt x="2793" y="50661"/>
                  </a:lnTo>
                  <a:lnTo>
                    <a:pt x="0" y="36465"/>
                  </a:lnTo>
                  <a:lnTo>
                    <a:pt x="2793" y="22269"/>
                  </a:lnTo>
                  <a:lnTo>
                    <a:pt x="10410" y="10678"/>
                  </a:lnTo>
                  <a:lnTo>
                    <a:pt x="21705" y="2864"/>
                  </a:lnTo>
                  <a:lnTo>
                    <a:pt x="35533" y="0"/>
                  </a:lnTo>
                  <a:lnTo>
                    <a:pt x="49361" y="2864"/>
                  </a:lnTo>
                  <a:lnTo>
                    <a:pt x="60656" y="10678"/>
                  </a:lnTo>
                  <a:lnTo>
                    <a:pt x="68272" y="22269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8164030" y="1864351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21704" y="2864"/>
                  </a:lnTo>
                  <a:lnTo>
                    <a:pt x="10409" y="10678"/>
                  </a:lnTo>
                  <a:lnTo>
                    <a:pt x="2793" y="22269"/>
                  </a:lnTo>
                  <a:lnTo>
                    <a:pt x="0" y="36465"/>
                  </a:lnTo>
                  <a:lnTo>
                    <a:pt x="2793" y="50661"/>
                  </a:lnTo>
                  <a:lnTo>
                    <a:pt x="10409" y="62252"/>
                  </a:lnTo>
                  <a:lnTo>
                    <a:pt x="21704" y="70066"/>
                  </a:lnTo>
                  <a:lnTo>
                    <a:pt x="35532" y="72931"/>
                  </a:lnTo>
                  <a:lnTo>
                    <a:pt x="49360" y="70066"/>
                  </a:lnTo>
                  <a:lnTo>
                    <a:pt x="60655" y="62252"/>
                  </a:lnTo>
                  <a:lnTo>
                    <a:pt x="68272" y="50661"/>
                  </a:lnTo>
                  <a:lnTo>
                    <a:pt x="71065" y="36465"/>
                  </a:lnTo>
                  <a:lnTo>
                    <a:pt x="68272" y="22269"/>
                  </a:lnTo>
                  <a:lnTo>
                    <a:pt x="60655" y="10678"/>
                  </a:lnTo>
                  <a:lnTo>
                    <a:pt x="49360" y="2864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8164030" y="1864351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2" y="50661"/>
                  </a:lnTo>
                  <a:lnTo>
                    <a:pt x="60656" y="62251"/>
                  </a:lnTo>
                  <a:lnTo>
                    <a:pt x="49361" y="70065"/>
                  </a:lnTo>
                  <a:lnTo>
                    <a:pt x="35533" y="72930"/>
                  </a:lnTo>
                  <a:lnTo>
                    <a:pt x="21705" y="70065"/>
                  </a:lnTo>
                  <a:lnTo>
                    <a:pt x="10410" y="62251"/>
                  </a:lnTo>
                  <a:lnTo>
                    <a:pt x="2793" y="50661"/>
                  </a:lnTo>
                  <a:lnTo>
                    <a:pt x="0" y="36465"/>
                  </a:lnTo>
                  <a:lnTo>
                    <a:pt x="2793" y="22269"/>
                  </a:lnTo>
                  <a:lnTo>
                    <a:pt x="10410" y="10678"/>
                  </a:lnTo>
                  <a:lnTo>
                    <a:pt x="21705" y="2864"/>
                  </a:lnTo>
                  <a:lnTo>
                    <a:pt x="35533" y="0"/>
                  </a:lnTo>
                  <a:lnTo>
                    <a:pt x="49361" y="2864"/>
                  </a:lnTo>
                  <a:lnTo>
                    <a:pt x="60656" y="10678"/>
                  </a:lnTo>
                  <a:lnTo>
                    <a:pt x="68272" y="22269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8688144" y="1919048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35532" y="0"/>
                  </a:moveTo>
                  <a:lnTo>
                    <a:pt x="21704" y="2864"/>
                  </a:lnTo>
                  <a:lnTo>
                    <a:pt x="10409" y="10678"/>
                  </a:lnTo>
                  <a:lnTo>
                    <a:pt x="2793" y="22269"/>
                  </a:lnTo>
                  <a:lnTo>
                    <a:pt x="0" y="36465"/>
                  </a:lnTo>
                  <a:lnTo>
                    <a:pt x="2793" y="50661"/>
                  </a:lnTo>
                  <a:lnTo>
                    <a:pt x="10409" y="62252"/>
                  </a:lnTo>
                  <a:lnTo>
                    <a:pt x="21704" y="70066"/>
                  </a:lnTo>
                  <a:lnTo>
                    <a:pt x="35532" y="72931"/>
                  </a:lnTo>
                  <a:lnTo>
                    <a:pt x="49360" y="70066"/>
                  </a:lnTo>
                  <a:lnTo>
                    <a:pt x="60655" y="62252"/>
                  </a:lnTo>
                  <a:lnTo>
                    <a:pt x="68272" y="50661"/>
                  </a:lnTo>
                  <a:lnTo>
                    <a:pt x="71065" y="36465"/>
                  </a:lnTo>
                  <a:lnTo>
                    <a:pt x="68272" y="22269"/>
                  </a:lnTo>
                  <a:lnTo>
                    <a:pt x="60655" y="10678"/>
                  </a:lnTo>
                  <a:lnTo>
                    <a:pt x="49360" y="2864"/>
                  </a:lnTo>
                  <a:lnTo>
                    <a:pt x="3553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8688144" y="1919049"/>
              <a:ext cx="71120" cy="73025"/>
            </a:xfrm>
            <a:custGeom>
              <a:avLst/>
              <a:gdLst/>
              <a:ahLst/>
              <a:cxnLst/>
              <a:rect l="l" t="t" r="r" b="b"/>
              <a:pathLst>
                <a:path w="71120" h="73025">
                  <a:moveTo>
                    <a:pt x="71066" y="36465"/>
                  </a:moveTo>
                  <a:lnTo>
                    <a:pt x="68272" y="50661"/>
                  </a:lnTo>
                  <a:lnTo>
                    <a:pt x="60656" y="62251"/>
                  </a:lnTo>
                  <a:lnTo>
                    <a:pt x="49361" y="70065"/>
                  </a:lnTo>
                  <a:lnTo>
                    <a:pt x="35533" y="72930"/>
                  </a:lnTo>
                  <a:lnTo>
                    <a:pt x="21705" y="70065"/>
                  </a:lnTo>
                  <a:lnTo>
                    <a:pt x="10410" y="62251"/>
                  </a:lnTo>
                  <a:lnTo>
                    <a:pt x="2793" y="50661"/>
                  </a:lnTo>
                  <a:lnTo>
                    <a:pt x="0" y="36465"/>
                  </a:lnTo>
                  <a:lnTo>
                    <a:pt x="2793" y="22269"/>
                  </a:lnTo>
                  <a:lnTo>
                    <a:pt x="10410" y="10678"/>
                  </a:lnTo>
                  <a:lnTo>
                    <a:pt x="21705" y="2864"/>
                  </a:lnTo>
                  <a:lnTo>
                    <a:pt x="35533" y="0"/>
                  </a:lnTo>
                  <a:lnTo>
                    <a:pt x="49361" y="2864"/>
                  </a:lnTo>
                  <a:lnTo>
                    <a:pt x="60656" y="10678"/>
                  </a:lnTo>
                  <a:lnTo>
                    <a:pt x="68272" y="22269"/>
                  </a:lnTo>
                  <a:lnTo>
                    <a:pt x="71066" y="36465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7" name="object 347" descr=""/>
          <p:cNvSpPr txBox="1"/>
          <p:nvPr/>
        </p:nvSpPr>
        <p:spPr>
          <a:xfrm>
            <a:off x="6587354" y="2543273"/>
            <a:ext cx="2204085" cy="31115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750">
                <a:latin typeface="Arial"/>
                <a:cs typeface="Arial"/>
              </a:rPr>
              <a:t>0</a:t>
            </a:r>
            <a:r>
              <a:rPr dirty="0" sz="750" spc="285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4</a:t>
            </a:r>
            <a:r>
              <a:rPr dirty="0" sz="750" spc="290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8</a:t>
            </a:r>
            <a:r>
              <a:rPr dirty="0" sz="750" spc="175">
                <a:latin typeface="Arial"/>
                <a:cs typeface="Arial"/>
              </a:rPr>
              <a:t>  </a:t>
            </a:r>
            <a:r>
              <a:rPr dirty="0" sz="750">
                <a:latin typeface="Arial"/>
                <a:cs typeface="Arial"/>
              </a:rPr>
              <a:t>12</a:t>
            </a:r>
            <a:r>
              <a:rPr dirty="0" sz="750" spc="33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16</a:t>
            </a:r>
            <a:r>
              <a:rPr dirty="0" sz="750" spc="32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20</a:t>
            </a:r>
            <a:r>
              <a:rPr dirty="0" sz="750" spc="32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24</a:t>
            </a:r>
            <a:r>
              <a:rPr dirty="0" sz="750" spc="32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28</a:t>
            </a:r>
            <a:r>
              <a:rPr dirty="0" sz="750" spc="32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32</a:t>
            </a:r>
            <a:r>
              <a:rPr dirty="0" sz="750" spc="32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36</a:t>
            </a:r>
            <a:r>
              <a:rPr dirty="0" sz="750" spc="325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40</a:t>
            </a:r>
            <a:r>
              <a:rPr dirty="0" sz="750" spc="320">
                <a:latin typeface="Arial"/>
                <a:cs typeface="Arial"/>
              </a:rPr>
              <a:t> </a:t>
            </a:r>
            <a:r>
              <a:rPr dirty="0" sz="750">
                <a:latin typeface="Arial"/>
                <a:cs typeface="Arial"/>
              </a:rPr>
              <a:t>44</a:t>
            </a:r>
            <a:r>
              <a:rPr dirty="0" sz="750" spc="325">
                <a:latin typeface="Arial"/>
                <a:cs typeface="Arial"/>
              </a:rPr>
              <a:t> </a:t>
            </a:r>
            <a:r>
              <a:rPr dirty="0" sz="750" spc="-25">
                <a:latin typeface="Arial"/>
                <a:cs typeface="Arial"/>
              </a:rPr>
              <a:t>48</a:t>
            </a:r>
            <a:endParaRPr sz="750">
              <a:latin typeface="Arial"/>
              <a:cs typeface="Arial"/>
            </a:endParaRPr>
          </a:p>
          <a:p>
            <a:pPr marL="858519">
              <a:lnSpc>
                <a:spcPct val="100000"/>
              </a:lnSpc>
              <a:spcBef>
                <a:spcPts val="225"/>
              </a:spcBef>
            </a:pPr>
            <a:r>
              <a:rPr dirty="0" sz="750" b="1">
                <a:latin typeface="Arial"/>
                <a:cs typeface="Arial"/>
              </a:rPr>
              <a:t>Study</a:t>
            </a:r>
            <a:r>
              <a:rPr dirty="0" sz="750" spc="-10" b="1">
                <a:latin typeface="Arial"/>
                <a:cs typeface="Arial"/>
              </a:rPr>
              <a:t> </a:t>
            </a:r>
            <a:r>
              <a:rPr dirty="0" sz="750" spc="-20" b="1">
                <a:latin typeface="Arial"/>
                <a:cs typeface="Arial"/>
              </a:rPr>
              <a:t>Week</a:t>
            </a:r>
            <a:endParaRPr sz="750">
              <a:latin typeface="Arial"/>
              <a:cs typeface="Arial"/>
            </a:endParaRPr>
          </a:p>
        </p:txBody>
      </p:sp>
      <p:sp>
        <p:nvSpPr>
          <p:cNvPr id="348" name="object 348" descr=""/>
          <p:cNvSpPr txBox="1"/>
          <p:nvPr/>
        </p:nvSpPr>
        <p:spPr>
          <a:xfrm>
            <a:off x="6384457" y="2410986"/>
            <a:ext cx="167640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>
                <a:latin typeface="Arial"/>
                <a:cs typeface="Arial"/>
              </a:rPr>
              <a:t>-</a:t>
            </a:r>
            <a:r>
              <a:rPr dirty="0" sz="750" spc="-25"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</p:txBody>
      </p:sp>
      <p:sp>
        <p:nvSpPr>
          <p:cNvPr id="349" name="object 349" descr=""/>
          <p:cNvSpPr txBox="1"/>
          <p:nvPr/>
        </p:nvSpPr>
        <p:spPr>
          <a:xfrm>
            <a:off x="6471341" y="1990117"/>
            <a:ext cx="80010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 spc="-50">
                <a:latin typeface="Arial"/>
                <a:cs typeface="Arial"/>
              </a:rPr>
              <a:t>0</a:t>
            </a:r>
            <a:endParaRPr sz="750">
              <a:latin typeface="Arial"/>
              <a:cs typeface="Arial"/>
            </a:endParaRPr>
          </a:p>
        </p:txBody>
      </p:sp>
      <p:sp>
        <p:nvSpPr>
          <p:cNvPr id="350" name="object 350" descr=""/>
          <p:cNvSpPr txBox="1"/>
          <p:nvPr/>
        </p:nvSpPr>
        <p:spPr>
          <a:xfrm>
            <a:off x="6417005" y="1569299"/>
            <a:ext cx="134620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 spc="-25">
                <a:latin typeface="Arial"/>
                <a:cs typeface="Arial"/>
              </a:rPr>
              <a:t>25</a:t>
            </a:r>
            <a:endParaRPr sz="750">
              <a:latin typeface="Arial"/>
              <a:cs typeface="Arial"/>
            </a:endParaRPr>
          </a:p>
        </p:txBody>
      </p:sp>
      <p:sp>
        <p:nvSpPr>
          <p:cNvPr id="351" name="object 351" descr=""/>
          <p:cNvSpPr txBox="1"/>
          <p:nvPr/>
        </p:nvSpPr>
        <p:spPr>
          <a:xfrm>
            <a:off x="6417005" y="1146911"/>
            <a:ext cx="134620" cy="14605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750" spc="-25">
                <a:latin typeface="Arial"/>
                <a:cs typeface="Arial"/>
              </a:rPr>
              <a:t>50</a:t>
            </a:r>
            <a:endParaRPr sz="750">
              <a:latin typeface="Arial"/>
              <a:cs typeface="Arial"/>
            </a:endParaRPr>
          </a:p>
        </p:txBody>
      </p:sp>
      <p:sp>
        <p:nvSpPr>
          <p:cNvPr id="352" name="object 352" descr=""/>
          <p:cNvSpPr txBox="1"/>
          <p:nvPr/>
        </p:nvSpPr>
        <p:spPr>
          <a:xfrm>
            <a:off x="6111509" y="1326391"/>
            <a:ext cx="247650" cy="1109980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 indent="16510">
              <a:lnSpc>
                <a:spcPts val="890"/>
              </a:lnSpc>
              <a:spcBef>
                <a:spcPts val="85"/>
              </a:spcBef>
            </a:pPr>
            <a:r>
              <a:rPr dirty="0" sz="750" b="1">
                <a:latin typeface="Arial"/>
                <a:cs typeface="Arial"/>
              </a:rPr>
              <a:t>Mean</a:t>
            </a:r>
            <a:r>
              <a:rPr dirty="0" sz="750" spc="114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Percent</a:t>
            </a:r>
            <a:r>
              <a:rPr dirty="0" sz="750" spc="12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Change </a:t>
            </a:r>
            <a:r>
              <a:rPr dirty="0" sz="750" b="1">
                <a:latin typeface="Arial"/>
                <a:cs typeface="Arial"/>
              </a:rPr>
              <a:t>(±</a:t>
            </a:r>
            <a:r>
              <a:rPr dirty="0" sz="750" spc="6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SEM)</a:t>
            </a:r>
            <a:r>
              <a:rPr dirty="0" sz="750" spc="70" b="1">
                <a:latin typeface="Arial"/>
                <a:cs typeface="Arial"/>
              </a:rPr>
              <a:t> </a:t>
            </a:r>
            <a:r>
              <a:rPr dirty="0" sz="750" b="1">
                <a:latin typeface="Arial"/>
                <a:cs typeface="Arial"/>
              </a:rPr>
              <a:t>From</a:t>
            </a:r>
            <a:r>
              <a:rPr dirty="0" sz="750" spc="75" b="1">
                <a:latin typeface="Arial"/>
                <a:cs typeface="Arial"/>
              </a:rPr>
              <a:t> </a:t>
            </a:r>
            <a:r>
              <a:rPr dirty="0" sz="750" spc="-10" b="1">
                <a:latin typeface="Arial"/>
                <a:cs typeface="Arial"/>
              </a:rPr>
              <a:t>Baseline</a:t>
            </a:r>
            <a:endParaRPr sz="750">
              <a:latin typeface="Arial"/>
              <a:cs typeface="Arial"/>
            </a:endParaRPr>
          </a:p>
        </p:txBody>
      </p:sp>
      <p:sp>
        <p:nvSpPr>
          <p:cNvPr id="353" name="object 353" descr=""/>
          <p:cNvSpPr/>
          <p:nvPr/>
        </p:nvSpPr>
        <p:spPr>
          <a:xfrm>
            <a:off x="7098820" y="2743083"/>
            <a:ext cx="59055" cy="189230"/>
          </a:xfrm>
          <a:custGeom>
            <a:avLst/>
            <a:gdLst/>
            <a:ahLst/>
            <a:cxnLst/>
            <a:rect l="l" t="t" r="r" b="b"/>
            <a:pathLst>
              <a:path w="59054" h="189230">
                <a:moveTo>
                  <a:pt x="12804" y="184941"/>
                </a:moveTo>
                <a:lnTo>
                  <a:pt x="11768" y="184971"/>
                </a:lnTo>
                <a:lnTo>
                  <a:pt x="10984" y="185780"/>
                </a:lnTo>
                <a:lnTo>
                  <a:pt x="10996" y="187827"/>
                </a:lnTo>
                <a:lnTo>
                  <a:pt x="11804" y="188635"/>
                </a:lnTo>
                <a:lnTo>
                  <a:pt x="12801" y="188653"/>
                </a:lnTo>
                <a:lnTo>
                  <a:pt x="46642" y="188662"/>
                </a:lnTo>
                <a:lnTo>
                  <a:pt x="47670" y="188635"/>
                </a:lnTo>
                <a:lnTo>
                  <a:pt x="48456" y="187827"/>
                </a:lnTo>
                <a:lnTo>
                  <a:pt x="48447" y="185780"/>
                </a:lnTo>
                <a:lnTo>
                  <a:pt x="47641" y="184971"/>
                </a:lnTo>
                <a:lnTo>
                  <a:pt x="46638" y="184951"/>
                </a:lnTo>
                <a:lnTo>
                  <a:pt x="12804" y="184941"/>
                </a:lnTo>
                <a:close/>
              </a:path>
              <a:path w="59054" h="189230">
                <a:moveTo>
                  <a:pt x="57829" y="167985"/>
                </a:moveTo>
                <a:lnTo>
                  <a:pt x="24791" y="167985"/>
                </a:lnTo>
                <a:lnTo>
                  <a:pt x="34629" y="167987"/>
                </a:lnTo>
                <a:lnTo>
                  <a:pt x="34625" y="184950"/>
                </a:lnTo>
                <a:lnTo>
                  <a:pt x="38323" y="184950"/>
                </a:lnTo>
                <a:lnTo>
                  <a:pt x="38327" y="168075"/>
                </a:lnTo>
                <a:lnTo>
                  <a:pt x="57829" y="167985"/>
                </a:lnTo>
                <a:close/>
              </a:path>
              <a:path w="59054" h="189230">
                <a:moveTo>
                  <a:pt x="840" y="164254"/>
                </a:moveTo>
                <a:lnTo>
                  <a:pt x="0" y="165070"/>
                </a:lnTo>
                <a:lnTo>
                  <a:pt x="16" y="167167"/>
                </a:lnTo>
                <a:lnTo>
                  <a:pt x="787" y="167960"/>
                </a:lnTo>
                <a:lnTo>
                  <a:pt x="21093" y="168069"/>
                </a:lnTo>
                <a:lnTo>
                  <a:pt x="21087" y="184945"/>
                </a:lnTo>
                <a:lnTo>
                  <a:pt x="24785" y="184945"/>
                </a:lnTo>
                <a:lnTo>
                  <a:pt x="24791" y="167985"/>
                </a:lnTo>
                <a:lnTo>
                  <a:pt x="57829" y="167985"/>
                </a:lnTo>
                <a:lnTo>
                  <a:pt x="58644" y="167167"/>
                </a:lnTo>
                <a:lnTo>
                  <a:pt x="58595" y="165070"/>
                </a:lnTo>
                <a:lnTo>
                  <a:pt x="57812" y="164285"/>
                </a:lnTo>
                <a:lnTo>
                  <a:pt x="1861" y="164270"/>
                </a:lnTo>
                <a:lnTo>
                  <a:pt x="840" y="164254"/>
                </a:lnTo>
                <a:close/>
              </a:path>
              <a:path w="59054" h="189230">
                <a:moveTo>
                  <a:pt x="28647" y="0"/>
                </a:moveTo>
                <a:lnTo>
                  <a:pt x="27805" y="814"/>
                </a:lnTo>
                <a:lnTo>
                  <a:pt x="27801" y="47533"/>
                </a:lnTo>
                <a:lnTo>
                  <a:pt x="26198" y="47536"/>
                </a:lnTo>
                <a:lnTo>
                  <a:pt x="23075" y="48915"/>
                </a:lnTo>
                <a:lnTo>
                  <a:pt x="21052" y="52005"/>
                </a:lnTo>
                <a:lnTo>
                  <a:pt x="21027" y="70895"/>
                </a:lnTo>
                <a:lnTo>
                  <a:pt x="19323" y="71835"/>
                </a:lnTo>
                <a:lnTo>
                  <a:pt x="17751" y="72998"/>
                </a:lnTo>
                <a:lnTo>
                  <a:pt x="12782" y="77833"/>
                </a:lnTo>
                <a:lnTo>
                  <a:pt x="10822" y="82694"/>
                </a:lnTo>
                <a:lnTo>
                  <a:pt x="10948" y="87584"/>
                </a:lnTo>
                <a:lnTo>
                  <a:pt x="10990" y="164273"/>
                </a:lnTo>
                <a:lnTo>
                  <a:pt x="48421" y="164273"/>
                </a:lnTo>
                <a:lnTo>
                  <a:pt x="14690" y="164200"/>
                </a:lnTo>
                <a:lnTo>
                  <a:pt x="14681" y="150477"/>
                </a:lnTo>
                <a:lnTo>
                  <a:pt x="31465" y="150477"/>
                </a:lnTo>
                <a:lnTo>
                  <a:pt x="31464" y="146773"/>
                </a:lnTo>
                <a:lnTo>
                  <a:pt x="14681" y="146768"/>
                </a:lnTo>
                <a:lnTo>
                  <a:pt x="14673" y="134745"/>
                </a:lnTo>
                <a:lnTo>
                  <a:pt x="31438" y="134745"/>
                </a:lnTo>
                <a:lnTo>
                  <a:pt x="31437" y="131042"/>
                </a:lnTo>
                <a:lnTo>
                  <a:pt x="14672" y="131037"/>
                </a:lnTo>
                <a:lnTo>
                  <a:pt x="14665" y="119011"/>
                </a:lnTo>
                <a:lnTo>
                  <a:pt x="31433" y="119011"/>
                </a:lnTo>
                <a:lnTo>
                  <a:pt x="31432" y="115309"/>
                </a:lnTo>
                <a:lnTo>
                  <a:pt x="14663" y="115305"/>
                </a:lnTo>
                <a:lnTo>
                  <a:pt x="14655" y="102043"/>
                </a:lnTo>
                <a:lnTo>
                  <a:pt x="48389" y="102043"/>
                </a:lnTo>
                <a:lnTo>
                  <a:pt x="48387" y="98343"/>
                </a:lnTo>
                <a:lnTo>
                  <a:pt x="14654" y="98334"/>
                </a:lnTo>
                <a:lnTo>
                  <a:pt x="14545" y="83592"/>
                </a:lnTo>
                <a:lnTo>
                  <a:pt x="16117" y="79739"/>
                </a:lnTo>
                <a:lnTo>
                  <a:pt x="19969" y="76023"/>
                </a:lnTo>
                <a:lnTo>
                  <a:pt x="21065" y="75201"/>
                </a:lnTo>
                <a:lnTo>
                  <a:pt x="22245" y="74514"/>
                </a:lnTo>
                <a:lnTo>
                  <a:pt x="43119" y="74514"/>
                </a:lnTo>
                <a:lnTo>
                  <a:pt x="41545" y="72988"/>
                </a:lnTo>
                <a:lnTo>
                  <a:pt x="39969" y="71826"/>
                </a:lnTo>
                <a:lnTo>
                  <a:pt x="38279" y="70895"/>
                </a:lnTo>
                <a:lnTo>
                  <a:pt x="24739" y="70807"/>
                </a:lnTo>
                <a:lnTo>
                  <a:pt x="24737" y="54127"/>
                </a:lnTo>
                <a:lnTo>
                  <a:pt x="25257" y="52878"/>
                </a:lnTo>
                <a:lnTo>
                  <a:pt x="26459" y="51687"/>
                </a:lnTo>
                <a:lnTo>
                  <a:pt x="26765" y="51446"/>
                </a:lnTo>
                <a:lnTo>
                  <a:pt x="27096" y="51241"/>
                </a:lnTo>
                <a:lnTo>
                  <a:pt x="37751" y="51241"/>
                </a:lnTo>
                <a:lnTo>
                  <a:pt x="36222" y="48912"/>
                </a:lnTo>
                <a:lnTo>
                  <a:pt x="33100" y="47536"/>
                </a:lnTo>
                <a:lnTo>
                  <a:pt x="31499" y="47536"/>
                </a:lnTo>
                <a:lnTo>
                  <a:pt x="31441" y="814"/>
                </a:lnTo>
                <a:lnTo>
                  <a:pt x="30689" y="35"/>
                </a:lnTo>
                <a:lnTo>
                  <a:pt x="28647" y="0"/>
                </a:lnTo>
                <a:close/>
              </a:path>
              <a:path w="59054" h="189230">
                <a:moveTo>
                  <a:pt x="48389" y="102043"/>
                </a:moveTo>
                <a:lnTo>
                  <a:pt x="14655" y="102043"/>
                </a:lnTo>
                <a:lnTo>
                  <a:pt x="44690" y="102050"/>
                </a:lnTo>
                <a:lnTo>
                  <a:pt x="44723" y="164211"/>
                </a:lnTo>
                <a:lnTo>
                  <a:pt x="48421" y="164211"/>
                </a:lnTo>
                <a:lnTo>
                  <a:pt x="48389" y="102043"/>
                </a:lnTo>
                <a:close/>
              </a:path>
              <a:path w="59054" h="189230">
                <a:moveTo>
                  <a:pt x="31465" y="150477"/>
                </a:moveTo>
                <a:lnTo>
                  <a:pt x="14681" y="150477"/>
                </a:lnTo>
                <a:lnTo>
                  <a:pt x="31465" y="150481"/>
                </a:lnTo>
                <a:close/>
              </a:path>
              <a:path w="59054" h="189230">
                <a:moveTo>
                  <a:pt x="31438" y="134745"/>
                </a:moveTo>
                <a:lnTo>
                  <a:pt x="14673" y="134745"/>
                </a:lnTo>
                <a:lnTo>
                  <a:pt x="31438" y="134750"/>
                </a:lnTo>
                <a:close/>
              </a:path>
              <a:path w="59054" h="189230">
                <a:moveTo>
                  <a:pt x="31433" y="119011"/>
                </a:moveTo>
                <a:lnTo>
                  <a:pt x="14665" y="119011"/>
                </a:lnTo>
                <a:lnTo>
                  <a:pt x="31433" y="119018"/>
                </a:lnTo>
                <a:close/>
              </a:path>
              <a:path w="59054" h="189230">
                <a:moveTo>
                  <a:pt x="43119" y="74514"/>
                </a:moveTo>
                <a:lnTo>
                  <a:pt x="22245" y="74514"/>
                </a:lnTo>
                <a:lnTo>
                  <a:pt x="37072" y="74518"/>
                </a:lnTo>
                <a:lnTo>
                  <a:pt x="38254" y="75206"/>
                </a:lnTo>
                <a:lnTo>
                  <a:pt x="44687" y="98343"/>
                </a:lnTo>
                <a:lnTo>
                  <a:pt x="48387" y="98343"/>
                </a:lnTo>
                <a:lnTo>
                  <a:pt x="48402" y="82664"/>
                </a:lnTo>
                <a:lnTo>
                  <a:pt x="46461" y="77899"/>
                </a:lnTo>
                <a:lnTo>
                  <a:pt x="43119" y="74514"/>
                </a:lnTo>
                <a:close/>
              </a:path>
              <a:path w="59054" h="189230">
                <a:moveTo>
                  <a:pt x="37751" y="51241"/>
                </a:moveTo>
                <a:lnTo>
                  <a:pt x="27096" y="51241"/>
                </a:lnTo>
                <a:lnTo>
                  <a:pt x="32209" y="51243"/>
                </a:lnTo>
                <a:lnTo>
                  <a:pt x="33671" y="52133"/>
                </a:lnTo>
                <a:lnTo>
                  <a:pt x="34566" y="53720"/>
                </a:lnTo>
                <a:lnTo>
                  <a:pt x="34580" y="70810"/>
                </a:lnTo>
                <a:lnTo>
                  <a:pt x="38279" y="70810"/>
                </a:lnTo>
                <a:lnTo>
                  <a:pt x="38250" y="52005"/>
                </a:lnTo>
                <a:lnTo>
                  <a:pt x="37751" y="5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4" name="object 354" descr=""/>
          <p:cNvSpPr/>
          <p:nvPr/>
        </p:nvSpPr>
        <p:spPr>
          <a:xfrm>
            <a:off x="6596914" y="2743083"/>
            <a:ext cx="59055" cy="189230"/>
          </a:xfrm>
          <a:custGeom>
            <a:avLst/>
            <a:gdLst/>
            <a:ahLst/>
            <a:cxnLst/>
            <a:rect l="l" t="t" r="r" b="b"/>
            <a:pathLst>
              <a:path w="59054" h="189230">
                <a:moveTo>
                  <a:pt x="12802" y="184941"/>
                </a:moveTo>
                <a:lnTo>
                  <a:pt x="11768" y="184971"/>
                </a:lnTo>
                <a:lnTo>
                  <a:pt x="10984" y="185780"/>
                </a:lnTo>
                <a:lnTo>
                  <a:pt x="10996" y="187827"/>
                </a:lnTo>
                <a:lnTo>
                  <a:pt x="11803" y="188635"/>
                </a:lnTo>
                <a:lnTo>
                  <a:pt x="12801" y="188653"/>
                </a:lnTo>
                <a:lnTo>
                  <a:pt x="46642" y="188662"/>
                </a:lnTo>
                <a:lnTo>
                  <a:pt x="47670" y="188635"/>
                </a:lnTo>
                <a:lnTo>
                  <a:pt x="48456" y="187827"/>
                </a:lnTo>
                <a:lnTo>
                  <a:pt x="48447" y="185780"/>
                </a:lnTo>
                <a:lnTo>
                  <a:pt x="47641" y="184971"/>
                </a:lnTo>
                <a:lnTo>
                  <a:pt x="46636" y="184951"/>
                </a:lnTo>
                <a:lnTo>
                  <a:pt x="12802" y="184941"/>
                </a:lnTo>
                <a:close/>
              </a:path>
              <a:path w="59054" h="189230">
                <a:moveTo>
                  <a:pt x="57828" y="167985"/>
                </a:moveTo>
                <a:lnTo>
                  <a:pt x="24791" y="167985"/>
                </a:lnTo>
                <a:lnTo>
                  <a:pt x="34629" y="167987"/>
                </a:lnTo>
                <a:lnTo>
                  <a:pt x="34625" y="184950"/>
                </a:lnTo>
                <a:lnTo>
                  <a:pt x="38323" y="184950"/>
                </a:lnTo>
                <a:lnTo>
                  <a:pt x="38327" y="168075"/>
                </a:lnTo>
                <a:lnTo>
                  <a:pt x="57828" y="167985"/>
                </a:lnTo>
                <a:close/>
              </a:path>
              <a:path w="59054" h="189230">
                <a:moveTo>
                  <a:pt x="840" y="164254"/>
                </a:moveTo>
                <a:lnTo>
                  <a:pt x="0" y="165070"/>
                </a:lnTo>
                <a:lnTo>
                  <a:pt x="16" y="167167"/>
                </a:lnTo>
                <a:lnTo>
                  <a:pt x="787" y="167960"/>
                </a:lnTo>
                <a:lnTo>
                  <a:pt x="21092" y="168069"/>
                </a:lnTo>
                <a:lnTo>
                  <a:pt x="21087" y="184945"/>
                </a:lnTo>
                <a:lnTo>
                  <a:pt x="24785" y="184945"/>
                </a:lnTo>
                <a:lnTo>
                  <a:pt x="24791" y="167985"/>
                </a:lnTo>
                <a:lnTo>
                  <a:pt x="57828" y="167985"/>
                </a:lnTo>
                <a:lnTo>
                  <a:pt x="58643" y="167167"/>
                </a:lnTo>
                <a:lnTo>
                  <a:pt x="58594" y="165070"/>
                </a:lnTo>
                <a:lnTo>
                  <a:pt x="57812" y="164285"/>
                </a:lnTo>
                <a:lnTo>
                  <a:pt x="1861" y="164270"/>
                </a:lnTo>
                <a:lnTo>
                  <a:pt x="840" y="164254"/>
                </a:lnTo>
                <a:close/>
              </a:path>
              <a:path w="59054" h="189230">
                <a:moveTo>
                  <a:pt x="28647" y="0"/>
                </a:moveTo>
                <a:lnTo>
                  <a:pt x="27805" y="814"/>
                </a:lnTo>
                <a:lnTo>
                  <a:pt x="27801" y="47533"/>
                </a:lnTo>
                <a:lnTo>
                  <a:pt x="26198" y="47536"/>
                </a:lnTo>
                <a:lnTo>
                  <a:pt x="23075" y="48915"/>
                </a:lnTo>
                <a:lnTo>
                  <a:pt x="21052" y="52005"/>
                </a:lnTo>
                <a:lnTo>
                  <a:pt x="21027" y="70895"/>
                </a:lnTo>
                <a:lnTo>
                  <a:pt x="19323" y="71835"/>
                </a:lnTo>
                <a:lnTo>
                  <a:pt x="17751" y="72998"/>
                </a:lnTo>
                <a:lnTo>
                  <a:pt x="12782" y="77833"/>
                </a:lnTo>
                <a:lnTo>
                  <a:pt x="10822" y="82694"/>
                </a:lnTo>
                <a:lnTo>
                  <a:pt x="10948" y="87584"/>
                </a:lnTo>
                <a:lnTo>
                  <a:pt x="10990" y="164273"/>
                </a:lnTo>
                <a:lnTo>
                  <a:pt x="48421" y="164273"/>
                </a:lnTo>
                <a:lnTo>
                  <a:pt x="14690" y="164200"/>
                </a:lnTo>
                <a:lnTo>
                  <a:pt x="14681" y="150477"/>
                </a:lnTo>
                <a:lnTo>
                  <a:pt x="31465" y="150477"/>
                </a:lnTo>
                <a:lnTo>
                  <a:pt x="31464" y="146773"/>
                </a:lnTo>
                <a:lnTo>
                  <a:pt x="14679" y="146768"/>
                </a:lnTo>
                <a:lnTo>
                  <a:pt x="14673" y="134745"/>
                </a:lnTo>
                <a:lnTo>
                  <a:pt x="31438" y="134745"/>
                </a:lnTo>
                <a:lnTo>
                  <a:pt x="31437" y="131042"/>
                </a:lnTo>
                <a:lnTo>
                  <a:pt x="14672" y="131037"/>
                </a:lnTo>
                <a:lnTo>
                  <a:pt x="14664" y="119011"/>
                </a:lnTo>
                <a:lnTo>
                  <a:pt x="31432" y="119011"/>
                </a:lnTo>
                <a:lnTo>
                  <a:pt x="31432" y="115309"/>
                </a:lnTo>
                <a:lnTo>
                  <a:pt x="14663" y="115305"/>
                </a:lnTo>
                <a:lnTo>
                  <a:pt x="14654" y="102043"/>
                </a:lnTo>
                <a:lnTo>
                  <a:pt x="48389" y="102043"/>
                </a:lnTo>
                <a:lnTo>
                  <a:pt x="48387" y="98343"/>
                </a:lnTo>
                <a:lnTo>
                  <a:pt x="14654" y="98334"/>
                </a:lnTo>
                <a:lnTo>
                  <a:pt x="14545" y="83592"/>
                </a:lnTo>
                <a:lnTo>
                  <a:pt x="16117" y="79739"/>
                </a:lnTo>
                <a:lnTo>
                  <a:pt x="19968" y="76023"/>
                </a:lnTo>
                <a:lnTo>
                  <a:pt x="21065" y="75201"/>
                </a:lnTo>
                <a:lnTo>
                  <a:pt x="22245" y="74514"/>
                </a:lnTo>
                <a:lnTo>
                  <a:pt x="43119" y="74514"/>
                </a:lnTo>
                <a:lnTo>
                  <a:pt x="41545" y="72988"/>
                </a:lnTo>
                <a:lnTo>
                  <a:pt x="39969" y="71826"/>
                </a:lnTo>
                <a:lnTo>
                  <a:pt x="38277" y="70895"/>
                </a:lnTo>
                <a:lnTo>
                  <a:pt x="24739" y="70807"/>
                </a:lnTo>
                <a:lnTo>
                  <a:pt x="24735" y="54127"/>
                </a:lnTo>
                <a:lnTo>
                  <a:pt x="25256" y="52878"/>
                </a:lnTo>
                <a:lnTo>
                  <a:pt x="26459" y="51687"/>
                </a:lnTo>
                <a:lnTo>
                  <a:pt x="26765" y="51446"/>
                </a:lnTo>
                <a:lnTo>
                  <a:pt x="27096" y="51241"/>
                </a:lnTo>
                <a:lnTo>
                  <a:pt x="37751" y="51241"/>
                </a:lnTo>
                <a:lnTo>
                  <a:pt x="36222" y="48912"/>
                </a:lnTo>
                <a:lnTo>
                  <a:pt x="33100" y="47536"/>
                </a:lnTo>
                <a:lnTo>
                  <a:pt x="31499" y="47536"/>
                </a:lnTo>
                <a:lnTo>
                  <a:pt x="31439" y="814"/>
                </a:lnTo>
                <a:lnTo>
                  <a:pt x="30689" y="35"/>
                </a:lnTo>
                <a:lnTo>
                  <a:pt x="28647" y="0"/>
                </a:lnTo>
                <a:close/>
              </a:path>
              <a:path w="59054" h="189230">
                <a:moveTo>
                  <a:pt x="48389" y="102043"/>
                </a:moveTo>
                <a:lnTo>
                  <a:pt x="14654" y="102043"/>
                </a:lnTo>
                <a:lnTo>
                  <a:pt x="44690" y="102050"/>
                </a:lnTo>
                <a:lnTo>
                  <a:pt x="44721" y="164211"/>
                </a:lnTo>
                <a:lnTo>
                  <a:pt x="48421" y="164211"/>
                </a:lnTo>
                <a:lnTo>
                  <a:pt x="48389" y="102043"/>
                </a:lnTo>
                <a:close/>
              </a:path>
              <a:path w="59054" h="189230">
                <a:moveTo>
                  <a:pt x="31465" y="150477"/>
                </a:moveTo>
                <a:lnTo>
                  <a:pt x="14681" y="150477"/>
                </a:lnTo>
                <a:lnTo>
                  <a:pt x="31465" y="150481"/>
                </a:lnTo>
                <a:close/>
              </a:path>
              <a:path w="59054" h="189230">
                <a:moveTo>
                  <a:pt x="31438" y="134745"/>
                </a:moveTo>
                <a:lnTo>
                  <a:pt x="14673" y="134745"/>
                </a:lnTo>
                <a:lnTo>
                  <a:pt x="31438" y="134750"/>
                </a:lnTo>
                <a:close/>
              </a:path>
              <a:path w="59054" h="189230">
                <a:moveTo>
                  <a:pt x="31432" y="119011"/>
                </a:moveTo>
                <a:lnTo>
                  <a:pt x="14664" y="119011"/>
                </a:lnTo>
                <a:lnTo>
                  <a:pt x="31432" y="119018"/>
                </a:lnTo>
                <a:close/>
              </a:path>
              <a:path w="59054" h="189230">
                <a:moveTo>
                  <a:pt x="43119" y="74514"/>
                </a:moveTo>
                <a:lnTo>
                  <a:pt x="22245" y="74514"/>
                </a:lnTo>
                <a:lnTo>
                  <a:pt x="37072" y="74518"/>
                </a:lnTo>
                <a:lnTo>
                  <a:pt x="38254" y="75206"/>
                </a:lnTo>
                <a:lnTo>
                  <a:pt x="44687" y="98343"/>
                </a:lnTo>
                <a:lnTo>
                  <a:pt x="48387" y="98343"/>
                </a:lnTo>
                <a:lnTo>
                  <a:pt x="48401" y="82664"/>
                </a:lnTo>
                <a:lnTo>
                  <a:pt x="46461" y="77899"/>
                </a:lnTo>
                <a:lnTo>
                  <a:pt x="43119" y="74514"/>
                </a:lnTo>
                <a:close/>
              </a:path>
              <a:path w="59054" h="189230">
                <a:moveTo>
                  <a:pt x="37751" y="51241"/>
                </a:moveTo>
                <a:lnTo>
                  <a:pt x="27096" y="51241"/>
                </a:lnTo>
                <a:lnTo>
                  <a:pt x="32208" y="51243"/>
                </a:lnTo>
                <a:lnTo>
                  <a:pt x="33671" y="52133"/>
                </a:lnTo>
                <a:lnTo>
                  <a:pt x="34566" y="53720"/>
                </a:lnTo>
                <a:lnTo>
                  <a:pt x="34580" y="70810"/>
                </a:lnTo>
                <a:lnTo>
                  <a:pt x="38277" y="70810"/>
                </a:lnTo>
                <a:lnTo>
                  <a:pt x="38250" y="52005"/>
                </a:lnTo>
                <a:lnTo>
                  <a:pt x="37751" y="5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5" name="object 355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10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56" name="object 356" descr=""/>
          <p:cNvSpPr txBox="1"/>
          <p:nvPr/>
        </p:nvSpPr>
        <p:spPr>
          <a:xfrm>
            <a:off x="387350" y="4579606"/>
            <a:ext cx="4102100" cy="134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>
                <a:latin typeface="Century Gothic"/>
                <a:cs typeface="Century Gothic"/>
              </a:rPr>
              <a:t>*Statistical</a:t>
            </a:r>
            <a:r>
              <a:rPr dirty="0" sz="700" spc="-3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significance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determined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using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Mixed</a:t>
            </a:r>
            <a:r>
              <a:rPr dirty="0" sz="700" spc="-3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Model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Repeat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Measures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(MMRM)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analysis.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357" name="object 35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048609" y="698054"/>
            <a:ext cx="7620000" cy="2491105"/>
            <a:chOff x="1048609" y="698054"/>
            <a:chExt cx="7620000" cy="2491105"/>
          </a:xfrm>
        </p:grpSpPr>
        <p:sp>
          <p:nvSpPr>
            <p:cNvPr id="4" name="object 4" descr=""/>
            <p:cNvSpPr/>
            <p:nvPr/>
          </p:nvSpPr>
          <p:spPr>
            <a:xfrm>
              <a:off x="6722722" y="712341"/>
              <a:ext cx="1931670" cy="2462530"/>
            </a:xfrm>
            <a:custGeom>
              <a:avLst/>
              <a:gdLst/>
              <a:ahLst/>
              <a:cxnLst/>
              <a:rect l="l" t="t" r="r" b="b"/>
              <a:pathLst>
                <a:path w="1931670" h="2462530">
                  <a:moveTo>
                    <a:pt x="1931541" y="0"/>
                  </a:moveTo>
                  <a:lnTo>
                    <a:pt x="0" y="0"/>
                  </a:lnTo>
                  <a:lnTo>
                    <a:pt x="0" y="2462373"/>
                  </a:lnTo>
                  <a:lnTo>
                    <a:pt x="1931541" y="2462373"/>
                  </a:lnTo>
                  <a:lnTo>
                    <a:pt x="193154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22722" y="712341"/>
              <a:ext cx="1931670" cy="2462530"/>
            </a:xfrm>
            <a:custGeom>
              <a:avLst/>
              <a:gdLst/>
              <a:ahLst/>
              <a:cxnLst/>
              <a:rect l="l" t="t" r="r" b="b"/>
              <a:pathLst>
                <a:path w="1931670" h="2462530">
                  <a:moveTo>
                    <a:pt x="0" y="0"/>
                  </a:moveTo>
                  <a:lnTo>
                    <a:pt x="1931541" y="0"/>
                  </a:lnTo>
                  <a:lnTo>
                    <a:pt x="1931541" y="2462373"/>
                  </a:lnTo>
                  <a:lnTo>
                    <a:pt x="0" y="246237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062896" y="712341"/>
              <a:ext cx="2047239" cy="2462530"/>
            </a:xfrm>
            <a:custGeom>
              <a:avLst/>
              <a:gdLst/>
              <a:ahLst/>
              <a:cxnLst/>
              <a:rect l="l" t="t" r="r" b="b"/>
              <a:pathLst>
                <a:path w="2047239" h="2462530">
                  <a:moveTo>
                    <a:pt x="2046747" y="0"/>
                  </a:moveTo>
                  <a:lnTo>
                    <a:pt x="0" y="0"/>
                  </a:lnTo>
                  <a:lnTo>
                    <a:pt x="0" y="2462373"/>
                  </a:lnTo>
                  <a:lnTo>
                    <a:pt x="2046747" y="2462373"/>
                  </a:lnTo>
                  <a:lnTo>
                    <a:pt x="2046747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62896" y="712341"/>
              <a:ext cx="2047239" cy="2462530"/>
            </a:xfrm>
            <a:custGeom>
              <a:avLst/>
              <a:gdLst/>
              <a:ahLst/>
              <a:cxnLst/>
              <a:rect l="l" t="t" r="r" b="b"/>
              <a:pathLst>
                <a:path w="2047239" h="2462530">
                  <a:moveTo>
                    <a:pt x="0" y="0"/>
                  </a:moveTo>
                  <a:lnTo>
                    <a:pt x="2046748" y="0"/>
                  </a:lnTo>
                  <a:lnTo>
                    <a:pt x="2046748" y="2462373"/>
                  </a:lnTo>
                  <a:lnTo>
                    <a:pt x="0" y="246237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842551" y="712341"/>
              <a:ext cx="1879600" cy="2462530"/>
            </a:xfrm>
            <a:custGeom>
              <a:avLst/>
              <a:gdLst/>
              <a:ahLst/>
              <a:cxnLst/>
              <a:rect l="l" t="t" r="r" b="b"/>
              <a:pathLst>
                <a:path w="1879600" h="2462530">
                  <a:moveTo>
                    <a:pt x="0" y="2462373"/>
                  </a:moveTo>
                  <a:lnTo>
                    <a:pt x="1879422" y="2462373"/>
                  </a:lnTo>
                  <a:lnTo>
                    <a:pt x="1879422" y="0"/>
                  </a:lnTo>
                  <a:lnTo>
                    <a:pt x="0" y="0"/>
                  </a:lnTo>
                  <a:lnTo>
                    <a:pt x="0" y="2462373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828853" y="712341"/>
              <a:ext cx="1893570" cy="2462530"/>
            </a:xfrm>
            <a:custGeom>
              <a:avLst/>
              <a:gdLst/>
              <a:ahLst/>
              <a:cxnLst/>
              <a:rect l="l" t="t" r="r" b="b"/>
              <a:pathLst>
                <a:path w="1893570" h="2462530">
                  <a:moveTo>
                    <a:pt x="0" y="0"/>
                  </a:moveTo>
                  <a:lnTo>
                    <a:pt x="1893120" y="0"/>
                  </a:lnTo>
                  <a:lnTo>
                    <a:pt x="1893120" y="2462373"/>
                  </a:lnTo>
                  <a:lnTo>
                    <a:pt x="0" y="246237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099370" y="712341"/>
              <a:ext cx="1743710" cy="2462530"/>
            </a:xfrm>
            <a:custGeom>
              <a:avLst/>
              <a:gdLst/>
              <a:ahLst/>
              <a:cxnLst/>
              <a:rect l="l" t="t" r="r" b="b"/>
              <a:pathLst>
                <a:path w="1743710" h="2462530">
                  <a:moveTo>
                    <a:pt x="1743181" y="0"/>
                  </a:moveTo>
                  <a:lnTo>
                    <a:pt x="0" y="0"/>
                  </a:lnTo>
                  <a:lnTo>
                    <a:pt x="0" y="2462373"/>
                  </a:lnTo>
                  <a:lnTo>
                    <a:pt x="1743181" y="2462373"/>
                  </a:lnTo>
                  <a:lnTo>
                    <a:pt x="174318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99370" y="712341"/>
              <a:ext cx="1743710" cy="2462530"/>
            </a:xfrm>
            <a:custGeom>
              <a:avLst/>
              <a:gdLst/>
              <a:ahLst/>
              <a:cxnLst/>
              <a:rect l="l" t="t" r="r" b="b"/>
              <a:pathLst>
                <a:path w="1743710" h="2462530">
                  <a:moveTo>
                    <a:pt x="0" y="0"/>
                  </a:moveTo>
                  <a:lnTo>
                    <a:pt x="1743182" y="0"/>
                  </a:lnTo>
                  <a:lnTo>
                    <a:pt x="1743182" y="2462373"/>
                  </a:lnTo>
                  <a:lnTo>
                    <a:pt x="0" y="246237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792583" y="701039"/>
            <a:ext cx="647382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900" algn="l"/>
                <a:tab pos="3417570" algn="l"/>
                <a:tab pos="5330190" algn="l"/>
              </a:tabLst>
            </a:pPr>
            <a:r>
              <a:rPr dirty="0" sz="1100" spc="-10" b="1">
                <a:latin typeface="Century Gothic"/>
                <a:cs typeface="Century Gothic"/>
              </a:rPr>
              <a:t>Placebo</a:t>
            </a:r>
            <a:r>
              <a:rPr dirty="0" sz="1100" b="1">
                <a:latin typeface="Century Gothic"/>
                <a:cs typeface="Century Gothic"/>
              </a:rPr>
              <a:t>	Plozasiran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10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mg</a:t>
            </a:r>
            <a:r>
              <a:rPr dirty="0" sz="1100" b="1">
                <a:latin typeface="Century Gothic"/>
                <a:cs typeface="Century Gothic"/>
              </a:rPr>
              <a:t>	Plozasiran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25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mg</a:t>
            </a:r>
            <a:r>
              <a:rPr dirty="0" sz="1100" b="1">
                <a:latin typeface="Century Gothic"/>
                <a:cs typeface="Century Gothic"/>
              </a:rPr>
              <a:t>	Plozasiran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50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mg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1005756" y="807592"/>
            <a:ext cx="7640320" cy="2312035"/>
            <a:chOff x="1005756" y="807592"/>
            <a:chExt cx="7640320" cy="2312035"/>
          </a:xfrm>
        </p:grpSpPr>
        <p:sp>
          <p:nvSpPr>
            <p:cNvPr id="14" name="object 14" descr=""/>
            <p:cNvSpPr/>
            <p:nvPr/>
          </p:nvSpPr>
          <p:spPr>
            <a:xfrm>
              <a:off x="1053211" y="815847"/>
              <a:ext cx="2052955" cy="2082800"/>
            </a:xfrm>
            <a:custGeom>
              <a:avLst/>
              <a:gdLst/>
              <a:ahLst/>
              <a:cxnLst/>
              <a:rect l="l" t="t" r="r" b="b"/>
              <a:pathLst>
                <a:path w="2052955" h="2082800">
                  <a:moveTo>
                    <a:pt x="522605" y="1206500"/>
                  </a:moveTo>
                  <a:lnTo>
                    <a:pt x="486029" y="1206500"/>
                  </a:lnTo>
                  <a:lnTo>
                    <a:pt x="486029" y="1193800"/>
                  </a:lnTo>
                  <a:lnTo>
                    <a:pt x="452501" y="1193800"/>
                  </a:lnTo>
                  <a:lnTo>
                    <a:pt x="452501" y="1168400"/>
                  </a:lnTo>
                  <a:lnTo>
                    <a:pt x="418973" y="1168400"/>
                  </a:lnTo>
                  <a:lnTo>
                    <a:pt x="382397" y="1168400"/>
                  </a:lnTo>
                  <a:lnTo>
                    <a:pt x="382397" y="1143000"/>
                  </a:lnTo>
                  <a:lnTo>
                    <a:pt x="348869" y="1143000"/>
                  </a:lnTo>
                  <a:lnTo>
                    <a:pt x="348869" y="1117600"/>
                  </a:lnTo>
                  <a:lnTo>
                    <a:pt x="312293" y="1117600"/>
                  </a:lnTo>
                  <a:lnTo>
                    <a:pt x="312293" y="1104900"/>
                  </a:lnTo>
                  <a:lnTo>
                    <a:pt x="278765" y="1104900"/>
                  </a:lnTo>
                  <a:lnTo>
                    <a:pt x="242189" y="1104900"/>
                  </a:lnTo>
                  <a:lnTo>
                    <a:pt x="242189" y="1054100"/>
                  </a:lnTo>
                  <a:lnTo>
                    <a:pt x="208661" y="1054100"/>
                  </a:lnTo>
                  <a:lnTo>
                    <a:pt x="208661" y="1028700"/>
                  </a:lnTo>
                  <a:lnTo>
                    <a:pt x="175133" y="1028700"/>
                  </a:lnTo>
                  <a:lnTo>
                    <a:pt x="175133" y="1003300"/>
                  </a:lnTo>
                  <a:lnTo>
                    <a:pt x="138557" y="1003300"/>
                  </a:lnTo>
                  <a:lnTo>
                    <a:pt x="138557" y="812800"/>
                  </a:lnTo>
                  <a:lnTo>
                    <a:pt x="105029" y="812800"/>
                  </a:lnTo>
                  <a:lnTo>
                    <a:pt x="105029" y="800100"/>
                  </a:lnTo>
                  <a:lnTo>
                    <a:pt x="68453" y="800100"/>
                  </a:lnTo>
                  <a:lnTo>
                    <a:pt x="68453" y="330200"/>
                  </a:lnTo>
                  <a:lnTo>
                    <a:pt x="34925" y="330200"/>
                  </a:lnTo>
                  <a:lnTo>
                    <a:pt x="34925" y="0"/>
                  </a:lnTo>
                  <a:lnTo>
                    <a:pt x="0" y="0"/>
                  </a:lnTo>
                  <a:lnTo>
                    <a:pt x="0" y="1257300"/>
                  </a:lnTo>
                  <a:lnTo>
                    <a:pt x="34925" y="1257300"/>
                  </a:lnTo>
                  <a:lnTo>
                    <a:pt x="68453" y="1257300"/>
                  </a:lnTo>
                  <a:lnTo>
                    <a:pt x="522605" y="1257300"/>
                  </a:lnTo>
                  <a:lnTo>
                    <a:pt x="522605" y="1206500"/>
                  </a:lnTo>
                  <a:close/>
                </a:path>
                <a:path w="2052955" h="2082800">
                  <a:moveTo>
                    <a:pt x="2052701" y="1257300"/>
                  </a:moveTo>
                  <a:lnTo>
                    <a:pt x="2052701" y="1257300"/>
                  </a:lnTo>
                  <a:lnTo>
                    <a:pt x="556133" y="1257300"/>
                  </a:lnTo>
                  <a:lnTo>
                    <a:pt x="556133" y="1308100"/>
                  </a:lnTo>
                  <a:lnTo>
                    <a:pt x="592709" y="1308100"/>
                  </a:lnTo>
                  <a:lnTo>
                    <a:pt x="592709" y="1384300"/>
                  </a:lnTo>
                  <a:lnTo>
                    <a:pt x="626237" y="1384300"/>
                  </a:lnTo>
                  <a:lnTo>
                    <a:pt x="659765" y="1384300"/>
                  </a:lnTo>
                  <a:lnTo>
                    <a:pt x="659765" y="1397000"/>
                  </a:lnTo>
                  <a:lnTo>
                    <a:pt x="696341" y="1397000"/>
                  </a:lnTo>
                  <a:lnTo>
                    <a:pt x="696341" y="1409700"/>
                  </a:lnTo>
                  <a:lnTo>
                    <a:pt x="729869" y="1409700"/>
                  </a:lnTo>
                  <a:lnTo>
                    <a:pt x="766445" y="1409700"/>
                  </a:lnTo>
                  <a:lnTo>
                    <a:pt x="766445" y="1435100"/>
                  </a:lnTo>
                  <a:lnTo>
                    <a:pt x="799973" y="1435100"/>
                  </a:lnTo>
                  <a:lnTo>
                    <a:pt x="836549" y="1435100"/>
                  </a:lnTo>
                  <a:lnTo>
                    <a:pt x="836549" y="1447800"/>
                  </a:lnTo>
                  <a:lnTo>
                    <a:pt x="870077" y="1447800"/>
                  </a:lnTo>
                  <a:lnTo>
                    <a:pt x="870077" y="1498600"/>
                  </a:lnTo>
                  <a:lnTo>
                    <a:pt x="903605" y="1498600"/>
                  </a:lnTo>
                  <a:lnTo>
                    <a:pt x="903605" y="1549400"/>
                  </a:lnTo>
                  <a:lnTo>
                    <a:pt x="940181" y="1549400"/>
                  </a:lnTo>
                  <a:lnTo>
                    <a:pt x="973709" y="1549400"/>
                  </a:lnTo>
                  <a:lnTo>
                    <a:pt x="973709" y="1562100"/>
                  </a:lnTo>
                  <a:lnTo>
                    <a:pt x="1010285" y="1562100"/>
                  </a:lnTo>
                  <a:lnTo>
                    <a:pt x="1043813" y="1562100"/>
                  </a:lnTo>
                  <a:lnTo>
                    <a:pt x="1043813" y="1574800"/>
                  </a:lnTo>
                  <a:lnTo>
                    <a:pt x="1077341" y="1574800"/>
                  </a:lnTo>
                  <a:lnTo>
                    <a:pt x="1077341" y="1600200"/>
                  </a:lnTo>
                  <a:lnTo>
                    <a:pt x="1113917" y="1600200"/>
                  </a:lnTo>
                  <a:lnTo>
                    <a:pt x="1113917" y="1612900"/>
                  </a:lnTo>
                  <a:lnTo>
                    <a:pt x="1147445" y="1612900"/>
                  </a:lnTo>
                  <a:lnTo>
                    <a:pt x="1184021" y="1612900"/>
                  </a:lnTo>
                  <a:lnTo>
                    <a:pt x="1184021" y="1625600"/>
                  </a:lnTo>
                  <a:lnTo>
                    <a:pt x="1217549" y="1625600"/>
                  </a:lnTo>
                  <a:lnTo>
                    <a:pt x="1217549" y="1638300"/>
                  </a:lnTo>
                  <a:lnTo>
                    <a:pt x="1254125" y="1638300"/>
                  </a:lnTo>
                  <a:lnTo>
                    <a:pt x="1254125" y="1651000"/>
                  </a:lnTo>
                  <a:lnTo>
                    <a:pt x="1287653" y="1651000"/>
                  </a:lnTo>
                  <a:lnTo>
                    <a:pt x="1287653" y="1663700"/>
                  </a:lnTo>
                  <a:lnTo>
                    <a:pt x="1321181" y="1663700"/>
                  </a:lnTo>
                  <a:lnTo>
                    <a:pt x="1357757" y="1663700"/>
                  </a:lnTo>
                  <a:lnTo>
                    <a:pt x="1391285" y="1663700"/>
                  </a:lnTo>
                  <a:lnTo>
                    <a:pt x="1391285" y="1676400"/>
                  </a:lnTo>
                  <a:lnTo>
                    <a:pt x="1427861" y="1676400"/>
                  </a:lnTo>
                  <a:lnTo>
                    <a:pt x="1461389" y="1676400"/>
                  </a:lnTo>
                  <a:lnTo>
                    <a:pt x="1461389" y="1739900"/>
                  </a:lnTo>
                  <a:lnTo>
                    <a:pt x="1494917" y="1739900"/>
                  </a:lnTo>
                  <a:lnTo>
                    <a:pt x="1494917" y="1778000"/>
                  </a:lnTo>
                  <a:lnTo>
                    <a:pt x="1531493" y="1778000"/>
                  </a:lnTo>
                  <a:lnTo>
                    <a:pt x="1531493" y="1841500"/>
                  </a:lnTo>
                  <a:lnTo>
                    <a:pt x="1565021" y="1841500"/>
                  </a:lnTo>
                  <a:lnTo>
                    <a:pt x="1565021" y="1854200"/>
                  </a:lnTo>
                  <a:lnTo>
                    <a:pt x="1601597" y="1854200"/>
                  </a:lnTo>
                  <a:lnTo>
                    <a:pt x="1601597" y="1866900"/>
                  </a:lnTo>
                  <a:lnTo>
                    <a:pt x="1635125" y="1866900"/>
                  </a:lnTo>
                  <a:lnTo>
                    <a:pt x="1671701" y="1866900"/>
                  </a:lnTo>
                  <a:lnTo>
                    <a:pt x="1671701" y="1905000"/>
                  </a:lnTo>
                  <a:lnTo>
                    <a:pt x="1705229" y="1905000"/>
                  </a:lnTo>
                  <a:lnTo>
                    <a:pt x="1705229" y="1917700"/>
                  </a:lnTo>
                  <a:lnTo>
                    <a:pt x="1738757" y="1917700"/>
                  </a:lnTo>
                  <a:lnTo>
                    <a:pt x="1738757" y="1943100"/>
                  </a:lnTo>
                  <a:lnTo>
                    <a:pt x="1775333" y="1943100"/>
                  </a:lnTo>
                  <a:lnTo>
                    <a:pt x="1775333" y="1981200"/>
                  </a:lnTo>
                  <a:lnTo>
                    <a:pt x="1808861" y="1981200"/>
                  </a:lnTo>
                  <a:lnTo>
                    <a:pt x="1845437" y="1981200"/>
                  </a:lnTo>
                  <a:lnTo>
                    <a:pt x="1845437" y="1993900"/>
                  </a:lnTo>
                  <a:lnTo>
                    <a:pt x="1878965" y="1993900"/>
                  </a:lnTo>
                  <a:lnTo>
                    <a:pt x="1878965" y="2044700"/>
                  </a:lnTo>
                  <a:lnTo>
                    <a:pt x="1912493" y="2044700"/>
                  </a:lnTo>
                  <a:lnTo>
                    <a:pt x="1912493" y="2057400"/>
                  </a:lnTo>
                  <a:lnTo>
                    <a:pt x="1949069" y="2057400"/>
                  </a:lnTo>
                  <a:lnTo>
                    <a:pt x="1949069" y="2070100"/>
                  </a:lnTo>
                  <a:lnTo>
                    <a:pt x="1982597" y="2070100"/>
                  </a:lnTo>
                  <a:lnTo>
                    <a:pt x="1982597" y="2082800"/>
                  </a:lnTo>
                  <a:lnTo>
                    <a:pt x="2019173" y="2082800"/>
                  </a:lnTo>
                  <a:lnTo>
                    <a:pt x="2052701" y="2082800"/>
                  </a:lnTo>
                  <a:lnTo>
                    <a:pt x="2052701" y="125730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53212" y="810767"/>
              <a:ext cx="2052955" cy="2087880"/>
            </a:xfrm>
            <a:custGeom>
              <a:avLst/>
              <a:gdLst/>
              <a:ahLst/>
              <a:cxnLst/>
              <a:rect l="l" t="t" r="r" b="b"/>
              <a:pathLst>
                <a:path w="2052955" h="2087880">
                  <a:moveTo>
                    <a:pt x="34924" y="0"/>
                  </a:moveTo>
                  <a:lnTo>
                    <a:pt x="34924" y="1258824"/>
                  </a:lnTo>
                  <a:lnTo>
                    <a:pt x="0" y="1258824"/>
                  </a:lnTo>
                  <a:lnTo>
                    <a:pt x="0" y="0"/>
                  </a:lnTo>
                </a:path>
                <a:path w="2052955" h="2087880">
                  <a:moveTo>
                    <a:pt x="34924" y="332232"/>
                  </a:moveTo>
                  <a:lnTo>
                    <a:pt x="68452" y="332232"/>
                  </a:lnTo>
                  <a:lnTo>
                    <a:pt x="68452" y="1258824"/>
                  </a:lnTo>
                  <a:lnTo>
                    <a:pt x="34924" y="1258824"/>
                  </a:lnTo>
                  <a:lnTo>
                    <a:pt x="34924" y="332232"/>
                  </a:lnTo>
                </a:path>
                <a:path w="2052955" h="2087880">
                  <a:moveTo>
                    <a:pt x="68452" y="801624"/>
                  </a:moveTo>
                  <a:lnTo>
                    <a:pt x="105028" y="801624"/>
                  </a:lnTo>
                  <a:lnTo>
                    <a:pt x="105028" y="1258824"/>
                  </a:lnTo>
                  <a:lnTo>
                    <a:pt x="68452" y="1258824"/>
                  </a:lnTo>
                  <a:lnTo>
                    <a:pt x="68452" y="801624"/>
                  </a:lnTo>
                </a:path>
                <a:path w="2052955" h="2087880">
                  <a:moveTo>
                    <a:pt x="105028" y="810768"/>
                  </a:moveTo>
                  <a:lnTo>
                    <a:pt x="138556" y="810768"/>
                  </a:lnTo>
                  <a:lnTo>
                    <a:pt x="138556" y="1258824"/>
                  </a:lnTo>
                  <a:lnTo>
                    <a:pt x="105028" y="1258824"/>
                  </a:lnTo>
                  <a:lnTo>
                    <a:pt x="105028" y="810768"/>
                  </a:lnTo>
                </a:path>
                <a:path w="2052955" h="2087880">
                  <a:moveTo>
                    <a:pt x="138556" y="996696"/>
                  </a:moveTo>
                  <a:lnTo>
                    <a:pt x="175132" y="996696"/>
                  </a:lnTo>
                  <a:lnTo>
                    <a:pt x="175132" y="1258824"/>
                  </a:lnTo>
                  <a:lnTo>
                    <a:pt x="138556" y="1258824"/>
                  </a:lnTo>
                  <a:lnTo>
                    <a:pt x="138556" y="996696"/>
                  </a:lnTo>
                </a:path>
                <a:path w="2052955" h="2087880">
                  <a:moveTo>
                    <a:pt x="175132" y="1024128"/>
                  </a:moveTo>
                  <a:lnTo>
                    <a:pt x="208660" y="1024128"/>
                  </a:lnTo>
                  <a:lnTo>
                    <a:pt x="208660" y="1258824"/>
                  </a:lnTo>
                  <a:lnTo>
                    <a:pt x="175132" y="1258824"/>
                  </a:lnTo>
                  <a:lnTo>
                    <a:pt x="175132" y="1024128"/>
                  </a:lnTo>
                </a:path>
                <a:path w="2052955" h="2087880">
                  <a:moveTo>
                    <a:pt x="208660" y="1057656"/>
                  </a:moveTo>
                  <a:lnTo>
                    <a:pt x="242188" y="1057656"/>
                  </a:lnTo>
                  <a:lnTo>
                    <a:pt x="242188" y="1258824"/>
                  </a:lnTo>
                  <a:lnTo>
                    <a:pt x="208660" y="1258824"/>
                  </a:lnTo>
                  <a:lnTo>
                    <a:pt x="208660" y="1057656"/>
                  </a:lnTo>
                </a:path>
                <a:path w="2052955" h="2087880">
                  <a:moveTo>
                    <a:pt x="242188" y="1106424"/>
                  </a:moveTo>
                  <a:lnTo>
                    <a:pt x="278764" y="1106424"/>
                  </a:lnTo>
                  <a:lnTo>
                    <a:pt x="278764" y="1258824"/>
                  </a:lnTo>
                  <a:lnTo>
                    <a:pt x="242188" y="1258824"/>
                  </a:lnTo>
                  <a:lnTo>
                    <a:pt x="242188" y="1106424"/>
                  </a:lnTo>
                </a:path>
                <a:path w="2052955" h="2087880">
                  <a:moveTo>
                    <a:pt x="278764" y="1106424"/>
                  </a:moveTo>
                  <a:lnTo>
                    <a:pt x="312292" y="1106424"/>
                  </a:lnTo>
                  <a:lnTo>
                    <a:pt x="312292" y="1258824"/>
                  </a:lnTo>
                  <a:lnTo>
                    <a:pt x="278764" y="1258824"/>
                  </a:lnTo>
                  <a:lnTo>
                    <a:pt x="278764" y="1106424"/>
                  </a:lnTo>
                </a:path>
                <a:path w="2052955" h="2087880">
                  <a:moveTo>
                    <a:pt x="312292" y="1115568"/>
                  </a:moveTo>
                  <a:lnTo>
                    <a:pt x="348868" y="1115568"/>
                  </a:lnTo>
                  <a:lnTo>
                    <a:pt x="348868" y="1258824"/>
                  </a:lnTo>
                  <a:lnTo>
                    <a:pt x="312292" y="1258824"/>
                  </a:lnTo>
                  <a:lnTo>
                    <a:pt x="312292" y="1115568"/>
                  </a:lnTo>
                </a:path>
                <a:path w="2052955" h="2087880">
                  <a:moveTo>
                    <a:pt x="348868" y="1146048"/>
                  </a:moveTo>
                  <a:lnTo>
                    <a:pt x="382396" y="1146048"/>
                  </a:lnTo>
                  <a:lnTo>
                    <a:pt x="382396" y="1258824"/>
                  </a:lnTo>
                  <a:lnTo>
                    <a:pt x="348868" y="1258824"/>
                  </a:lnTo>
                  <a:lnTo>
                    <a:pt x="348868" y="1146048"/>
                  </a:lnTo>
                </a:path>
                <a:path w="2052955" h="2087880">
                  <a:moveTo>
                    <a:pt x="382396" y="1164336"/>
                  </a:moveTo>
                  <a:lnTo>
                    <a:pt x="418972" y="1164336"/>
                  </a:lnTo>
                  <a:lnTo>
                    <a:pt x="418972" y="1258824"/>
                  </a:lnTo>
                  <a:lnTo>
                    <a:pt x="382396" y="1258824"/>
                  </a:lnTo>
                  <a:lnTo>
                    <a:pt x="382396" y="1164336"/>
                  </a:lnTo>
                </a:path>
                <a:path w="2052955" h="2087880">
                  <a:moveTo>
                    <a:pt x="418972" y="1173480"/>
                  </a:moveTo>
                  <a:lnTo>
                    <a:pt x="452500" y="1173480"/>
                  </a:lnTo>
                  <a:lnTo>
                    <a:pt x="452500" y="1258824"/>
                  </a:lnTo>
                  <a:lnTo>
                    <a:pt x="418972" y="1258824"/>
                  </a:lnTo>
                  <a:lnTo>
                    <a:pt x="418972" y="1173480"/>
                  </a:lnTo>
                </a:path>
                <a:path w="2052955" h="2087880">
                  <a:moveTo>
                    <a:pt x="452500" y="1188720"/>
                  </a:moveTo>
                  <a:lnTo>
                    <a:pt x="486028" y="1188720"/>
                  </a:lnTo>
                  <a:lnTo>
                    <a:pt x="486028" y="1258824"/>
                  </a:lnTo>
                  <a:lnTo>
                    <a:pt x="452500" y="1258824"/>
                  </a:lnTo>
                  <a:lnTo>
                    <a:pt x="452500" y="1188720"/>
                  </a:lnTo>
                </a:path>
                <a:path w="2052955" h="2087880">
                  <a:moveTo>
                    <a:pt x="486028" y="1207008"/>
                  </a:moveTo>
                  <a:lnTo>
                    <a:pt x="522604" y="1207008"/>
                  </a:lnTo>
                  <a:lnTo>
                    <a:pt x="522604" y="1258824"/>
                  </a:lnTo>
                  <a:lnTo>
                    <a:pt x="486028" y="1258824"/>
                  </a:lnTo>
                  <a:lnTo>
                    <a:pt x="486028" y="1207008"/>
                  </a:lnTo>
                </a:path>
                <a:path w="2052955" h="2087880">
                  <a:moveTo>
                    <a:pt x="522604" y="1258824"/>
                  </a:moveTo>
                  <a:lnTo>
                    <a:pt x="556132" y="1258824"/>
                  </a:lnTo>
                  <a:lnTo>
                    <a:pt x="556132" y="1261872"/>
                  </a:lnTo>
                  <a:lnTo>
                    <a:pt x="522604" y="1261872"/>
                  </a:lnTo>
                  <a:lnTo>
                    <a:pt x="522604" y="1258824"/>
                  </a:lnTo>
                </a:path>
                <a:path w="2052955" h="2087880">
                  <a:moveTo>
                    <a:pt x="556132" y="1304544"/>
                  </a:moveTo>
                  <a:lnTo>
                    <a:pt x="592708" y="1304544"/>
                  </a:lnTo>
                  <a:lnTo>
                    <a:pt x="592708" y="1258824"/>
                  </a:lnTo>
                  <a:lnTo>
                    <a:pt x="556132" y="1258824"/>
                  </a:lnTo>
                  <a:lnTo>
                    <a:pt x="556132" y="1304544"/>
                  </a:lnTo>
                </a:path>
                <a:path w="2052955" h="2087880">
                  <a:moveTo>
                    <a:pt x="592708" y="1380744"/>
                  </a:moveTo>
                  <a:lnTo>
                    <a:pt x="626236" y="1380744"/>
                  </a:lnTo>
                  <a:lnTo>
                    <a:pt x="626236" y="1258824"/>
                  </a:lnTo>
                  <a:lnTo>
                    <a:pt x="592708" y="1258824"/>
                  </a:lnTo>
                  <a:lnTo>
                    <a:pt x="592708" y="1380744"/>
                  </a:lnTo>
                </a:path>
                <a:path w="2052955" h="2087880">
                  <a:moveTo>
                    <a:pt x="626236" y="1386840"/>
                  </a:moveTo>
                  <a:lnTo>
                    <a:pt x="659764" y="1386840"/>
                  </a:lnTo>
                  <a:lnTo>
                    <a:pt x="659764" y="1258824"/>
                  </a:lnTo>
                  <a:lnTo>
                    <a:pt x="626236" y="1258824"/>
                  </a:lnTo>
                  <a:lnTo>
                    <a:pt x="626236" y="1386840"/>
                  </a:lnTo>
                </a:path>
                <a:path w="2052955" h="2087880">
                  <a:moveTo>
                    <a:pt x="659764" y="1399032"/>
                  </a:moveTo>
                  <a:lnTo>
                    <a:pt x="696340" y="1399032"/>
                  </a:lnTo>
                  <a:lnTo>
                    <a:pt x="696340" y="1258824"/>
                  </a:lnTo>
                  <a:lnTo>
                    <a:pt x="659764" y="1258824"/>
                  </a:lnTo>
                  <a:lnTo>
                    <a:pt x="659764" y="1399032"/>
                  </a:lnTo>
                </a:path>
                <a:path w="2052955" h="2087880">
                  <a:moveTo>
                    <a:pt x="696340" y="1405128"/>
                  </a:moveTo>
                  <a:lnTo>
                    <a:pt x="729868" y="1405128"/>
                  </a:lnTo>
                  <a:lnTo>
                    <a:pt x="729868" y="1258824"/>
                  </a:lnTo>
                  <a:lnTo>
                    <a:pt x="696340" y="1258824"/>
                  </a:lnTo>
                  <a:lnTo>
                    <a:pt x="696340" y="1405128"/>
                  </a:lnTo>
                </a:path>
                <a:path w="2052955" h="2087880">
                  <a:moveTo>
                    <a:pt x="729868" y="1414272"/>
                  </a:moveTo>
                  <a:lnTo>
                    <a:pt x="766444" y="1414272"/>
                  </a:lnTo>
                  <a:lnTo>
                    <a:pt x="766444" y="1258824"/>
                  </a:lnTo>
                  <a:lnTo>
                    <a:pt x="729868" y="1258824"/>
                  </a:lnTo>
                  <a:lnTo>
                    <a:pt x="729868" y="1414272"/>
                  </a:lnTo>
                </a:path>
                <a:path w="2052955" h="2087880">
                  <a:moveTo>
                    <a:pt x="766444" y="1432560"/>
                  </a:moveTo>
                  <a:lnTo>
                    <a:pt x="799972" y="1432560"/>
                  </a:lnTo>
                  <a:lnTo>
                    <a:pt x="799972" y="1258824"/>
                  </a:lnTo>
                  <a:lnTo>
                    <a:pt x="766444" y="1258824"/>
                  </a:lnTo>
                  <a:lnTo>
                    <a:pt x="766444" y="1432560"/>
                  </a:lnTo>
                </a:path>
                <a:path w="2052955" h="2087880">
                  <a:moveTo>
                    <a:pt x="799972" y="1435608"/>
                  </a:moveTo>
                  <a:lnTo>
                    <a:pt x="836548" y="1435608"/>
                  </a:lnTo>
                  <a:lnTo>
                    <a:pt x="836548" y="1258824"/>
                  </a:lnTo>
                  <a:lnTo>
                    <a:pt x="799972" y="1258824"/>
                  </a:lnTo>
                  <a:lnTo>
                    <a:pt x="799972" y="1435608"/>
                  </a:lnTo>
                </a:path>
                <a:path w="2052955" h="2087880">
                  <a:moveTo>
                    <a:pt x="836548" y="1444752"/>
                  </a:moveTo>
                  <a:lnTo>
                    <a:pt x="870076" y="1444752"/>
                  </a:lnTo>
                  <a:lnTo>
                    <a:pt x="870076" y="1258824"/>
                  </a:lnTo>
                  <a:lnTo>
                    <a:pt x="836548" y="1258824"/>
                  </a:lnTo>
                  <a:lnTo>
                    <a:pt x="836548" y="1444752"/>
                  </a:lnTo>
                </a:path>
                <a:path w="2052955" h="2087880">
                  <a:moveTo>
                    <a:pt x="870076" y="1493520"/>
                  </a:moveTo>
                  <a:lnTo>
                    <a:pt x="903604" y="1493520"/>
                  </a:lnTo>
                  <a:lnTo>
                    <a:pt x="903604" y="1258824"/>
                  </a:lnTo>
                  <a:lnTo>
                    <a:pt x="870076" y="1258824"/>
                  </a:lnTo>
                  <a:lnTo>
                    <a:pt x="870076" y="1493520"/>
                  </a:lnTo>
                </a:path>
                <a:path w="2052955" h="2087880">
                  <a:moveTo>
                    <a:pt x="903604" y="1551432"/>
                  </a:moveTo>
                  <a:lnTo>
                    <a:pt x="940180" y="1551432"/>
                  </a:lnTo>
                  <a:lnTo>
                    <a:pt x="940180" y="1258824"/>
                  </a:lnTo>
                  <a:lnTo>
                    <a:pt x="903604" y="1258824"/>
                  </a:lnTo>
                  <a:lnTo>
                    <a:pt x="903604" y="1551432"/>
                  </a:lnTo>
                </a:path>
                <a:path w="2052955" h="2087880">
                  <a:moveTo>
                    <a:pt x="940180" y="1554480"/>
                  </a:moveTo>
                  <a:lnTo>
                    <a:pt x="973708" y="1554480"/>
                  </a:lnTo>
                  <a:lnTo>
                    <a:pt x="973708" y="1258824"/>
                  </a:lnTo>
                  <a:lnTo>
                    <a:pt x="940180" y="1258824"/>
                  </a:lnTo>
                  <a:lnTo>
                    <a:pt x="940180" y="1554480"/>
                  </a:lnTo>
                </a:path>
                <a:path w="2052955" h="2087880">
                  <a:moveTo>
                    <a:pt x="973708" y="1557528"/>
                  </a:moveTo>
                  <a:lnTo>
                    <a:pt x="1010284" y="1557528"/>
                  </a:lnTo>
                  <a:lnTo>
                    <a:pt x="1010284" y="1258824"/>
                  </a:lnTo>
                  <a:lnTo>
                    <a:pt x="973708" y="1258824"/>
                  </a:lnTo>
                  <a:lnTo>
                    <a:pt x="973708" y="1557528"/>
                  </a:lnTo>
                </a:path>
                <a:path w="2052955" h="2087880">
                  <a:moveTo>
                    <a:pt x="1010284" y="1566672"/>
                  </a:moveTo>
                  <a:lnTo>
                    <a:pt x="1043812" y="1566672"/>
                  </a:lnTo>
                  <a:lnTo>
                    <a:pt x="1043812" y="1258824"/>
                  </a:lnTo>
                  <a:lnTo>
                    <a:pt x="1010284" y="1258824"/>
                  </a:lnTo>
                  <a:lnTo>
                    <a:pt x="1010284" y="1566672"/>
                  </a:lnTo>
                </a:path>
                <a:path w="2052955" h="2087880">
                  <a:moveTo>
                    <a:pt x="1043812" y="1575816"/>
                  </a:moveTo>
                  <a:lnTo>
                    <a:pt x="1077340" y="1575816"/>
                  </a:lnTo>
                  <a:lnTo>
                    <a:pt x="1077340" y="1258824"/>
                  </a:lnTo>
                  <a:lnTo>
                    <a:pt x="1043812" y="1258824"/>
                  </a:lnTo>
                  <a:lnTo>
                    <a:pt x="1043812" y="1575816"/>
                  </a:lnTo>
                </a:path>
                <a:path w="2052955" h="2087880">
                  <a:moveTo>
                    <a:pt x="1077340" y="1600200"/>
                  </a:moveTo>
                  <a:lnTo>
                    <a:pt x="1113916" y="1600200"/>
                  </a:lnTo>
                  <a:lnTo>
                    <a:pt x="1113916" y="1258824"/>
                  </a:lnTo>
                  <a:lnTo>
                    <a:pt x="1077340" y="1258824"/>
                  </a:lnTo>
                  <a:lnTo>
                    <a:pt x="1077340" y="1600200"/>
                  </a:lnTo>
                </a:path>
                <a:path w="2052955" h="2087880">
                  <a:moveTo>
                    <a:pt x="1113916" y="1606296"/>
                  </a:moveTo>
                  <a:lnTo>
                    <a:pt x="1147444" y="1606296"/>
                  </a:lnTo>
                  <a:lnTo>
                    <a:pt x="1147444" y="1258824"/>
                  </a:lnTo>
                  <a:lnTo>
                    <a:pt x="1113916" y="1258824"/>
                  </a:lnTo>
                  <a:lnTo>
                    <a:pt x="1113916" y="1606296"/>
                  </a:lnTo>
                </a:path>
                <a:path w="2052955" h="2087880">
                  <a:moveTo>
                    <a:pt x="1147444" y="1615440"/>
                  </a:moveTo>
                  <a:lnTo>
                    <a:pt x="1184020" y="1615440"/>
                  </a:lnTo>
                  <a:lnTo>
                    <a:pt x="1184020" y="1258824"/>
                  </a:lnTo>
                  <a:lnTo>
                    <a:pt x="1147444" y="1258824"/>
                  </a:lnTo>
                  <a:lnTo>
                    <a:pt x="1147444" y="1615440"/>
                  </a:lnTo>
                </a:path>
                <a:path w="2052955" h="2087880">
                  <a:moveTo>
                    <a:pt x="1184020" y="1618488"/>
                  </a:moveTo>
                  <a:lnTo>
                    <a:pt x="1217548" y="1618488"/>
                  </a:lnTo>
                  <a:lnTo>
                    <a:pt x="1217548" y="1258824"/>
                  </a:lnTo>
                  <a:lnTo>
                    <a:pt x="1184020" y="1258824"/>
                  </a:lnTo>
                  <a:lnTo>
                    <a:pt x="1184020" y="1618488"/>
                  </a:lnTo>
                </a:path>
                <a:path w="2052955" h="2087880">
                  <a:moveTo>
                    <a:pt x="1217548" y="1636776"/>
                  </a:moveTo>
                  <a:lnTo>
                    <a:pt x="1254124" y="1636776"/>
                  </a:lnTo>
                  <a:lnTo>
                    <a:pt x="1254124" y="1258824"/>
                  </a:lnTo>
                  <a:lnTo>
                    <a:pt x="1217548" y="1258824"/>
                  </a:lnTo>
                  <a:lnTo>
                    <a:pt x="1217548" y="1636776"/>
                  </a:lnTo>
                </a:path>
                <a:path w="2052955" h="2087880">
                  <a:moveTo>
                    <a:pt x="1254124" y="1652016"/>
                  </a:moveTo>
                  <a:lnTo>
                    <a:pt x="1287652" y="1652016"/>
                  </a:lnTo>
                  <a:lnTo>
                    <a:pt x="1287652" y="1258824"/>
                  </a:lnTo>
                  <a:lnTo>
                    <a:pt x="1254124" y="1258824"/>
                  </a:lnTo>
                  <a:lnTo>
                    <a:pt x="1254124" y="1652016"/>
                  </a:lnTo>
                </a:path>
                <a:path w="2052955" h="2087880">
                  <a:moveTo>
                    <a:pt x="1287652" y="1661160"/>
                  </a:moveTo>
                  <a:lnTo>
                    <a:pt x="1321180" y="1661160"/>
                  </a:lnTo>
                  <a:lnTo>
                    <a:pt x="1321180" y="1258824"/>
                  </a:lnTo>
                  <a:lnTo>
                    <a:pt x="1287652" y="1258824"/>
                  </a:lnTo>
                  <a:lnTo>
                    <a:pt x="1287652" y="1661160"/>
                  </a:lnTo>
                </a:path>
                <a:path w="2052955" h="2087880">
                  <a:moveTo>
                    <a:pt x="1321180" y="1664208"/>
                  </a:moveTo>
                  <a:lnTo>
                    <a:pt x="1357756" y="1664208"/>
                  </a:lnTo>
                  <a:lnTo>
                    <a:pt x="1357756" y="1258824"/>
                  </a:lnTo>
                  <a:lnTo>
                    <a:pt x="1321180" y="1258824"/>
                  </a:lnTo>
                  <a:lnTo>
                    <a:pt x="1321180" y="1664208"/>
                  </a:lnTo>
                </a:path>
                <a:path w="2052955" h="2087880">
                  <a:moveTo>
                    <a:pt x="1357756" y="1667256"/>
                  </a:moveTo>
                  <a:lnTo>
                    <a:pt x="1391284" y="1667256"/>
                  </a:lnTo>
                  <a:lnTo>
                    <a:pt x="1391284" y="1258824"/>
                  </a:lnTo>
                  <a:lnTo>
                    <a:pt x="1357756" y="1258824"/>
                  </a:lnTo>
                  <a:lnTo>
                    <a:pt x="1357756" y="1667256"/>
                  </a:lnTo>
                </a:path>
                <a:path w="2052955" h="2087880">
                  <a:moveTo>
                    <a:pt x="1391284" y="1670304"/>
                  </a:moveTo>
                  <a:lnTo>
                    <a:pt x="1427860" y="1670304"/>
                  </a:lnTo>
                  <a:lnTo>
                    <a:pt x="1427860" y="1258824"/>
                  </a:lnTo>
                  <a:lnTo>
                    <a:pt x="1391284" y="1258824"/>
                  </a:lnTo>
                  <a:lnTo>
                    <a:pt x="1391284" y="1670304"/>
                  </a:lnTo>
                </a:path>
                <a:path w="2052955" h="2087880">
                  <a:moveTo>
                    <a:pt x="1427860" y="1670304"/>
                  </a:moveTo>
                  <a:lnTo>
                    <a:pt x="1461388" y="1670304"/>
                  </a:lnTo>
                  <a:lnTo>
                    <a:pt x="1461388" y="1258824"/>
                  </a:lnTo>
                  <a:lnTo>
                    <a:pt x="1427860" y="1258824"/>
                  </a:lnTo>
                  <a:lnTo>
                    <a:pt x="1427860" y="1670304"/>
                  </a:lnTo>
                </a:path>
                <a:path w="2052955" h="2087880">
                  <a:moveTo>
                    <a:pt x="1461388" y="1734312"/>
                  </a:moveTo>
                  <a:lnTo>
                    <a:pt x="1494916" y="1734312"/>
                  </a:lnTo>
                  <a:lnTo>
                    <a:pt x="1494916" y="1258824"/>
                  </a:lnTo>
                  <a:lnTo>
                    <a:pt x="1461388" y="1258824"/>
                  </a:lnTo>
                  <a:lnTo>
                    <a:pt x="1461388" y="1734312"/>
                  </a:lnTo>
                </a:path>
                <a:path w="2052955" h="2087880">
                  <a:moveTo>
                    <a:pt x="1494916" y="1780032"/>
                  </a:moveTo>
                  <a:lnTo>
                    <a:pt x="1531492" y="1780032"/>
                  </a:lnTo>
                  <a:lnTo>
                    <a:pt x="1531492" y="1258824"/>
                  </a:lnTo>
                  <a:lnTo>
                    <a:pt x="1494916" y="1258824"/>
                  </a:lnTo>
                  <a:lnTo>
                    <a:pt x="1494916" y="1780032"/>
                  </a:lnTo>
                </a:path>
                <a:path w="2052955" h="2087880">
                  <a:moveTo>
                    <a:pt x="1531492" y="1837944"/>
                  </a:moveTo>
                  <a:lnTo>
                    <a:pt x="1565020" y="1837944"/>
                  </a:lnTo>
                  <a:lnTo>
                    <a:pt x="1565020" y="1258824"/>
                  </a:lnTo>
                  <a:lnTo>
                    <a:pt x="1531492" y="1258824"/>
                  </a:lnTo>
                  <a:lnTo>
                    <a:pt x="1531492" y="1837944"/>
                  </a:lnTo>
                </a:path>
                <a:path w="2052955" h="2087880">
                  <a:moveTo>
                    <a:pt x="1565020" y="1859280"/>
                  </a:moveTo>
                  <a:lnTo>
                    <a:pt x="1601596" y="1859280"/>
                  </a:lnTo>
                  <a:lnTo>
                    <a:pt x="1601596" y="1258824"/>
                  </a:lnTo>
                  <a:lnTo>
                    <a:pt x="1565020" y="1258824"/>
                  </a:lnTo>
                  <a:lnTo>
                    <a:pt x="1565020" y="1859280"/>
                  </a:lnTo>
                </a:path>
                <a:path w="2052955" h="2087880">
                  <a:moveTo>
                    <a:pt x="1601596" y="1862328"/>
                  </a:moveTo>
                  <a:lnTo>
                    <a:pt x="1635124" y="1862328"/>
                  </a:lnTo>
                  <a:lnTo>
                    <a:pt x="1635124" y="1258824"/>
                  </a:lnTo>
                  <a:lnTo>
                    <a:pt x="1601596" y="1258824"/>
                  </a:lnTo>
                  <a:lnTo>
                    <a:pt x="1601596" y="1862328"/>
                  </a:lnTo>
                </a:path>
                <a:path w="2052955" h="2087880">
                  <a:moveTo>
                    <a:pt x="1635124" y="1865376"/>
                  </a:moveTo>
                  <a:lnTo>
                    <a:pt x="1671700" y="1865376"/>
                  </a:lnTo>
                  <a:lnTo>
                    <a:pt x="1671700" y="1258824"/>
                  </a:lnTo>
                  <a:lnTo>
                    <a:pt x="1635124" y="1258824"/>
                  </a:lnTo>
                  <a:lnTo>
                    <a:pt x="1635124" y="1865376"/>
                  </a:lnTo>
                </a:path>
                <a:path w="2052955" h="2087880">
                  <a:moveTo>
                    <a:pt x="1671700" y="1905000"/>
                  </a:moveTo>
                  <a:lnTo>
                    <a:pt x="1705228" y="1905000"/>
                  </a:lnTo>
                  <a:lnTo>
                    <a:pt x="1705228" y="1258824"/>
                  </a:lnTo>
                  <a:lnTo>
                    <a:pt x="1671700" y="1258824"/>
                  </a:lnTo>
                  <a:lnTo>
                    <a:pt x="1671700" y="1905000"/>
                  </a:lnTo>
                </a:path>
                <a:path w="2052955" h="2087880">
                  <a:moveTo>
                    <a:pt x="1705228" y="1917192"/>
                  </a:moveTo>
                  <a:lnTo>
                    <a:pt x="1738756" y="1917192"/>
                  </a:lnTo>
                  <a:lnTo>
                    <a:pt x="1738756" y="1258824"/>
                  </a:lnTo>
                  <a:lnTo>
                    <a:pt x="1705228" y="1258824"/>
                  </a:lnTo>
                  <a:lnTo>
                    <a:pt x="1705228" y="1917192"/>
                  </a:lnTo>
                </a:path>
                <a:path w="2052955" h="2087880">
                  <a:moveTo>
                    <a:pt x="1738756" y="1938528"/>
                  </a:moveTo>
                  <a:lnTo>
                    <a:pt x="1775332" y="1938528"/>
                  </a:lnTo>
                  <a:lnTo>
                    <a:pt x="1775332" y="1258824"/>
                  </a:lnTo>
                  <a:lnTo>
                    <a:pt x="1738756" y="1258824"/>
                  </a:lnTo>
                  <a:lnTo>
                    <a:pt x="1738756" y="1938528"/>
                  </a:lnTo>
                </a:path>
                <a:path w="2052955" h="2087880">
                  <a:moveTo>
                    <a:pt x="1775332" y="1981200"/>
                  </a:moveTo>
                  <a:lnTo>
                    <a:pt x="1808860" y="1981200"/>
                  </a:lnTo>
                  <a:lnTo>
                    <a:pt x="1808860" y="1258824"/>
                  </a:lnTo>
                  <a:lnTo>
                    <a:pt x="1775332" y="1258824"/>
                  </a:lnTo>
                  <a:lnTo>
                    <a:pt x="1775332" y="1981200"/>
                  </a:lnTo>
                </a:path>
                <a:path w="2052955" h="2087880">
                  <a:moveTo>
                    <a:pt x="1808860" y="1984248"/>
                  </a:moveTo>
                  <a:lnTo>
                    <a:pt x="1845436" y="1984248"/>
                  </a:lnTo>
                  <a:lnTo>
                    <a:pt x="1845436" y="1258824"/>
                  </a:lnTo>
                  <a:lnTo>
                    <a:pt x="1808860" y="1258824"/>
                  </a:lnTo>
                  <a:lnTo>
                    <a:pt x="1808860" y="1984248"/>
                  </a:lnTo>
                </a:path>
                <a:path w="2052955" h="2087880">
                  <a:moveTo>
                    <a:pt x="1845436" y="1987296"/>
                  </a:moveTo>
                  <a:lnTo>
                    <a:pt x="1878964" y="1987296"/>
                  </a:lnTo>
                  <a:lnTo>
                    <a:pt x="1878964" y="1258824"/>
                  </a:lnTo>
                  <a:lnTo>
                    <a:pt x="1845436" y="1258824"/>
                  </a:lnTo>
                  <a:lnTo>
                    <a:pt x="1845436" y="1987296"/>
                  </a:lnTo>
                </a:path>
                <a:path w="2052955" h="2087880">
                  <a:moveTo>
                    <a:pt x="1878964" y="2045208"/>
                  </a:moveTo>
                  <a:lnTo>
                    <a:pt x="1912492" y="2045208"/>
                  </a:lnTo>
                  <a:lnTo>
                    <a:pt x="1912492" y="1258824"/>
                  </a:lnTo>
                  <a:lnTo>
                    <a:pt x="1878964" y="1258824"/>
                  </a:lnTo>
                  <a:lnTo>
                    <a:pt x="1878964" y="2045208"/>
                  </a:lnTo>
                </a:path>
                <a:path w="2052955" h="2087880">
                  <a:moveTo>
                    <a:pt x="1912492" y="2060448"/>
                  </a:moveTo>
                  <a:lnTo>
                    <a:pt x="1949068" y="2060448"/>
                  </a:lnTo>
                  <a:lnTo>
                    <a:pt x="1949068" y="1258824"/>
                  </a:lnTo>
                  <a:lnTo>
                    <a:pt x="1912492" y="1258824"/>
                  </a:lnTo>
                  <a:lnTo>
                    <a:pt x="1912492" y="2060448"/>
                  </a:lnTo>
                </a:path>
                <a:path w="2052955" h="2087880">
                  <a:moveTo>
                    <a:pt x="1949068" y="2069592"/>
                  </a:moveTo>
                  <a:lnTo>
                    <a:pt x="1982596" y="2069592"/>
                  </a:lnTo>
                  <a:lnTo>
                    <a:pt x="1982596" y="1258824"/>
                  </a:lnTo>
                  <a:lnTo>
                    <a:pt x="1949068" y="1258824"/>
                  </a:lnTo>
                  <a:lnTo>
                    <a:pt x="1949068" y="2069592"/>
                  </a:lnTo>
                </a:path>
                <a:path w="2052955" h="2087880">
                  <a:moveTo>
                    <a:pt x="1982596" y="2081784"/>
                  </a:moveTo>
                  <a:lnTo>
                    <a:pt x="2019172" y="2081784"/>
                  </a:lnTo>
                  <a:lnTo>
                    <a:pt x="2019172" y="1258824"/>
                  </a:lnTo>
                  <a:lnTo>
                    <a:pt x="1982596" y="1258824"/>
                  </a:lnTo>
                  <a:lnTo>
                    <a:pt x="1982596" y="2081784"/>
                  </a:lnTo>
                </a:path>
                <a:path w="2052955" h="2087880">
                  <a:moveTo>
                    <a:pt x="2019172" y="2087880"/>
                  </a:moveTo>
                  <a:lnTo>
                    <a:pt x="2052700" y="2087880"/>
                  </a:lnTo>
                  <a:lnTo>
                    <a:pt x="2052700" y="1258824"/>
                  </a:lnTo>
                  <a:lnTo>
                    <a:pt x="2019172" y="1258824"/>
                  </a:lnTo>
                  <a:lnTo>
                    <a:pt x="2019172" y="208788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105912" y="1840991"/>
              <a:ext cx="1740535" cy="1188720"/>
            </a:xfrm>
            <a:custGeom>
              <a:avLst/>
              <a:gdLst/>
              <a:ahLst/>
              <a:cxnLst/>
              <a:rect l="l" t="t" r="r" b="b"/>
              <a:pathLst>
                <a:path w="1740535" h="1188720">
                  <a:moveTo>
                    <a:pt x="36576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6576" y="228600"/>
                  </a:lnTo>
                  <a:lnTo>
                    <a:pt x="36576" y="0"/>
                  </a:lnTo>
                  <a:close/>
                </a:path>
                <a:path w="1740535" h="1188720">
                  <a:moveTo>
                    <a:pt x="1740408" y="228600"/>
                  </a:moveTo>
                  <a:lnTo>
                    <a:pt x="1740408" y="228600"/>
                  </a:lnTo>
                  <a:lnTo>
                    <a:pt x="36576" y="228600"/>
                  </a:lnTo>
                  <a:lnTo>
                    <a:pt x="36576" y="301752"/>
                  </a:lnTo>
                  <a:lnTo>
                    <a:pt x="70104" y="301752"/>
                  </a:lnTo>
                  <a:lnTo>
                    <a:pt x="70104" y="405384"/>
                  </a:lnTo>
                  <a:lnTo>
                    <a:pt x="103632" y="405384"/>
                  </a:lnTo>
                  <a:lnTo>
                    <a:pt x="103632" y="441960"/>
                  </a:lnTo>
                  <a:lnTo>
                    <a:pt x="140208" y="441960"/>
                  </a:lnTo>
                  <a:lnTo>
                    <a:pt x="140208" y="664464"/>
                  </a:lnTo>
                  <a:lnTo>
                    <a:pt x="173736" y="664464"/>
                  </a:lnTo>
                  <a:lnTo>
                    <a:pt x="173736" y="716280"/>
                  </a:lnTo>
                  <a:lnTo>
                    <a:pt x="210312" y="716280"/>
                  </a:lnTo>
                  <a:lnTo>
                    <a:pt x="210312" y="783336"/>
                  </a:lnTo>
                  <a:lnTo>
                    <a:pt x="243840" y="783336"/>
                  </a:lnTo>
                  <a:lnTo>
                    <a:pt x="243840" y="789432"/>
                  </a:lnTo>
                  <a:lnTo>
                    <a:pt x="277368" y="789432"/>
                  </a:lnTo>
                  <a:lnTo>
                    <a:pt x="277368" y="804672"/>
                  </a:lnTo>
                  <a:lnTo>
                    <a:pt x="313944" y="804672"/>
                  </a:lnTo>
                  <a:lnTo>
                    <a:pt x="313944" y="838200"/>
                  </a:lnTo>
                  <a:lnTo>
                    <a:pt x="347472" y="838200"/>
                  </a:lnTo>
                  <a:lnTo>
                    <a:pt x="347472" y="856488"/>
                  </a:lnTo>
                  <a:lnTo>
                    <a:pt x="384048" y="856488"/>
                  </a:lnTo>
                  <a:lnTo>
                    <a:pt x="384048" y="871728"/>
                  </a:lnTo>
                  <a:lnTo>
                    <a:pt x="417576" y="871728"/>
                  </a:lnTo>
                  <a:lnTo>
                    <a:pt x="417576" y="899160"/>
                  </a:lnTo>
                  <a:lnTo>
                    <a:pt x="454152" y="899160"/>
                  </a:lnTo>
                  <a:lnTo>
                    <a:pt x="454152" y="908304"/>
                  </a:lnTo>
                  <a:lnTo>
                    <a:pt x="487680" y="908304"/>
                  </a:lnTo>
                  <a:lnTo>
                    <a:pt x="487680" y="923544"/>
                  </a:lnTo>
                  <a:lnTo>
                    <a:pt x="521208" y="923544"/>
                  </a:lnTo>
                  <a:lnTo>
                    <a:pt x="557784" y="923544"/>
                  </a:lnTo>
                  <a:lnTo>
                    <a:pt x="557784" y="950976"/>
                  </a:lnTo>
                  <a:lnTo>
                    <a:pt x="591312" y="950976"/>
                  </a:lnTo>
                  <a:lnTo>
                    <a:pt x="591312" y="960120"/>
                  </a:lnTo>
                  <a:lnTo>
                    <a:pt x="627888" y="960120"/>
                  </a:lnTo>
                  <a:lnTo>
                    <a:pt x="627888" y="975360"/>
                  </a:lnTo>
                  <a:lnTo>
                    <a:pt x="661416" y="975360"/>
                  </a:lnTo>
                  <a:lnTo>
                    <a:pt x="661416" y="990600"/>
                  </a:lnTo>
                  <a:lnTo>
                    <a:pt x="694944" y="990600"/>
                  </a:lnTo>
                  <a:lnTo>
                    <a:pt x="694944" y="996696"/>
                  </a:lnTo>
                  <a:lnTo>
                    <a:pt x="731520" y="996696"/>
                  </a:lnTo>
                  <a:lnTo>
                    <a:pt x="765048" y="996696"/>
                  </a:lnTo>
                  <a:lnTo>
                    <a:pt x="765048" y="999744"/>
                  </a:lnTo>
                  <a:lnTo>
                    <a:pt x="801624" y="999744"/>
                  </a:lnTo>
                  <a:lnTo>
                    <a:pt x="801624" y="1005840"/>
                  </a:lnTo>
                  <a:lnTo>
                    <a:pt x="835152" y="1005840"/>
                  </a:lnTo>
                  <a:lnTo>
                    <a:pt x="871728" y="1005840"/>
                  </a:lnTo>
                  <a:lnTo>
                    <a:pt x="871728" y="1014984"/>
                  </a:lnTo>
                  <a:lnTo>
                    <a:pt x="905256" y="1014984"/>
                  </a:lnTo>
                  <a:lnTo>
                    <a:pt x="938784" y="1014984"/>
                  </a:lnTo>
                  <a:lnTo>
                    <a:pt x="938784" y="1045476"/>
                  </a:lnTo>
                  <a:lnTo>
                    <a:pt x="975360" y="1045476"/>
                  </a:lnTo>
                  <a:lnTo>
                    <a:pt x="975360" y="1048512"/>
                  </a:lnTo>
                  <a:lnTo>
                    <a:pt x="1008888" y="1048512"/>
                  </a:lnTo>
                  <a:lnTo>
                    <a:pt x="1008888" y="1054608"/>
                  </a:lnTo>
                  <a:lnTo>
                    <a:pt x="1045464" y="1054608"/>
                  </a:lnTo>
                  <a:lnTo>
                    <a:pt x="1078992" y="1054608"/>
                  </a:lnTo>
                  <a:lnTo>
                    <a:pt x="1078992" y="1057656"/>
                  </a:lnTo>
                  <a:lnTo>
                    <a:pt x="1112520" y="1057656"/>
                  </a:lnTo>
                  <a:lnTo>
                    <a:pt x="1149096" y="1057656"/>
                  </a:lnTo>
                  <a:lnTo>
                    <a:pt x="1182624" y="1057656"/>
                  </a:lnTo>
                  <a:lnTo>
                    <a:pt x="1182624" y="1069848"/>
                  </a:lnTo>
                  <a:lnTo>
                    <a:pt x="1219200" y="1069848"/>
                  </a:lnTo>
                  <a:lnTo>
                    <a:pt x="1252728" y="1069848"/>
                  </a:lnTo>
                  <a:lnTo>
                    <a:pt x="1252728" y="1072896"/>
                  </a:lnTo>
                  <a:lnTo>
                    <a:pt x="1289304" y="1072896"/>
                  </a:lnTo>
                  <a:lnTo>
                    <a:pt x="1289304" y="1085100"/>
                  </a:lnTo>
                  <a:lnTo>
                    <a:pt x="1322832" y="1085100"/>
                  </a:lnTo>
                  <a:lnTo>
                    <a:pt x="1322832" y="1103376"/>
                  </a:lnTo>
                  <a:lnTo>
                    <a:pt x="1356360" y="1103376"/>
                  </a:lnTo>
                  <a:lnTo>
                    <a:pt x="1356360" y="1118616"/>
                  </a:lnTo>
                  <a:lnTo>
                    <a:pt x="1392936" y="1118616"/>
                  </a:lnTo>
                  <a:lnTo>
                    <a:pt x="1426464" y="1118616"/>
                  </a:lnTo>
                  <a:lnTo>
                    <a:pt x="1463040" y="1118616"/>
                  </a:lnTo>
                  <a:lnTo>
                    <a:pt x="1463040" y="1121664"/>
                  </a:lnTo>
                  <a:lnTo>
                    <a:pt x="1496568" y="1121664"/>
                  </a:lnTo>
                  <a:lnTo>
                    <a:pt x="1530096" y="1121664"/>
                  </a:lnTo>
                  <a:lnTo>
                    <a:pt x="1530096" y="1127760"/>
                  </a:lnTo>
                  <a:lnTo>
                    <a:pt x="1566672" y="1127760"/>
                  </a:lnTo>
                  <a:lnTo>
                    <a:pt x="1566672" y="1130808"/>
                  </a:lnTo>
                  <a:lnTo>
                    <a:pt x="1600200" y="1130808"/>
                  </a:lnTo>
                  <a:lnTo>
                    <a:pt x="1600200" y="1139952"/>
                  </a:lnTo>
                  <a:lnTo>
                    <a:pt x="1636776" y="1139952"/>
                  </a:lnTo>
                  <a:lnTo>
                    <a:pt x="1636776" y="1167384"/>
                  </a:lnTo>
                  <a:lnTo>
                    <a:pt x="1670304" y="1167384"/>
                  </a:lnTo>
                  <a:lnTo>
                    <a:pt x="1670304" y="1182624"/>
                  </a:lnTo>
                  <a:lnTo>
                    <a:pt x="1706880" y="1182624"/>
                  </a:lnTo>
                  <a:lnTo>
                    <a:pt x="1706880" y="1188720"/>
                  </a:lnTo>
                  <a:lnTo>
                    <a:pt x="1740408" y="1188720"/>
                  </a:lnTo>
                  <a:lnTo>
                    <a:pt x="1740408" y="22860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3105912" y="1840992"/>
              <a:ext cx="1740535" cy="1188720"/>
            </a:xfrm>
            <a:custGeom>
              <a:avLst/>
              <a:gdLst/>
              <a:ahLst/>
              <a:cxnLst/>
              <a:rect l="l" t="t" r="r" b="b"/>
              <a:pathLst>
                <a:path w="1740535" h="1188720">
                  <a:moveTo>
                    <a:pt x="0" y="0"/>
                  </a:moveTo>
                  <a:lnTo>
                    <a:pt x="36576" y="0"/>
                  </a:lnTo>
                  <a:lnTo>
                    <a:pt x="36576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  <a:path w="1740535" h="1188720">
                  <a:moveTo>
                    <a:pt x="36576" y="301752"/>
                  </a:moveTo>
                  <a:lnTo>
                    <a:pt x="70104" y="301752"/>
                  </a:lnTo>
                  <a:lnTo>
                    <a:pt x="70104" y="228600"/>
                  </a:lnTo>
                  <a:lnTo>
                    <a:pt x="36576" y="228600"/>
                  </a:lnTo>
                  <a:lnTo>
                    <a:pt x="36576" y="301752"/>
                  </a:lnTo>
                  <a:close/>
                </a:path>
                <a:path w="1740535" h="1188720">
                  <a:moveTo>
                    <a:pt x="70104" y="405384"/>
                  </a:moveTo>
                  <a:lnTo>
                    <a:pt x="103632" y="405384"/>
                  </a:lnTo>
                  <a:lnTo>
                    <a:pt x="103632" y="228600"/>
                  </a:lnTo>
                  <a:lnTo>
                    <a:pt x="70104" y="228600"/>
                  </a:lnTo>
                  <a:lnTo>
                    <a:pt x="70104" y="405384"/>
                  </a:lnTo>
                  <a:close/>
                </a:path>
                <a:path w="1740535" h="1188720">
                  <a:moveTo>
                    <a:pt x="103632" y="441960"/>
                  </a:moveTo>
                  <a:lnTo>
                    <a:pt x="140208" y="441960"/>
                  </a:lnTo>
                  <a:lnTo>
                    <a:pt x="140208" y="228600"/>
                  </a:lnTo>
                  <a:lnTo>
                    <a:pt x="103632" y="228600"/>
                  </a:lnTo>
                  <a:lnTo>
                    <a:pt x="103632" y="441960"/>
                  </a:lnTo>
                  <a:close/>
                </a:path>
                <a:path w="1740535" h="1188720">
                  <a:moveTo>
                    <a:pt x="140208" y="664464"/>
                  </a:moveTo>
                  <a:lnTo>
                    <a:pt x="173736" y="664464"/>
                  </a:lnTo>
                  <a:lnTo>
                    <a:pt x="173736" y="228600"/>
                  </a:lnTo>
                  <a:lnTo>
                    <a:pt x="140208" y="228600"/>
                  </a:lnTo>
                  <a:lnTo>
                    <a:pt x="140208" y="664464"/>
                  </a:lnTo>
                  <a:close/>
                </a:path>
                <a:path w="1740535" h="1188720">
                  <a:moveTo>
                    <a:pt x="173736" y="716280"/>
                  </a:moveTo>
                  <a:lnTo>
                    <a:pt x="210312" y="716280"/>
                  </a:lnTo>
                  <a:lnTo>
                    <a:pt x="210312" y="228600"/>
                  </a:lnTo>
                  <a:lnTo>
                    <a:pt x="173736" y="228600"/>
                  </a:lnTo>
                  <a:lnTo>
                    <a:pt x="173736" y="716280"/>
                  </a:lnTo>
                  <a:close/>
                </a:path>
                <a:path w="1740535" h="1188720">
                  <a:moveTo>
                    <a:pt x="210312" y="783336"/>
                  </a:moveTo>
                  <a:lnTo>
                    <a:pt x="243840" y="783336"/>
                  </a:lnTo>
                  <a:lnTo>
                    <a:pt x="243840" y="228600"/>
                  </a:lnTo>
                  <a:lnTo>
                    <a:pt x="210312" y="228600"/>
                  </a:lnTo>
                  <a:lnTo>
                    <a:pt x="210312" y="783336"/>
                  </a:lnTo>
                  <a:close/>
                </a:path>
                <a:path w="1740535" h="1188720">
                  <a:moveTo>
                    <a:pt x="243840" y="789432"/>
                  </a:moveTo>
                  <a:lnTo>
                    <a:pt x="277368" y="789432"/>
                  </a:lnTo>
                  <a:lnTo>
                    <a:pt x="277368" y="228600"/>
                  </a:lnTo>
                  <a:lnTo>
                    <a:pt x="243840" y="228600"/>
                  </a:lnTo>
                  <a:lnTo>
                    <a:pt x="243840" y="789432"/>
                  </a:lnTo>
                  <a:close/>
                </a:path>
                <a:path w="1740535" h="1188720">
                  <a:moveTo>
                    <a:pt x="277368" y="804672"/>
                  </a:moveTo>
                  <a:lnTo>
                    <a:pt x="313944" y="804672"/>
                  </a:lnTo>
                  <a:lnTo>
                    <a:pt x="313944" y="228600"/>
                  </a:lnTo>
                  <a:lnTo>
                    <a:pt x="277368" y="228600"/>
                  </a:lnTo>
                  <a:lnTo>
                    <a:pt x="277368" y="804672"/>
                  </a:lnTo>
                  <a:close/>
                </a:path>
                <a:path w="1740535" h="1188720">
                  <a:moveTo>
                    <a:pt x="313944" y="838200"/>
                  </a:moveTo>
                  <a:lnTo>
                    <a:pt x="347472" y="838200"/>
                  </a:lnTo>
                  <a:lnTo>
                    <a:pt x="347472" y="228600"/>
                  </a:lnTo>
                  <a:lnTo>
                    <a:pt x="313944" y="228600"/>
                  </a:lnTo>
                  <a:lnTo>
                    <a:pt x="313944" y="838200"/>
                  </a:lnTo>
                  <a:close/>
                </a:path>
                <a:path w="1740535" h="1188720">
                  <a:moveTo>
                    <a:pt x="347472" y="856488"/>
                  </a:moveTo>
                  <a:lnTo>
                    <a:pt x="384048" y="856488"/>
                  </a:lnTo>
                  <a:lnTo>
                    <a:pt x="384048" y="228600"/>
                  </a:lnTo>
                  <a:lnTo>
                    <a:pt x="347472" y="228600"/>
                  </a:lnTo>
                  <a:lnTo>
                    <a:pt x="347472" y="856488"/>
                  </a:lnTo>
                  <a:close/>
                </a:path>
                <a:path w="1740535" h="1188720">
                  <a:moveTo>
                    <a:pt x="384048" y="871728"/>
                  </a:moveTo>
                  <a:lnTo>
                    <a:pt x="417576" y="871728"/>
                  </a:lnTo>
                  <a:lnTo>
                    <a:pt x="417576" y="228600"/>
                  </a:lnTo>
                  <a:lnTo>
                    <a:pt x="384048" y="228600"/>
                  </a:lnTo>
                  <a:lnTo>
                    <a:pt x="384048" y="871728"/>
                  </a:lnTo>
                  <a:close/>
                </a:path>
                <a:path w="1740535" h="1188720">
                  <a:moveTo>
                    <a:pt x="417576" y="899160"/>
                  </a:moveTo>
                  <a:lnTo>
                    <a:pt x="454152" y="899160"/>
                  </a:lnTo>
                  <a:lnTo>
                    <a:pt x="454152" y="228600"/>
                  </a:lnTo>
                  <a:lnTo>
                    <a:pt x="417576" y="228600"/>
                  </a:lnTo>
                  <a:lnTo>
                    <a:pt x="417576" y="899160"/>
                  </a:lnTo>
                  <a:close/>
                </a:path>
                <a:path w="1740535" h="1188720">
                  <a:moveTo>
                    <a:pt x="454152" y="908304"/>
                  </a:moveTo>
                  <a:lnTo>
                    <a:pt x="487680" y="908304"/>
                  </a:lnTo>
                  <a:lnTo>
                    <a:pt x="487680" y="228600"/>
                  </a:lnTo>
                  <a:lnTo>
                    <a:pt x="454152" y="228600"/>
                  </a:lnTo>
                  <a:lnTo>
                    <a:pt x="454152" y="908304"/>
                  </a:lnTo>
                  <a:close/>
                </a:path>
                <a:path w="1740535" h="1188720">
                  <a:moveTo>
                    <a:pt x="487680" y="923544"/>
                  </a:moveTo>
                  <a:lnTo>
                    <a:pt x="521208" y="923544"/>
                  </a:lnTo>
                  <a:lnTo>
                    <a:pt x="521208" y="228600"/>
                  </a:lnTo>
                  <a:lnTo>
                    <a:pt x="487680" y="228600"/>
                  </a:lnTo>
                  <a:lnTo>
                    <a:pt x="487680" y="923544"/>
                  </a:lnTo>
                  <a:close/>
                </a:path>
                <a:path w="1740535" h="1188720">
                  <a:moveTo>
                    <a:pt x="521208" y="923544"/>
                  </a:moveTo>
                  <a:lnTo>
                    <a:pt x="557784" y="923544"/>
                  </a:lnTo>
                  <a:lnTo>
                    <a:pt x="557784" y="228600"/>
                  </a:lnTo>
                  <a:lnTo>
                    <a:pt x="521208" y="228600"/>
                  </a:lnTo>
                  <a:lnTo>
                    <a:pt x="521208" y="923544"/>
                  </a:lnTo>
                  <a:close/>
                </a:path>
                <a:path w="1740535" h="1188720">
                  <a:moveTo>
                    <a:pt x="557784" y="950976"/>
                  </a:moveTo>
                  <a:lnTo>
                    <a:pt x="591312" y="950976"/>
                  </a:lnTo>
                  <a:lnTo>
                    <a:pt x="591312" y="228600"/>
                  </a:lnTo>
                  <a:lnTo>
                    <a:pt x="557784" y="228600"/>
                  </a:lnTo>
                  <a:lnTo>
                    <a:pt x="557784" y="950976"/>
                  </a:lnTo>
                  <a:close/>
                </a:path>
                <a:path w="1740535" h="1188720">
                  <a:moveTo>
                    <a:pt x="591312" y="960120"/>
                  </a:moveTo>
                  <a:lnTo>
                    <a:pt x="627888" y="960120"/>
                  </a:lnTo>
                  <a:lnTo>
                    <a:pt x="627888" y="228600"/>
                  </a:lnTo>
                  <a:lnTo>
                    <a:pt x="591312" y="228600"/>
                  </a:lnTo>
                  <a:lnTo>
                    <a:pt x="591312" y="960120"/>
                  </a:lnTo>
                  <a:close/>
                </a:path>
                <a:path w="1740535" h="1188720">
                  <a:moveTo>
                    <a:pt x="627888" y="975360"/>
                  </a:moveTo>
                  <a:lnTo>
                    <a:pt x="661416" y="975360"/>
                  </a:lnTo>
                  <a:lnTo>
                    <a:pt x="661416" y="228600"/>
                  </a:lnTo>
                  <a:lnTo>
                    <a:pt x="627888" y="228600"/>
                  </a:lnTo>
                  <a:lnTo>
                    <a:pt x="627888" y="975360"/>
                  </a:lnTo>
                  <a:close/>
                </a:path>
                <a:path w="1740535" h="1188720">
                  <a:moveTo>
                    <a:pt x="661416" y="990600"/>
                  </a:moveTo>
                  <a:lnTo>
                    <a:pt x="694944" y="990600"/>
                  </a:lnTo>
                  <a:lnTo>
                    <a:pt x="694944" y="228600"/>
                  </a:lnTo>
                  <a:lnTo>
                    <a:pt x="661416" y="228600"/>
                  </a:lnTo>
                  <a:lnTo>
                    <a:pt x="661416" y="990600"/>
                  </a:lnTo>
                  <a:close/>
                </a:path>
                <a:path w="1740535" h="1188720">
                  <a:moveTo>
                    <a:pt x="694944" y="996696"/>
                  </a:moveTo>
                  <a:lnTo>
                    <a:pt x="731520" y="996696"/>
                  </a:lnTo>
                  <a:lnTo>
                    <a:pt x="731520" y="228600"/>
                  </a:lnTo>
                  <a:lnTo>
                    <a:pt x="694944" y="228600"/>
                  </a:lnTo>
                  <a:lnTo>
                    <a:pt x="694944" y="996696"/>
                  </a:lnTo>
                  <a:close/>
                </a:path>
                <a:path w="1740535" h="1188720">
                  <a:moveTo>
                    <a:pt x="731520" y="996696"/>
                  </a:moveTo>
                  <a:lnTo>
                    <a:pt x="765048" y="996696"/>
                  </a:lnTo>
                  <a:lnTo>
                    <a:pt x="765048" y="228600"/>
                  </a:lnTo>
                  <a:lnTo>
                    <a:pt x="731520" y="228600"/>
                  </a:lnTo>
                  <a:lnTo>
                    <a:pt x="731520" y="996696"/>
                  </a:lnTo>
                  <a:close/>
                </a:path>
                <a:path w="1740535" h="1188720">
                  <a:moveTo>
                    <a:pt x="765048" y="999744"/>
                  </a:moveTo>
                  <a:lnTo>
                    <a:pt x="801624" y="999744"/>
                  </a:lnTo>
                  <a:lnTo>
                    <a:pt x="801624" y="228600"/>
                  </a:lnTo>
                  <a:lnTo>
                    <a:pt x="765048" y="228600"/>
                  </a:lnTo>
                  <a:lnTo>
                    <a:pt x="765048" y="999744"/>
                  </a:lnTo>
                  <a:close/>
                </a:path>
                <a:path w="1740535" h="1188720">
                  <a:moveTo>
                    <a:pt x="801624" y="1005840"/>
                  </a:moveTo>
                  <a:lnTo>
                    <a:pt x="835152" y="1005840"/>
                  </a:lnTo>
                  <a:lnTo>
                    <a:pt x="835152" y="228600"/>
                  </a:lnTo>
                  <a:lnTo>
                    <a:pt x="801624" y="228600"/>
                  </a:lnTo>
                  <a:lnTo>
                    <a:pt x="801624" y="1005840"/>
                  </a:lnTo>
                  <a:close/>
                </a:path>
                <a:path w="1740535" h="1188720">
                  <a:moveTo>
                    <a:pt x="835152" y="1005840"/>
                  </a:moveTo>
                  <a:lnTo>
                    <a:pt x="871728" y="1005840"/>
                  </a:lnTo>
                  <a:lnTo>
                    <a:pt x="871728" y="228600"/>
                  </a:lnTo>
                  <a:lnTo>
                    <a:pt x="835152" y="228600"/>
                  </a:lnTo>
                  <a:lnTo>
                    <a:pt x="835152" y="1005840"/>
                  </a:lnTo>
                  <a:close/>
                </a:path>
                <a:path w="1740535" h="1188720">
                  <a:moveTo>
                    <a:pt x="871728" y="1014984"/>
                  </a:moveTo>
                  <a:lnTo>
                    <a:pt x="905256" y="1014984"/>
                  </a:lnTo>
                  <a:lnTo>
                    <a:pt x="905256" y="228600"/>
                  </a:lnTo>
                  <a:lnTo>
                    <a:pt x="871728" y="228600"/>
                  </a:lnTo>
                  <a:lnTo>
                    <a:pt x="871728" y="1014984"/>
                  </a:lnTo>
                  <a:close/>
                </a:path>
                <a:path w="1740535" h="1188720">
                  <a:moveTo>
                    <a:pt x="905256" y="1014984"/>
                  </a:moveTo>
                  <a:lnTo>
                    <a:pt x="938784" y="1014984"/>
                  </a:lnTo>
                  <a:lnTo>
                    <a:pt x="938784" y="228600"/>
                  </a:lnTo>
                  <a:lnTo>
                    <a:pt x="905256" y="228600"/>
                  </a:lnTo>
                  <a:lnTo>
                    <a:pt x="905256" y="1014984"/>
                  </a:lnTo>
                  <a:close/>
                </a:path>
                <a:path w="1740535" h="1188720">
                  <a:moveTo>
                    <a:pt x="938784" y="1045464"/>
                  </a:moveTo>
                  <a:lnTo>
                    <a:pt x="975360" y="1045464"/>
                  </a:lnTo>
                  <a:lnTo>
                    <a:pt x="975360" y="228600"/>
                  </a:lnTo>
                  <a:lnTo>
                    <a:pt x="938784" y="228600"/>
                  </a:lnTo>
                  <a:lnTo>
                    <a:pt x="938784" y="1045464"/>
                  </a:lnTo>
                  <a:close/>
                </a:path>
                <a:path w="1740535" h="1188720">
                  <a:moveTo>
                    <a:pt x="975360" y="1048512"/>
                  </a:moveTo>
                  <a:lnTo>
                    <a:pt x="1008888" y="1048512"/>
                  </a:lnTo>
                  <a:lnTo>
                    <a:pt x="1008888" y="228600"/>
                  </a:lnTo>
                  <a:lnTo>
                    <a:pt x="975360" y="228600"/>
                  </a:lnTo>
                  <a:lnTo>
                    <a:pt x="975360" y="1048512"/>
                  </a:lnTo>
                  <a:close/>
                </a:path>
                <a:path w="1740535" h="1188720">
                  <a:moveTo>
                    <a:pt x="1008888" y="1054608"/>
                  </a:moveTo>
                  <a:lnTo>
                    <a:pt x="1045464" y="1054608"/>
                  </a:lnTo>
                  <a:lnTo>
                    <a:pt x="1045464" y="228600"/>
                  </a:lnTo>
                  <a:lnTo>
                    <a:pt x="1008888" y="228600"/>
                  </a:lnTo>
                  <a:lnTo>
                    <a:pt x="1008888" y="1054608"/>
                  </a:lnTo>
                  <a:close/>
                </a:path>
                <a:path w="1740535" h="1188720">
                  <a:moveTo>
                    <a:pt x="1045464" y="1054608"/>
                  </a:moveTo>
                  <a:lnTo>
                    <a:pt x="1078992" y="1054608"/>
                  </a:lnTo>
                  <a:lnTo>
                    <a:pt x="1078992" y="228600"/>
                  </a:lnTo>
                  <a:lnTo>
                    <a:pt x="1045464" y="228600"/>
                  </a:lnTo>
                  <a:lnTo>
                    <a:pt x="1045464" y="1054608"/>
                  </a:lnTo>
                  <a:close/>
                </a:path>
                <a:path w="1740535" h="1188720">
                  <a:moveTo>
                    <a:pt x="1078992" y="1057656"/>
                  </a:moveTo>
                  <a:lnTo>
                    <a:pt x="1112520" y="1057656"/>
                  </a:lnTo>
                  <a:lnTo>
                    <a:pt x="1112520" y="228600"/>
                  </a:lnTo>
                  <a:lnTo>
                    <a:pt x="1078992" y="228600"/>
                  </a:lnTo>
                  <a:lnTo>
                    <a:pt x="1078992" y="1057656"/>
                  </a:lnTo>
                  <a:close/>
                </a:path>
                <a:path w="1740535" h="1188720">
                  <a:moveTo>
                    <a:pt x="1112520" y="1057656"/>
                  </a:moveTo>
                  <a:lnTo>
                    <a:pt x="1149096" y="1057656"/>
                  </a:lnTo>
                  <a:lnTo>
                    <a:pt x="1149096" y="228600"/>
                  </a:lnTo>
                  <a:lnTo>
                    <a:pt x="1112520" y="228600"/>
                  </a:lnTo>
                  <a:lnTo>
                    <a:pt x="1112520" y="1057656"/>
                  </a:lnTo>
                  <a:close/>
                </a:path>
                <a:path w="1740535" h="1188720">
                  <a:moveTo>
                    <a:pt x="1149096" y="1057656"/>
                  </a:moveTo>
                  <a:lnTo>
                    <a:pt x="1182624" y="1057656"/>
                  </a:lnTo>
                  <a:lnTo>
                    <a:pt x="1182624" y="228600"/>
                  </a:lnTo>
                  <a:lnTo>
                    <a:pt x="1149096" y="228600"/>
                  </a:lnTo>
                  <a:lnTo>
                    <a:pt x="1149096" y="1057656"/>
                  </a:lnTo>
                  <a:close/>
                </a:path>
                <a:path w="1740535" h="1188720">
                  <a:moveTo>
                    <a:pt x="1182624" y="1069848"/>
                  </a:moveTo>
                  <a:lnTo>
                    <a:pt x="1219200" y="1069848"/>
                  </a:lnTo>
                  <a:lnTo>
                    <a:pt x="1219200" y="228600"/>
                  </a:lnTo>
                  <a:lnTo>
                    <a:pt x="1182624" y="228600"/>
                  </a:lnTo>
                  <a:lnTo>
                    <a:pt x="1182624" y="1069848"/>
                  </a:lnTo>
                  <a:close/>
                </a:path>
                <a:path w="1740535" h="1188720">
                  <a:moveTo>
                    <a:pt x="1219200" y="1069848"/>
                  </a:moveTo>
                  <a:lnTo>
                    <a:pt x="1252728" y="1069848"/>
                  </a:lnTo>
                  <a:lnTo>
                    <a:pt x="1252728" y="228600"/>
                  </a:lnTo>
                  <a:lnTo>
                    <a:pt x="1219200" y="228600"/>
                  </a:lnTo>
                  <a:lnTo>
                    <a:pt x="1219200" y="1069848"/>
                  </a:lnTo>
                  <a:close/>
                </a:path>
                <a:path w="1740535" h="1188720">
                  <a:moveTo>
                    <a:pt x="1252728" y="1072896"/>
                  </a:moveTo>
                  <a:lnTo>
                    <a:pt x="1289304" y="1072896"/>
                  </a:lnTo>
                  <a:lnTo>
                    <a:pt x="1289304" y="228600"/>
                  </a:lnTo>
                  <a:lnTo>
                    <a:pt x="1252728" y="228600"/>
                  </a:lnTo>
                  <a:lnTo>
                    <a:pt x="1252728" y="1072896"/>
                  </a:lnTo>
                  <a:close/>
                </a:path>
                <a:path w="1740535" h="1188720">
                  <a:moveTo>
                    <a:pt x="1289304" y="1085088"/>
                  </a:moveTo>
                  <a:lnTo>
                    <a:pt x="1322832" y="1085088"/>
                  </a:lnTo>
                  <a:lnTo>
                    <a:pt x="1322832" y="228600"/>
                  </a:lnTo>
                  <a:lnTo>
                    <a:pt x="1289304" y="228600"/>
                  </a:lnTo>
                  <a:lnTo>
                    <a:pt x="1289304" y="1085088"/>
                  </a:lnTo>
                  <a:close/>
                </a:path>
                <a:path w="1740535" h="1188720">
                  <a:moveTo>
                    <a:pt x="1322832" y="1103376"/>
                  </a:moveTo>
                  <a:lnTo>
                    <a:pt x="1356360" y="1103376"/>
                  </a:lnTo>
                  <a:lnTo>
                    <a:pt x="1356360" y="228600"/>
                  </a:lnTo>
                  <a:lnTo>
                    <a:pt x="1322832" y="228600"/>
                  </a:lnTo>
                  <a:lnTo>
                    <a:pt x="1322832" y="1103376"/>
                  </a:lnTo>
                  <a:close/>
                </a:path>
                <a:path w="1740535" h="1188720">
                  <a:moveTo>
                    <a:pt x="1356360" y="1118616"/>
                  </a:moveTo>
                  <a:lnTo>
                    <a:pt x="1392936" y="1118616"/>
                  </a:lnTo>
                  <a:lnTo>
                    <a:pt x="1392936" y="228600"/>
                  </a:lnTo>
                  <a:lnTo>
                    <a:pt x="1356360" y="228600"/>
                  </a:lnTo>
                  <a:lnTo>
                    <a:pt x="1356360" y="1118616"/>
                  </a:lnTo>
                  <a:close/>
                </a:path>
                <a:path w="1740535" h="1188720">
                  <a:moveTo>
                    <a:pt x="1392936" y="1118616"/>
                  </a:moveTo>
                  <a:lnTo>
                    <a:pt x="1426464" y="1118616"/>
                  </a:lnTo>
                  <a:lnTo>
                    <a:pt x="1426464" y="228600"/>
                  </a:lnTo>
                  <a:lnTo>
                    <a:pt x="1392936" y="228600"/>
                  </a:lnTo>
                  <a:lnTo>
                    <a:pt x="1392936" y="1118616"/>
                  </a:lnTo>
                  <a:close/>
                </a:path>
                <a:path w="1740535" h="1188720">
                  <a:moveTo>
                    <a:pt x="1426464" y="1118616"/>
                  </a:moveTo>
                  <a:lnTo>
                    <a:pt x="1463040" y="1118616"/>
                  </a:lnTo>
                  <a:lnTo>
                    <a:pt x="1463040" y="228600"/>
                  </a:lnTo>
                  <a:lnTo>
                    <a:pt x="1426464" y="228600"/>
                  </a:lnTo>
                  <a:lnTo>
                    <a:pt x="1426464" y="1118616"/>
                  </a:lnTo>
                  <a:close/>
                </a:path>
                <a:path w="1740535" h="1188720">
                  <a:moveTo>
                    <a:pt x="1463040" y="1121664"/>
                  </a:moveTo>
                  <a:lnTo>
                    <a:pt x="1496568" y="1121664"/>
                  </a:lnTo>
                  <a:lnTo>
                    <a:pt x="1496568" y="228600"/>
                  </a:lnTo>
                  <a:lnTo>
                    <a:pt x="1463040" y="228600"/>
                  </a:lnTo>
                  <a:lnTo>
                    <a:pt x="1463040" y="1121664"/>
                  </a:lnTo>
                  <a:close/>
                </a:path>
                <a:path w="1740535" h="1188720">
                  <a:moveTo>
                    <a:pt x="1496568" y="1121664"/>
                  </a:moveTo>
                  <a:lnTo>
                    <a:pt x="1530096" y="1121664"/>
                  </a:lnTo>
                  <a:lnTo>
                    <a:pt x="1530096" y="228600"/>
                  </a:lnTo>
                  <a:lnTo>
                    <a:pt x="1496568" y="228600"/>
                  </a:lnTo>
                  <a:lnTo>
                    <a:pt x="1496568" y="1121664"/>
                  </a:lnTo>
                  <a:close/>
                </a:path>
                <a:path w="1740535" h="1188720">
                  <a:moveTo>
                    <a:pt x="1530096" y="1127760"/>
                  </a:moveTo>
                  <a:lnTo>
                    <a:pt x="1566672" y="1127760"/>
                  </a:lnTo>
                  <a:lnTo>
                    <a:pt x="1566672" y="228600"/>
                  </a:lnTo>
                  <a:lnTo>
                    <a:pt x="1530096" y="228600"/>
                  </a:lnTo>
                  <a:lnTo>
                    <a:pt x="1530096" y="1127760"/>
                  </a:lnTo>
                  <a:close/>
                </a:path>
                <a:path w="1740535" h="1188720">
                  <a:moveTo>
                    <a:pt x="1566672" y="1130808"/>
                  </a:moveTo>
                  <a:lnTo>
                    <a:pt x="1600200" y="1130808"/>
                  </a:lnTo>
                  <a:lnTo>
                    <a:pt x="1600200" y="228600"/>
                  </a:lnTo>
                  <a:lnTo>
                    <a:pt x="1566672" y="228600"/>
                  </a:lnTo>
                  <a:lnTo>
                    <a:pt x="1566672" y="1130808"/>
                  </a:lnTo>
                  <a:close/>
                </a:path>
                <a:path w="1740535" h="1188720">
                  <a:moveTo>
                    <a:pt x="1600200" y="1139952"/>
                  </a:moveTo>
                  <a:lnTo>
                    <a:pt x="1636776" y="1139952"/>
                  </a:lnTo>
                  <a:lnTo>
                    <a:pt x="1636776" y="228600"/>
                  </a:lnTo>
                  <a:lnTo>
                    <a:pt x="1600200" y="228600"/>
                  </a:lnTo>
                  <a:lnTo>
                    <a:pt x="1600200" y="1139952"/>
                  </a:lnTo>
                  <a:close/>
                </a:path>
                <a:path w="1740535" h="1188720">
                  <a:moveTo>
                    <a:pt x="1636776" y="1167384"/>
                  </a:moveTo>
                  <a:lnTo>
                    <a:pt x="1670304" y="1167384"/>
                  </a:lnTo>
                  <a:lnTo>
                    <a:pt x="1670304" y="228600"/>
                  </a:lnTo>
                  <a:lnTo>
                    <a:pt x="1636776" y="228600"/>
                  </a:lnTo>
                  <a:lnTo>
                    <a:pt x="1636776" y="1167384"/>
                  </a:lnTo>
                  <a:close/>
                </a:path>
                <a:path w="1740535" h="1188720">
                  <a:moveTo>
                    <a:pt x="1670304" y="1182624"/>
                  </a:moveTo>
                  <a:lnTo>
                    <a:pt x="1706880" y="1182624"/>
                  </a:lnTo>
                  <a:lnTo>
                    <a:pt x="1706880" y="228600"/>
                  </a:lnTo>
                  <a:lnTo>
                    <a:pt x="1670304" y="228600"/>
                  </a:lnTo>
                  <a:lnTo>
                    <a:pt x="1670304" y="1182624"/>
                  </a:lnTo>
                  <a:close/>
                </a:path>
                <a:path w="1740535" h="1188720">
                  <a:moveTo>
                    <a:pt x="1706880" y="1188720"/>
                  </a:moveTo>
                  <a:lnTo>
                    <a:pt x="1740408" y="1188720"/>
                  </a:lnTo>
                  <a:lnTo>
                    <a:pt x="1740408" y="228600"/>
                  </a:lnTo>
                  <a:lnTo>
                    <a:pt x="1706880" y="228600"/>
                  </a:lnTo>
                  <a:lnTo>
                    <a:pt x="1706880" y="11887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846320" y="1417827"/>
              <a:ext cx="1877695" cy="1663700"/>
            </a:xfrm>
            <a:custGeom>
              <a:avLst/>
              <a:gdLst/>
              <a:ahLst/>
              <a:cxnLst/>
              <a:rect l="l" t="t" r="r" b="b"/>
              <a:pathLst>
                <a:path w="1877695" h="1663700">
                  <a:moveTo>
                    <a:pt x="70104" y="419100"/>
                  </a:moveTo>
                  <a:lnTo>
                    <a:pt x="33528" y="419100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660400"/>
                  </a:lnTo>
                  <a:lnTo>
                    <a:pt x="33528" y="660400"/>
                  </a:lnTo>
                  <a:lnTo>
                    <a:pt x="70104" y="660400"/>
                  </a:lnTo>
                  <a:lnTo>
                    <a:pt x="70104" y="419100"/>
                  </a:lnTo>
                  <a:close/>
                </a:path>
                <a:path w="1877695" h="1663700">
                  <a:moveTo>
                    <a:pt x="1877568" y="660400"/>
                  </a:moveTo>
                  <a:lnTo>
                    <a:pt x="1877568" y="660400"/>
                  </a:lnTo>
                  <a:lnTo>
                    <a:pt x="70104" y="660400"/>
                  </a:lnTo>
                  <a:lnTo>
                    <a:pt x="70104" y="787400"/>
                  </a:lnTo>
                  <a:lnTo>
                    <a:pt x="103632" y="787400"/>
                  </a:lnTo>
                  <a:lnTo>
                    <a:pt x="103632" y="1117600"/>
                  </a:lnTo>
                  <a:lnTo>
                    <a:pt x="140208" y="1117600"/>
                  </a:lnTo>
                  <a:lnTo>
                    <a:pt x="140208" y="1168400"/>
                  </a:lnTo>
                  <a:lnTo>
                    <a:pt x="173736" y="1168400"/>
                  </a:lnTo>
                  <a:lnTo>
                    <a:pt x="173736" y="1206500"/>
                  </a:lnTo>
                  <a:lnTo>
                    <a:pt x="207264" y="1206500"/>
                  </a:lnTo>
                  <a:lnTo>
                    <a:pt x="207264" y="1219200"/>
                  </a:lnTo>
                  <a:lnTo>
                    <a:pt x="243840" y="1219200"/>
                  </a:lnTo>
                  <a:lnTo>
                    <a:pt x="277368" y="1219200"/>
                  </a:lnTo>
                  <a:lnTo>
                    <a:pt x="313944" y="1219200"/>
                  </a:lnTo>
                  <a:lnTo>
                    <a:pt x="313944" y="1257300"/>
                  </a:lnTo>
                  <a:lnTo>
                    <a:pt x="347472" y="1257300"/>
                  </a:lnTo>
                  <a:lnTo>
                    <a:pt x="347472" y="1270000"/>
                  </a:lnTo>
                  <a:lnTo>
                    <a:pt x="384048" y="1270000"/>
                  </a:lnTo>
                  <a:lnTo>
                    <a:pt x="384048" y="1282700"/>
                  </a:lnTo>
                  <a:lnTo>
                    <a:pt x="417576" y="1282700"/>
                  </a:lnTo>
                  <a:lnTo>
                    <a:pt x="417576" y="1295400"/>
                  </a:lnTo>
                  <a:lnTo>
                    <a:pt x="451104" y="1295400"/>
                  </a:lnTo>
                  <a:lnTo>
                    <a:pt x="451104" y="1308100"/>
                  </a:lnTo>
                  <a:lnTo>
                    <a:pt x="487680" y="1308100"/>
                  </a:lnTo>
                  <a:lnTo>
                    <a:pt x="487680" y="1333500"/>
                  </a:lnTo>
                  <a:lnTo>
                    <a:pt x="521208" y="1333500"/>
                  </a:lnTo>
                  <a:lnTo>
                    <a:pt x="521208" y="1358900"/>
                  </a:lnTo>
                  <a:lnTo>
                    <a:pt x="557784" y="1358900"/>
                  </a:lnTo>
                  <a:lnTo>
                    <a:pt x="591312" y="1358900"/>
                  </a:lnTo>
                  <a:lnTo>
                    <a:pt x="591312" y="1371600"/>
                  </a:lnTo>
                  <a:lnTo>
                    <a:pt x="624840" y="1371600"/>
                  </a:lnTo>
                  <a:lnTo>
                    <a:pt x="624840" y="1397000"/>
                  </a:lnTo>
                  <a:lnTo>
                    <a:pt x="661416" y="1397000"/>
                  </a:lnTo>
                  <a:lnTo>
                    <a:pt x="661416" y="1409700"/>
                  </a:lnTo>
                  <a:lnTo>
                    <a:pt x="694944" y="1409700"/>
                  </a:lnTo>
                  <a:lnTo>
                    <a:pt x="694944" y="1422400"/>
                  </a:lnTo>
                  <a:lnTo>
                    <a:pt x="731520" y="1422400"/>
                  </a:lnTo>
                  <a:lnTo>
                    <a:pt x="765048" y="1422400"/>
                  </a:lnTo>
                  <a:lnTo>
                    <a:pt x="765048" y="1435100"/>
                  </a:lnTo>
                  <a:lnTo>
                    <a:pt x="801624" y="1435100"/>
                  </a:lnTo>
                  <a:lnTo>
                    <a:pt x="835152" y="1435100"/>
                  </a:lnTo>
                  <a:lnTo>
                    <a:pt x="868680" y="1435100"/>
                  </a:lnTo>
                  <a:lnTo>
                    <a:pt x="905256" y="1435100"/>
                  </a:lnTo>
                  <a:lnTo>
                    <a:pt x="905256" y="1447800"/>
                  </a:lnTo>
                  <a:lnTo>
                    <a:pt x="938784" y="1447800"/>
                  </a:lnTo>
                  <a:lnTo>
                    <a:pt x="975360" y="1447800"/>
                  </a:lnTo>
                  <a:lnTo>
                    <a:pt x="975360" y="1460500"/>
                  </a:lnTo>
                  <a:lnTo>
                    <a:pt x="1008888" y="1460500"/>
                  </a:lnTo>
                  <a:lnTo>
                    <a:pt x="1042416" y="1460500"/>
                  </a:lnTo>
                  <a:lnTo>
                    <a:pt x="1078992" y="1460500"/>
                  </a:lnTo>
                  <a:lnTo>
                    <a:pt x="1078992" y="1498600"/>
                  </a:lnTo>
                  <a:lnTo>
                    <a:pt x="1112520" y="1498600"/>
                  </a:lnTo>
                  <a:lnTo>
                    <a:pt x="1112520" y="1511300"/>
                  </a:lnTo>
                  <a:lnTo>
                    <a:pt x="1149096" y="1511300"/>
                  </a:lnTo>
                  <a:lnTo>
                    <a:pt x="1182624" y="1511300"/>
                  </a:lnTo>
                  <a:lnTo>
                    <a:pt x="1182624" y="1524000"/>
                  </a:lnTo>
                  <a:lnTo>
                    <a:pt x="1219200" y="1524000"/>
                  </a:lnTo>
                  <a:lnTo>
                    <a:pt x="1219200" y="1549400"/>
                  </a:lnTo>
                  <a:lnTo>
                    <a:pt x="1252728" y="1549400"/>
                  </a:lnTo>
                  <a:lnTo>
                    <a:pt x="1286256" y="1549400"/>
                  </a:lnTo>
                  <a:lnTo>
                    <a:pt x="1322832" y="1549400"/>
                  </a:lnTo>
                  <a:lnTo>
                    <a:pt x="1356360" y="1549400"/>
                  </a:lnTo>
                  <a:lnTo>
                    <a:pt x="1356360" y="1562100"/>
                  </a:lnTo>
                  <a:lnTo>
                    <a:pt x="1392936" y="1562100"/>
                  </a:lnTo>
                  <a:lnTo>
                    <a:pt x="1426464" y="1562100"/>
                  </a:lnTo>
                  <a:lnTo>
                    <a:pt x="1426464" y="1574800"/>
                  </a:lnTo>
                  <a:lnTo>
                    <a:pt x="1459992" y="1574800"/>
                  </a:lnTo>
                  <a:lnTo>
                    <a:pt x="1459992" y="1587500"/>
                  </a:lnTo>
                  <a:lnTo>
                    <a:pt x="1496568" y="1587500"/>
                  </a:lnTo>
                  <a:lnTo>
                    <a:pt x="1530096" y="1587500"/>
                  </a:lnTo>
                  <a:lnTo>
                    <a:pt x="1530096" y="1600200"/>
                  </a:lnTo>
                  <a:lnTo>
                    <a:pt x="1566672" y="1600200"/>
                  </a:lnTo>
                  <a:lnTo>
                    <a:pt x="1600200" y="1600200"/>
                  </a:lnTo>
                  <a:lnTo>
                    <a:pt x="1636776" y="1600200"/>
                  </a:lnTo>
                  <a:lnTo>
                    <a:pt x="1636776" y="1612900"/>
                  </a:lnTo>
                  <a:lnTo>
                    <a:pt x="1670304" y="1612900"/>
                  </a:lnTo>
                  <a:lnTo>
                    <a:pt x="1703832" y="1612900"/>
                  </a:lnTo>
                  <a:lnTo>
                    <a:pt x="1703832" y="1625600"/>
                  </a:lnTo>
                  <a:lnTo>
                    <a:pt x="1740408" y="1625600"/>
                  </a:lnTo>
                  <a:lnTo>
                    <a:pt x="1773936" y="1625600"/>
                  </a:lnTo>
                  <a:lnTo>
                    <a:pt x="1773936" y="1651000"/>
                  </a:lnTo>
                  <a:lnTo>
                    <a:pt x="1810499" y="1651000"/>
                  </a:lnTo>
                  <a:lnTo>
                    <a:pt x="1810499" y="1663700"/>
                  </a:lnTo>
                  <a:lnTo>
                    <a:pt x="1844040" y="1663700"/>
                  </a:lnTo>
                  <a:lnTo>
                    <a:pt x="1877568" y="1663700"/>
                  </a:lnTo>
                  <a:lnTo>
                    <a:pt x="1877568" y="66040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846320" y="1411224"/>
              <a:ext cx="1877695" cy="1670685"/>
            </a:xfrm>
            <a:custGeom>
              <a:avLst/>
              <a:gdLst/>
              <a:ahLst/>
              <a:cxnLst/>
              <a:rect l="l" t="t" r="r" b="b"/>
              <a:pathLst>
                <a:path w="1877695" h="1670685">
                  <a:moveTo>
                    <a:pt x="0" y="0"/>
                  </a:moveTo>
                  <a:lnTo>
                    <a:pt x="33528" y="0"/>
                  </a:lnTo>
                  <a:lnTo>
                    <a:pt x="33528" y="658368"/>
                  </a:lnTo>
                  <a:lnTo>
                    <a:pt x="0" y="658368"/>
                  </a:lnTo>
                  <a:lnTo>
                    <a:pt x="0" y="0"/>
                  </a:lnTo>
                  <a:close/>
                </a:path>
                <a:path w="1877695" h="1670685">
                  <a:moveTo>
                    <a:pt x="33528" y="423672"/>
                  </a:moveTo>
                  <a:lnTo>
                    <a:pt x="70104" y="423672"/>
                  </a:lnTo>
                  <a:lnTo>
                    <a:pt x="70104" y="658368"/>
                  </a:lnTo>
                  <a:lnTo>
                    <a:pt x="33528" y="658368"/>
                  </a:lnTo>
                  <a:lnTo>
                    <a:pt x="33528" y="423672"/>
                  </a:lnTo>
                  <a:close/>
                </a:path>
                <a:path w="1877695" h="1670685">
                  <a:moveTo>
                    <a:pt x="70104" y="786384"/>
                  </a:moveTo>
                  <a:lnTo>
                    <a:pt x="103632" y="786384"/>
                  </a:lnTo>
                  <a:lnTo>
                    <a:pt x="103632" y="658368"/>
                  </a:lnTo>
                  <a:lnTo>
                    <a:pt x="70104" y="658368"/>
                  </a:lnTo>
                  <a:lnTo>
                    <a:pt x="70104" y="786384"/>
                  </a:lnTo>
                  <a:close/>
                </a:path>
                <a:path w="1877695" h="1670685">
                  <a:moveTo>
                    <a:pt x="103632" y="1121664"/>
                  </a:moveTo>
                  <a:lnTo>
                    <a:pt x="140208" y="1121664"/>
                  </a:lnTo>
                  <a:lnTo>
                    <a:pt x="140208" y="658368"/>
                  </a:lnTo>
                  <a:lnTo>
                    <a:pt x="103632" y="658368"/>
                  </a:lnTo>
                  <a:lnTo>
                    <a:pt x="103632" y="1121664"/>
                  </a:lnTo>
                  <a:close/>
                </a:path>
                <a:path w="1877695" h="1670685">
                  <a:moveTo>
                    <a:pt x="140208" y="1173480"/>
                  </a:moveTo>
                  <a:lnTo>
                    <a:pt x="173736" y="1173480"/>
                  </a:lnTo>
                  <a:lnTo>
                    <a:pt x="173736" y="658368"/>
                  </a:lnTo>
                  <a:lnTo>
                    <a:pt x="140208" y="658368"/>
                  </a:lnTo>
                  <a:lnTo>
                    <a:pt x="140208" y="1173480"/>
                  </a:lnTo>
                  <a:close/>
                </a:path>
                <a:path w="1877695" h="1670685">
                  <a:moveTo>
                    <a:pt x="173736" y="1207008"/>
                  </a:moveTo>
                  <a:lnTo>
                    <a:pt x="207264" y="1207008"/>
                  </a:lnTo>
                  <a:lnTo>
                    <a:pt x="207264" y="658368"/>
                  </a:lnTo>
                  <a:lnTo>
                    <a:pt x="173736" y="658368"/>
                  </a:lnTo>
                  <a:lnTo>
                    <a:pt x="173736" y="1207008"/>
                  </a:lnTo>
                  <a:close/>
                </a:path>
                <a:path w="1877695" h="1670685">
                  <a:moveTo>
                    <a:pt x="207264" y="1216152"/>
                  </a:moveTo>
                  <a:lnTo>
                    <a:pt x="243840" y="1216152"/>
                  </a:lnTo>
                  <a:lnTo>
                    <a:pt x="243840" y="658368"/>
                  </a:lnTo>
                  <a:lnTo>
                    <a:pt x="207264" y="658368"/>
                  </a:lnTo>
                  <a:lnTo>
                    <a:pt x="207264" y="1216152"/>
                  </a:lnTo>
                  <a:close/>
                </a:path>
                <a:path w="1877695" h="1670685">
                  <a:moveTo>
                    <a:pt x="243840" y="1222248"/>
                  </a:moveTo>
                  <a:lnTo>
                    <a:pt x="277368" y="1222248"/>
                  </a:lnTo>
                  <a:lnTo>
                    <a:pt x="277368" y="658368"/>
                  </a:lnTo>
                  <a:lnTo>
                    <a:pt x="243840" y="658368"/>
                  </a:lnTo>
                  <a:lnTo>
                    <a:pt x="243840" y="1222248"/>
                  </a:lnTo>
                  <a:close/>
                </a:path>
                <a:path w="1877695" h="1670685">
                  <a:moveTo>
                    <a:pt x="277368" y="1222248"/>
                  </a:moveTo>
                  <a:lnTo>
                    <a:pt x="313944" y="1222248"/>
                  </a:lnTo>
                  <a:lnTo>
                    <a:pt x="313944" y="658368"/>
                  </a:lnTo>
                  <a:lnTo>
                    <a:pt x="277368" y="658368"/>
                  </a:lnTo>
                  <a:lnTo>
                    <a:pt x="277368" y="1222248"/>
                  </a:lnTo>
                  <a:close/>
                </a:path>
                <a:path w="1877695" h="1670685">
                  <a:moveTo>
                    <a:pt x="313944" y="1261872"/>
                  </a:moveTo>
                  <a:lnTo>
                    <a:pt x="347472" y="1261872"/>
                  </a:lnTo>
                  <a:lnTo>
                    <a:pt x="347472" y="658368"/>
                  </a:lnTo>
                  <a:lnTo>
                    <a:pt x="313944" y="658368"/>
                  </a:lnTo>
                  <a:lnTo>
                    <a:pt x="313944" y="1261872"/>
                  </a:lnTo>
                  <a:close/>
                </a:path>
                <a:path w="1877695" h="1670685">
                  <a:moveTo>
                    <a:pt x="347472" y="1264920"/>
                  </a:moveTo>
                  <a:lnTo>
                    <a:pt x="384048" y="1264920"/>
                  </a:lnTo>
                  <a:lnTo>
                    <a:pt x="384048" y="658368"/>
                  </a:lnTo>
                  <a:lnTo>
                    <a:pt x="347472" y="658368"/>
                  </a:lnTo>
                  <a:lnTo>
                    <a:pt x="347472" y="1264920"/>
                  </a:lnTo>
                  <a:close/>
                </a:path>
                <a:path w="1877695" h="1670685">
                  <a:moveTo>
                    <a:pt x="384048" y="1277112"/>
                  </a:moveTo>
                  <a:lnTo>
                    <a:pt x="417576" y="1277112"/>
                  </a:lnTo>
                  <a:lnTo>
                    <a:pt x="417576" y="658368"/>
                  </a:lnTo>
                  <a:lnTo>
                    <a:pt x="384048" y="658368"/>
                  </a:lnTo>
                  <a:lnTo>
                    <a:pt x="384048" y="1277112"/>
                  </a:lnTo>
                  <a:close/>
                </a:path>
                <a:path w="1877695" h="1670685">
                  <a:moveTo>
                    <a:pt x="417576" y="1292352"/>
                  </a:moveTo>
                  <a:lnTo>
                    <a:pt x="451104" y="1292352"/>
                  </a:lnTo>
                  <a:lnTo>
                    <a:pt x="451104" y="658368"/>
                  </a:lnTo>
                  <a:lnTo>
                    <a:pt x="417576" y="658368"/>
                  </a:lnTo>
                  <a:lnTo>
                    <a:pt x="417576" y="1292352"/>
                  </a:lnTo>
                  <a:close/>
                </a:path>
                <a:path w="1877695" h="1670685">
                  <a:moveTo>
                    <a:pt x="451104" y="1310640"/>
                  </a:moveTo>
                  <a:lnTo>
                    <a:pt x="487680" y="1310640"/>
                  </a:lnTo>
                  <a:lnTo>
                    <a:pt x="487680" y="658368"/>
                  </a:lnTo>
                  <a:lnTo>
                    <a:pt x="451104" y="658368"/>
                  </a:lnTo>
                  <a:lnTo>
                    <a:pt x="451104" y="1310640"/>
                  </a:lnTo>
                  <a:close/>
                </a:path>
                <a:path w="1877695" h="1670685">
                  <a:moveTo>
                    <a:pt x="487680" y="1328928"/>
                  </a:moveTo>
                  <a:lnTo>
                    <a:pt x="521208" y="1328928"/>
                  </a:lnTo>
                  <a:lnTo>
                    <a:pt x="521208" y="658368"/>
                  </a:lnTo>
                  <a:lnTo>
                    <a:pt x="487680" y="658368"/>
                  </a:lnTo>
                  <a:lnTo>
                    <a:pt x="487680" y="1328928"/>
                  </a:lnTo>
                  <a:close/>
                </a:path>
                <a:path w="1877695" h="1670685">
                  <a:moveTo>
                    <a:pt x="521208" y="1353312"/>
                  </a:moveTo>
                  <a:lnTo>
                    <a:pt x="557784" y="1353312"/>
                  </a:lnTo>
                  <a:lnTo>
                    <a:pt x="557784" y="658368"/>
                  </a:lnTo>
                  <a:lnTo>
                    <a:pt x="521208" y="658368"/>
                  </a:lnTo>
                  <a:lnTo>
                    <a:pt x="521208" y="1353312"/>
                  </a:lnTo>
                  <a:close/>
                </a:path>
                <a:path w="1877695" h="1670685">
                  <a:moveTo>
                    <a:pt x="557784" y="1362456"/>
                  </a:moveTo>
                  <a:lnTo>
                    <a:pt x="591312" y="1362456"/>
                  </a:lnTo>
                  <a:lnTo>
                    <a:pt x="591312" y="658368"/>
                  </a:lnTo>
                  <a:lnTo>
                    <a:pt x="557784" y="658368"/>
                  </a:lnTo>
                  <a:lnTo>
                    <a:pt x="557784" y="1362456"/>
                  </a:lnTo>
                  <a:close/>
                </a:path>
                <a:path w="1877695" h="1670685">
                  <a:moveTo>
                    <a:pt x="591312" y="1371600"/>
                  </a:moveTo>
                  <a:lnTo>
                    <a:pt x="624840" y="1371600"/>
                  </a:lnTo>
                  <a:lnTo>
                    <a:pt x="624840" y="658368"/>
                  </a:lnTo>
                  <a:lnTo>
                    <a:pt x="591312" y="658368"/>
                  </a:lnTo>
                  <a:lnTo>
                    <a:pt x="591312" y="1371600"/>
                  </a:lnTo>
                  <a:close/>
                </a:path>
                <a:path w="1877695" h="1670685">
                  <a:moveTo>
                    <a:pt x="624840" y="1399032"/>
                  </a:moveTo>
                  <a:lnTo>
                    <a:pt x="661416" y="1399032"/>
                  </a:lnTo>
                  <a:lnTo>
                    <a:pt x="661416" y="658368"/>
                  </a:lnTo>
                  <a:lnTo>
                    <a:pt x="624840" y="658368"/>
                  </a:lnTo>
                  <a:lnTo>
                    <a:pt x="624840" y="1399032"/>
                  </a:lnTo>
                  <a:close/>
                </a:path>
                <a:path w="1877695" h="1670685">
                  <a:moveTo>
                    <a:pt x="661416" y="1408176"/>
                  </a:moveTo>
                  <a:lnTo>
                    <a:pt x="694944" y="1408176"/>
                  </a:lnTo>
                  <a:lnTo>
                    <a:pt x="694944" y="658368"/>
                  </a:lnTo>
                  <a:lnTo>
                    <a:pt x="661416" y="658368"/>
                  </a:lnTo>
                  <a:lnTo>
                    <a:pt x="661416" y="1408176"/>
                  </a:lnTo>
                  <a:close/>
                </a:path>
                <a:path w="1877695" h="1670685">
                  <a:moveTo>
                    <a:pt x="694944" y="1423416"/>
                  </a:moveTo>
                  <a:lnTo>
                    <a:pt x="731520" y="1423416"/>
                  </a:lnTo>
                  <a:lnTo>
                    <a:pt x="731520" y="658368"/>
                  </a:lnTo>
                  <a:lnTo>
                    <a:pt x="694944" y="658368"/>
                  </a:lnTo>
                  <a:lnTo>
                    <a:pt x="694944" y="1423416"/>
                  </a:lnTo>
                  <a:close/>
                </a:path>
                <a:path w="1877695" h="1670685">
                  <a:moveTo>
                    <a:pt x="731520" y="1426464"/>
                  </a:moveTo>
                  <a:lnTo>
                    <a:pt x="765048" y="1426464"/>
                  </a:lnTo>
                  <a:lnTo>
                    <a:pt x="765048" y="658368"/>
                  </a:lnTo>
                  <a:lnTo>
                    <a:pt x="731520" y="658368"/>
                  </a:lnTo>
                  <a:lnTo>
                    <a:pt x="731520" y="1426464"/>
                  </a:lnTo>
                  <a:close/>
                </a:path>
                <a:path w="1877695" h="1670685">
                  <a:moveTo>
                    <a:pt x="765048" y="1429512"/>
                  </a:moveTo>
                  <a:lnTo>
                    <a:pt x="801624" y="1429512"/>
                  </a:lnTo>
                  <a:lnTo>
                    <a:pt x="801624" y="658368"/>
                  </a:lnTo>
                  <a:lnTo>
                    <a:pt x="765048" y="658368"/>
                  </a:lnTo>
                  <a:lnTo>
                    <a:pt x="765048" y="1429512"/>
                  </a:lnTo>
                  <a:close/>
                </a:path>
                <a:path w="1877695" h="1670685">
                  <a:moveTo>
                    <a:pt x="801624" y="1432560"/>
                  </a:moveTo>
                  <a:lnTo>
                    <a:pt x="835152" y="1432560"/>
                  </a:lnTo>
                  <a:lnTo>
                    <a:pt x="835152" y="658368"/>
                  </a:lnTo>
                  <a:lnTo>
                    <a:pt x="801624" y="658368"/>
                  </a:lnTo>
                  <a:lnTo>
                    <a:pt x="801624" y="1432560"/>
                  </a:lnTo>
                  <a:close/>
                </a:path>
                <a:path w="1877695" h="1670685">
                  <a:moveTo>
                    <a:pt x="835152" y="1438656"/>
                  </a:moveTo>
                  <a:lnTo>
                    <a:pt x="868680" y="1438656"/>
                  </a:lnTo>
                  <a:lnTo>
                    <a:pt x="868680" y="658368"/>
                  </a:lnTo>
                  <a:lnTo>
                    <a:pt x="835152" y="658368"/>
                  </a:lnTo>
                  <a:lnTo>
                    <a:pt x="835152" y="1438656"/>
                  </a:lnTo>
                  <a:close/>
                </a:path>
                <a:path w="1877695" h="1670685">
                  <a:moveTo>
                    <a:pt x="868680" y="1441704"/>
                  </a:moveTo>
                  <a:lnTo>
                    <a:pt x="905256" y="1441704"/>
                  </a:lnTo>
                  <a:lnTo>
                    <a:pt x="905256" y="658368"/>
                  </a:lnTo>
                  <a:lnTo>
                    <a:pt x="868680" y="658368"/>
                  </a:lnTo>
                  <a:lnTo>
                    <a:pt x="868680" y="1441704"/>
                  </a:lnTo>
                  <a:close/>
                </a:path>
                <a:path w="1877695" h="1670685">
                  <a:moveTo>
                    <a:pt x="905256" y="1447800"/>
                  </a:moveTo>
                  <a:lnTo>
                    <a:pt x="938784" y="1447800"/>
                  </a:lnTo>
                  <a:lnTo>
                    <a:pt x="938784" y="658368"/>
                  </a:lnTo>
                  <a:lnTo>
                    <a:pt x="905256" y="658368"/>
                  </a:lnTo>
                  <a:lnTo>
                    <a:pt x="905256" y="1447800"/>
                  </a:lnTo>
                  <a:close/>
                </a:path>
                <a:path w="1877695" h="1670685">
                  <a:moveTo>
                    <a:pt x="938784" y="1453896"/>
                  </a:moveTo>
                  <a:lnTo>
                    <a:pt x="975360" y="1453896"/>
                  </a:lnTo>
                  <a:lnTo>
                    <a:pt x="975360" y="658368"/>
                  </a:lnTo>
                  <a:lnTo>
                    <a:pt x="938784" y="658368"/>
                  </a:lnTo>
                  <a:lnTo>
                    <a:pt x="938784" y="1453896"/>
                  </a:lnTo>
                  <a:close/>
                </a:path>
                <a:path w="1877695" h="1670685">
                  <a:moveTo>
                    <a:pt x="975360" y="1456944"/>
                  </a:moveTo>
                  <a:lnTo>
                    <a:pt x="1008888" y="1456944"/>
                  </a:lnTo>
                  <a:lnTo>
                    <a:pt x="1008888" y="658368"/>
                  </a:lnTo>
                  <a:lnTo>
                    <a:pt x="975360" y="658368"/>
                  </a:lnTo>
                  <a:lnTo>
                    <a:pt x="975360" y="1456944"/>
                  </a:lnTo>
                  <a:close/>
                </a:path>
                <a:path w="1877695" h="1670685">
                  <a:moveTo>
                    <a:pt x="1008888" y="1459992"/>
                  </a:moveTo>
                  <a:lnTo>
                    <a:pt x="1042416" y="1459992"/>
                  </a:lnTo>
                  <a:lnTo>
                    <a:pt x="1042416" y="658368"/>
                  </a:lnTo>
                  <a:lnTo>
                    <a:pt x="1008888" y="658368"/>
                  </a:lnTo>
                  <a:lnTo>
                    <a:pt x="1008888" y="1459992"/>
                  </a:lnTo>
                  <a:close/>
                </a:path>
                <a:path w="1877695" h="1670685">
                  <a:moveTo>
                    <a:pt x="1042416" y="1459992"/>
                  </a:moveTo>
                  <a:lnTo>
                    <a:pt x="1078992" y="1459992"/>
                  </a:lnTo>
                  <a:lnTo>
                    <a:pt x="1078992" y="658368"/>
                  </a:lnTo>
                  <a:lnTo>
                    <a:pt x="1042416" y="658368"/>
                  </a:lnTo>
                  <a:lnTo>
                    <a:pt x="1042416" y="1459992"/>
                  </a:lnTo>
                  <a:close/>
                </a:path>
                <a:path w="1877695" h="1670685">
                  <a:moveTo>
                    <a:pt x="1078992" y="1502664"/>
                  </a:moveTo>
                  <a:lnTo>
                    <a:pt x="1112520" y="1502664"/>
                  </a:lnTo>
                  <a:lnTo>
                    <a:pt x="1112520" y="658368"/>
                  </a:lnTo>
                  <a:lnTo>
                    <a:pt x="1078992" y="658368"/>
                  </a:lnTo>
                  <a:lnTo>
                    <a:pt x="1078992" y="1502664"/>
                  </a:lnTo>
                  <a:close/>
                </a:path>
                <a:path w="1877695" h="1670685">
                  <a:moveTo>
                    <a:pt x="1112520" y="1505712"/>
                  </a:moveTo>
                  <a:lnTo>
                    <a:pt x="1149096" y="1505712"/>
                  </a:lnTo>
                  <a:lnTo>
                    <a:pt x="1149096" y="658368"/>
                  </a:lnTo>
                  <a:lnTo>
                    <a:pt x="1112520" y="658368"/>
                  </a:lnTo>
                  <a:lnTo>
                    <a:pt x="1112520" y="1505712"/>
                  </a:lnTo>
                  <a:close/>
                </a:path>
                <a:path w="1877695" h="1670685">
                  <a:moveTo>
                    <a:pt x="1149096" y="1514856"/>
                  </a:moveTo>
                  <a:lnTo>
                    <a:pt x="1182624" y="1514856"/>
                  </a:lnTo>
                  <a:lnTo>
                    <a:pt x="1182624" y="658368"/>
                  </a:lnTo>
                  <a:lnTo>
                    <a:pt x="1149096" y="658368"/>
                  </a:lnTo>
                  <a:lnTo>
                    <a:pt x="1149096" y="1514856"/>
                  </a:lnTo>
                  <a:close/>
                </a:path>
                <a:path w="1877695" h="1670685">
                  <a:moveTo>
                    <a:pt x="1182624" y="1524000"/>
                  </a:moveTo>
                  <a:lnTo>
                    <a:pt x="1219200" y="1524000"/>
                  </a:lnTo>
                  <a:lnTo>
                    <a:pt x="1219200" y="658368"/>
                  </a:lnTo>
                  <a:lnTo>
                    <a:pt x="1182624" y="658368"/>
                  </a:lnTo>
                  <a:lnTo>
                    <a:pt x="1182624" y="1524000"/>
                  </a:lnTo>
                  <a:close/>
                </a:path>
                <a:path w="1877695" h="1670685">
                  <a:moveTo>
                    <a:pt x="1219200" y="1545336"/>
                  </a:moveTo>
                  <a:lnTo>
                    <a:pt x="1252728" y="1545336"/>
                  </a:lnTo>
                  <a:lnTo>
                    <a:pt x="1252728" y="658368"/>
                  </a:lnTo>
                  <a:lnTo>
                    <a:pt x="1219200" y="658368"/>
                  </a:lnTo>
                  <a:lnTo>
                    <a:pt x="1219200" y="1545336"/>
                  </a:lnTo>
                  <a:close/>
                </a:path>
                <a:path w="1877695" h="1670685">
                  <a:moveTo>
                    <a:pt x="1252728" y="1545336"/>
                  </a:moveTo>
                  <a:lnTo>
                    <a:pt x="1286256" y="1545336"/>
                  </a:lnTo>
                  <a:lnTo>
                    <a:pt x="1286256" y="658368"/>
                  </a:lnTo>
                  <a:lnTo>
                    <a:pt x="1252728" y="658368"/>
                  </a:lnTo>
                  <a:lnTo>
                    <a:pt x="1252728" y="1545336"/>
                  </a:lnTo>
                  <a:close/>
                </a:path>
                <a:path w="1877695" h="1670685">
                  <a:moveTo>
                    <a:pt x="1286256" y="1554480"/>
                  </a:moveTo>
                  <a:lnTo>
                    <a:pt x="1322832" y="1554480"/>
                  </a:lnTo>
                  <a:lnTo>
                    <a:pt x="1322832" y="658368"/>
                  </a:lnTo>
                  <a:lnTo>
                    <a:pt x="1286256" y="658368"/>
                  </a:lnTo>
                  <a:lnTo>
                    <a:pt x="1286256" y="1554480"/>
                  </a:lnTo>
                  <a:close/>
                </a:path>
                <a:path w="1877695" h="1670685">
                  <a:moveTo>
                    <a:pt x="1322832" y="1554480"/>
                  </a:moveTo>
                  <a:lnTo>
                    <a:pt x="1356360" y="1554480"/>
                  </a:lnTo>
                  <a:lnTo>
                    <a:pt x="1356360" y="658368"/>
                  </a:lnTo>
                  <a:lnTo>
                    <a:pt x="1322832" y="658368"/>
                  </a:lnTo>
                  <a:lnTo>
                    <a:pt x="1322832" y="1554480"/>
                  </a:lnTo>
                  <a:close/>
                </a:path>
                <a:path w="1877695" h="1670685">
                  <a:moveTo>
                    <a:pt x="1356360" y="1557528"/>
                  </a:moveTo>
                  <a:lnTo>
                    <a:pt x="1392936" y="1557528"/>
                  </a:lnTo>
                  <a:lnTo>
                    <a:pt x="1392936" y="658368"/>
                  </a:lnTo>
                  <a:lnTo>
                    <a:pt x="1356360" y="658368"/>
                  </a:lnTo>
                  <a:lnTo>
                    <a:pt x="1356360" y="1557528"/>
                  </a:lnTo>
                  <a:close/>
                </a:path>
                <a:path w="1877695" h="1670685">
                  <a:moveTo>
                    <a:pt x="1392936" y="1566672"/>
                  </a:moveTo>
                  <a:lnTo>
                    <a:pt x="1426464" y="1566672"/>
                  </a:lnTo>
                  <a:lnTo>
                    <a:pt x="1426464" y="658368"/>
                  </a:lnTo>
                  <a:lnTo>
                    <a:pt x="1392936" y="658368"/>
                  </a:lnTo>
                  <a:lnTo>
                    <a:pt x="1392936" y="1566672"/>
                  </a:lnTo>
                  <a:close/>
                </a:path>
                <a:path w="1877695" h="1670685">
                  <a:moveTo>
                    <a:pt x="1426464" y="1572768"/>
                  </a:moveTo>
                  <a:lnTo>
                    <a:pt x="1459992" y="1572768"/>
                  </a:lnTo>
                  <a:lnTo>
                    <a:pt x="1459992" y="658368"/>
                  </a:lnTo>
                  <a:lnTo>
                    <a:pt x="1426464" y="658368"/>
                  </a:lnTo>
                  <a:lnTo>
                    <a:pt x="1426464" y="1572768"/>
                  </a:lnTo>
                  <a:close/>
                </a:path>
                <a:path w="1877695" h="1670685">
                  <a:moveTo>
                    <a:pt x="1459992" y="1584960"/>
                  </a:moveTo>
                  <a:lnTo>
                    <a:pt x="1496568" y="1584960"/>
                  </a:lnTo>
                  <a:lnTo>
                    <a:pt x="1496568" y="658368"/>
                  </a:lnTo>
                  <a:lnTo>
                    <a:pt x="1459992" y="658368"/>
                  </a:lnTo>
                  <a:lnTo>
                    <a:pt x="1459992" y="1584960"/>
                  </a:lnTo>
                  <a:close/>
                </a:path>
                <a:path w="1877695" h="1670685">
                  <a:moveTo>
                    <a:pt x="1496568" y="1594104"/>
                  </a:moveTo>
                  <a:lnTo>
                    <a:pt x="1530096" y="1594104"/>
                  </a:lnTo>
                  <a:lnTo>
                    <a:pt x="1530096" y="658368"/>
                  </a:lnTo>
                  <a:lnTo>
                    <a:pt x="1496568" y="658368"/>
                  </a:lnTo>
                  <a:lnTo>
                    <a:pt x="1496568" y="1594104"/>
                  </a:lnTo>
                  <a:close/>
                </a:path>
                <a:path w="1877695" h="1670685">
                  <a:moveTo>
                    <a:pt x="1530096" y="1597152"/>
                  </a:moveTo>
                  <a:lnTo>
                    <a:pt x="1566672" y="1597152"/>
                  </a:lnTo>
                  <a:lnTo>
                    <a:pt x="1566672" y="658368"/>
                  </a:lnTo>
                  <a:lnTo>
                    <a:pt x="1530096" y="658368"/>
                  </a:lnTo>
                  <a:lnTo>
                    <a:pt x="1530096" y="1597152"/>
                  </a:lnTo>
                  <a:close/>
                </a:path>
                <a:path w="1877695" h="1670685">
                  <a:moveTo>
                    <a:pt x="1566672" y="1606296"/>
                  </a:moveTo>
                  <a:lnTo>
                    <a:pt x="1600200" y="1606296"/>
                  </a:lnTo>
                  <a:lnTo>
                    <a:pt x="1600200" y="658368"/>
                  </a:lnTo>
                  <a:lnTo>
                    <a:pt x="1566672" y="658368"/>
                  </a:lnTo>
                  <a:lnTo>
                    <a:pt x="1566672" y="1606296"/>
                  </a:lnTo>
                  <a:close/>
                </a:path>
                <a:path w="1877695" h="1670685">
                  <a:moveTo>
                    <a:pt x="1600200" y="1606296"/>
                  </a:moveTo>
                  <a:lnTo>
                    <a:pt x="1636776" y="1606296"/>
                  </a:lnTo>
                  <a:lnTo>
                    <a:pt x="1636776" y="658368"/>
                  </a:lnTo>
                  <a:lnTo>
                    <a:pt x="1600200" y="658368"/>
                  </a:lnTo>
                  <a:lnTo>
                    <a:pt x="1600200" y="1606296"/>
                  </a:lnTo>
                  <a:close/>
                </a:path>
                <a:path w="1877695" h="1670685">
                  <a:moveTo>
                    <a:pt x="1636776" y="1615440"/>
                  </a:moveTo>
                  <a:lnTo>
                    <a:pt x="1670304" y="1615440"/>
                  </a:lnTo>
                  <a:lnTo>
                    <a:pt x="1670304" y="658368"/>
                  </a:lnTo>
                  <a:lnTo>
                    <a:pt x="1636776" y="658368"/>
                  </a:lnTo>
                  <a:lnTo>
                    <a:pt x="1636776" y="1615440"/>
                  </a:lnTo>
                  <a:close/>
                </a:path>
                <a:path w="1877695" h="1670685">
                  <a:moveTo>
                    <a:pt x="1670304" y="1615440"/>
                  </a:moveTo>
                  <a:lnTo>
                    <a:pt x="1703832" y="1615440"/>
                  </a:lnTo>
                  <a:lnTo>
                    <a:pt x="1703832" y="658368"/>
                  </a:lnTo>
                  <a:lnTo>
                    <a:pt x="1670304" y="658368"/>
                  </a:lnTo>
                  <a:lnTo>
                    <a:pt x="1670304" y="1615440"/>
                  </a:lnTo>
                  <a:close/>
                </a:path>
                <a:path w="1877695" h="1670685">
                  <a:moveTo>
                    <a:pt x="1703832" y="1627632"/>
                  </a:moveTo>
                  <a:lnTo>
                    <a:pt x="1740408" y="1627632"/>
                  </a:lnTo>
                  <a:lnTo>
                    <a:pt x="1740408" y="658368"/>
                  </a:lnTo>
                  <a:lnTo>
                    <a:pt x="1703832" y="658368"/>
                  </a:lnTo>
                  <a:lnTo>
                    <a:pt x="1703832" y="1627632"/>
                  </a:lnTo>
                  <a:close/>
                </a:path>
                <a:path w="1877695" h="1670685">
                  <a:moveTo>
                    <a:pt x="1740408" y="1627632"/>
                  </a:moveTo>
                  <a:lnTo>
                    <a:pt x="1773936" y="1627632"/>
                  </a:lnTo>
                  <a:lnTo>
                    <a:pt x="1773936" y="658368"/>
                  </a:lnTo>
                  <a:lnTo>
                    <a:pt x="1740408" y="658368"/>
                  </a:lnTo>
                  <a:lnTo>
                    <a:pt x="1740408" y="1627632"/>
                  </a:lnTo>
                  <a:close/>
                </a:path>
                <a:path w="1877695" h="1670685">
                  <a:moveTo>
                    <a:pt x="1773936" y="1648968"/>
                  </a:moveTo>
                  <a:lnTo>
                    <a:pt x="1810512" y="1648968"/>
                  </a:lnTo>
                  <a:lnTo>
                    <a:pt x="1810512" y="658368"/>
                  </a:lnTo>
                  <a:lnTo>
                    <a:pt x="1773936" y="658368"/>
                  </a:lnTo>
                  <a:lnTo>
                    <a:pt x="1773936" y="1648968"/>
                  </a:lnTo>
                  <a:close/>
                </a:path>
                <a:path w="1877695" h="1670685">
                  <a:moveTo>
                    <a:pt x="1810512" y="1664208"/>
                  </a:moveTo>
                  <a:lnTo>
                    <a:pt x="1844040" y="1664208"/>
                  </a:lnTo>
                  <a:lnTo>
                    <a:pt x="1844040" y="658368"/>
                  </a:lnTo>
                  <a:lnTo>
                    <a:pt x="1810512" y="658368"/>
                  </a:lnTo>
                  <a:lnTo>
                    <a:pt x="1810512" y="1664208"/>
                  </a:lnTo>
                  <a:close/>
                </a:path>
                <a:path w="1877695" h="1670685">
                  <a:moveTo>
                    <a:pt x="1844040" y="1670304"/>
                  </a:moveTo>
                  <a:lnTo>
                    <a:pt x="1877568" y="1670304"/>
                  </a:lnTo>
                  <a:lnTo>
                    <a:pt x="1877568" y="658368"/>
                  </a:lnTo>
                  <a:lnTo>
                    <a:pt x="1844040" y="658368"/>
                  </a:lnTo>
                  <a:lnTo>
                    <a:pt x="1844040" y="1670304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723888" y="2069591"/>
              <a:ext cx="1915795" cy="960119"/>
            </a:xfrm>
            <a:custGeom>
              <a:avLst/>
              <a:gdLst/>
              <a:ahLst/>
              <a:cxnLst/>
              <a:rect l="l" t="t" r="r" b="b"/>
              <a:pathLst>
                <a:path w="1915795" h="960119">
                  <a:moveTo>
                    <a:pt x="1915287" y="0"/>
                  </a:moveTo>
                  <a:lnTo>
                    <a:pt x="1915287" y="0"/>
                  </a:lnTo>
                  <a:lnTo>
                    <a:pt x="0" y="0"/>
                  </a:lnTo>
                  <a:lnTo>
                    <a:pt x="0" y="119380"/>
                  </a:lnTo>
                  <a:lnTo>
                    <a:pt x="36576" y="119380"/>
                  </a:lnTo>
                  <a:lnTo>
                    <a:pt x="36576" y="140970"/>
                  </a:lnTo>
                  <a:lnTo>
                    <a:pt x="70104" y="140970"/>
                  </a:lnTo>
                  <a:lnTo>
                    <a:pt x="70104" y="317500"/>
                  </a:lnTo>
                  <a:lnTo>
                    <a:pt x="106680" y="317500"/>
                  </a:lnTo>
                  <a:lnTo>
                    <a:pt x="106680" y="441960"/>
                  </a:lnTo>
                  <a:lnTo>
                    <a:pt x="140208" y="441960"/>
                  </a:lnTo>
                  <a:lnTo>
                    <a:pt x="140208" y="469900"/>
                  </a:lnTo>
                  <a:lnTo>
                    <a:pt x="176784" y="469900"/>
                  </a:lnTo>
                  <a:lnTo>
                    <a:pt x="176784" y="509270"/>
                  </a:lnTo>
                  <a:lnTo>
                    <a:pt x="210312" y="509270"/>
                  </a:lnTo>
                  <a:lnTo>
                    <a:pt x="210312" y="530860"/>
                  </a:lnTo>
                  <a:lnTo>
                    <a:pt x="243840" y="530860"/>
                  </a:lnTo>
                  <a:lnTo>
                    <a:pt x="243840" y="604520"/>
                  </a:lnTo>
                  <a:lnTo>
                    <a:pt x="280416" y="604520"/>
                  </a:lnTo>
                  <a:lnTo>
                    <a:pt x="280416" y="628650"/>
                  </a:lnTo>
                  <a:lnTo>
                    <a:pt x="313944" y="628650"/>
                  </a:lnTo>
                  <a:lnTo>
                    <a:pt x="313944" y="641350"/>
                  </a:lnTo>
                  <a:lnTo>
                    <a:pt x="350520" y="641350"/>
                  </a:lnTo>
                  <a:lnTo>
                    <a:pt x="350520" y="674370"/>
                  </a:lnTo>
                  <a:lnTo>
                    <a:pt x="384048" y="674370"/>
                  </a:lnTo>
                  <a:lnTo>
                    <a:pt x="384048" y="722630"/>
                  </a:lnTo>
                  <a:lnTo>
                    <a:pt x="417576" y="722630"/>
                  </a:lnTo>
                  <a:lnTo>
                    <a:pt x="417576" y="726440"/>
                  </a:lnTo>
                  <a:lnTo>
                    <a:pt x="454152" y="726440"/>
                  </a:lnTo>
                  <a:lnTo>
                    <a:pt x="454152" y="731520"/>
                  </a:lnTo>
                  <a:lnTo>
                    <a:pt x="487680" y="731520"/>
                  </a:lnTo>
                  <a:lnTo>
                    <a:pt x="487680" y="753110"/>
                  </a:lnTo>
                  <a:lnTo>
                    <a:pt x="524256" y="753110"/>
                  </a:lnTo>
                  <a:lnTo>
                    <a:pt x="524256" y="756920"/>
                  </a:lnTo>
                  <a:lnTo>
                    <a:pt x="557784" y="756920"/>
                  </a:lnTo>
                  <a:lnTo>
                    <a:pt x="557784" y="765810"/>
                  </a:lnTo>
                  <a:lnTo>
                    <a:pt x="594360" y="765810"/>
                  </a:lnTo>
                  <a:lnTo>
                    <a:pt x="594360" y="774700"/>
                  </a:lnTo>
                  <a:lnTo>
                    <a:pt x="627888" y="774700"/>
                  </a:lnTo>
                  <a:lnTo>
                    <a:pt x="627888" y="777240"/>
                  </a:lnTo>
                  <a:lnTo>
                    <a:pt x="661416" y="777240"/>
                  </a:lnTo>
                  <a:lnTo>
                    <a:pt x="661416" y="781050"/>
                  </a:lnTo>
                  <a:lnTo>
                    <a:pt x="697992" y="781050"/>
                  </a:lnTo>
                  <a:lnTo>
                    <a:pt x="697992" y="783590"/>
                  </a:lnTo>
                  <a:lnTo>
                    <a:pt x="731520" y="783590"/>
                  </a:lnTo>
                  <a:lnTo>
                    <a:pt x="731520" y="793750"/>
                  </a:lnTo>
                  <a:lnTo>
                    <a:pt x="768096" y="793750"/>
                  </a:lnTo>
                  <a:lnTo>
                    <a:pt x="768096" y="796290"/>
                  </a:lnTo>
                  <a:lnTo>
                    <a:pt x="801624" y="796290"/>
                  </a:lnTo>
                  <a:lnTo>
                    <a:pt x="801624" y="798830"/>
                  </a:lnTo>
                  <a:lnTo>
                    <a:pt x="835152" y="798830"/>
                  </a:lnTo>
                  <a:lnTo>
                    <a:pt x="835152" y="811530"/>
                  </a:lnTo>
                  <a:lnTo>
                    <a:pt x="871728" y="811530"/>
                  </a:lnTo>
                  <a:lnTo>
                    <a:pt x="871728" y="817880"/>
                  </a:lnTo>
                  <a:lnTo>
                    <a:pt x="905256" y="817880"/>
                  </a:lnTo>
                  <a:lnTo>
                    <a:pt x="905256" y="820420"/>
                  </a:lnTo>
                  <a:lnTo>
                    <a:pt x="941832" y="820420"/>
                  </a:lnTo>
                  <a:lnTo>
                    <a:pt x="941832" y="839470"/>
                  </a:lnTo>
                  <a:lnTo>
                    <a:pt x="975360" y="839470"/>
                  </a:lnTo>
                  <a:lnTo>
                    <a:pt x="975360" y="842010"/>
                  </a:lnTo>
                  <a:lnTo>
                    <a:pt x="1011936" y="842010"/>
                  </a:lnTo>
                  <a:lnTo>
                    <a:pt x="1011936" y="850900"/>
                  </a:lnTo>
                  <a:lnTo>
                    <a:pt x="1045464" y="850900"/>
                  </a:lnTo>
                  <a:lnTo>
                    <a:pt x="1045464" y="853440"/>
                  </a:lnTo>
                  <a:lnTo>
                    <a:pt x="1078992" y="853440"/>
                  </a:lnTo>
                  <a:lnTo>
                    <a:pt x="1078992" y="857250"/>
                  </a:lnTo>
                  <a:lnTo>
                    <a:pt x="1115568" y="857250"/>
                  </a:lnTo>
                  <a:lnTo>
                    <a:pt x="1115568" y="863600"/>
                  </a:lnTo>
                  <a:lnTo>
                    <a:pt x="1149096" y="863600"/>
                  </a:lnTo>
                  <a:lnTo>
                    <a:pt x="1149096" y="869950"/>
                  </a:lnTo>
                  <a:lnTo>
                    <a:pt x="1185672" y="869950"/>
                  </a:lnTo>
                  <a:lnTo>
                    <a:pt x="1219200" y="869950"/>
                  </a:lnTo>
                  <a:lnTo>
                    <a:pt x="1219200" y="872490"/>
                  </a:lnTo>
                  <a:lnTo>
                    <a:pt x="1252728" y="872490"/>
                  </a:lnTo>
                  <a:lnTo>
                    <a:pt x="1252728" y="878840"/>
                  </a:lnTo>
                  <a:lnTo>
                    <a:pt x="1289304" y="878840"/>
                  </a:lnTo>
                  <a:lnTo>
                    <a:pt x="1289304" y="883920"/>
                  </a:lnTo>
                  <a:lnTo>
                    <a:pt x="1322832" y="883920"/>
                  </a:lnTo>
                  <a:lnTo>
                    <a:pt x="1359408" y="883920"/>
                  </a:lnTo>
                  <a:lnTo>
                    <a:pt x="1359408" y="887730"/>
                  </a:lnTo>
                  <a:lnTo>
                    <a:pt x="1392936" y="887730"/>
                  </a:lnTo>
                  <a:lnTo>
                    <a:pt x="1392936" y="890270"/>
                  </a:lnTo>
                  <a:lnTo>
                    <a:pt x="1566672" y="890270"/>
                  </a:lnTo>
                  <a:lnTo>
                    <a:pt x="1566672" y="902970"/>
                  </a:lnTo>
                  <a:lnTo>
                    <a:pt x="1603248" y="902970"/>
                  </a:lnTo>
                  <a:lnTo>
                    <a:pt x="1603248" y="911860"/>
                  </a:lnTo>
                  <a:lnTo>
                    <a:pt x="1636776" y="911860"/>
                  </a:lnTo>
                  <a:lnTo>
                    <a:pt x="1670304" y="911860"/>
                  </a:lnTo>
                  <a:lnTo>
                    <a:pt x="1670304" y="927100"/>
                  </a:lnTo>
                  <a:lnTo>
                    <a:pt x="1706880" y="927100"/>
                  </a:lnTo>
                  <a:lnTo>
                    <a:pt x="1706880" y="933450"/>
                  </a:lnTo>
                  <a:lnTo>
                    <a:pt x="1740408" y="933450"/>
                  </a:lnTo>
                  <a:lnTo>
                    <a:pt x="1740408" y="942340"/>
                  </a:lnTo>
                  <a:lnTo>
                    <a:pt x="1776984" y="942340"/>
                  </a:lnTo>
                  <a:lnTo>
                    <a:pt x="1810512" y="942340"/>
                  </a:lnTo>
                  <a:lnTo>
                    <a:pt x="1810512" y="948690"/>
                  </a:lnTo>
                  <a:lnTo>
                    <a:pt x="1847088" y="948690"/>
                  </a:lnTo>
                  <a:lnTo>
                    <a:pt x="1847088" y="951230"/>
                  </a:lnTo>
                  <a:lnTo>
                    <a:pt x="1880616" y="951230"/>
                  </a:lnTo>
                  <a:lnTo>
                    <a:pt x="1880616" y="960120"/>
                  </a:lnTo>
                  <a:lnTo>
                    <a:pt x="1915287" y="960120"/>
                  </a:lnTo>
                  <a:lnTo>
                    <a:pt x="191528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723888" y="2069592"/>
              <a:ext cx="1915795" cy="960119"/>
            </a:xfrm>
            <a:custGeom>
              <a:avLst/>
              <a:gdLst/>
              <a:ahLst/>
              <a:cxnLst/>
              <a:rect l="l" t="t" r="r" b="b"/>
              <a:pathLst>
                <a:path w="1915795" h="960119">
                  <a:moveTo>
                    <a:pt x="0" y="118872"/>
                  </a:moveTo>
                  <a:lnTo>
                    <a:pt x="36576" y="118872"/>
                  </a:lnTo>
                  <a:lnTo>
                    <a:pt x="3657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  <a:path w="1915795" h="960119">
                  <a:moveTo>
                    <a:pt x="36576" y="140208"/>
                  </a:moveTo>
                  <a:lnTo>
                    <a:pt x="70104" y="140208"/>
                  </a:lnTo>
                  <a:lnTo>
                    <a:pt x="70104" y="0"/>
                  </a:lnTo>
                  <a:lnTo>
                    <a:pt x="36576" y="0"/>
                  </a:lnTo>
                  <a:lnTo>
                    <a:pt x="36576" y="140208"/>
                  </a:lnTo>
                  <a:close/>
                </a:path>
                <a:path w="1915795" h="960119">
                  <a:moveTo>
                    <a:pt x="70104" y="316992"/>
                  </a:moveTo>
                  <a:lnTo>
                    <a:pt x="106680" y="316992"/>
                  </a:lnTo>
                  <a:lnTo>
                    <a:pt x="106680" y="0"/>
                  </a:lnTo>
                  <a:lnTo>
                    <a:pt x="70104" y="0"/>
                  </a:lnTo>
                  <a:lnTo>
                    <a:pt x="70104" y="316992"/>
                  </a:lnTo>
                  <a:close/>
                </a:path>
                <a:path w="1915795" h="960119">
                  <a:moveTo>
                    <a:pt x="106680" y="441960"/>
                  </a:moveTo>
                  <a:lnTo>
                    <a:pt x="140208" y="441960"/>
                  </a:lnTo>
                  <a:lnTo>
                    <a:pt x="140208" y="0"/>
                  </a:lnTo>
                  <a:lnTo>
                    <a:pt x="106680" y="0"/>
                  </a:lnTo>
                  <a:lnTo>
                    <a:pt x="106680" y="441960"/>
                  </a:lnTo>
                  <a:close/>
                </a:path>
                <a:path w="1915795" h="960119">
                  <a:moveTo>
                    <a:pt x="140208" y="469392"/>
                  </a:moveTo>
                  <a:lnTo>
                    <a:pt x="176784" y="469392"/>
                  </a:lnTo>
                  <a:lnTo>
                    <a:pt x="176784" y="0"/>
                  </a:lnTo>
                  <a:lnTo>
                    <a:pt x="140208" y="0"/>
                  </a:lnTo>
                  <a:lnTo>
                    <a:pt x="140208" y="469392"/>
                  </a:lnTo>
                  <a:close/>
                </a:path>
                <a:path w="1915795" h="960119">
                  <a:moveTo>
                    <a:pt x="176784" y="509016"/>
                  </a:moveTo>
                  <a:lnTo>
                    <a:pt x="210312" y="509016"/>
                  </a:lnTo>
                  <a:lnTo>
                    <a:pt x="210312" y="0"/>
                  </a:lnTo>
                  <a:lnTo>
                    <a:pt x="176784" y="0"/>
                  </a:lnTo>
                  <a:lnTo>
                    <a:pt x="176784" y="509016"/>
                  </a:lnTo>
                  <a:close/>
                </a:path>
                <a:path w="1915795" h="960119">
                  <a:moveTo>
                    <a:pt x="210312" y="530352"/>
                  </a:moveTo>
                  <a:lnTo>
                    <a:pt x="243840" y="530352"/>
                  </a:lnTo>
                  <a:lnTo>
                    <a:pt x="243840" y="0"/>
                  </a:lnTo>
                  <a:lnTo>
                    <a:pt x="210312" y="0"/>
                  </a:lnTo>
                  <a:lnTo>
                    <a:pt x="210312" y="530352"/>
                  </a:lnTo>
                  <a:close/>
                </a:path>
                <a:path w="1915795" h="960119">
                  <a:moveTo>
                    <a:pt x="243840" y="603504"/>
                  </a:moveTo>
                  <a:lnTo>
                    <a:pt x="280416" y="603504"/>
                  </a:lnTo>
                  <a:lnTo>
                    <a:pt x="280416" y="0"/>
                  </a:lnTo>
                  <a:lnTo>
                    <a:pt x="243840" y="0"/>
                  </a:lnTo>
                  <a:lnTo>
                    <a:pt x="243840" y="603504"/>
                  </a:lnTo>
                  <a:close/>
                </a:path>
                <a:path w="1915795" h="960119">
                  <a:moveTo>
                    <a:pt x="280416" y="627888"/>
                  </a:moveTo>
                  <a:lnTo>
                    <a:pt x="313944" y="627888"/>
                  </a:lnTo>
                  <a:lnTo>
                    <a:pt x="313944" y="0"/>
                  </a:lnTo>
                  <a:lnTo>
                    <a:pt x="280416" y="0"/>
                  </a:lnTo>
                  <a:lnTo>
                    <a:pt x="280416" y="627888"/>
                  </a:lnTo>
                  <a:close/>
                </a:path>
                <a:path w="1915795" h="960119">
                  <a:moveTo>
                    <a:pt x="313944" y="640080"/>
                  </a:moveTo>
                  <a:lnTo>
                    <a:pt x="350520" y="640080"/>
                  </a:lnTo>
                  <a:lnTo>
                    <a:pt x="350520" y="0"/>
                  </a:lnTo>
                  <a:lnTo>
                    <a:pt x="313944" y="0"/>
                  </a:lnTo>
                  <a:lnTo>
                    <a:pt x="313944" y="640080"/>
                  </a:lnTo>
                  <a:close/>
                </a:path>
                <a:path w="1915795" h="960119">
                  <a:moveTo>
                    <a:pt x="350520" y="673608"/>
                  </a:moveTo>
                  <a:lnTo>
                    <a:pt x="384048" y="673608"/>
                  </a:lnTo>
                  <a:lnTo>
                    <a:pt x="384048" y="0"/>
                  </a:lnTo>
                  <a:lnTo>
                    <a:pt x="350520" y="0"/>
                  </a:lnTo>
                  <a:lnTo>
                    <a:pt x="350520" y="673608"/>
                  </a:lnTo>
                  <a:close/>
                </a:path>
                <a:path w="1915795" h="960119">
                  <a:moveTo>
                    <a:pt x="384048" y="722376"/>
                  </a:moveTo>
                  <a:lnTo>
                    <a:pt x="417576" y="722376"/>
                  </a:lnTo>
                  <a:lnTo>
                    <a:pt x="417576" y="0"/>
                  </a:lnTo>
                  <a:lnTo>
                    <a:pt x="384048" y="0"/>
                  </a:lnTo>
                  <a:lnTo>
                    <a:pt x="384048" y="722376"/>
                  </a:lnTo>
                  <a:close/>
                </a:path>
                <a:path w="1915795" h="960119">
                  <a:moveTo>
                    <a:pt x="417576" y="725424"/>
                  </a:moveTo>
                  <a:lnTo>
                    <a:pt x="454152" y="725424"/>
                  </a:lnTo>
                  <a:lnTo>
                    <a:pt x="454152" y="0"/>
                  </a:lnTo>
                  <a:lnTo>
                    <a:pt x="417576" y="0"/>
                  </a:lnTo>
                  <a:lnTo>
                    <a:pt x="417576" y="725424"/>
                  </a:lnTo>
                  <a:close/>
                </a:path>
                <a:path w="1915795" h="960119">
                  <a:moveTo>
                    <a:pt x="454152" y="731520"/>
                  </a:moveTo>
                  <a:lnTo>
                    <a:pt x="487680" y="731520"/>
                  </a:lnTo>
                  <a:lnTo>
                    <a:pt x="487680" y="0"/>
                  </a:lnTo>
                  <a:lnTo>
                    <a:pt x="454152" y="0"/>
                  </a:lnTo>
                  <a:lnTo>
                    <a:pt x="454152" y="731520"/>
                  </a:lnTo>
                  <a:close/>
                </a:path>
                <a:path w="1915795" h="960119">
                  <a:moveTo>
                    <a:pt x="487680" y="752856"/>
                  </a:moveTo>
                  <a:lnTo>
                    <a:pt x="524256" y="752856"/>
                  </a:lnTo>
                  <a:lnTo>
                    <a:pt x="524256" y="0"/>
                  </a:lnTo>
                  <a:lnTo>
                    <a:pt x="487680" y="0"/>
                  </a:lnTo>
                  <a:lnTo>
                    <a:pt x="487680" y="752856"/>
                  </a:lnTo>
                  <a:close/>
                </a:path>
                <a:path w="1915795" h="960119">
                  <a:moveTo>
                    <a:pt x="524256" y="755904"/>
                  </a:moveTo>
                  <a:lnTo>
                    <a:pt x="557784" y="755904"/>
                  </a:lnTo>
                  <a:lnTo>
                    <a:pt x="557784" y="0"/>
                  </a:lnTo>
                  <a:lnTo>
                    <a:pt x="524256" y="0"/>
                  </a:lnTo>
                  <a:lnTo>
                    <a:pt x="524256" y="755904"/>
                  </a:lnTo>
                  <a:close/>
                </a:path>
                <a:path w="1915795" h="960119">
                  <a:moveTo>
                    <a:pt x="557784" y="765048"/>
                  </a:moveTo>
                  <a:lnTo>
                    <a:pt x="594360" y="765048"/>
                  </a:lnTo>
                  <a:lnTo>
                    <a:pt x="594360" y="0"/>
                  </a:lnTo>
                  <a:lnTo>
                    <a:pt x="557784" y="0"/>
                  </a:lnTo>
                  <a:lnTo>
                    <a:pt x="557784" y="765048"/>
                  </a:lnTo>
                  <a:close/>
                </a:path>
                <a:path w="1915795" h="960119">
                  <a:moveTo>
                    <a:pt x="594360" y="774192"/>
                  </a:moveTo>
                  <a:lnTo>
                    <a:pt x="627888" y="774192"/>
                  </a:lnTo>
                  <a:lnTo>
                    <a:pt x="627888" y="0"/>
                  </a:lnTo>
                  <a:lnTo>
                    <a:pt x="594360" y="0"/>
                  </a:lnTo>
                  <a:lnTo>
                    <a:pt x="594360" y="774192"/>
                  </a:lnTo>
                  <a:close/>
                </a:path>
                <a:path w="1915795" h="960119">
                  <a:moveTo>
                    <a:pt x="627888" y="777240"/>
                  </a:moveTo>
                  <a:lnTo>
                    <a:pt x="661416" y="777240"/>
                  </a:lnTo>
                  <a:lnTo>
                    <a:pt x="661416" y="0"/>
                  </a:lnTo>
                  <a:lnTo>
                    <a:pt x="627888" y="0"/>
                  </a:lnTo>
                  <a:lnTo>
                    <a:pt x="627888" y="777240"/>
                  </a:lnTo>
                  <a:close/>
                </a:path>
                <a:path w="1915795" h="960119">
                  <a:moveTo>
                    <a:pt x="661416" y="780288"/>
                  </a:moveTo>
                  <a:lnTo>
                    <a:pt x="697992" y="780288"/>
                  </a:lnTo>
                  <a:lnTo>
                    <a:pt x="697992" y="0"/>
                  </a:lnTo>
                  <a:lnTo>
                    <a:pt x="661416" y="0"/>
                  </a:lnTo>
                  <a:lnTo>
                    <a:pt x="661416" y="780288"/>
                  </a:lnTo>
                  <a:close/>
                </a:path>
                <a:path w="1915795" h="960119">
                  <a:moveTo>
                    <a:pt x="697992" y="783336"/>
                  </a:moveTo>
                  <a:lnTo>
                    <a:pt x="731520" y="783336"/>
                  </a:lnTo>
                  <a:lnTo>
                    <a:pt x="731520" y="0"/>
                  </a:lnTo>
                  <a:lnTo>
                    <a:pt x="697992" y="0"/>
                  </a:lnTo>
                  <a:lnTo>
                    <a:pt x="697992" y="783336"/>
                  </a:lnTo>
                  <a:close/>
                </a:path>
                <a:path w="1915795" h="960119">
                  <a:moveTo>
                    <a:pt x="731520" y="792480"/>
                  </a:moveTo>
                  <a:lnTo>
                    <a:pt x="768096" y="792480"/>
                  </a:lnTo>
                  <a:lnTo>
                    <a:pt x="768096" y="0"/>
                  </a:lnTo>
                  <a:lnTo>
                    <a:pt x="731520" y="0"/>
                  </a:lnTo>
                  <a:lnTo>
                    <a:pt x="731520" y="792480"/>
                  </a:lnTo>
                  <a:close/>
                </a:path>
                <a:path w="1915795" h="960119">
                  <a:moveTo>
                    <a:pt x="768096" y="795528"/>
                  </a:moveTo>
                  <a:lnTo>
                    <a:pt x="801624" y="795528"/>
                  </a:lnTo>
                  <a:lnTo>
                    <a:pt x="801624" y="0"/>
                  </a:lnTo>
                  <a:lnTo>
                    <a:pt x="768096" y="0"/>
                  </a:lnTo>
                  <a:lnTo>
                    <a:pt x="768096" y="795528"/>
                  </a:lnTo>
                  <a:close/>
                </a:path>
                <a:path w="1915795" h="960119">
                  <a:moveTo>
                    <a:pt x="801624" y="798576"/>
                  </a:moveTo>
                  <a:lnTo>
                    <a:pt x="835152" y="798576"/>
                  </a:lnTo>
                  <a:lnTo>
                    <a:pt x="835152" y="0"/>
                  </a:lnTo>
                  <a:lnTo>
                    <a:pt x="801624" y="0"/>
                  </a:lnTo>
                  <a:lnTo>
                    <a:pt x="801624" y="798576"/>
                  </a:lnTo>
                  <a:close/>
                </a:path>
                <a:path w="1915795" h="960119">
                  <a:moveTo>
                    <a:pt x="835152" y="810768"/>
                  </a:moveTo>
                  <a:lnTo>
                    <a:pt x="871728" y="810768"/>
                  </a:lnTo>
                  <a:lnTo>
                    <a:pt x="871728" y="0"/>
                  </a:lnTo>
                  <a:lnTo>
                    <a:pt x="835152" y="0"/>
                  </a:lnTo>
                  <a:lnTo>
                    <a:pt x="835152" y="810768"/>
                  </a:lnTo>
                  <a:close/>
                </a:path>
                <a:path w="1915795" h="960119">
                  <a:moveTo>
                    <a:pt x="871728" y="816864"/>
                  </a:moveTo>
                  <a:lnTo>
                    <a:pt x="905256" y="816864"/>
                  </a:lnTo>
                  <a:lnTo>
                    <a:pt x="905256" y="0"/>
                  </a:lnTo>
                  <a:lnTo>
                    <a:pt x="871728" y="0"/>
                  </a:lnTo>
                  <a:lnTo>
                    <a:pt x="871728" y="816864"/>
                  </a:lnTo>
                  <a:close/>
                </a:path>
                <a:path w="1915795" h="960119">
                  <a:moveTo>
                    <a:pt x="905256" y="819912"/>
                  </a:moveTo>
                  <a:lnTo>
                    <a:pt x="941832" y="819912"/>
                  </a:lnTo>
                  <a:lnTo>
                    <a:pt x="941832" y="0"/>
                  </a:lnTo>
                  <a:lnTo>
                    <a:pt x="905256" y="0"/>
                  </a:lnTo>
                  <a:lnTo>
                    <a:pt x="905256" y="819912"/>
                  </a:lnTo>
                  <a:close/>
                </a:path>
                <a:path w="1915795" h="960119">
                  <a:moveTo>
                    <a:pt x="941832" y="838200"/>
                  </a:moveTo>
                  <a:lnTo>
                    <a:pt x="975360" y="838200"/>
                  </a:lnTo>
                  <a:lnTo>
                    <a:pt x="975360" y="0"/>
                  </a:lnTo>
                  <a:lnTo>
                    <a:pt x="941832" y="0"/>
                  </a:lnTo>
                  <a:lnTo>
                    <a:pt x="941832" y="838200"/>
                  </a:lnTo>
                  <a:close/>
                </a:path>
                <a:path w="1915795" h="960119">
                  <a:moveTo>
                    <a:pt x="975360" y="841248"/>
                  </a:moveTo>
                  <a:lnTo>
                    <a:pt x="1011936" y="841248"/>
                  </a:lnTo>
                  <a:lnTo>
                    <a:pt x="1011936" y="0"/>
                  </a:lnTo>
                  <a:lnTo>
                    <a:pt x="975360" y="0"/>
                  </a:lnTo>
                  <a:lnTo>
                    <a:pt x="975360" y="841248"/>
                  </a:lnTo>
                  <a:close/>
                </a:path>
                <a:path w="1915795" h="960119">
                  <a:moveTo>
                    <a:pt x="1011936" y="850392"/>
                  </a:moveTo>
                  <a:lnTo>
                    <a:pt x="1045464" y="850392"/>
                  </a:lnTo>
                  <a:lnTo>
                    <a:pt x="1045464" y="0"/>
                  </a:lnTo>
                  <a:lnTo>
                    <a:pt x="1011936" y="0"/>
                  </a:lnTo>
                  <a:lnTo>
                    <a:pt x="1011936" y="850392"/>
                  </a:lnTo>
                  <a:close/>
                </a:path>
                <a:path w="1915795" h="960119">
                  <a:moveTo>
                    <a:pt x="1045464" y="853440"/>
                  </a:moveTo>
                  <a:lnTo>
                    <a:pt x="1078992" y="853440"/>
                  </a:lnTo>
                  <a:lnTo>
                    <a:pt x="1078992" y="0"/>
                  </a:lnTo>
                  <a:lnTo>
                    <a:pt x="1045464" y="0"/>
                  </a:lnTo>
                  <a:lnTo>
                    <a:pt x="1045464" y="853440"/>
                  </a:lnTo>
                  <a:close/>
                </a:path>
                <a:path w="1915795" h="960119">
                  <a:moveTo>
                    <a:pt x="1078992" y="856488"/>
                  </a:moveTo>
                  <a:lnTo>
                    <a:pt x="1115568" y="856488"/>
                  </a:lnTo>
                  <a:lnTo>
                    <a:pt x="1115568" y="0"/>
                  </a:lnTo>
                  <a:lnTo>
                    <a:pt x="1078992" y="0"/>
                  </a:lnTo>
                  <a:lnTo>
                    <a:pt x="1078992" y="856488"/>
                  </a:lnTo>
                  <a:close/>
                </a:path>
                <a:path w="1915795" h="960119">
                  <a:moveTo>
                    <a:pt x="1115568" y="862584"/>
                  </a:moveTo>
                  <a:lnTo>
                    <a:pt x="1149096" y="862584"/>
                  </a:lnTo>
                  <a:lnTo>
                    <a:pt x="1149096" y="0"/>
                  </a:lnTo>
                  <a:lnTo>
                    <a:pt x="1115568" y="0"/>
                  </a:lnTo>
                  <a:lnTo>
                    <a:pt x="1115568" y="862584"/>
                  </a:lnTo>
                  <a:close/>
                </a:path>
                <a:path w="1915795" h="960119">
                  <a:moveTo>
                    <a:pt x="1149096" y="868680"/>
                  </a:moveTo>
                  <a:lnTo>
                    <a:pt x="1185672" y="868680"/>
                  </a:lnTo>
                  <a:lnTo>
                    <a:pt x="1185672" y="0"/>
                  </a:lnTo>
                  <a:lnTo>
                    <a:pt x="1149096" y="0"/>
                  </a:lnTo>
                  <a:lnTo>
                    <a:pt x="1149096" y="868680"/>
                  </a:lnTo>
                  <a:close/>
                </a:path>
                <a:path w="1915795" h="960119">
                  <a:moveTo>
                    <a:pt x="1185672" y="868680"/>
                  </a:moveTo>
                  <a:lnTo>
                    <a:pt x="1219200" y="868680"/>
                  </a:lnTo>
                  <a:lnTo>
                    <a:pt x="1219200" y="0"/>
                  </a:lnTo>
                  <a:lnTo>
                    <a:pt x="1185672" y="0"/>
                  </a:lnTo>
                  <a:lnTo>
                    <a:pt x="1185672" y="868680"/>
                  </a:lnTo>
                  <a:close/>
                </a:path>
                <a:path w="1915795" h="960119">
                  <a:moveTo>
                    <a:pt x="1219200" y="871728"/>
                  </a:moveTo>
                  <a:lnTo>
                    <a:pt x="1252728" y="871728"/>
                  </a:lnTo>
                  <a:lnTo>
                    <a:pt x="1252728" y="0"/>
                  </a:lnTo>
                  <a:lnTo>
                    <a:pt x="1219200" y="0"/>
                  </a:lnTo>
                  <a:lnTo>
                    <a:pt x="1219200" y="871728"/>
                  </a:lnTo>
                  <a:close/>
                </a:path>
                <a:path w="1915795" h="960119">
                  <a:moveTo>
                    <a:pt x="1252728" y="877824"/>
                  </a:moveTo>
                  <a:lnTo>
                    <a:pt x="1289304" y="877824"/>
                  </a:lnTo>
                  <a:lnTo>
                    <a:pt x="1289304" y="0"/>
                  </a:lnTo>
                  <a:lnTo>
                    <a:pt x="1252728" y="0"/>
                  </a:lnTo>
                  <a:lnTo>
                    <a:pt x="1252728" y="877824"/>
                  </a:lnTo>
                  <a:close/>
                </a:path>
                <a:path w="1915795" h="960119">
                  <a:moveTo>
                    <a:pt x="1289304" y="883920"/>
                  </a:moveTo>
                  <a:lnTo>
                    <a:pt x="1322832" y="883920"/>
                  </a:lnTo>
                  <a:lnTo>
                    <a:pt x="1322832" y="0"/>
                  </a:lnTo>
                  <a:lnTo>
                    <a:pt x="1289304" y="0"/>
                  </a:lnTo>
                  <a:lnTo>
                    <a:pt x="1289304" y="883920"/>
                  </a:lnTo>
                  <a:close/>
                </a:path>
                <a:path w="1915795" h="960119">
                  <a:moveTo>
                    <a:pt x="1322832" y="883920"/>
                  </a:moveTo>
                  <a:lnTo>
                    <a:pt x="1359408" y="883920"/>
                  </a:lnTo>
                  <a:lnTo>
                    <a:pt x="1359408" y="0"/>
                  </a:lnTo>
                  <a:lnTo>
                    <a:pt x="1322832" y="0"/>
                  </a:lnTo>
                  <a:lnTo>
                    <a:pt x="1322832" y="883920"/>
                  </a:lnTo>
                  <a:close/>
                </a:path>
                <a:path w="1915795" h="960119">
                  <a:moveTo>
                    <a:pt x="1359408" y="886968"/>
                  </a:moveTo>
                  <a:lnTo>
                    <a:pt x="1392936" y="886968"/>
                  </a:lnTo>
                  <a:lnTo>
                    <a:pt x="1392936" y="0"/>
                  </a:lnTo>
                  <a:lnTo>
                    <a:pt x="1359408" y="0"/>
                  </a:lnTo>
                  <a:lnTo>
                    <a:pt x="1359408" y="886968"/>
                  </a:lnTo>
                  <a:close/>
                </a:path>
                <a:path w="1915795" h="960119">
                  <a:moveTo>
                    <a:pt x="1392936" y="890016"/>
                  </a:moveTo>
                  <a:lnTo>
                    <a:pt x="1429512" y="890016"/>
                  </a:lnTo>
                  <a:lnTo>
                    <a:pt x="1429512" y="0"/>
                  </a:lnTo>
                  <a:lnTo>
                    <a:pt x="1392936" y="0"/>
                  </a:lnTo>
                  <a:lnTo>
                    <a:pt x="1392936" y="890016"/>
                  </a:lnTo>
                  <a:close/>
                </a:path>
                <a:path w="1915795" h="960119">
                  <a:moveTo>
                    <a:pt x="1429512" y="890016"/>
                  </a:moveTo>
                  <a:lnTo>
                    <a:pt x="1463040" y="890016"/>
                  </a:lnTo>
                  <a:lnTo>
                    <a:pt x="1463040" y="0"/>
                  </a:lnTo>
                  <a:lnTo>
                    <a:pt x="1429512" y="0"/>
                  </a:lnTo>
                  <a:lnTo>
                    <a:pt x="1429512" y="890016"/>
                  </a:lnTo>
                  <a:close/>
                </a:path>
                <a:path w="1915795" h="960119">
                  <a:moveTo>
                    <a:pt x="1463040" y="890016"/>
                  </a:moveTo>
                  <a:lnTo>
                    <a:pt x="1496568" y="890016"/>
                  </a:lnTo>
                  <a:lnTo>
                    <a:pt x="1496568" y="0"/>
                  </a:lnTo>
                  <a:lnTo>
                    <a:pt x="1463040" y="0"/>
                  </a:lnTo>
                  <a:lnTo>
                    <a:pt x="1463040" y="890016"/>
                  </a:lnTo>
                  <a:close/>
                </a:path>
                <a:path w="1915795" h="960119">
                  <a:moveTo>
                    <a:pt x="1496568" y="890016"/>
                  </a:moveTo>
                  <a:lnTo>
                    <a:pt x="1533144" y="890016"/>
                  </a:lnTo>
                  <a:lnTo>
                    <a:pt x="1533144" y="0"/>
                  </a:lnTo>
                  <a:lnTo>
                    <a:pt x="1496568" y="0"/>
                  </a:lnTo>
                  <a:lnTo>
                    <a:pt x="1496568" y="890016"/>
                  </a:lnTo>
                  <a:close/>
                </a:path>
                <a:path w="1915795" h="960119">
                  <a:moveTo>
                    <a:pt x="1533144" y="890016"/>
                  </a:moveTo>
                  <a:lnTo>
                    <a:pt x="1566672" y="890016"/>
                  </a:lnTo>
                  <a:lnTo>
                    <a:pt x="1566672" y="0"/>
                  </a:lnTo>
                  <a:lnTo>
                    <a:pt x="1533144" y="0"/>
                  </a:lnTo>
                  <a:lnTo>
                    <a:pt x="1533144" y="890016"/>
                  </a:lnTo>
                  <a:close/>
                </a:path>
                <a:path w="1915795" h="960119">
                  <a:moveTo>
                    <a:pt x="1566672" y="902208"/>
                  </a:moveTo>
                  <a:lnTo>
                    <a:pt x="1603248" y="902208"/>
                  </a:lnTo>
                  <a:lnTo>
                    <a:pt x="1603248" y="0"/>
                  </a:lnTo>
                  <a:lnTo>
                    <a:pt x="1566672" y="0"/>
                  </a:lnTo>
                  <a:lnTo>
                    <a:pt x="1566672" y="902208"/>
                  </a:lnTo>
                  <a:close/>
                </a:path>
                <a:path w="1915795" h="960119">
                  <a:moveTo>
                    <a:pt x="1603248" y="911352"/>
                  </a:moveTo>
                  <a:lnTo>
                    <a:pt x="1636776" y="911352"/>
                  </a:lnTo>
                  <a:lnTo>
                    <a:pt x="1636776" y="0"/>
                  </a:lnTo>
                  <a:lnTo>
                    <a:pt x="1603248" y="0"/>
                  </a:lnTo>
                  <a:lnTo>
                    <a:pt x="1603248" y="911352"/>
                  </a:lnTo>
                  <a:close/>
                </a:path>
                <a:path w="1915795" h="960119">
                  <a:moveTo>
                    <a:pt x="1636776" y="911352"/>
                  </a:moveTo>
                  <a:lnTo>
                    <a:pt x="1670304" y="911352"/>
                  </a:lnTo>
                  <a:lnTo>
                    <a:pt x="1670304" y="0"/>
                  </a:lnTo>
                  <a:lnTo>
                    <a:pt x="1636776" y="0"/>
                  </a:lnTo>
                  <a:lnTo>
                    <a:pt x="1636776" y="911352"/>
                  </a:lnTo>
                  <a:close/>
                </a:path>
                <a:path w="1915795" h="960119">
                  <a:moveTo>
                    <a:pt x="1670304" y="926592"/>
                  </a:moveTo>
                  <a:lnTo>
                    <a:pt x="1706880" y="926592"/>
                  </a:lnTo>
                  <a:lnTo>
                    <a:pt x="1706880" y="0"/>
                  </a:lnTo>
                  <a:lnTo>
                    <a:pt x="1670304" y="0"/>
                  </a:lnTo>
                  <a:lnTo>
                    <a:pt x="1670304" y="926592"/>
                  </a:lnTo>
                  <a:close/>
                </a:path>
                <a:path w="1915795" h="960119">
                  <a:moveTo>
                    <a:pt x="1706880" y="932688"/>
                  </a:moveTo>
                  <a:lnTo>
                    <a:pt x="1740408" y="932688"/>
                  </a:lnTo>
                  <a:lnTo>
                    <a:pt x="1740408" y="0"/>
                  </a:lnTo>
                  <a:lnTo>
                    <a:pt x="1706880" y="0"/>
                  </a:lnTo>
                  <a:lnTo>
                    <a:pt x="1706880" y="932688"/>
                  </a:lnTo>
                  <a:close/>
                </a:path>
                <a:path w="1915795" h="960119">
                  <a:moveTo>
                    <a:pt x="1740408" y="941832"/>
                  </a:moveTo>
                  <a:lnTo>
                    <a:pt x="1776984" y="941832"/>
                  </a:lnTo>
                  <a:lnTo>
                    <a:pt x="1776984" y="0"/>
                  </a:lnTo>
                  <a:lnTo>
                    <a:pt x="1740408" y="0"/>
                  </a:lnTo>
                  <a:lnTo>
                    <a:pt x="1740408" y="941832"/>
                  </a:lnTo>
                  <a:close/>
                </a:path>
                <a:path w="1915795" h="960119">
                  <a:moveTo>
                    <a:pt x="1776984" y="941832"/>
                  </a:moveTo>
                  <a:lnTo>
                    <a:pt x="1810512" y="941832"/>
                  </a:lnTo>
                  <a:lnTo>
                    <a:pt x="1810512" y="0"/>
                  </a:lnTo>
                  <a:lnTo>
                    <a:pt x="1776984" y="0"/>
                  </a:lnTo>
                  <a:lnTo>
                    <a:pt x="1776984" y="941832"/>
                  </a:lnTo>
                  <a:close/>
                </a:path>
                <a:path w="1915795" h="960119">
                  <a:moveTo>
                    <a:pt x="1810512" y="947928"/>
                  </a:moveTo>
                  <a:lnTo>
                    <a:pt x="1847088" y="947928"/>
                  </a:lnTo>
                  <a:lnTo>
                    <a:pt x="1847088" y="0"/>
                  </a:lnTo>
                  <a:lnTo>
                    <a:pt x="1810512" y="0"/>
                  </a:lnTo>
                  <a:lnTo>
                    <a:pt x="1810512" y="947928"/>
                  </a:lnTo>
                  <a:close/>
                </a:path>
                <a:path w="1915795" h="960119">
                  <a:moveTo>
                    <a:pt x="1847088" y="950976"/>
                  </a:moveTo>
                  <a:lnTo>
                    <a:pt x="1880616" y="950976"/>
                  </a:lnTo>
                  <a:lnTo>
                    <a:pt x="1880616" y="0"/>
                  </a:lnTo>
                  <a:lnTo>
                    <a:pt x="1847088" y="0"/>
                  </a:lnTo>
                  <a:lnTo>
                    <a:pt x="1847088" y="950976"/>
                  </a:lnTo>
                  <a:close/>
                </a:path>
                <a:path w="1915795" h="960119">
                  <a:moveTo>
                    <a:pt x="1880616" y="960120"/>
                  </a:moveTo>
                  <a:lnTo>
                    <a:pt x="1915287" y="960120"/>
                  </a:lnTo>
                  <a:lnTo>
                    <a:pt x="1915287" y="0"/>
                  </a:lnTo>
                  <a:lnTo>
                    <a:pt x="1880616" y="0"/>
                  </a:lnTo>
                  <a:lnTo>
                    <a:pt x="1880616" y="96012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53211" y="818689"/>
              <a:ext cx="0" cy="2294890"/>
            </a:xfrm>
            <a:custGeom>
              <a:avLst/>
              <a:gdLst/>
              <a:ahLst/>
              <a:cxnLst/>
              <a:rect l="l" t="t" r="r" b="b"/>
              <a:pathLst>
                <a:path w="0" h="2294890">
                  <a:moveTo>
                    <a:pt x="0" y="2294327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12106" y="818690"/>
              <a:ext cx="41275" cy="2294890"/>
            </a:xfrm>
            <a:custGeom>
              <a:avLst/>
              <a:gdLst/>
              <a:ahLst/>
              <a:cxnLst/>
              <a:rect l="l" t="t" r="r" b="b"/>
              <a:pathLst>
                <a:path w="41275" h="2294890">
                  <a:moveTo>
                    <a:pt x="0" y="2294327"/>
                  </a:moveTo>
                  <a:lnTo>
                    <a:pt x="41105" y="2294327"/>
                  </a:lnTo>
                </a:path>
                <a:path w="41275" h="2294890">
                  <a:moveTo>
                    <a:pt x="0" y="2086054"/>
                  </a:moveTo>
                  <a:lnTo>
                    <a:pt x="41105" y="2086054"/>
                  </a:lnTo>
                </a:path>
                <a:path w="41275" h="2294890">
                  <a:moveTo>
                    <a:pt x="0" y="1875742"/>
                  </a:moveTo>
                  <a:lnTo>
                    <a:pt x="41105" y="1875742"/>
                  </a:lnTo>
                </a:path>
                <a:path w="41275" h="2294890">
                  <a:moveTo>
                    <a:pt x="0" y="1668478"/>
                  </a:moveTo>
                  <a:lnTo>
                    <a:pt x="41105" y="1668478"/>
                  </a:lnTo>
                </a:path>
                <a:path w="41275" h="2294890">
                  <a:moveTo>
                    <a:pt x="0" y="1461214"/>
                  </a:moveTo>
                  <a:lnTo>
                    <a:pt x="41105" y="1461214"/>
                  </a:lnTo>
                </a:path>
                <a:path w="41275" h="2294890">
                  <a:moveTo>
                    <a:pt x="0" y="1250902"/>
                  </a:moveTo>
                  <a:lnTo>
                    <a:pt x="41105" y="1250902"/>
                  </a:lnTo>
                </a:path>
                <a:path w="41275" h="2294890">
                  <a:moveTo>
                    <a:pt x="0" y="1043638"/>
                  </a:moveTo>
                  <a:lnTo>
                    <a:pt x="41105" y="1043638"/>
                  </a:lnTo>
                </a:path>
                <a:path w="41275" h="2294890">
                  <a:moveTo>
                    <a:pt x="0" y="833326"/>
                  </a:moveTo>
                  <a:lnTo>
                    <a:pt x="41105" y="833326"/>
                  </a:lnTo>
                </a:path>
                <a:path w="41275" h="2294890">
                  <a:moveTo>
                    <a:pt x="0" y="626062"/>
                  </a:moveTo>
                  <a:lnTo>
                    <a:pt x="41105" y="626062"/>
                  </a:lnTo>
                </a:path>
                <a:path w="41275" h="2294890">
                  <a:moveTo>
                    <a:pt x="0" y="415750"/>
                  </a:moveTo>
                  <a:lnTo>
                    <a:pt x="41105" y="415750"/>
                  </a:lnTo>
                </a:path>
                <a:path w="41275" h="2294890">
                  <a:moveTo>
                    <a:pt x="0" y="208486"/>
                  </a:moveTo>
                  <a:lnTo>
                    <a:pt x="41105" y="208486"/>
                  </a:lnTo>
                </a:path>
                <a:path w="41275" h="2294890">
                  <a:moveTo>
                    <a:pt x="0" y="0"/>
                  </a:moveTo>
                  <a:lnTo>
                    <a:pt x="4110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53211" y="2070140"/>
              <a:ext cx="7586345" cy="0"/>
            </a:xfrm>
            <a:custGeom>
              <a:avLst/>
              <a:gdLst/>
              <a:ahLst/>
              <a:cxnLst/>
              <a:rect l="l" t="t" r="r" b="b"/>
              <a:pathLst>
                <a:path w="7586345" h="0">
                  <a:moveTo>
                    <a:pt x="0" y="0"/>
                  </a:moveTo>
                  <a:lnTo>
                    <a:pt x="7585963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670540" y="872235"/>
            <a:ext cx="290830" cy="232410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r" marR="17145">
              <a:lnSpc>
                <a:spcPct val="100000"/>
              </a:lnSpc>
              <a:spcBef>
                <a:spcPts val="555"/>
              </a:spcBef>
            </a:pPr>
            <a:r>
              <a:rPr dirty="0" sz="1000" spc="-25">
                <a:latin typeface="Century Gothic"/>
                <a:cs typeface="Century Gothic"/>
              </a:rPr>
              <a:t>100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55"/>
              </a:spcBef>
            </a:pPr>
            <a:r>
              <a:rPr dirty="0" sz="1000" spc="-25">
                <a:latin typeface="Century Gothic"/>
                <a:cs typeface="Century Gothic"/>
              </a:rPr>
              <a:t>80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34"/>
              </a:spcBef>
            </a:pPr>
            <a:r>
              <a:rPr dirty="0" sz="1000" spc="-25">
                <a:latin typeface="Century Gothic"/>
                <a:cs typeface="Century Gothic"/>
              </a:rPr>
              <a:t>60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55"/>
              </a:spcBef>
            </a:pPr>
            <a:r>
              <a:rPr dirty="0" sz="1000" spc="-25">
                <a:latin typeface="Century Gothic"/>
                <a:cs typeface="Century Gothic"/>
              </a:rPr>
              <a:t>40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</a:pPr>
            <a:r>
              <a:rPr dirty="0" sz="1000" spc="-25">
                <a:latin typeface="Century Gothic"/>
                <a:cs typeface="Century Gothic"/>
              </a:rPr>
              <a:t>20</a:t>
            </a:r>
            <a:endParaRPr sz="1000">
              <a:latin typeface="Century Gothic"/>
              <a:cs typeface="Century Gothic"/>
            </a:endParaRPr>
          </a:p>
          <a:p>
            <a:pPr algn="r" marR="16510">
              <a:lnSpc>
                <a:spcPct val="100000"/>
              </a:lnSpc>
              <a:spcBef>
                <a:spcPts val="434"/>
              </a:spcBef>
            </a:pPr>
            <a:r>
              <a:rPr dirty="0" sz="1000" spc="-50">
                <a:latin typeface="Century Gothic"/>
                <a:cs typeface="Century Gothic"/>
              </a:rPr>
              <a:t>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55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20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30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40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55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60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34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80</a:t>
            </a:r>
            <a:endParaRPr sz="1000">
              <a:latin typeface="Century Gothic"/>
              <a:cs typeface="Century Gothic"/>
            </a:endParaRPr>
          </a:p>
          <a:p>
            <a:pPr algn="r" marR="21590">
              <a:lnSpc>
                <a:spcPct val="100000"/>
              </a:lnSpc>
              <a:spcBef>
                <a:spcPts val="455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100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25404" y="734839"/>
            <a:ext cx="210185" cy="15621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0" spc="-25">
                <a:latin typeface="Century Gothic"/>
                <a:cs typeface="Century Gothic"/>
              </a:rPr>
              <a:t>120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90336" y="32003"/>
            <a:ext cx="7706995" cy="607695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</a:pPr>
            <a:r>
              <a:rPr dirty="0"/>
              <a:t>Most</a:t>
            </a:r>
            <a:r>
              <a:rPr dirty="0" spc="-55"/>
              <a:t> </a:t>
            </a:r>
            <a:r>
              <a:rPr dirty="0"/>
              <a:t>Subjects</a:t>
            </a:r>
            <a:r>
              <a:rPr dirty="0" spc="-60"/>
              <a:t> </a:t>
            </a:r>
            <a:r>
              <a:rPr dirty="0"/>
              <a:t>Treated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55"/>
              <a:t> </a:t>
            </a:r>
            <a:r>
              <a:rPr dirty="0"/>
              <a:t>Plozasiran</a:t>
            </a:r>
            <a:r>
              <a:rPr dirty="0" spc="-55"/>
              <a:t> </a:t>
            </a:r>
            <a:r>
              <a:rPr dirty="0"/>
              <a:t>Achieved</a:t>
            </a:r>
            <a:r>
              <a:rPr dirty="0" spc="-50"/>
              <a:t> </a:t>
            </a:r>
            <a:r>
              <a:rPr dirty="0" spc="-10"/>
              <a:t>Triglyceride </a:t>
            </a:r>
            <a:r>
              <a:rPr dirty="0"/>
              <a:t>Levels</a:t>
            </a:r>
            <a:r>
              <a:rPr dirty="0" spc="-45"/>
              <a:t> </a:t>
            </a:r>
            <a:r>
              <a:rPr dirty="0"/>
              <a:t>&lt;</a:t>
            </a:r>
            <a:r>
              <a:rPr dirty="0" spc="-45"/>
              <a:t> </a:t>
            </a:r>
            <a:r>
              <a:rPr dirty="0"/>
              <a:t>500</a:t>
            </a:r>
            <a:r>
              <a:rPr dirty="0" spc="-35"/>
              <a:t> </a:t>
            </a:r>
            <a:r>
              <a:rPr dirty="0"/>
              <a:t>mg/dL</a:t>
            </a:r>
            <a:r>
              <a:rPr dirty="0" spc="-45"/>
              <a:t> </a:t>
            </a:r>
            <a:r>
              <a:rPr dirty="0"/>
              <a:t>and</a:t>
            </a:r>
            <a:r>
              <a:rPr dirty="0" spc="-35"/>
              <a:t> </a:t>
            </a:r>
            <a:r>
              <a:rPr dirty="0"/>
              <a:t>Half</a:t>
            </a:r>
            <a:r>
              <a:rPr dirty="0" spc="-35"/>
              <a:t> </a:t>
            </a:r>
            <a:r>
              <a:rPr dirty="0"/>
              <a:t>Reached</a:t>
            </a:r>
            <a:r>
              <a:rPr dirty="0" spc="-35"/>
              <a:t> </a:t>
            </a:r>
            <a:r>
              <a:rPr dirty="0"/>
              <a:t>Values</a:t>
            </a:r>
            <a:r>
              <a:rPr dirty="0" spc="-45"/>
              <a:t> </a:t>
            </a:r>
            <a:r>
              <a:rPr dirty="0"/>
              <a:t>Below</a:t>
            </a:r>
            <a:r>
              <a:rPr dirty="0" spc="-40"/>
              <a:t> </a:t>
            </a:r>
            <a:r>
              <a:rPr dirty="0"/>
              <a:t>150</a:t>
            </a:r>
            <a:r>
              <a:rPr dirty="0" spc="-35"/>
              <a:t> </a:t>
            </a:r>
            <a:r>
              <a:rPr dirty="0" spc="-10"/>
              <a:t>mg/dl</a:t>
            </a:r>
          </a:p>
        </p:txBody>
      </p:sp>
      <p:sp>
        <p:nvSpPr>
          <p:cNvPr id="28" name="object 28" descr=""/>
          <p:cNvSpPr txBox="1"/>
          <p:nvPr/>
        </p:nvSpPr>
        <p:spPr>
          <a:xfrm>
            <a:off x="387350" y="4153408"/>
            <a:ext cx="7630795" cy="449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05"/>
              </a:spcBef>
            </a:pPr>
            <a:r>
              <a:rPr dirty="0" sz="700">
                <a:latin typeface="Century Gothic"/>
                <a:cs typeface="Century Gothic"/>
              </a:rPr>
              <a:t>*Axis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adjusted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one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placebo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group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outlier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(percent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change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greater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400%).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†In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this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who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randomized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25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mg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plozasiran,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absence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25">
                <a:latin typeface="Century Gothic"/>
                <a:cs typeface="Century Gothic"/>
              </a:rPr>
              <a:t>of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decrease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Week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24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later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found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caused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causal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mutation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glycerol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kinase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deficiency,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X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linked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recessive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disorder,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where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free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glycerol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concentrations </a:t>
            </a:r>
            <a:r>
              <a:rPr dirty="0" sz="700">
                <a:latin typeface="Century Gothic"/>
                <a:cs typeface="Century Gothic"/>
              </a:rPr>
              <a:t>are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most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often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&gt;2.0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mmol/L.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These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markedly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elevated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free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glycerol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levels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cause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significant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over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estimations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levels,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“pseudo</a:t>
            </a:r>
            <a:r>
              <a:rPr dirty="0" sz="700" spc="-10">
                <a:latin typeface="Century Gothic"/>
                <a:cs typeface="Century Gothic"/>
              </a:rPr>
              <a:t> hypertriglceridemia”,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due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enzymatic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techniques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used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conventional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laboratory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measures.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This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found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responder.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Data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are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from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highest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dose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group.</a:t>
            </a:r>
            <a:endParaRPr sz="700">
              <a:latin typeface="Century Gothic"/>
              <a:cs typeface="Century Gothic"/>
            </a:endParaRPr>
          </a:p>
        </p:txBody>
      </p:sp>
      <p:graphicFrame>
        <p:nvGraphicFramePr>
          <p:cNvPr id="29" name="object 29" descr=""/>
          <p:cNvGraphicFramePr>
            <a:graphicFrameLocks noGrp="1"/>
          </p:cNvGraphicFramePr>
          <p:nvPr/>
        </p:nvGraphicFramePr>
        <p:xfrm>
          <a:off x="396875" y="3246607"/>
          <a:ext cx="8230234" cy="83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4580"/>
                <a:gridCol w="845185"/>
                <a:gridCol w="787400"/>
                <a:gridCol w="810895"/>
                <a:gridCol w="808354"/>
              </a:tblGrid>
              <a:tr h="1689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n/N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(%)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587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1610" marR="130175" indent="5080">
                        <a:lnSpc>
                          <a:spcPts val="980"/>
                        </a:lnSpc>
                        <a:spcBef>
                          <a:spcPts val="48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 (Pooled)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60960">
                    <a:solidFill>
                      <a:srgbClr val="22155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9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87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0960"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45720">
                        <a:lnSpc>
                          <a:spcPts val="113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All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Patients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Who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Reached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150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350">
                      <a:solidFill>
                        <a:srgbClr val="221551"/>
                      </a:solidFill>
                      <a:prstDash val="solid"/>
                    </a:lnL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4/59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(7%)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22/50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(44%)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27/54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(50%)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28/55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(51%)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4572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All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subjects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Who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Reached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500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350">
                      <a:solidFill>
                        <a:srgbClr val="221551"/>
                      </a:solidFill>
                      <a:prstDash val="solid"/>
                    </a:lnL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32/59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(54%)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44/50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(88%)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50/54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(93%)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50/55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(91%)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45720">
                        <a:lnSpc>
                          <a:spcPts val="1155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Subjects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&gt;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880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Who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Reached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500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350">
                      <a:solidFill>
                        <a:srgbClr val="221551"/>
                      </a:solidFill>
                      <a:prstDash val="solid"/>
                    </a:lnL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5/15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(33%)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9/14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(64%)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13/16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(81%)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14/17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(82%)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0" name="object 30" descr=""/>
          <p:cNvSpPr txBox="1"/>
          <p:nvPr/>
        </p:nvSpPr>
        <p:spPr>
          <a:xfrm>
            <a:off x="388886" y="1234044"/>
            <a:ext cx="305435" cy="1720214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 indent="121920">
              <a:lnSpc>
                <a:spcPct val="101899"/>
              </a:lnSpc>
              <a:spcBef>
                <a:spcPts val="85"/>
              </a:spcBef>
            </a:pPr>
            <a:r>
              <a:rPr dirty="0" sz="900" b="1">
                <a:latin typeface="Century Gothic"/>
                <a:cs typeface="Century Gothic"/>
              </a:rPr>
              <a:t>%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Change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from</a:t>
            </a:r>
            <a:r>
              <a:rPr dirty="0" sz="900" spc="-2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Baseline</a:t>
            </a:r>
            <a:r>
              <a:rPr dirty="0" sz="900" spc="-25" b="1">
                <a:latin typeface="Century Gothic"/>
                <a:cs typeface="Century Gothic"/>
              </a:rPr>
              <a:t> in </a:t>
            </a:r>
            <a:r>
              <a:rPr dirty="0" sz="900" b="1">
                <a:latin typeface="Century Gothic"/>
                <a:cs typeface="Century Gothic"/>
              </a:rPr>
              <a:t>Fasting</a:t>
            </a:r>
            <a:r>
              <a:rPr dirty="0" sz="900" spc="-2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TG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(mg/dL)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at</a:t>
            </a:r>
            <a:r>
              <a:rPr dirty="0" sz="900" spc="-2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Week</a:t>
            </a:r>
            <a:r>
              <a:rPr dirty="0" sz="900" spc="-15" b="1">
                <a:latin typeface="Century Gothic"/>
                <a:cs typeface="Century Gothic"/>
              </a:rPr>
              <a:t> </a:t>
            </a:r>
            <a:r>
              <a:rPr dirty="0" sz="900" spc="-25" b="1">
                <a:latin typeface="Century Gothic"/>
                <a:cs typeface="Century Gothic"/>
              </a:rPr>
              <a:t>24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732301" y="723906"/>
            <a:ext cx="266700" cy="154305"/>
          </a:xfrm>
          <a:custGeom>
            <a:avLst/>
            <a:gdLst/>
            <a:ahLst/>
            <a:cxnLst/>
            <a:rect l="l" t="t" r="r" b="b"/>
            <a:pathLst>
              <a:path w="266700" h="154305">
                <a:moveTo>
                  <a:pt x="266099" y="0"/>
                </a:moveTo>
                <a:lnTo>
                  <a:pt x="0" y="0"/>
                </a:lnTo>
                <a:lnTo>
                  <a:pt x="0" y="153887"/>
                </a:lnTo>
                <a:lnTo>
                  <a:pt x="266099" y="153887"/>
                </a:lnTo>
                <a:lnTo>
                  <a:pt x="266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721189" y="710691"/>
            <a:ext cx="2889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Century Gothic"/>
                <a:cs typeface="Century Gothic"/>
              </a:rPr>
              <a:t>400*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990834" y="865943"/>
            <a:ext cx="130810" cy="81915"/>
            <a:chOff x="990834" y="865943"/>
            <a:chExt cx="130810" cy="81915"/>
          </a:xfrm>
        </p:grpSpPr>
        <p:sp>
          <p:nvSpPr>
            <p:cNvPr id="34" name="object 34" descr=""/>
            <p:cNvSpPr/>
            <p:nvPr/>
          </p:nvSpPr>
          <p:spPr>
            <a:xfrm>
              <a:off x="1005122" y="883189"/>
              <a:ext cx="102235" cy="43815"/>
            </a:xfrm>
            <a:custGeom>
              <a:avLst/>
              <a:gdLst/>
              <a:ahLst/>
              <a:cxnLst/>
              <a:rect l="l" t="t" r="r" b="b"/>
              <a:pathLst>
                <a:path w="102234" h="43815">
                  <a:moveTo>
                    <a:pt x="101717" y="0"/>
                  </a:moveTo>
                  <a:lnTo>
                    <a:pt x="0" y="4335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00098" y="872293"/>
              <a:ext cx="102235" cy="43815"/>
            </a:xfrm>
            <a:custGeom>
              <a:avLst/>
              <a:gdLst/>
              <a:ahLst/>
              <a:cxnLst/>
              <a:rect l="l" t="t" r="r" b="b"/>
              <a:pathLst>
                <a:path w="102234" h="43815">
                  <a:moveTo>
                    <a:pt x="101717" y="0"/>
                  </a:moveTo>
                  <a:lnTo>
                    <a:pt x="0" y="43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10946" y="897749"/>
              <a:ext cx="102235" cy="43815"/>
            </a:xfrm>
            <a:custGeom>
              <a:avLst/>
              <a:gdLst/>
              <a:ahLst/>
              <a:cxnLst/>
              <a:rect l="l" t="t" r="r" b="b"/>
              <a:pathLst>
                <a:path w="102234" h="43815">
                  <a:moveTo>
                    <a:pt x="101717" y="0"/>
                  </a:moveTo>
                  <a:lnTo>
                    <a:pt x="0" y="43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4827783" y="1282191"/>
            <a:ext cx="755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0" b="1">
                <a:solidFill>
                  <a:srgbClr val="009CDE"/>
                </a:solidFill>
                <a:latin typeface="Century Gothic"/>
                <a:cs typeface="Century Gothic"/>
              </a:rPr>
              <a:t>†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11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87350" y="4570463"/>
            <a:ext cx="2233930" cy="134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>
                <a:latin typeface="Century Gothic"/>
                <a:cs typeface="Century Gothic"/>
              </a:rPr>
              <a:t>Pardo,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J.F.,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et al.</a:t>
            </a:r>
            <a:r>
              <a:rPr dirty="0" sz="700" spc="210">
                <a:latin typeface="Century Gothic"/>
                <a:cs typeface="Century Gothic"/>
              </a:rPr>
              <a:t> </a:t>
            </a:r>
            <a:r>
              <a:rPr dirty="0" sz="700" spc="-10" i="1">
                <a:latin typeface="Century Gothic"/>
                <a:cs typeface="Century Gothic"/>
              </a:rPr>
              <a:t>Atherosclerosis</a:t>
            </a:r>
            <a:r>
              <a:rPr dirty="0" sz="700" spc="-10">
                <a:latin typeface="Century Gothic"/>
                <a:cs typeface="Century Gothic"/>
              </a:rPr>
              <a:t>,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2019.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287:</a:t>
            </a:r>
            <a:r>
              <a:rPr dirty="0" sz="700" spc="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p.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 spc="-20">
                <a:latin typeface="Century Gothic"/>
                <a:cs typeface="Century Gothic"/>
              </a:rPr>
              <a:t>e237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43" name="object 4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11</a:t>
            </a:fld>
          </a:p>
        </p:txBody>
      </p:sp>
      <p:sp>
        <p:nvSpPr>
          <p:cNvPr id="38" name="object 38" descr=""/>
          <p:cNvSpPr txBox="1"/>
          <p:nvPr/>
        </p:nvSpPr>
        <p:spPr>
          <a:xfrm>
            <a:off x="3323818" y="1853692"/>
            <a:ext cx="1049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entury Gothic"/>
                <a:cs typeface="Century Gothic"/>
              </a:rPr>
              <a:t>88%</a:t>
            </a:r>
            <a:r>
              <a:rPr dirty="0" sz="1000" spc="-2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&lt;</a:t>
            </a:r>
            <a:r>
              <a:rPr dirty="0" sz="1000" spc="-1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500</a:t>
            </a:r>
            <a:r>
              <a:rPr dirty="0" sz="1000" spc="-20" b="1">
                <a:latin typeface="Century Gothic"/>
                <a:cs typeface="Century Gothic"/>
              </a:rPr>
              <a:t> mg/dl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175091" y="1841500"/>
            <a:ext cx="1049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entury Gothic"/>
                <a:cs typeface="Century Gothic"/>
              </a:rPr>
              <a:t>93%</a:t>
            </a:r>
            <a:r>
              <a:rPr dirty="0" sz="1000" spc="-2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&lt;</a:t>
            </a:r>
            <a:r>
              <a:rPr dirty="0" sz="1000" spc="-1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500</a:t>
            </a:r>
            <a:r>
              <a:rPr dirty="0" sz="1000" spc="-20" b="1">
                <a:latin typeface="Century Gothic"/>
                <a:cs typeface="Century Gothic"/>
              </a:rPr>
              <a:t> mg/dl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7054512" y="1838451"/>
            <a:ext cx="1049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Century Gothic"/>
                <a:cs typeface="Century Gothic"/>
              </a:rPr>
              <a:t>91%</a:t>
            </a:r>
            <a:r>
              <a:rPr dirty="0" sz="1000" spc="-2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&lt;</a:t>
            </a:r>
            <a:r>
              <a:rPr dirty="0" sz="1000" spc="-1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500</a:t>
            </a:r>
            <a:r>
              <a:rPr dirty="0" sz="1000" spc="-20" b="1">
                <a:latin typeface="Century Gothic"/>
                <a:cs typeface="Century Gothic"/>
              </a:rPr>
              <a:t> mg/dl</a:t>
            </a:r>
            <a:endParaRPr sz="1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63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Summary</a:t>
            </a:r>
            <a:r>
              <a:rPr dirty="0" spc="-2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Adverse</a:t>
            </a:r>
            <a:r>
              <a:rPr dirty="0" spc="-35"/>
              <a:t> </a:t>
            </a:r>
            <a:r>
              <a:rPr dirty="0"/>
              <a:t>Events</a:t>
            </a:r>
            <a:r>
              <a:rPr dirty="0" spc="-35"/>
              <a:t> </a:t>
            </a:r>
            <a:r>
              <a:rPr dirty="0"/>
              <a:t>at</a:t>
            </a:r>
            <a:r>
              <a:rPr dirty="0" spc="-30"/>
              <a:t> </a:t>
            </a:r>
            <a:r>
              <a:rPr dirty="0"/>
              <a:t>48</a:t>
            </a:r>
            <a:r>
              <a:rPr dirty="0" spc="-25"/>
              <a:t> </a:t>
            </a:r>
            <a:r>
              <a:rPr dirty="0" spc="-10"/>
              <a:t>Weeks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12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910637" y="4861906"/>
            <a:ext cx="153035" cy="1657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00" spc="-25" b="1">
                <a:solidFill>
                  <a:srgbClr val="FFFFFF"/>
                </a:solidFill>
                <a:latin typeface="Century Gothic"/>
                <a:cs typeface="Century Gothic"/>
              </a:rPr>
              <a:t>12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87024" y="4299711"/>
            <a:ext cx="7956550" cy="4495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 marR="30480">
              <a:lnSpc>
                <a:spcPct val="99000"/>
              </a:lnSpc>
              <a:spcBef>
                <a:spcPts val="105"/>
              </a:spcBef>
            </a:pPr>
            <a:r>
              <a:rPr dirty="0" sz="700">
                <a:latin typeface="Century Gothic"/>
                <a:cs typeface="Century Gothic"/>
              </a:rPr>
              <a:t>*Worsening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glycemic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control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defined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by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multiple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glycemic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control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parameters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including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but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not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limited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hemoglobic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A1c,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new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onset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diabetes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mellitus,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type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diabetes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mellitus,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diabetes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mellitus,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hyperglycemia,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insulin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resistance.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(%)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baseline="22222" sz="750">
                <a:latin typeface="Century Gothic"/>
                <a:cs typeface="Century Gothic"/>
              </a:rPr>
              <a:t>a</a:t>
            </a:r>
            <a:r>
              <a:rPr dirty="0" sz="700">
                <a:latin typeface="Century Gothic"/>
                <a:cs typeface="Century Gothic"/>
              </a:rPr>
              <a:t>local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injection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site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reactions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only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include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events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that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start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day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injection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persist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least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48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hours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 spc="-20">
                <a:latin typeface="Century Gothic"/>
                <a:cs typeface="Century Gothic"/>
              </a:rPr>
              <a:t>post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injection.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baseline="22222" sz="750">
                <a:latin typeface="Century Gothic"/>
                <a:cs typeface="Century Gothic"/>
              </a:rPr>
              <a:t>b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event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assigned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50-</a:t>
            </a:r>
            <a:r>
              <a:rPr dirty="0" sz="700">
                <a:latin typeface="Century Gothic"/>
                <a:cs typeface="Century Gothic"/>
              </a:rPr>
              <a:t>mg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plozasiran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cohort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occurred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during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safety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observation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period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which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time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patient’s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levels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had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returned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baseline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level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greater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2000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mg/dL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from 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on-</a:t>
            </a:r>
            <a:r>
              <a:rPr dirty="0" sz="700">
                <a:latin typeface="Century Gothic"/>
                <a:cs typeface="Century Gothic"/>
              </a:rPr>
              <a:t>treatment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nadir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 106</a:t>
            </a:r>
            <a:r>
              <a:rPr dirty="0" sz="700" spc="-10">
                <a:latin typeface="Century Gothic"/>
                <a:cs typeface="Century Gothic"/>
              </a:rPr>
              <a:t> mg/dL.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931394" y="895603"/>
            <a:ext cx="1718310" cy="330835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0" marR="5080" indent="-114300">
              <a:lnSpc>
                <a:spcPct val="90400"/>
              </a:lnSpc>
              <a:spcBef>
                <a:spcPts val="235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200">
                <a:latin typeface="Century Gothic"/>
                <a:cs typeface="Century Gothic"/>
              </a:rPr>
              <a:t>TEAEs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reflect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 spc="-25">
                <a:latin typeface="Century Gothic"/>
                <a:cs typeface="Century Gothic"/>
              </a:rPr>
              <a:t>the </a:t>
            </a:r>
            <a:r>
              <a:rPr dirty="0" sz="1200">
                <a:latin typeface="Century Gothic"/>
                <a:cs typeface="Century Gothic"/>
              </a:rPr>
              <a:t>comorbidities</a:t>
            </a:r>
            <a:r>
              <a:rPr dirty="0" sz="1200" spc="-75">
                <a:latin typeface="Century Gothic"/>
                <a:cs typeface="Century Gothic"/>
              </a:rPr>
              <a:t> </a:t>
            </a:r>
            <a:r>
              <a:rPr dirty="0" sz="1200" spc="-25">
                <a:latin typeface="Century Gothic"/>
                <a:cs typeface="Century Gothic"/>
              </a:rPr>
              <a:t>and </a:t>
            </a:r>
            <a:r>
              <a:rPr dirty="0" sz="1200">
                <a:latin typeface="Century Gothic"/>
                <a:cs typeface="Century Gothic"/>
              </a:rPr>
              <a:t>underlying</a:t>
            </a:r>
            <a:r>
              <a:rPr dirty="0" sz="1200" spc="-45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conditions </a:t>
            </a:r>
            <a:r>
              <a:rPr dirty="0" sz="1200">
                <a:latin typeface="Century Gothic"/>
                <a:cs typeface="Century Gothic"/>
              </a:rPr>
              <a:t>of</a:t>
            </a:r>
            <a:r>
              <a:rPr dirty="0" sz="1200" spc="-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the</a:t>
            </a:r>
            <a:r>
              <a:rPr dirty="0" sz="1200" spc="-10">
                <a:latin typeface="Century Gothic"/>
                <a:cs typeface="Century Gothic"/>
              </a:rPr>
              <a:t> study population</a:t>
            </a:r>
            <a:endParaRPr sz="1200">
              <a:latin typeface="Century Gothic"/>
              <a:cs typeface="Century Gothic"/>
            </a:endParaRPr>
          </a:p>
          <a:p>
            <a:pPr marL="127000" marR="69215" indent="-114300">
              <a:lnSpc>
                <a:spcPts val="1300"/>
              </a:lnSpc>
              <a:spcBef>
                <a:spcPts val="1220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200">
                <a:latin typeface="Century Gothic"/>
                <a:cs typeface="Century Gothic"/>
              </a:rPr>
              <a:t>Serious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TEAEs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 spc="-20">
                <a:latin typeface="Century Gothic"/>
                <a:cs typeface="Century Gothic"/>
              </a:rPr>
              <a:t>were </a:t>
            </a:r>
            <a:r>
              <a:rPr dirty="0" sz="1200">
                <a:latin typeface="Century Gothic"/>
                <a:cs typeface="Century Gothic"/>
              </a:rPr>
              <a:t>deemed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not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related </a:t>
            </a:r>
            <a:r>
              <a:rPr dirty="0" sz="1200">
                <a:latin typeface="Century Gothic"/>
                <a:cs typeface="Century Gothic"/>
              </a:rPr>
              <a:t>to</a:t>
            </a:r>
            <a:r>
              <a:rPr dirty="0" sz="1200" spc="-5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Plozasiran</a:t>
            </a:r>
            <a:endParaRPr sz="1200">
              <a:latin typeface="Century Gothic"/>
              <a:cs typeface="Century Gothic"/>
            </a:endParaRPr>
          </a:p>
          <a:p>
            <a:pPr marL="127000" marR="149860" indent="-114300">
              <a:lnSpc>
                <a:spcPct val="90300"/>
              </a:lnSpc>
              <a:spcBef>
                <a:spcPts val="1165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200">
                <a:latin typeface="Century Gothic"/>
                <a:cs typeface="Century Gothic"/>
              </a:rPr>
              <a:t>All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serious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TEAEs </a:t>
            </a:r>
            <a:r>
              <a:rPr dirty="0" sz="1200">
                <a:latin typeface="Century Gothic"/>
                <a:cs typeface="Century Gothic"/>
              </a:rPr>
              <a:t>resolved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without </a:t>
            </a:r>
            <a:r>
              <a:rPr dirty="0" sz="1200">
                <a:latin typeface="Century Gothic"/>
                <a:cs typeface="Century Gothic"/>
              </a:rPr>
              <a:t>sequelae</a:t>
            </a:r>
            <a:r>
              <a:rPr dirty="0" sz="1200" spc="-5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(except</a:t>
            </a:r>
            <a:r>
              <a:rPr dirty="0" sz="1200" spc="-40">
                <a:latin typeface="Century Gothic"/>
                <a:cs typeface="Century Gothic"/>
              </a:rPr>
              <a:t> </a:t>
            </a:r>
            <a:r>
              <a:rPr dirty="0" sz="1200" spc="-50">
                <a:latin typeface="Century Gothic"/>
                <a:cs typeface="Century Gothic"/>
              </a:rPr>
              <a:t>2 </a:t>
            </a:r>
            <a:r>
              <a:rPr dirty="0" sz="1200">
                <a:latin typeface="Century Gothic"/>
                <a:cs typeface="Century Gothic"/>
              </a:rPr>
              <a:t>subjects</a:t>
            </a:r>
            <a:r>
              <a:rPr dirty="0" sz="1200" spc="-45">
                <a:latin typeface="Century Gothic"/>
                <a:cs typeface="Century Gothic"/>
              </a:rPr>
              <a:t> </a:t>
            </a:r>
            <a:r>
              <a:rPr dirty="0" sz="1200" spc="-20">
                <a:latin typeface="Century Gothic"/>
                <a:cs typeface="Century Gothic"/>
              </a:rPr>
              <a:t>with </a:t>
            </a:r>
            <a:r>
              <a:rPr dirty="0" sz="1200">
                <a:latin typeface="Century Gothic"/>
                <a:cs typeface="Century Gothic"/>
              </a:rPr>
              <a:t>malignancies),</a:t>
            </a:r>
            <a:r>
              <a:rPr dirty="0" sz="1200" spc="-65">
                <a:latin typeface="Century Gothic"/>
                <a:cs typeface="Century Gothic"/>
              </a:rPr>
              <a:t> </a:t>
            </a:r>
            <a:r>
              <a:rPr dirty="0" sz="1200" spc="-20">
                <a:latin typeface="Century Gothic"/>
                <a:cs typeface="Century Gothic"/>
              </a:rPr>
              <a:t>with </a:t>
            </a:r>
            <a:r>
              <a:rPr dirty="0" sz="1200">
                <a:latin typeface="Century Gothic"/>
                <a:cs typeface="Century Gothic"/>
              </a:rPr>
              <a:t>no</a:t>
            </a:r>
            <a:r>
              <a:rPr dirty="0" sz="1200" spc="-10">
                <a:latin typeface="Century Gothic"/>
                <a:cs typeface="Century Gothic"/>
              </a:rPr>
              <a:t> deaths</a:t>
            </a:r>
            <a:endParaRPr sz="1200">
              <a:latin typeface="Century Gothic"/>
              <a:cs typeface="Century Gothic"/>
            </a:endParaRPr>
          </a:p>
          <a:p>
            <a:pPr marL="127000" marR="219075" indent="-114300">
              <a:lnSpc>
                <a:spcPct val="90800"/>
              </a:lnSpc>
              <a:spcBef>
                <a:spcPts val="1190"/>
              </a:spcBef>
              <a:buFont typeface="Arial"/>
              <a:buChar char="•"/>
              <a:tabLst>
                <a:tab pos="127000" algn="l"/>
              </a:tabLst>
            </a:pPr>
            <a:r>
              <a:rPr dirty="0" sz="1200">
                <a:latin typeface="Century Gothic"/>
                <a:cs typeface="Century Gothic"/>
              </a:rPr>
              <a:t>Data</a:t>
            </a:r>
            <a:r>
              <a:rPr dirty="0" sz="1200" spc="-10">
                <a:latin typeface="Century Gothic"/>
                <a:cs typeface="Century Gothic"/>
              </a:rPr>
              <a:t> includes </a:t>
            </a:r>
            <a:r>
              <a:rPr dirty="0" sz="1200">
                <a:latin typeface="Century Gothic"/>
                <a:cs typeface="Century Gothic"/>
              </a:rPr>
              <a:t>exposure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out</a:t>
            </a:r>
            <a:r>
              <a:rPr dirty="0" sz="1200" spc="-1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to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 spc="-25">
                <a:latin typeface="Century Gothic"/>
                <a:cs typeface="Century Gothic"/>
              </a:rPr>
              <a:t>48 </a:t>
            </a:r>
            <a:r>
              <a:rPr dirty="0" sz="1200" spc="-10">
                <a:latin typeface="Century Gothic"/>
                <a:cs typeface="Century Gothic"/>
              </a:rPr>
              <a:t>weeks</a:t>
            </a:r>
            <a:endParaRPr sz="1200">
              <a:latin typeface="Century Gothic"/>
              <a:cs typeface="Century Gothic"/>
            </a:endParaRPr>
          </a:p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314190" y="780666"/>
          <a:ext cx="6541770" cy="3381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0"/>
                <a:gridCol w="981075"/>
                <a:gridCol w="878839"/>
                <a:gridCol w="819785"/>
                <a:gridCol w="877570"/>
              </a:tblGrid>
              <a:tr h="196850">
                <a:tc gridSpan="2" rowSpan="2">
                  <a:txBody>
                    <a:bodyPr/>
                    <a:lstStyle/>
                    <a:p>
                      <a:pPr algn="ctr" marL="3165475" marR="139700" indent="-635">
                        <a:lnSpc>
                          <a:spcPct val="82700"/>
                        </a:lnSpc>
                        <a:spcBef>
                          <a:spcPts val="680"/>
                        </a:spcBef>
                      </a:pP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Pooled Placebo (N=61)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86360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Plozasiran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972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86360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05104" marR="216535" indent="13970">
                        <a:lnSpc>
                          <a:spcPts val="11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1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35" b="1">
                          <a:latin typeface="Century Gothic"/>
                          <a:cs typeface="Century Gothic"/>
                        </a:rPr>
                        <a:t>mg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(N=54)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857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85420" marR="177800" indent="13970">
                        <a:lnSpc>
                          <a:spcPts val="11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25</a:t>
                      </a:r>
                      <a:r>
                        <a:rPr dirty="0" sz="11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35" b="1">
                          <a:latin typeface="Century Gothic"/>
                          <a:cs typeface="Century Gothic"/>
                        </a:rPr>
                        <a:t>mg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(N=55)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8575"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24154" marR="196850" indent="13970">
                        <a:lnSpc>
                          <a:spcPts val="1100"/>
                        </a:lnSpc>
                        <a:spcBef>
                          <a:spcPts val="225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dirty="0" sz="11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35" b="1">
                          <a:latin typeface="Century Gothic"/>
                          <a:cs typeface="Century Gothic"/>
                        </a:rPr>
                        <a:t>mg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(N=56)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857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TEAEs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43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(71)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43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(80)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36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(66)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49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(88)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</a:tr>
              <a:tr h="196850">
                <a:tc gridSpan="5"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TEAEs</a:t>
                      </a:r>
                      <a:r>
                        <a:rPr dirty="0" sz="11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occurring</a:t>
                      </a:r>
                      <a:r>
                        <a:rPr dirty="0" sz="11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1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≥</a:t>
                      </a:r>
                      <a:r>
                        <a:rPr dirty="0" sz="11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dirty="0" sz="11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subjects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L w="12700">
                      <a:solidFill>
                        <a:srgbClr val="E8E8E8"/>
                      </a:solidFill>
                      <a:prstDash val="solid"/>
                    </a:lnL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685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>
                          <a:latin typeface="Century Gothic"/>
                          <a:cs typeface="Century Gothic"/>
                        </a:rPr>
                        <a:t>COVID-</a:t>
                      </a:r>
                      <a:r>
                        <a:rPr dirty="0" sz="1100" spc="-25">
                          <a:latin typeface="Century Gothic"/>
                          <a:cs typeface="Century Gothic"/>
                        </a:rPr>
                        <a:t>19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(16.7)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(18.5)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(14.5)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(14.0)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Worsening</a:t>
                      </a:r>
                      <a:r>
                        <a:rPr dirty="0" sz="1100" spc="-5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>
                          <a:latin typeface="Century Gothic"/>
                          <a:cs typeface="Century Gothic"/>
                        </a:rPr>
                        <a:t>glycemic</a:t>
                      </a:r>
                      <a:r>
                        <a:rPr dirty="0" sz="1100" spc="-5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control*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7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(11.7)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(22.2)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9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(16.4)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11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(19.6)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spc="-10">
                          <a:latin typeface="Century Gothic"/>
                          <a:cs typeface="Century Gothic"/>
                        </a:rPr>
                        <a:t>Diarrhea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(8.3)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(5.6)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(1.8)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(1.8)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Urinary</a:t>
                      </a:r>
                      <a:r>
                        <a:rPr dirty="0" sz="1100" spc="-4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>
                          <a:latin typeface="Century Gothic"/>
                          <a:cs typeface="Century Gothic"/>
                        </a:rPr>
                        <a:t>tract</a:t>
                      </a:r>
                      <a:r>
                        <a:rPr dirty="0" sz="1100" spc="-3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infection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(8.3)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(5.6)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(1.8)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(3.5)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>
                          <a:latin typeface="Century Gothic"/>
                          <a:cs typeface="Century Gothic"/>
                        </a:rPr>
                        <a:t>Headache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5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3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(5.0)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(14.8)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5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(9.1)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(3.5)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Treatment</a:t>
                      </a:r>
                      <a:r>
                        <a:rPr dirty="0" sz="11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related</a:t>
                      </a:r>
                      <a:r>
                        <a:rPr dirty="0" sz="11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adverse</a:t>
                      </a:r>
                      <a:r>
                        <a:rPr dirty="0" sz="11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events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(13.3)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14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(25.9)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8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(14.5)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(17.5)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Serious</a:t>
                      </a:r>
                      <a:r>
                        <a:rPr dirty="0" sz="11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TEAEs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1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(16.4)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(7.4)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(3.6)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7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(12.5)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45085" marR="260350">
                        <a:lnSpc>
                          <a:spcPts val="1100"/>
                        </a:lnSpc>
                        <a:spcBef>
                          <a:spcPts val="240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TEAEs</a:t>
                      </a:r>
                      <a:r>
                        <a:rPr dirty="0" sz="11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leading</a:t>
                      </a:r>
                      <a:r>
                        <a:rPr dirty="0" sz="11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1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drug</a:t>
                      </a:r>
                      <a:r>
                        <a:rPr dirty="0" sz="11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discontinuation,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dose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interruptions,</a:t>
                      </a:r>
                      <a:r>
                        <a:rPr dirty="0" sz="1100" spc="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or study</a:t>
                      </a:r>
                      <a:r>
                        <a:rPr dirty="0" sz="1100" spc="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withdrawal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30480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128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7302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>
                          <a:latin typeface="Century Gothic"/>
                          <a:cs typeface="Century Gothic"/>
                        </a:rPr>
                        <a:t>(1.9)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7302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7302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7302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Local</a:t>
                      </a:r>
                      <a:r>
                        <a:rPr dirty="0" sz="11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Injection</a:t>
                      </a:r>
                      <a:r>
                        <a:rPr dirty="0" sz="11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Site</a:t>
                      </a:r>
                      <a:r>
                        <a:rPr dirty="0" sz="11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Reactions</a:t>
                      </a:r>
                      <a:r>
                        <a:rPr dirty="0" baseline="23809" sz="1050" spc="-15" b="1">
                          <a:latin typeface="Century Gothic"/>
                          <a:cs typeface="Century Gothic"/>
                        </a:rPr>
                        <a:t>a</a:t>
                      </a:r>
                      <a:endParaRPr baseline="23809" sz="105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12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25">
                          <a:latin typeface="Century Gothic"/>
                          <a:cs typeface="Century Gothic"/>
                        </a:rPr>
                        <a:t>(2)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45085" marR="998219">
                        <a:lnSpc>
                          <a:spcPts val="1100"/>
                        </a:lnSpc>
                        <a:spcBef>
                          <a:spcPts val="235"/>
                        </a:spcBef>
                      </a:pPr>
                      <a:r>
                        <a:rPr dirty="0" sz="1100" b="1">
                          <a:latin typeface="Century Gothic"/>
                          <a:cs typeface="Century Gothic"/>
                        </a:rPr>
                        <a:t>Acute</a:t>
                      </a:r>
                      <a:r>
                        <a:rPr dirty="0" sz="11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pancreatitis,</a:t>
                      </a:r>
                      <a:r>
                        <a:rPr dirty="0" baseline="23809" sz="1050" spc="-15" b="1">
                          <a:latin typeface="Century Gothic"/>
                          <a:cs typeface="Century Gothic"/>
                        </a:rPr>
                        <a:t>b</a:t>
                      </a:r>
                      <a:r>
                        <a:rPr dirty="0" baseline="23809" sz="1050" spc="75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adjudicated</a:t>
                      </a:r>
                      <a:r>
                        <a:rPr dirty="0" sz="11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cases,</a:t>
                      </a:r>
                      <a:r>
                        <a:rPr dirty="0" sz="11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b="1">
                          <a:latin typeface="Century Gothic"/>
                          <a:cs typeface="Century Gothic"/>
                        </a:rPr>
                        <a:t>No.</a:t>
                      </a:r>
                      <a:r>
                        <a:rPr dirty="0" sz="11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25" b="1">
                          <a:latin typeface="Century Gothic"/>
                          <a:cs typeface="Century Gothic"/>
                        </a:rPr>
                        <a:t>(%)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29845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25">
                          <a:latin typeface="Century Gothic"/>
                          <a:cs typeface="Century Gothic"/>
                        </a:rPr>
                        <a:t>(3)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1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1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100" spc="-25">
                          <a:latin typeface="Century Gothic"/>
                          <a:cs typeface="Century Gothic"/>
                        </a:rPr>
                        <a:t>(2)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0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10" b="1">
                          <a:latin typeface="Century Gothic"/>
                          <a:cs typeface="Century Gothic"/>
                        </a:rPr>
                        <a:t>Death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L w="12700">
                      <a:solidFill>
                        <a:srgbClr val="E8E8E8"/>
                      </a:solidFill>
                      <a:prstDash val="solid"/>
                    </a:lnL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1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0">
                          <a:latin typeface="Century Gothic"/>
                          <a:cs typeface="Century Gothic"/>
                        </a:rPr>
                        <a:t>0</a:t>
                      </a:r>
                      <a:endParaRPr sz="11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R w="12700">
                      <a:solidFill>
                        <a:srgbClr val="E8E8E8"/>
                      </a:solidFill>
                      <a:prstDash val="solid"/>
                    </a:lnR>
                    <a:lnT w="12700">
                      <a:solidFill>
                        <a:srgbClr val="E8E8E8"/>
                      </a:solidFill>
                      <a:prstDash val="solid"/>
                    </a:lnT>
                    <a:lnB w="12700">
                      <a:solidFill>
                        <a:srgbClr val="E8E8E8"/>
                      </a:solidFill>
                      <a:prstDash val="solid"/>
                    </a:lnB>
                    <a:solidFill>
                      <a:srgbClr val="FBFBF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dirty="0" sz="1800"/>
              <a:t>HbA1c</a:t>
            </a:r>
            <a:r>
              <a:rPr dirty="0" sz="1800" spc="-40"/>
              <a:t> </a:t>
            </a:r>
            <a:r>
              <a:rPr dirty="0" sz="1800"/>
              <a:t>Elevations</a:t>
            </a:r>
            <a:r>
              <a:rPr dirty="0" sz="1800" spc="-35"/>
              <a:t> </a:t>
            </a:r>
            <a:r>
              <a:rPr dirty="0" sz="1800"/>
              <a:t>Seen</a:t>
            </a:r>
            <a:r>
              <a:rPr dirty="0" sz="1800" spc="-40"/>
              <a:t> </a:t>
            </a:r>
            <a:r>
              <a:rPr dirty="0" sz="1800"/>
              <a:t>With</a:t>
            </a:r>
            <a:r>
              <a:rPr dirty="0" sz="1800" spc="-35"/>
              <a:t> </a:t>
            </a:r>
            <a:r>
              <a:rPr dirty="0" sz="1800"/>
              <a:t>50</a:t>
            </a:r>
            <a:r>
              <a:rPr dirty="0" sz="1800" spc="-30"/>
              <a:t> </a:t>
            </a:r>
            <a:r>
              <a:rPr dirty="0" sz="1800"/>
              <a:t>mg</a:t>
            </a:r>
            <a:r>
              <a:rPr dirty="0" sz="1800" spc="-35"/>
              <a:t> </a:t>
            </a:r>
            <a:r>
              <a:rPr dirty="0" sz="1800"/>
              <a:t>Plozasiran</a:t>
            </a:r>
            <a:r>
              <a:rPr dirty="0" sz="1800" spc="-40"/>
              <a:t> </a:t>
            </a:r>
            <a:r>
              <a:rPr dirty="0" sz="1800"/>
              <a:t>Were</a:t>
            </a:r>
            <a:r>
              <a:rPr dirty="0" sz="1800" spc="-35"/>
              <a:t> </a:t>
            </a:r>
            <a:r>
              <a:rPr dirty="0" sz="1800"/>
              <a:t>Mostly</a:t>
            </a:r>
            <a:r>
              <a:rPr dirty="0" sz="1800" spc="-30"/>
              <a:t> </a:t>
            </a:r>
            <a:r>
              <a:rPr dirty="0" sz="1800"/>
              <a:t>in</a:t>
            </a:r>
            <a:r>
              <a:rPr dirty="0" sz="1800" spc="-40"/>
              <a:t> </a:t>
            </a:r>
            <a:r>
              <a:rPr dirty="0" sz="1800" spc="-10"/>
              <a:t>Diabetic </a:t>
            </a:r>
            <a:r>
              <a:rPr dirty="0" sz="1800"/>
              <a:t>Patients</a:t>
            </a:r>
            <a:r>
              <a:rPr dirty="0" sz="1800" spc="-45"/>
              <a:t> </a:t>
            </a:r>
            <a:r>
              <a:rPr dirty="0" sz="1800"/>
              <a:t>at</a:t>
            </a:r>
            <a:r>
              <a:rPr dirty="0" sz="1800" spc="-35"/>
              <a:t> </a:t>
            </a:r>
            <a:r>
              <a:rPr dirty="0" sz="1800"/>
              <a:t>Baseline</a:t>
            </a:r>
            <a:r>
              <a:rPr dirty="0" sz="1800" spc="-30"/>
              <a:t> </a:t>
            </a:r>
            <a:r>
              <a:rPr dirty="0" sz="1800"/>
              <a:t>Without</a:t>
            </a:r>
            <a:r>
              <a:rPr dirty="0" sz="1800" spc="-35"/>
              <a:t> </a:t>
            </a:r>
            <a:r>
              <a:rPr dirty="0" sz="1800"/>
              <a:t>Change</a:t>
            </a:r>
            <a:r>
              <a:rPr dirty="0" sz="1800" spc="-30"/>
              <a:t> </a:t>
            </a:r>
            <a:r>
              <a:rPr dirty="0" sz="1800"/>
              <a:t>in</a:t>
            </a:r>
            <a:r>
              <a:rPr dirty="0" sz="1800" spc="-35"/>
              <a:t> </a:t>
            </a:r>
            <a:r>
              <a:rPr dirty="0" sz="1800"/>
              <a:t>Insulin</a:t>
            </a:r>
            <a:r>
              <a:rPr dirty="0" sz="1800" spc="-30"/>
              <a:t> </a:t>
            </a:r>
            <a:r>
              <a:rPr dirty="0" sz="1800"/>
              <a:t>Sensitivity</a:t>
            </a:r>
            <a:r>
              <a:rPr dirty="0" sz="1800" spc="-25"/>
              <a:t> </a:t>
            </a:r>
            <a:r>
              <a:rPr dirty="0" sz="1800"/>
              <a:t>by</a:t>
            </a:r>
            <a:r>
              <a:rPr dirty="0" sz="1800" spc="-20"/>
              <a:t> HOMA-</a:t>
            </a:r>
            <a:r>
              <a:rPr dirty="0" sz="1800" spc="-25"/>
              <a:t>IR</a:t>
            </a:r>
            <a:endParaRPr sz="1800"/>
          </a:p>
        </p:txBody>
      </p:sp>
      <p:sp>
        <p:nvSpPr>
          <p:cNvPr id="4" name="object 4" descr=""/>
          <p:cNvSpPr txBox="1"/>
          <p:nvPr/>
        </p:nvSpPr>
        <p:spPr>
          <a:xfrm>
            <a:off x="333181" y="3953764"/>
            <a:ext cx="8458200" cy="7797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00"/>
              </a:spcBef>
              <a:tabLst>
                <a:tab pos="4239895" algn="l"/>
              </a:tabLst>
            </a:pPr>
            <a:r>
              <a:rPr dirty="0" sz="1000" spc="-10" b="1">
                <a:latin typeface="Century Gothic"/>
                <a:cs typeface="Century Gothic"/>
              </a:rPr>
              <a:t>Homa-</a:t>
            </a:r>
            <a:r>
              <a:rPr dirty="0" sz="1000" b="1">
                <a:latin typeface="Century Gothic"/>
                <a:cs typeface="Century Gothic"/>
              </a:rPr>
              <a:t>IR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assessments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suggest</a:t>
            </a:r>
            <a:r>
              <a:rPr dirty="0" sz="1000" spc="-2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no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change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in</a:t>
            </a:r>
            <a:r>
              <a:rPr dirty="0" sz="1000" spc="-2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insulin</a:t>
            </a:r>
            <a:r>
              <a:rPr dirty="0" sz="1000" spc="-25" b="1">
                <a:latin typeface="Century Gothic"/>
                <a:cs typeface="Century Gothic"/>
              </a:rPr>
              <a:t> </a:t>
            </a:r>
            <a:r>
              <a:rPr dirty="0" sz="1000" spc="-10" b="1">
                <a:latin typeface="Century Gothic"/>
                <a:cs typeface="Century Gothic"/>
              </a:rPr>
              <a:t>sensitivity.</a:t>
            </a:r>
            <a:r>
              <a:rPr dirty="0" sz="1000" b="1">
                <a:latin typeface="Century Gothic"/>
                <a:cs typeface="Century Gothic"/>
              </a:rPr>
              <a:t>	There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was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an</a:t>
            </a:r>
            <a:r>
              <a:rPr dirty="0" sz="1000" spc="-2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imbalance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in</a:t>
            </a:r>
            <a:r>
              <a:rPr dirty="0" sz="1000" spc="-2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HbA1c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change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in</a:t>
            </a:r>
            <a:r>
              <a:rPr dirty="0" sz="1000" spc="-2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the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highest</a:t>
            </a:r>
            <a:r>
              <a:rPr dirty="0" sz="1000" spc="-25" b="1">
                <a:latin typeface="Century Gothic"/>
                <a:cs typeface="Century Gothic"/>
              </a:rPr>
              <a:t> </a:t>
            </a:r>
            <a:r>
              <a:rPr dirty="0" sz="1000" b="1">
                <a:latin typeface="Century Gothic"/>
                <a:cs typeface="Century Gothic"/>
              </a:rPr>
              <a:t>dose</a:t>
            </a:r>
            <a:r>
              <a:rPr dirty="0" sz="1000" spc="-30" b="1">
                <a:latin typeface="Century Gothic"/>
                <a:cs typeface="Century Gothic"/>
              </a:rPr>
              <a:t> </a:t>
            </a:r>
            <a:r>
              <a:rPr dirty="0" sz="1000" spc="-10" b="1">
                <a:latin typeface="Century Gothic"/>
                <a:cs typeface="Century Gothic"/>
              </a:rPr>
              <a:t>group</a:t>
            </a:r>
            <a:endParaRPr sz="1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dirty="0" sz="900" b="1">
                <a:latin typeface="Century Gothic"/>
                <a:cs typeface="Century Gothic"/>
              </a:rPr>
              <a:t>HbA1c</a:t>
            </a:r>
            <a:r>
              <a:rPr dirty="0" sz="900" spc="-3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increases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observed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in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diabetics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was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transient,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reversible,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manageable,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and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not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associated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with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significant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clinical</a:t>
            </a:r>
            <a:r>
              <a:rPr dirty="0" sz="900" spc="-3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symptoms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or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spc="-10" b="1">
                <a:latin typeface="Century Gothic"/>
                <a:cs typeface="Century Gothic"/>
              </a:rPr>
              <a:t>withdrawal</a:t>
            </a:r>
            <a:endParaRPr sz="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sz="900">
              <a:latin typeface="Century Gothic"/>
              <a:cs typeface="Century Gothic"/>
            </a:endParaRPr>
          </a:p>
          <a:p>
            <a:pPr marL="69850">
              <a:lnSpc>
                <a:spcPct val="100000"/>
              </a:lnSpc>
            </a:pPr>
            <a:r>
              <a:rPr dirty="0" sz="700">
                <a:latin typeface="Century Gothic"/>
                <a:cs typeface="Century Gothic"/>
              </a:rPr>
              <a:t>Note: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Diabetic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are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defined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having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HbA1c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≥6.5%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or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Fasting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Glucose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≥126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mg/dL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with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medical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history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‘diabetes’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or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receiving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diabetic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medications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baseline.</a:t>
            </a:r>
            <a:endParaRPr sz="700">
              <a:latin typeface="Century Gothic"/>
              <a:cs typeface="Century Gothic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261" y="891623"/>
            <a:ext cx="7245567" cy="2951844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13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411" rIns="0" bIns="0" rtlCol="0" vert="horz">
            <a:spAutoFit/>
          </a:bodyPr>
          <a:lstStyle/>
          <a:p>
            <a:pPr marL="952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SHASTA-</a:t>
            </a:r>
            <a:r>
              <a:rPr dirty="0"/>
              <a:t>2</a:t>
            </a:r>
            <a:r>
              <a:rPr dirty="0" spc="-15"/>
              <a:t> </a:t>
            </a:r>
            <a:r>
              <a:rPr dirty="0"/>
              <a:t>Study</a:t>
            </a:r>
            <a:r>
              <a:rPr dirty="0" spc="-10"/>
              <a:t> Conclusion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401636" y="924051"/>
            <a:ext cx="8256270" cy="48577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98450" marR="5080" indent="-285750">
              <a:lnSpc>
                <a:spcPts val="1700"/>
              </a:lnSpc>
              <a:spcBef>
                <a:spcPts val="340"/>
              </a:spcBef>
              <a:buClr>
                <a:srgbClr val="009CDE"/>
              </a:buClr>
              <a:buFont typeface="Arial"/>
              <a:buChar char="■"/>
              <a:tabLst>
                <a:tab pos="298450" algn="l"/>
              </a:tabLst>
            </a:pPr>
            <a:r>
              <a:rPr dirty="0" sz="1600" b="1">
                <a:latin typeface="Century Gothic"/>
                <a:cs typeface="Century Gothic"/>
              </a:rPr>
              <a:t>Plozasiran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decreases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LS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mean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serum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APOC3,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TGs,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and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remnant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cholesterol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while </a:t>
            </a:r>
            <a:r>
              <a:rPr dirty="0" sz="1600" b="1">
                <a:latin typeface="Century Gothic"/>
                <a:cs typeface="Century Gothic"/>
              </a:rPr>
              <a:t>increasing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HDL-</a:t>
            </a:r>
            <a:r>
              <a:rPr dirty="0" sz="1600" b="1">
                <a:latin typeface="Century Gothic"/>
                <a:cs typeface="Century Gothic"/>
              </a:rPr>
              <a:t>C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at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24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weeks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(persisting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at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48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weeks)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for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all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dose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levels: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44537" y="1369059"/>
            <a:ext cx="2564765" cy="58674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385"/>
              </a:spcBef>
              <a:buClr>
                <a:srgbClr val="009CDE"/>
              </a:buClr>
              <a:buFont typeface="Arial"/>
              <a:buChar char="•"/>
              <a:tabLst>
                <a:tab pos="185420" algn="l"/>
                <a:tab pos="1130935" algn="l"/>
              </a:tabLst>
            </a:pPr>
            <a:r>
              <a:rPr dirty="0" sz="1600" spc="-10">
                <a:latin typeface="Century Gothic"/>
                <a:cs typeface="Century Gothic"/>
              </a:rPr>
              <a:t>APOC3</a:t>
            </a:r>
            <a:r>
              <a:rPr dirty="0" sz="1600">
                <a:latin typeface="Century Gothic"/>
                <a:cs typeface="Century Gothic"/>
              </a:rPr>
              <a:t>	to</a:t>
            </a:r>
            <a:r>
              <a:rPr dirty="0" sz="1600" spc="-10">
                <a:latin typeface="Century Gothic"/>
                <a:cs typeface="Century Gothic"/>
              </a:rPr>
              <a:t> -</a:t>
            </a:r>
            <a:r>
              <a:rPr dirty="0" sz="1600">
                <a:latin typeface="Century Gothic"/>
                <a:cs typeface="Century Gothic"/>
              </a:rPr>
              <a:t>78%,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(-</a:t>
            </a:r>
            <a:r>
              <a:rPr dirty="0" sz="1600" spc="-20">
                <a:latin typeface="Century Gothic"/>
                <a:cs typeface="Century Gothic"/>
              </a:rPr>
              <a:t>48%)</a:t>
            </a:r>
            <a:endParaRPr sz="1600">
              <a:latin typeface="Century Gothic"/>
              <a:cs typeface="Century Gothic"/>
            </a:endParaRPr>
          </a:p>
          <a:p>
            <a:pPr marL="185420" indent="-172720">
              <a:lnSpc>
                <a:spcPct val="100000"/>
              </a:lnSpc>
              <a:spcBef>
                <a:spcPts val="290"/>
              </a:spcBef>
              <a:buClr>
                <a:srgbClr val="009CDE"/>
              </a:buClr>
              <a:buFont typeface="Arial"/>
              <a:buChar char="•"/>
              <a:tabLst>
                <a:tab pos="185420" algn="l"/>
                <a:tab pos="671195" algn="l"/>
              </a:tabLst>
            </a:pPr>
            <a:r>
              <a:rPr dirty="0" sz="1600" spc="-25">
                <a:latin typeface="Century Gothic"/>
                <a:cs typeface="Century Gothic"/>
              </a:rPr>
              <a:t>TG</a:t>
            </a:r>
            <a:r>
              <a:rPr dirty="0" sz="1600">
                <a:latin typeface="Century Gothic"/>
                <a:cs typeface="Century Gothic"/>
              </a:rPr>
              <a:t>	to</a:t>
            </a:r>
            <a:r>
              <a:rPr dirty="0" sz="1600" spc="-1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-</a:t>
            </a:r>
            <a:r>
              <a:rPr dirty="0" sz="1600">
                <a:latin typeface="Century Gothic"/>
                <a:cs typeface="Century Gothic"/>
              </a:rPr>
              <a:t>74%,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(-</a:t>
            </a:r>
            <a:r>
              <a:rPr dirty="0" sz="1600" spc="-20">
                <a:latin typeface="Century Gothic"/>
                <a:cs typeface="Century Gothic"/>
              </a:rPr>
              <a:t>58%)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1636" y="2320035"/>
            <a:ext cx="7987665" cy="18973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98450" marR="135890" indent="-285750">
              <a:lnSpc>
                <a:spcPts val="1700"/>
              </a:lnSpc>
              <a:spcBef>
                <a:spcPts val="340"/>
              </a:spcBef>
              <a:buClr>
                <a:srgbClr val="009CDE"/>
              </a:buClr>
              <a:buFont typeface="Arial"/>
              <a:buChar char="■"/>
              <a:tabLst>
                <a:tab pos="298450" algn="l"/>
              </a:tabLst>
            </a:pPr>
            <a:r>
              <a:rPr dirty="0" sz="1600" b="1">
                <a:latin typeface="Century Gothic"/>
                <a:cs typeface="Century Gothic"/>
              </a:rPr>
              <a:t>Over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90%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of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subjects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at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24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weeks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treated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with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plozasiran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achieved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TGs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&lt;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spc="-25" b="1">
                <a:latin typeface="Century Gothic"/>
                <a:cs typeface="Century Gothic"/>
              </a:rPr>
              <a:t>500 </a:t>
            </a:r>
            <a:r>
              <a:rPr dirty="0" sz="1600" b="1">
                <a:latin typeface="Century Gothic"/>
                <a:cs typeface="Century Gothic"/>
              </a:rPr>
              <a:t>mg/dL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and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below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risk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threshold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for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Acute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Pancreatitis</a:t>
            </a:r>
            <a:endParaRPr sz="1600">
              <a:latin typeface="Century Gothic"/>
              <a:cs typeface="Century Gothic"/>
            </a:endParaRPr>
          </a:p>
          <a:p>
            <a:pPr marL="297815" indent="-285115">
              <a:lnSpc>
                <a:spcPct val="100000"/>
              </a:lnSpc>
              <a:spcBef>
                <a:spcPts val="680"/>
              </a:spcBef>
              <a:buClr>
                <a:srgbClr val="009CDE"/>
              </a:buClr>
              <a:buFont typeface="Arial"/>
              <a:buChar char="■"/>
              <a:tabLst>
                <a:tab pos="297815" algn="l"/>
              </a:tabLst>
            </a:pPr>
            <a:r>
              <a:rPr dirty="0" sz="1600" b="1">
                <a:latin typeface="Century Gothic"/>
                <a:cs typeface="Century Gothic"/>
              </a:rPr>
              <a:t>Plozasiran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has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favorable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safety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profile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at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48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weeks</a:t>
            </a:r>
            <a:endParaRPr sz="1600">
              <a:latin typeface="Century Gothic"/>
              <a:cs typeface="Century Gothic"/>
            </a:endParaRPr>
          </a:p>
          <a:p>
            <a:pPr marL="298450" marR="485775" indent="-285750">
              <a:lnSpc>
                <a:spcPts val="1700"/>
              </a:lnSpc>
              <a:spcBef>
                <a:spcPts val="815"/>
              </a:spcBef>
              <a:buClr>
                <a:srgbClr val="009CDE"/>
              </a:buClr>
              <a:buFont typeface="Arial"/>
              <a:buChar char="■"/>
              <a:tabLst>
                <a:tab pos="298450" algn="l"/>
              </a:tabLst>
            </a:pPr>
            <a:r>
              <a:rPr dirty="0" sz="1600" b="1">
                <a:latin typeface="Century Gothic"/>
                <a:cs typeface="Century Gothic"/>
              </a:rPr>
              <a:t>These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data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support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further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development</a:t>
            </a:r>
            <a:r>
              <a:rPr dirty="0" sz="1600" spc="-5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of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plozasiran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in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planned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phase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spc="-50" b="1">
                <a:latin typeface="Century Gothic"/>
                <a:cs typeface="Century Gothic"/>
              </a:rPr>
              <a:t>3 </a:t>
            </a:r>
            <a:r>
              <a:rPr dirty="0" sz="1600" b="1">
                <a:latin typeface="Century Gothic"/>
                <a:cs typeface="Century Gothic"/>
              </a:rPr>
              <a:t>programs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for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treatment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of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chylomicronemia</a:t>
            </a:r>
            <a:r>
              <a:rPr dirty="0" sz="1600" spc="-2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and</a:t>
            </a:r>
            <a:r>
              <a:rPr dirty="0" sz="1600" spc="-20" b="1">
                <a:latin typeface="Century Gothic"/>
                <a:cs typeface="Century Gothic"/>
              </a:rPr>
              <a:t> SHTG</a:t>
            </a:r>
            <a:endParaRPr sz="1600">
              <a:latin typeface="Century Gothic"/>
              <a:cs typeface="Century Gothic"/>
            </a:endParaRPr>
          </a:p>
          <a:p>
            <a:pPr marL="298450" marR="5080" indent="-285750">
              <a:lnSpc>
                <a:spcPts val="1700"/>
              </a:lnSpc>
              <a:spcBef>
                <a:spcPts val="894"/>
              </a:spcBef>
              <a:buClr>
                <a:srgbClr val="009CDE"/>
              </a:buClr>
              <a:buFont typeface="Arial"/>
              <a:buChar char="■"/>
              <a:tabLst>
                <a:tab pos="298450" algn="l"/>
              </a:tabLst>
            </a:pPr>
            <a:r>
              <a:rPr dirty="0" sz="1600" b="1">
                <a:latin typeface="Century Gothic"/>
                <a:cs typeface="Century Gothic"/>
              </a:rPr>
              <a:t>Based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on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these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results,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RNAi-</a:t>
            </a:r>
            <a:r>
              <a:rPr dirty="0" sz="1600" b="1">
                <a:latin typeface="Century Gothic"/>
                <a:cs typeface="Century Gothic"/>
              </a:rPr>
              <a:t>mediated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silencing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of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hepatic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APOC3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expression </a:t>
            </a:r>
            <a:r>
              <a:rPr dirty="0" sz="1600" b="1">
                <a:latin typeface="Century Gothic"/>
                <a:cs typeface="Century Gothic"/>
              </a:rPr>
              <a:t>via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plozasiran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is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a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promising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potential</a:t>
            </a:r>
            <a:r>
              <a:rPr dirty="0" sz="1600" spc="-3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treatment</a:t>
            </a:r>
            <a:r>
              <a:rPr dirty="0" sz="1600" spc="-4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for</a:t>
            </a:r>
            <a:r>
              <a:rPr dirty="0" sz="1600" spc="-35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subjects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with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SHTG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4700" y="1471268"/>
            <a:ext cx="147355" cy="17268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8050" y="1760377"/>
            <a:ext cx="147354" cy="172686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174542" y="1420876"/>
            <a:ext cx="3869690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245" indent="-169545">
              <a:lnSpc>
                <a:spcPts val="1910"/>
              </a:lnSpc>
              <a:spcBef>
                <a:spcPts val="100"/>
              </a:spcBef>
              <a:buClr>
                <a:srgbClr val="009CDE"/>
              </a:buClr>
              <a:buFont typeface="Arial"/>
              <a:buChar char="•"/>
              <a:tabLst>
                <a:tab pos="182245" algn="l"/>
                <a:tab pos="2436495" algn="l"/>
              </a:tabLst>
            </a:pPr>
            <a:r>
              <a:rPr dirty="0" sz="1600">
                <a:latin typeface="Century Gothic"/>
                <a:cs typeface="Century Gothic"/>
              </a:rPr>
              <a:t>Remnant</a:t>
            </a:r>
            <a:r>
              <a:rPr dirty="0" sz="1600" spc="-7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cholesterol</a:t>
            </a:r>
            <a:r>
              <a:rPr dirty="0" sz="1600">
                <a:latin typeface="Century Gothic"/>
                <a:cs typeface="Century Gothic"/>
              </a:rPr>
              <a:t>	to</a:t>
            </a:r>
            <a:r>
              <a:rPr dirty="0" sz="1600" spc="-1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-</a:t>
            </a:r>
            <a:r>
              <a:rPr dirty="0" sz="1600">
                <a:latin typeface="Century Gothic"/>
                <a:cs typeface="Century Gothic"/>
              </a:rPr>
              <a:t>62%,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(-</a:t>
            </a:r>
            <a:r>
              <a:rPr dirty="0" sz="1600" spc="-20">
                <a:latin typeface="Century Gothic"/>
                <a:cs typeface="Century Gothic"/>
              </a:rPr>
              <a:t>45%)</a:t>
            </a:r>
            <a:endParaRPr sz="1600">
              <a:latin typeface="Century Gothic"/>
              <a:cs typeface="Century Gothic"/>
            </a:endParaRPr>
          </a:p>
          <a:p>
            <a:pPr marL="182245" indent="-169545">
              <a:lnSpc>
                <a:spcPts val="1910"/>
              </a:lnSpc>
              <a:buClr>
                <a:srgbClr val="009CDE"/>
              </a:buClr>
              <a:buFont typeface="Arial"/>
              <a:buChar char="•"/>
              <a:tabLst>
                <a:tab pos="182245" algn="l"/>
                <a:tab pos="1018540" algn="l"/>
              </a:tabLst>
            </a:pPr>
            <a:r>
              <a:rPr dirty="0" sz="1600" spc="-10">
                <a:latin typeface="Century Gothic"/>
                <a:cs typeface="Century Gothic"/>
              </a:rPr>
              <a:t>HDL-</a:t>
            </a:r>
            <a:r>
              <a:rPr dirty="0" sz="1600" spc="-50">
                <a:latin typeface="Century Gothic"/>
                <a:cs typeface="Century Gothic"/>
              </a:rPr>
              <a:t>C</a:t>
            </a:r>
            <a:r>
              <a:rPr dirty="0" sz="1600">
                <a:latin typeface="Century Gothic"/>
                <a:cs typeface="Century Gothic"/>
              </a:rPr>
              <a:t>	up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to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+68%,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(+38%)</a:t>
            </a:r>
            <a:endParaRPr sz="1600">
              <a:latin typeface="Century Gothic"/>
              <a:cs typeface="Century Gothic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4084" y="1471267"/>
            <a:ext cx="175654" cy="17268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96963" y="1696340"/>
            <a:ext cx="175654" cy="172686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13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4427982"/>
            <a:ext cx="9144000" cy="715645"/>
            <a:chOff x="0" y="4427982"/>
            <a:chExt cx="9144000" cy="7156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694" y="4441020"/>
              <a:ext cx="1161821" cy="24246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1754" y="1204467"/>
            <a:ext cx="5246370" cy="19196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76225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latin typeface="Arial"/>
                <a:cs typeface="Arial"/>
              </a:rPr>
              <a:t>Gaudet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Pall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Watts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GF,Nicholls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SJ,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Rosenson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RS, </a:t>
            </a:r>
            <a:r>
              <a:rPr dirty="0" sz="1600">
                <a:latin typeface="Arial"/>
                <a:cs typeface="Arial"/>
              </a:rPr>
              <a:t>Modesto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K,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Martin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JS,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Hellawell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J,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Ballantyne</a:t>
            </a:r>
            <a:r>
              <a:rPr dirty="0" sz="1600" spc="-25">
                <a:latin typeface="Arial"/>
                <a:cs typeface="Arial"/>
              </a:rPr>
              <a:t> CM.</a:t>
            </a:r>
            <a:endParaRPr sz="1600">
              <a:latin typeface="Arial"/>
              <a:cs typeface="Arial"/>
            </a:endParaRPr>
          </a:p>
          <a:p>
            <a:pPr marL="14604" marR="5080">
              <a:lnSpc>
                <a:spcPts val="2590"/>
              </a:lnSpc>
              <a:spcBef>
                <a:spcPts val="1455"/>
              </a:spcBef>
            </a:pPr>
            <a:r>
              <a:rPr dirty="0" sz="2400" b="1">
                <a:latin typeface="Arial"/>
                <a:cs typeface="Arial"/>
              </a:rPr>
              <a:t>Plozasiran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(ARO-</a:t>
            </a:r>
            <a:r>
              <a:rPr dirty="0" sz="2400" b="1">
                <a:latin typeface="Arial"/>
                <a:cs typeface="Arial"/>
              </a:rPr>
              <a:t>APOC3)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for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10" b="1">
                <a:latin typeface="Arial"/>
                <a:cs typeface="Arial"/>
              </a:rPr>
              <a:t>Severe Hypertriglyceridemia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95"/>
              </a:spcBef>
            </a:pPr>
            <a:r>
              <a:rPr dirty="0" sz="2000">
                <a:latin typeface="Arial"/>
                <a:cs typeface="Arial"/>
              </a:rPr>
              <a:t>The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 spc="-40">
                <a:latin typeface="Arial"/>
                <a:cs typeface="Arial"/>
              </a:rPr>
              <a:t>SHASTA-</a:t>
            </a:r>
            <a:r>
              <a:rPr dirty="0" sz="2000">
                <a:latin typeface="Arial"/>
                <a:cs typeface="Arial"/>
              </a:rPr>
              <a:t>2</a:t>
            </a:r>
            <a:r>
              <a:rPr dirty="0" sz="2000" spc="-5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Randomized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Clinical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Trial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5466" y="3463035"/>
            <a:ext cx="2743835" cy="781685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dirty="0" sz="1600">
                <a:latin typeface="Arial"/>
                <a:cs typeface="Arial"/>
              </a:rPr>
              <a:t>Published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Online</a:t>
            </a:r>
            <a:r>
              <a:rPr dirty="0" sz="1600" spc="-1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April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7,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2024 </a:t>
            </a:r>
            <a:r>
              <a:rPr dirty="0" sz="1600" spc="-10">
                <a:latin typeface="Arial"/>
                <a:cs typeface="Arial"/>
              </a:rPr>
              <a:t>ACC.24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sz="1000">
                <a:latin typeface="Arial"/>
                <a:cs typeface="Arial"/>
              </a:rPr>
              <a:t>Available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jamacardiology.com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72776" y="3773932"/>
            <a:ext cx="185673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Scan</a:t>
            </a: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C00000"/>
                </a:solidFill>
                <a:latin typeface="Arial"/>
                <a:cs typeface="Arial"/>
              </a:rPr>
              <a:t>learn</a:t>
            </a:r>
            <a:r>
              <a:rPr dirty="0" sz="16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C00000"/>
                </a:solidFill>
                <a:latin typeface="Arial"/>
                <a:cs typeface="Arial"/>
              </a:rPr>
              <a:t>more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96578" y="1316073"/>
            <a:ext cx="2317495" cy="2317502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0" y="0"/>
            <a:ext cx="9144000" cy="931544"/>
          </a:xfrm>
          <a:custGeom>
            <a:avLst/>
            <a:gdLst/>
            <a:ahLst/>
            <a:cxnLst/>
            <a:rect l="l" t="t" r="r" b="b"/>
            <a:pathLst>
              <a:path w="9144000" h="931544">
                <a:moveTo>
                  <a:pt x="9144000" y="0"/>
                </a:moveTo>
                <a:lnTo>
                  <a:pt x="0" y="0"/>
                </a:lnTo>
                <a:lnTo>
                  <a:pt x="0" y="931332"/>
                </a:lnTo>
                <a:lnTo>
                  <a:pt x="9144000" y="931332"/>
                </a:lnTo>
                <a:lnTo>
                  <a:pt x="9144000" y="0"/>
                </a:lnTo>
                <a:close/>
              </a:path>
            </a:pathLst>
          </a:custGeom>
          <a:solidFill>
            <a:srgbClr val="AF1B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155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100"/>
              </a:spcBef>
            </a:pPr>
            <a:r>
              <a:rPr dirty="0" sz="2800" b="0">
                <a:solidFill>
                  <a:srgbClr val="FFFFFF"/>
                </a:solidFill>
                <a:latin typeface="Arial"/>
                <a:cs typeface="Arial"/>
              </a:rPr>
              <a:t>JAMA</a:t>
            </a:r>
            <a:r>
              <a:rPr dirty="0" sz="2800" spc="-190" b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10" b="0">
                <a:solidFill>
                  <a:srgbClr val="FFFFFF"/>
                </a:solidFill>
                <a:latin typeface="Arial"/>
                <a:cs typeface="Arial"/>
              </a:rPr>
              <a:t>Cardiology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13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13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824066" cy="5143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8952" y="2234691"/>
            <a:ext cx="4289425" cy="163703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700"/>
              </a:lnSpc>
              <a:spcBef>
                <a:spcPts val="100"/>
              </a:spcBef>
            </a:pPr>
            <a:r>
              <a:rPr dirty="0" sz="4000">
                <a:solidFill>
                  <a:srgbClr val="FFFFFF"/>
                </a:solidFill>
              </a:rPr>
              <a:t>THANK</a:t>
            </a:r>
            <a:r>
              <a:rPr dirty="0" sz="4000" spc="-65">
                <a:solidFill>
                  <a:srgbClr val="FFFFFF"/>
                </a:solidFill>
              </a:rPr>
              <a:t> </a:t>
            </a:r>
            <a:r>
              <a:rPr dirty="0" sz="4000" spc="-25">
                <a:solidFill>
                  <a:srgbClr val="FFFFFF"/>
                </a:solidFill>
              </a:rPr>
              <a:t>YOU</a:t>
            </a:r>
            <a:endParaRPr sz="4000"/>
          </a:p>
          <a:p>
            <a:pPr marL="12700" marR="5080">
              <a:lnSpc>
                <a:spcPct val="90400"/>
              </a:lnSpc>
              <a:spcBef>
                <a:spcPts val="175"/>
              </a:spcBef>
            </a:pPr>
            <a:r>
              <a:rPr dirty="0" sz="2400">
                <a:solidFill>
                  <a:srgbClr val="FFFFFF"/>
                </a:solidFill>
              </a:rPr>
              <a:t>We</a:t>
            </a:r>
            <a:r>
              <a:rPr dirty="0" sz="2400" spc="-3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Would</a:t>
            </a:r>
            <a:r>
              <a:rPr dirty="0" sz="2400" spc="-3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Like</a:t>
            </a:r>
            <a:r>
              <a:rPr dirty="0" sz="2400" spc="-3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To</a:t>
            </a:r>
            <a:r>
              <a:rPr dirty="0" sz="2400" spc="-3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Thank</a:t>
            </a:r>
            <a:r>
              <a:rPr dirty="0" sz="2400" spc="-45">
                <a:solidFill>
                  <a:srgbClr val="FFFFFF"/>
                </a:solidFill>
              </a:rPr>
              <a:t> </a:t>
            </a:r>
            <a:r>
              <a:rPr dirty="0" sz="2400" spc="-25">
                <a:solidFill>
                  <a:srgbClr val="FFFFFF"/>
                </a:solidFill>
              </a:rPr>
              <a:t>The </a:t>
            </a:r>
            <a:r>
              <a:rPr dirty="0" sz="2400">
                <a:solidFill>
                  <a:srgbClr val="FFFFFF"/>
                </a:solidFill>
              </a:rPr>
              <a:t>Patients</a:t>
            </a:r>
            <a:r>
              <a:rPr dirty="0" sz="2400" spc="-7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And</a:t>
            </a:r>
            <a:r>
              <a:rPr dirty="0" sz="2400" spc="-6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Caregivers</a:t>
            </a:r>
            <a:r>
              <a:rPr dirty="0" sz="2400" spc="-70">
                <a:solidFill>
                  <a:srgbClr val="FFFFFF"/>
                </a:solidFill>
              </a:rPr>
              <a:t> </a:t>
            </a:r>
            <a:r>
              <a:rPr dirty="0" sz="2400" spc="-25">
                <a:solidFill>
                  <a:srgbClr val="FFFFFF"/>
                </a:solidFill>
              </a:rPr>
              <a:t>Who </a:t>
            </a:r>
            <a:r>
              <a:rPr dirty="0" sz="2400">
                <a:solidFill>
                  <a:srgbClr val="FFFFFF"/>
                </a:solidFill>
              </a:rPr>
              <a:t>Participated</a:t>
            </a:r>
            <a:r>
              <a:rPr dirty="0" sz="2400" spc="-50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In</a:t>
            </a:r>
            <a:r>
              <a:rPr dirty="0" sz="2400" spc="-55">
                <a:solidFill>
                  <a:srgbClr val="FFFFFF"/>
                </a:solidFill>
              </a:rPr>
              <a:t> </a:t>
            </a:r>
            <a:r>
              <a:rPr dirty="0" sz="2400">
                <a:solidFill>
                  <a:srgbClr val="FFFFFF"/>
                </a:solidFill>
              </a:rPr>
              <a:t>This</a:t>
            </a:r>
            <a:r>
              <a:rPr dirty="0" sz="2400" spc="-55">
                <a:solidFill>
                  <a:srgbClr val="FFFFFF"/>
                </a:solidFill>
              </a:rPr>
              <a:t> </a:t>
            </a:r>
            <a:r>
              <a:rPr dirty="0" sz="2400" spc="-10">
                <a:solidFill>
                  <a:srgbClr val="FFFFFF"/>
                </a:solidFill>
              </a:rPr>
              <a:t>Study</a:t>
            </a:r>
            <a:endParaRPr sz="2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85400" y="125976"/>
            <a:ext cx="1874836" cy="67786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63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Acronyms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478790" y="917447"/>
            <a:ext cx="8095615" cy="1960880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ct val="95900"/>
              </a:lnSpc>
              <a:spcBef>
                <a:spcPts val="155"/>
              </a:spcBef>
            </a:pPr>
            <a:r>
              <a:rPr dirty="0" sz="1100" spc="-30" b="1">
                <a:latin typeface="Century Gothic"/>
                <a:cs typeface="Century Gothic"/>
              </a:rPr>
              <a:t>ALT</a:t>
            </a:r>
            <a:r>
              <a:rPr dirty="0" sz="1100" spc="-30">
                <a:latin typeface="Century Gothic"/>
                <a:cs typeface="Century Gothic"/>
              </a:rPr>
              <a:t>=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alanine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transaminase;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20" b="1">
                <a:latin typeface="Century Gothic"/>
                <a:cs typeface="Century Gothic"/>
              </a:rPr>
              <a:t>AP</a:t>
            </a:r>
            <a:r>
              <a:rPr dirty="0" sz="1100" spc="-20">
                <a:latin typeface="Century Gothic"/>
                <a:cs typeface="Century Gothic"/>
              </a:rPr>
              <a:t>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acute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pancreatitis;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40" b="1">
                <a:latin typeface="Century Gothic"/>
                <a:cs typeface="Century Gothic"/>
              </a:rPr>
              <a:t>ApoA</a:t>
            </a:r>
            <a:r>
              <a:rPr dirty="0" sz="1100" spc="-40">
                <a:latin typeface="Century Gothic"/>
                <a:cs typeface="Century Gothic"/>
              </a:rPr>
              <a:t>=apolipoprotein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A;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ApoB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apolipoprotein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B;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40" b="1">
                <a:latin typeface="Century Gothic"/>
                <a:cs typeface="Century Gothic"/>
              </a:rPr>
              <a:t>ApoC</a:t>
            </a:r>
            <a:r>
              <a:rPr dirty="0" sz="1100" spc="-40">
                <a:latin typeface="Century Gothic"/>
                <a:cs typeface="Century Gothic"/>
              </a:rPr>
              <a:t>=apolipoprotein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C; </a:t>
            </a:r>
            <a:r>
              <a:rPr dirty="0" sz="1100" spc="-35" b="1">
                <a:latin typeface="Century Gothic"/>
                <a:cs typeface="Century Gothic"/>
              </a:rPr>
              <a:t>APOC3,</a:t>
            </a:r>
            <a:r>
              <a:rPr dirty="0" sz="1100" spc="15" b="1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apolipoprotein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C3;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5" b="1">
                <a:latin typeface="Century Gothic"/>
                <a:cs typeface="Century Gothic"/>
              </a:rPr>
              <a:t>ASCVD</a:t>
            </a:r>
            <a:r>
              <a:rPr dirty="0" sz="1100" spc="-35">
                <a:latin typeface="Century Gothic"/>
                <a:cs typeface="Century Gothic"/>
              </a:rPr>
              <a:t>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atherosclerotic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cardiovascular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disease;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30" b="1">
                <a:latin typeface="Century Gothic"/>
                <a:cs typeface="Century Gothic"/>
              </a:rPr>
              <a:t>ASGPR</a:t>
            </a:r>
            <a:r>
              <a:rPr dirty="0" sz="1100" spc="-30">
                <a:latin typeface="Century Gothic"/>
                <a:cs typeface="Century Gothic"/>
              </a:rPr>
              <a:t>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asialoglycoprotein</a:t>
            </a:r>
            <a:r>
              <a:rPr dirty="0" sz="1100" spc="-10">
                <a:latin typeface="Century Gothic"/>
                <a:cs typeface="Century Gothic"/>
              </a:rPr>
              <a:t> receptor </a:t>
            </a:r>
            <a:r>
              <a:rPr dirty="0" sz="1100" spc="-35" b="1">
                <a:latin typeface="Century Gothic"/>
                <a:cs typeface="Century Gothic"/>
              </a:rPr>
              <a:t>AST</a:t>
            </a:r>
            <a:r>
              <a:rPr dirty="0" sz="1100" spc="-35">
                <a:latin typeface="Century Gothic"/>
                <a:cs typeface="Century Gothic"/>
              </a:rPr>
              <a:t>=aspartate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aminotransferase;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40" b="1">
                <a:latin typeface="Century Gothic"/>
                <a:cs typeface="Century Gothic"/>
              </a:rPr>
              <a:t>BLOQ</a:t>
            </a:r>
            <a:r>
              <a:rPr dirty="0" sz="1100" spc="-40">
                <a:latin typeface="Century Gothic"/>
                <a:cs typeface="Century Gothic"/>
              </a:rPr>
              <a:t>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below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limits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of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quantitation;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0" b="1">
                <a:latin typeface="Century Gothic"/>
                <a:cs typeface="Century Gothic"/>
              </a:rPr>
              <a:t>BMI</a:t>
            </a:r>
            <a:r>
              <a:rPr dirty="0" sz="1100" spc="-20">
                <a:latin typeface="Century Gothic"/>
                <a:cs typeface="Century Gothic"/>
              </a:rPr>
              <a:t>, </a:t>
            </a:r>
            <a:r>
              <a:rPr dirty="0" sz="1100" spc="-30">
                <a:latin typeface="Century Gothic"/>
                <a:cs typeface="Century Gothic"/>
              </a:rPr>
              <a:t>body</a:t>
            </a:r>
            <a:r>
              <a:rPr dirty="0" sz="1100" spc="-25">
                <a:latin typeface="Century Gothic"/>
                <a:cs typeface="Century Gothic"/>
              </a:rPr>
              <a:t> mass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index;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EOS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end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of</a:t>
            </a:r>
            <a:r>
              <a:rPr dirty="0" sz="1100" spc="-25">
                <a:latin typeface="Century Gothic"/>
                <a:cs typeface="Century Gothic"/>
              </a:rPr>
              <a:t> study;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FCS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familial </a:t>
            </a:r>
            <a:r>
              <a:rPr dirty="0" sz="1100" spc="-40">
                <a:latin typeface="Century Gothic"/>
                <a:cs typeface="Century Gothic"/>
              </a:rPr>
              <a:t>chylomicronemia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syndrome;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30" b="1">
                <a:latin typeface="Century Gothic"/>
                <a:cs typeface="Century Gothic"/>
              </a:rPr>
              <a:t>GalNAc</a:t>
            </a:r>
            <a:r>
              <a:rPr dirty="0" sz="1100" spc="-30">
                <a:latin typeface="Century Gothic"/>
                <a:cs typeface="Century Gothic"/>
              </a:rPr>
              <a:t>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N-</a:t>
            </a:r>
            <a:r>
              <a:rPr dirty="0" sz="1100" spc="-40">
                <a:latin typeface="Century Gothic"/>
                <a:cs typeface="Century Gothic"/>
              </a:rPr>
              <a:t>Acetylgalactosamine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40" b="1">
                <a:latin typeface="Century Gothic"/>
                <a:cs typeface="Century Gothic"/>
              </a:rPr>
              <a:t>HbA1C</a:t>
            </a:r>
            <a:r>
              <a:rPr dirty="0" sz="1100" spc="-40">
                <a:latin typeface="Century Gothic"/>
                <a:cs typeface="Century Gothic"/>
              </a:rPr>
              <a:t>=hemoglobin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A1C;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45" b="1">
                <a:latin typeface="Century Gothic"/>
                <a:cs typeface="Century Gothic"/>
              </a:rPr>
              <a:t>HDL-</a:t>
            </a:r>
            <a:r>
              <a:rPr dirty="0" sz="1100" spc="-10" b="1">
                <a:latin typeface="Century Gothic"/>
                <a:cs typeface="Century Gothic"/>
              </a:rPr>
              <a:t>C</a:t>
            </a:r>
            <a:r>
              <a:rPr dirty="0" sz="1100" spc="-10">
                <a:latin typeface="Century Gothic"/>
                <a:cs typeface="Century Gothic"/>
              </a:rPr>
              <a:t>,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high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density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lipoprotein </a:t>
            </a:r>
            <a:r>
              <a:rPr dirty="0" sz="1100" spc="-30">
                <a:latin typeface="Century Gothic"/>
                <a:cs typeface="Century Gothic"/>
              </a:rPr>
              <a:t>cholesterol;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50" b="1">
                <a:latin typeface="Century Gothic"/>
                <a:cs typeface="Century Gothic"/>
              </a:rPr>
              <a:t>HOMA-</a:t>
            </a:r>
            <a:r>
              <a:rPr dirty="0" sz="1100" spc="-35" b="1">
                <a:latin typeface="Century Gothic"/>
                <a:cs typeface="Century Gothic"/>
              </a:rPr>
              <a:t>IR</a:t>
            </a:r>
            <a:r>
              <a:rPr dirty="0" sz="1100" spc="-35">
                <a:latin typeface="Century Gothic"/>
                <a:cs typeface="Century Gothic"/>
              </a:rPr>
              <a:t>=homeostasis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model</a:t>
            </a:r>
            <a:r>
              <a:rPr dirty="0" sz="1100" spc="3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assessment-</a:t>
            </a:r>
            <a:r>
              <a:rPr dirty="0" sz="1100" spc="-30">
                <a:latin typeface="Century Gothic"/>
                <a:cs typeface="Century Gothic"/>
              </a:rPr>
              <a:t>estimated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insulin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resistance;</a:t>
            </a:r>
            <a:r>
              <a:rPr dirty="0" sz="1100" spc="30">
                <a:latin typeface="Century Gothic"/>
                <a:cs typeface="Century Gothic"/>
              </a:rPr>
              <a:t> </a:t>
            </a:r>
            <a:r>
              <a:rPr dirty="0" sz="1100" spc="-40" b="1">
                <a:latin typeface="Century Gothic"/>
                <a:cs typeface="Century Gothic"/>
              </a:rPr>
              <a:t>hsCRP</a:t>
            </a:r>
            <a:r>
              <a:rPr dirty="0" sz="1100" spc="-40">
                <a:latin typeface="Century Gothic"/>
                <a:cs typeface="Century Gothic"/>
              </a:rPr>
              <a:t>=high-</a:t>
            </a:r>
            <a:r>
              <a:rPr dirty="0" sz="1100" spc="-25">
                <a:latin typeface="Century Gothic"/>
                <a:cs typeface="Century Gothic"/>
              </a:rPr>
              <a:t>sensitivity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45">
                <a:latin typeface="Century Gothic"/>
                <a:cs typeface="Century Gothic"/>
              </a:rPr>
              <a:t>C-</a:t>
            </a:r>
            <a:r>
              <a:rPr dirty="0" sz="1100" spc="-30">
                <a:latin typeface="Century Gothic"/>
                <a:cs typeface="Century Gothic"/>
              </a:rPr>
              <a:t>reactive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protein; </a:t>
            </a:r>
            <a:r>
              <a:rPr dirty="0" sz="1100" spc="-40" b="1">
                <a:latin typeface="Century Gothic"/>
                <a:cs typeface="Century Gothic"/>
              </a:rPr>
              <a:t>LDL-</a:t>
            </a:r>
            <a:r>
              <a:rPr dirty="0" sz="1100" spc="-10" b="1">
                <a:latin typeface="Century Gothic"/>
                <a:cs typeface="Century Gothic"/>
              </a:rPr>
              <a:t>C</a:t>
            </a:r>
            <a:r>
              <a:rPr dirty="0" sz="1100" spc="-10">
                <a:latin typeface="Century Gothic"/>
                <a:cs typeface="Century Gothic"/>
              </a:rPr>
              <a:t>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low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density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lipoprotein </a:t>
            </a:r>
            <a:r>
              <a:rPr dirty="0" sz="1100" spc="-30">
                <a:latin typeface="Century Gothic"/>
                <a:cs typeface="Century Gothic"/>
              </a:rPr>
              <a:t>cholesterol;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LP</a:t>
            </a:r>
            <a:r>
              <a:rPr dirty="0" sz="1100" spc="-10">
                <a:latin typeface="Century Gothic"/>
                <a:cs typeface="Century Gothic"/>
              </a:rPr>
              <a:t>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lipoproteins;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5" b="1">
                <a:latin typeface="Century Gothic"/>
                <a:cs typeface="Century Gothic"/>
              </a:rPr>
              <a:t>Lp(a)</a:t>
            </a:r>
            <a:r>
              <a:rPr dirty="0" sz="1100" spc="-35">
                <a:latin typeface="Century Gothic"/>
                <a:cs typeface="Century Gothic"/>
              </a:rPr>
              <a:t>=lipoprotein </a:t>
            </a:r>
            <a:r>
              <a:rPr dirty="0" sz="1100" spc="-10">
                <a:latin typeface="Century Gothic"/>
                <a:cs typeface="Century Gothic"/>
              </a:rPr>
              <a:t>(a); </a:t>
            </a:r>
            <a:r>
              <a:rPr dirty="0" sz="1100" spc="-20" b="1">
                <a:latin typeface="Century Gothic"/>
                <a:cs typeface="Century Gothic"/>
              </a:rPr>
              <a:t>LPL</a:t>
            </a:r>
            <a:r>
              <a:rPr dirty="0" sz="1100" spc="-20">
                <a:latin typeface="Century Gothic"/>
                <a:cs typeface="Century Gothic"/>
              </a:rPr>
              <a:t>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lipoprotein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lipase;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LS</a:t>
            </a:r>
            <a:r>
              <a:rPr dirty="0" sz="1100" spc="-10">
                <a:latin typeface="Century Gothic"/>
                <a:cs typeface="Century Gothic"/>
              </a:rPr>
              <a:t>, </a:t>
            </a:r>
            <a:r>
              <a:rPr dirty="0" sz="1100" spc="-20">
                <a:latin typeface="Century Gothic"/>
                <a:cs typeface="Century Gothic"/>
              </a:rPr>
              <a:t>least </a:t>
            </a:r>
            <a:r>
              <a:rPr dirty="0" sz="1100" spc="-25">
                <a:latin typeface="Century Gothic"/>
                <a:cs typeface="Century Gothic"/>
              </a:rPr>
              <a:t>squares;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0" b="1">
                <a:latin typeface="Century Gothic"/>
                <a:cs typeface="Century Gothic"/>
              </a:rPr>
              <a:t>MCS</a:t>
            </a:r>
            <a:r>
              <a:rPr dirty="0" sz="1100" spc="-20">
                <a:latin typeface="Century Gothic"/>
                <a:cs typeface="Century Gothic"/>
              </a:rPr>
              <a:t>, </a:t>
            </a:r>
            <a:r>
              <a:rPr dirty="0" sz="1100" spc="-35">
                <a:latin typeface="Century Gothic"/>
                <a:cs typeface="Century Gothic"/>
              </a:rPr>
              <a:t>multifactorial</a:t>
            </a:r>
            <a:r>
              <a:rPr dirty="0" sz="1100" spc="25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chylomicronemia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syndrome;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40" b="1">
                <a:latin typeface="Century Gothic"/>
                <a:cs typeface="Century Gothic"/>
              </a:rPr>
              <a:t>MRI-</a:t>
            </a:r>
            <a:r>
              <a:rPr dirty="0" sz="1100" spc="-30" b="1">
                <a:latin typeface="Century Gothic"/>
                <a:cs typeface="Century Gothic"/>
              </a:rPr>
              <a:t>PDFF</a:t>
            </a:r>
            <a:r>
              <a:rPr dirty="0" sz="1100" spc="-30">
                <a:latin typeface="Century Gothic"/>
                <a:cs typeface="Century Gothic"/>
              </a:rPr>
              <a:t>=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magnetic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resonance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imaging-</a:t>
            </a:r>
            <a:r>
              <a:rPr dirty="0" sz="1100" spc="-35">
                <a:latin typeface="Century Gothic"/>
                <a:cs typeface="Century Gothic"/>
              </a:rPr>
              <a:t>proton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density</a:t>
            </a:r>
            <a:r>
              <a:rPr dirty="0" sz="1100" spc="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fat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fraction;</a:t>
            </a:r>
            <a:r>
              <a:rPr dirty="0" sz="1100" spc="15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mRNA</a:t>
            </a:r>
            <a:r>
              <a:rPr dirty="0" sz="1100" spc="-10">
                <a:latin typeface="Century Gothic"/>
                <a:cs typeface="Century Gothic"/>
              </a:rPr>
              <a:t>, </a:t>
            </a:r>
            <a:r>
              <a:rPr dirty="0" sz="1100" spc="-30">
                <a:latin typeface="Century Gothic"/>
                <a:cs typeface="Century Gothic"/>
              </a:rPr>
              <a:t>messenger </a:t>
            </a:r>
            <a:r>
              <a:rPr dirty="0" sz="1100" spc="-35">
                <a:latin typeface="Century Gothic"/>
                <a:cs typeface="Century Gothic"/>
              </a:rPr>
              <a:t>ribonucleic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acid;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N</a:t>
            </a:r>
            <a:r>
              <a:rPr dirty="0" sz="1100">
                <a:latin typeface="Century Gothic"/>
                <a:cs typeface="Century Gothic"/>
              </a:rPr>
              <a:t>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number;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OLE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open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label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extension; </a:t>
            </a:r>
            <a:r>
              <a:rPr dirty="0" sz="1100" spc="-20" b="1">
                <a:latin typeface="Century Gothic"/>
                <a:cs typeface="Century Gothic"/>
              </a:rPr>
              <a:t>PD</a:t>
            </a:r>
            <a:r>
              <a:rPr dirty="0" sz="1100" spc="-20">
                <a:latin typeface="Century Gothic"/>
                <a:cs typeface="Century Gothic"/>
              </a:rPr>
              <a:t>, </a:t>
            </a:r>
            <a:r>
              <a:rPr dirty="0" sz="1100" spc="-40">
                <a:latin typeface="Century Gothic"/>
                <a:cs typeface="Century Gothic"/>
              </a:rPr>
              <a:t>pharmacodynamic;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35" b="1">
                <a:latin typeface="Century Gothic"/>
                <a:cs typeface="Century Gothic"/>
              </a:rPr>
              <a:t>pH</a:t>
            </a:r>
            <a:r>
              <a:rPr dirty="0" sz="1100" spc="-35">
                <a:latin typeface="Century Gothic"/>
                <a:cs typeface="Century Gothic"/>
              </a:rPr>
              <a:t>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potential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of</a:t>
            </a:r>
            <a:r>
              <a:rPr dirty="0" sz="1100" spc="-30">
                <a:latin typeface="Century Gothic"/>
                <a:cs typeface="Century Gothic"/>
              </a:rPr>
              <a:t> Hydrogen;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PK</a:t>
            </a:r>
            <a:r>
              <a:rPr dirty="0" sz="1100" spc="-25">
                <a:latin typeface="Century Gothic"/>
                <a:cs typeface="Century Gothic"/>
              </a:rPr>
              <a:t>, </a:t>
            </a:r>
            <a:r>
              <a:rPr dirty="0" sz="1100" spc="-30">
                <a:latin typeface="Century Gothic"/>
                <a:cs typeface="Century Gothic"/>
              </a:rPr>
              <a:t>pharmacokinetic;</a:t>
            </a:r>
            <a:r>
              <a:rPr dirty="0" sz="1100" spc="280">
                <a:latin typeface="Century Gothic"/>
                <a:cs typeface="Century Gothic"/>
              </a:rPr>
              <a:t> </a:t>
            </a:r>
            <a:r>
              <a:rPr dirty="0" sz="1100" spc="-10" b="1">
                <a:latin typeface="Century Gothic"/>
                <a:cs typeface="Century Gothic"/>
              </a:rPr>
              <a:t>Q</a:t>
            </a:r>
            <a:r>
              <a:rPr dirty="0" sz="1100" spc="-10">
                <a:latin typeface="Century Gothic"/>
                <a:cs typeface="Century Gothic"/>
              </a:rPr>
              <a:t>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quartile;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RISC,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RNA-</a:t>
            </a:r>
            <a:r>
              <a:rPr dirty="0" sz="1100" spc="-30">
                <a:latin typeface="Century Gothic"/>
                <a:cs typeface="Century Gothic"/>
              </a:rPr>
              <a:t>induced silencing</a:t>
            </a:r>
            <a:r>
              <a:rPr dirty="0" sz="1100" spc="-35">
                <a:latin typeface="Century Gothic"/>
                <a:cs typeface="Century Gothic"/>
              </a:rPr>
              <a:t> complex;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RNA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ribonucleic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acid;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RNAi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ribonucleic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acid </a:t>
            </a:r>
            <a:r>
              <a:rPr dirty="0" sz="1100" spc="-30">
                <a:latin typeface="Century Gothic"/>
                <a:cs typeface="Century Gothic"/>
              </a:rPr>
              <a:t>interference; </a:t>
            </a:r>
            <a:r>
              <a:rPr dirty="0" sz="1100" spc="-20" b="1">
                <a:latin typeface="Century Gothic"/>
                <a:cs typeface="Century Gothic"/>
              </a:rPr>
              <a:t>SD</a:t>
            </a:r>
            <a:r>
              <a:rPr dirty="0" sz="1100" spc="-20">
                <a:latin typeface="Century Gothic"/>
                <a:cs typeface="Century Gothic"/>
              </a:rPr>
              <a:t>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standard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deviation; </a:t>
            </a:r>
            <a:r>
              <a:rPr dirty="0" sz="1100" spc="-10" b="1">
                <a:latin typeface="Century Gothic"/>
                <a:cs typeface="Century Gothic"/>
              </a:rPr>
              <a:t>SE</a:t>
            </a:r>
            <a:r>
              <a:rPr dirty="0" sz="1100" spc="-10">
                <a:latin typeface="Century Gothic"/>
                <a:cs typeface="Century Gothic"/>
              </a:rPr>
              <a:t>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standard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error;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SEM</a:t>
            </a:r>
            <a:r>
              <a:rPr dirty="0" sz="1100" spc="-25">
                <a:latin typeface="Century Gothic"/>
                <a:cs typeface="Century Gothic"/>
              </a:rPr>
              <a:t>, </a:t>
            </a:r>
            <a:r>
              <a:rPr dirty="0" sz="1100" spc="-30">
                <a:latin typeface="Century Gothic"/>
                <a:cs typeface="Century Gothic"/>
              </a:rPr>
              <a:t>standard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error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of</a:t>
            </a:r>
            <a:r>
              <a:rPr dirty="0" sz="1100" spc="-30">
                <a:latin typeface="Century Gothic"/>
                <a:cs typeface="Century Gothic"/>
              </a:rPr>
              <a:t> the</a:t>
            </a:r>
            <a:r>
              <a:rPr dirty="0" sz="1100" spc="-35">
                <a:latin typeface="Century Gothic"/>
                <a:cs typeface="Century Gothic"/>
              </a:rPr>
              <a:t> mean;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30" b="1">
                <a:latin typeface="Century Gothic"/>
                <a:cs typeface="Century Gothic"/>
              </a:rPr>
              <a:t>SHTG</a:t>
            </a:r>
            <a:r>
              <a:rPr dirty="0" sz="1100" spc="-30">
                <a:latin typeface="Century Gothic"/>
                <a:cs typeface="Century Gothic"/>
              </a:rPr>
              <a:t>,</a:t>
            </a:r>
            <a:r>
              <a:rPr dirty="0" sz="1100" spc="-25">
                <a:latin typeface="Century Gothic"/>
                <a:cs typeface="Century Gothic"/>
              </a:rPr>
              <a:t> severe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hypertriglyceridemia; </a:t>
            </a:r>
            <a:r>
              <a:rPr dirty="0" sz="1100" spc="-25" b="1">
                <a:latin typeface="Century Gothic"/>
                <a:cs typeface="Century Gothic"/>
              </a:rPr>
              <a:t>siRNA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small</a:t>
            </a:r>
            <a:r>
              <a:rPr dirty="0" sz="1100" spc="10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interfering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ribonucleic</a:t>
            </a:r>
            <a:r>
              <a:rPr dirty="0" sz="1100" spc="-25">
                <a:latin typeface="Century Gothic"/>
                <a:cs typeface="Century Gothic"/>
              </a:rPr>
              <a:t> acids;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25" b="1">
                <a:latin typeface="Century Gothic"/>
                <a:cs typeface="Century Gothic"/>
              </a:rPr>
              <a:t>TEAEs</a:t>
            </a:r>
            <a:r>
              <a:rPr dirty="0" sz="1100" spc="-25">
                <a:latin typeface="Century Gothic"/>
                <a:cs typeface="Century Gothic"/>
              </a:rPr>
              <a:t>,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treatment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emergent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adverse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events.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0" b="1">
                <a:latin typeface="Century Gothic"/>
                <a:cs typeface="Century Gothic"/>
              </a:rPr>
              <a:t>TG</a:t>
            </a:r>
            <a:r>
              <a:rPr dirty="0" sz="1100" spc="-20">
                <a:latin typeface="Century Gothic"/>
                <a:cs typeface="Century Gothic"/>
              </a:rPr>
              <a:t>,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triglycerides.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0" b="1">
                <a:latin typeface="Century Gothic"/>
                <a:cs typeface="Century Gothic"/>
              </a:rPr>
              <a:t>TRL</a:t>
            </a:r>
            <a:r>
              <a:rPr dirty="0" sz="1100" spc="-20">
                <a:latin typeface="Century Gothic"/>
                <a:cs typeface="Century Gothic"/>
              </a:rPr>
              <a:t>,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0">
                <a:latin typeface="Century Gothic"/>
                <a:cs typeface="Century Gothic"/>
              </a:rPr>
              <a:t>triglyceride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rich </a:t>
            </a:r>
            <a:r>
              <a:rPr dirty="0" sz="1100" spc="-30">
                <a:latin typeface="Century Gothic"/>
                <a:cs typeface="Century Gothic"/>
              </a:rPr>
              <a:t>lipoproteins;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20" b="1">
                <a:latin typeface="Century Gothic"/>
                <a:cs typeface="Century Gothic"/>
              </a:rPr>
              <a:t>UC</a:t>
            </a:r>
            <a:r>
              <a:rPr dirty="0" sz="1100" spc="-20">
                <a:latin typeface="Century Gothic"/>
                <a:cs typeface="Century Gothic"/>
              </a:rPr>
              <a:t>,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35">
                <a:latin typeface="Century Gothic"/>
                <a:cs typeface="Century Gothic"/>
              </a:rPr>
              <a:t>ultracentrifuge;</a:t>
            </a:r>
            <a:r>
              <a:rPr dirty="0" sz="1100" spc="-5">
                <a:latin typeface="Century Gothic"/>
                <a:cs typeface="Century Gothic"/>
              </a:rPr>
              <a:t> </a:t>
            </a:r>
            <a:r>
              <a:rPr dirty="0" sz="1100" spc="-30" b="1">
                <a:latin typeface="Century Gothic"/>
                <a:cs typeface="Century Gothic"/>
              </a:rPr>
              <a:t>VLDL</a:t>
            </a:r>
            <a:r>
              <a:rPr dirty="0" sz="1100" spc="-30">
                <a:latin typeface="Century Gothic"/>
                <a:cs typeface="Century Gothic"/>
              </a:rPr>
              <a:t>,</a:t>
            </a:r>
            <a:r>
              <a:rPr dirty="0" sz="110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very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 spc="-40">
                <a:latin typeface="Century Gothic"/>
                <a:cs typeface="Century Gothic"/>
              </a:rPr>
              <a:t>low-</a:t>
            </a:r>
            <a:r>
              <a:rPr dirty="0" sz="1100" spc="-25">
                <a:latin typeface="Century Gothic"/>
                <a:cs typeface="Century Gothic"/>
              </a:rPr>
              <a:t>density</a:t>
            </a:r>
            <a:r>
              <a:rPr dirty="0" sz="1100" spc="-10">
                <a:latin typeface="Century Gothic"/>
                <a:cs typeface="Century Gothic"/>
              </a:rPr>
              <a:t> lipoprotein.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63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BACKUP</a:t>
            </a:r>
            <a:r>
              <a:rPr dirty="0" spc="-55"/>
              <a:t> </a:t>
            </a:r>
            <a:r>
              <a:rPr dirty="0" spc="-10"/>
              <a:t>SLIDES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336" y="178307"/>
            <a:ext cx="25755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40"/>
              <a:t> </a:t>
            </a:r>
            <a:r>
              <a:rPr dirty="0"/>
              <a:t>Safety</a:t>
            </a:r>
            <a:r>
              <a:rPr dirty="0" spc="-35"/>
              <a:t> </a:t>
            </a:r>
            <a:r>
              <a:rPr dirty="0" spc="-10"/>
              <a:t>Endpoints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361950" y="4189983"/>
            <a:ext cx="6948170" cy="44958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38100" marR="30480">
              <a:lnSpc>
                <a:spcPts val="790"/>
              </a:lnSpc>
              <a:spcBef>
                <a:spcPts val="165"/>
              </a:spcBef>
            </a:pPr>
            <a:r>
              <a:rPr dirty="0" baseline="22222" sz="750">
                <a:latin typeface="Century Gothic"/>
                <a:cs typeface="Century Gothic"/>
              </a:rPr>
              <a:t>a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event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assigned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50-</a:t>
            </a:r>
            <a:r>
              <a:rPr dirty="0" sz="700">
                <a:latin typeface="Century Gothic"/>
                <a:cs typeface="Century Gothic"/>
              </a:rPr>
              <a:t>mg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plozasiran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cohort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occurred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during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safety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observation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period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which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time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patient’s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levels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had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returned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baseline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level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&gt;2000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mg/dL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from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on-</a:t>
            </a:r>
            <a:r>
              <a:rPr dirty="0" sz="700">
                <a:latin typeface="Century Gothic"/>
                <a:cs typeface="Century Gothic"/>
              </a:rPr>
              <a:t>treatment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nadir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106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mg/dL.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baseline="22222" sz="750" spc="-15">
                <a:latin typeface="Century Gothic"/>
                <a:cs typeface="Century Gothic"/>
              </a:rPr>
              <a:t>b</a:t>
            </a:r>
            <a:r>
              <a:rPr dirty="0" sz="700" spc="-10">
                <a:latin typeface="Century Gothic"/>
                <a:cs typeface="Century Gothic"/>
              </a:rPr>
              <a:t>MRI-</a:t>
            </a:r>
            <a:r>
              <a:rPr dirty="0" sz="700">
                <a:latin typeface="Century Gothic"/>
                <a:cs typeface="Century Gothic"/>
              </a:rPr>
              <a:t>PDFF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analysis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 spc="-20">
                <a:latin typeface="Century Gothic"/>
                <a:cs typeface="Century Gothic"/>
              </a:rPr>
              <a:t>set.</a:t>
            </a:r>
            <a:endParaRPr sz="700">
              <a:latin typeface="Century Gothic"/>
              <a:cs typeface="Century Gothic"/>
            </a:endParaRPr>
          </a:p>
          <a:p>
            <a:pPr marL="38100">
              <a:lnSpc>
                <a:spcPts val="815"/>
              </a:lnSpc>
              <a:spcBef>
                <a:spcPts val="60"/>
              </a:spcBef>
            </a:pPr>
            <a:r>
              <a:rPr dirty="0" sz="700">
                <a:latin typeface="Century Gothic"/>
                <a:cs typeface="Century Gothic"/>
              </a:rPr>
              <a:t>ANCOVA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model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includes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covariates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treatment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arm,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stratification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factor,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baseline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value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liver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fat,</a:t>
            </a:r>
            <a:r>
              <a:rPr dirty="0" sz="700" spc="-10">
                <a:latin typeface="Century Gothic"/>
                <a:cs typeface="Century Gothic"/>
              </a:rPr>
              <a:t> MRI-</a:t>
            </a:r>
            <a:r>
              <a:rPr dirty="0" sz="700" spc="-20">
                <a:latin typeface="Century Gothic"/>
                <a:cs typeface="Century Gothic"/>
              </a:rPr>
              <a:t>PDFF</a:t>
            </a:r>
            <a:endParaRPr sz="700">
              <a:latin typeface="Century Gothic"/>
              <a:cs typeface="Century Gothic"/>
            </a:endParaRPr>
          </a:p>
          <a:p>
            <a:pPr marL="38100">
              <a:lnSpc>
                <a:spcPts val="815"/>
              </a:lnSpc>
            </a:pPr>
            <a:r>
              <a:rPr dirty="0" sz="700">
                <a:latin typeface="Century Gothic"/>
                <a:cs typeface="Century Gothic"/>
              </a:rPr>
              <a:t>*p&lt;0.05;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**p&lt;0.001.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Statistical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significance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A1C,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ALT,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AST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determined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using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Mixed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Model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Repeat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Measures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(MMRM)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analysis.</a:t>
            </a:r>
            <a:endParaRPr sz="700">
              <a:latin typeface="Century Gothic"/>
              <a:cs typeface="Century Gothic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00050" y="580424"/>
          <a:ext cx="8649970" cy="3537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840"/>
                <a:gridCol w="3178810"/>
                <a:gridCol w="1097279"/>
                <a:gridCol w="1097279"/>
                <a:gridCol w="1097279"/>
                <a:gridCol w="1097279"/>
              </a:tblGrid>
              <a:tr h="165735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097280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Serum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Concentration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065">
                    <a:solidFill>
                      <a:srgbClr val="22155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353060" marR="283845" indent="-61594">
                        <a:lnSpc>
                          <a:spcPts val="980"/>
                        </a:lnSpc>
                        <a:spcBef>
                          <a:spcPts val="45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 (n=61)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57150">
                    <a:solidFill>
                      <a:srgbClr val="22155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573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065">
                    <a:solidFill>
                      <a:srgbClr val="22155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57150"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(n=54)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(n=55)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(n=56)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</a:tr>
              <a:tr h="16573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ALT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(U/L)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26.3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(9.3)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34.2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(18.4)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33.2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(15.6)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30.3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(17.5)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(SE)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3.3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(2.1)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3.5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(2.2)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5.0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(2.1)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6.9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(2.1)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difference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vs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placebo,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[95%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CI]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6.8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[0.9,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12.8]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8.3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[2.5,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14.2]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10.2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[4.4,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16.0]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(SE)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48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4.9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(1.7)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1.2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(1.6)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1.9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(1.6)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0.9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(1.5)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difference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vs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placebo,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[95%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CI]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4305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6.1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[1.6,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10.5]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3.0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[-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1.4,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7.4]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5.8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[1.4,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10.1]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AST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(U/L)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21.3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(7.8)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24.8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(12.9)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24.2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(9.3)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22.9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(9.8)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(SE)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2.7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0.5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2.4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1.6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difference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vs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placebo,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[95%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CI]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3.2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[-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0.3,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6.7]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5.1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[1.7,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8.5]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4.3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[0.9,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7.7]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(SE)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48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1.8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1.5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0.8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0.1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difference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vs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placebo,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[95%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CI]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8923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3.3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[0.1,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6.5]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1.0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[-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2.2,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4.2]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1.8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[-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1.3,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5.0]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91440" marR="253365">
                        <a:lnSpc>
                          <a:spcPts val="98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Liver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fat 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(MRI-PDFF)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840"/>
                        </a:lnSpc>
                      </a:pPr>
                      <a:r>
                        <a:rPr dirty="0" baseline="-16666" sz="1500" spc="-37" b="1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700" spc="-25" b="1">
                          <a:latin typeface="Century Gothic"/>
                          <a:cs typeface="Century Gothic"/>
                        </a:rPr>
                        <a:t>b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Century Gothic"/>
                          <a:cs typeface="Century Gothic"/>
                        </a:rPr>
                        <a:t>17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150"/>
                        </a:lnSpc>
                      </a:pPr>
                      <a:r>
                        <a:rPr dirty="0" sz="1000" spc="-50">
                          <a:latin typeface="Century Gothic"/>
                          <a:cs typeface="Century Gothic"/>
                        </a:rPr>
                        <a:t>9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Century Gothic"/>
                          <a:cs typeface="Century Gothic"/>
                        </a:rPr>
                        <a:t>12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25">
                          <a:latin typeface="Century Gothic"/>
                          <a:cs typeface="Century Gothic"/>
                        </a:rPr>
                        <a:t>11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1000" spc="-4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(SD)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17.9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(6.5)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19.3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(5.7)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19.7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(8.8)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22.4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(10.7)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(SE)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0.4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(1.4)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0.3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(2.3)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0.0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(1.8)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2.3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(1.7)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difference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vs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placebo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[95%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CI]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0.1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5.2,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5.3)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0.4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4.2,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5.0)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2.7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2.0,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7.3)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5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(SE)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change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48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0.4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(8.6)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2.2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(13.7)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1.5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(11.2)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ts val="115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21.3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(10.7)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657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LS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difference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vs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placebo,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%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[95%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CI]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0"/>
                        </a:lnSpc>
                      </a:pPr>
                      <a:r>
                        <a:rPr dirty="0" sz="1000" spc="-10"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2.5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(34.5,</a:t>
                      </a:r>
                      <a:r>
                        <a:rPr dirty="0" sz="1000" spc="-1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29.4)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1.1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26.9,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29.2)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14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20.9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(-</a:t>
                      </a:r>
                      <a:r>
                        <a:rPr dirty="0" sz="1000">
                          <a:latin typeface="Century Gothic"/>
                          <a:cs typeface="Century Gothic"/>
                        </a:rPr>
                        <a:t>7.0,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48.8)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9525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84785">
                <a:tc rowSpan="3">
                  <a:txBody>
                    <a:bodyPr/>
                    <a:lstStyle/>
                    <a:p>
                      <a:pPr marL="91440" marR="146685">
                        <a:lnSpc>
                          <a:spcPct val="86000"/>
                        </a:lnSpc>
                        <a:spcBef>
                          <a:spcPts val="114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Acute pancreatitis, adjudicated cases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4604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Acute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pancreatitis,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(%)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(2)</a:t>
                      </a:r>
                      <a:r>
                        <a:rPr dirty="0" baseline="23809" sz="1050" spc="-30">
                          <a:latin typeface="Century Gothic"/>
                          <a:cs typeface="Century Gothic"/>
                        </a:rPr>
                        <a:t>a</a:t>
                      </a:r>
                      <a:endParaRPr baseline="23809" sz="105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847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4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Needing</a:t>
                      </a:r>
                      <a:r>
                        <a:rPr dirty="0" sz="1000" spc="-4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emergent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apheresis,</a:t>
                      </a:r>
                      <a:r>
                        <a:rPr dirty="0" sz="1000" spc="-4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(%)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18478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4604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009CD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Hospitalized,</a:t>
                      </a:r>
                      <a:r>
                        <a:rPr dirty="0" sz="1000" spc="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000" spc="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(%)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(3)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0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(0)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(2)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2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427982"/>
            <a:ext cx="9144000" cy="715645"/>
            <a:chOff x="0" y="4427982"/>
            <a:chExt cx="9144000" cy="715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36591"/>
              <a:ext cx="9144000" cy="406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7350" y="310388"/>
            <a:ext cx="23063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Financial</a:t>
            </a:r>
            <a:r>
              <a:rPr dirty="0" sz="1800" spc="-60"/>
              <a:t> </a:t>
            </a:r>
            <a:r>
              <a:rPr dirty="0" sz="1800" spc="-10"/>
              <a:t>Disclosures</a:t>
            </a:r>
            <a:endParaRPr sz="1800"/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384175" y="621792"/>
            <a:ext cx="8277859" cy="4000500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100" spc="-10" b="1">
                <a:latin typeface="Century Gothic"/>
                <a:cs typeface="Century Gothic"/>
              </a:rPr>
              <a:t>Presenter</a:t>
            </a:r>
            <a:endParaRPr sz="1100">
              <a:latin typeface="Century Gothic"/>
              <a:cs typeface="Century Gothic"/>
            </a:endParaRPr>
          </a:p>
          <a:p>
            <a:pPr marL="12700" marR="92075">
              <a:lnSpc>
                <a:spcPct val="99100"/>
              </a:lnSpc>
              <a:spcBef>
                <a:spcPts val="85"/>
              </a:spcBef>
            </a:pPr>
            <a:r>
              <a:rPr dirty="0" sz="1100" b="1">
                <a:latin typeface="Century Gothic"/>
                <a:cs typeface="Century Gothic"/>
              </a:rPr>
              <a:t>D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Gaudet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reports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grants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and/or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honoraria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Alnylam,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Amgen,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Arrowhead,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AstraZeneca,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Boehringer-</a:t>
            </a:r>
            <a:r>
              <a:rPr dirty="0" sz="1100">
                <a:latin typeface="Century Gothic"/>
                <a:cs typeface="Century Gothic"/>
              </a:rPr>
              <a:t>Ingelheim,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CRISPR Therapeutics,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Dalcor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Pharma,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Eli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Lilly,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Esperion,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Ionis,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Kowa,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Novartis,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Pfizer,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Regeneron,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Sanofi,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Ultragenyx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Verve Therapeutics.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ts val="1295"/>
              </a:lnSpc>
            </a:pPr>
            <a:r>
              <a:rPr dirty="0" sz="1100" spc="-10" b="1">
                <a:latin typeface="Century Gothic"/>
                <a:cs typeface="Century Gothic"/>
              </a:rPr>
              <a:t>Co-Authors</a:t>
            </a:r>
            <a:endParaRPr sz="1100">
              <a:latin typeface="Century Gothic"/>
              <a:cs typeface="Century Gothic"/>
            </a:endParaRPr>
          </a:p>
          <a:p>
            <a:pPr marL="180975" marR="425450" indent="-168275">
              <a:lnSpc>
                <a:spcPts val="1200"/>
              </a:lnSpc>
              <a:spcBef>
                <a:spcPts val="810"/>
              </a:spcBef>
              <a:buClr>
                <a:srgbClr val="009CDE"/>
              </a:buClr>
              <a:buFont typeface="Arial"/>
              <a:buChar char="■"/>
              <a:tabLst>
                <a:tab pos="184150" algn="l"/>
              </a:tabLst>
            </a:pPr>
            <a:r>
              <a:rPr dirty="0" sz="1100" b="1">
                <a:latin typeface="Century Gothic"/>
                <a:cs typeface="Century Gothic"/>
              </a:rPr>
              <a:t>D</a:t>
            </a:r>
            <a:r>
              <a:rPr dirty="0" sz="1100" spc="-1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Pall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reports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grants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and/or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honoraria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(all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paid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institution,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not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individual)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Arrowhead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Pharmaceuticals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Inc., </a:t>
            </a:r>
            <a:r>
              <a:rPr dirty="0" sz="1100" spc="-10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AstraZeneca,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Boehringer</a:t>
            </a:r>
            <a:r>
              <a:rPr dirty="0" sz="1100" spc="-5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Ingelheim,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Eli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Lilly,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Esperion,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Ionis,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Kowa,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Novartis,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NovoNordisk,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Pfizer.</a:t>
            </a:r>
            <a:endParaRPr sz="1100">
              <a:latin typeface="Century Gothic"/>
              <a:cs typeface="Century Gothic"/>
            </a:endParaRPr>
          </a:p>
          <a:p>
            <a:pPr marL="180975" marR="5080" indent="-168275">
              <a:lnSpc>
                <a:spcPts val="1200"/>
              </a:lnSpc>
              <a:spcBef>
                <a:spcPts val="795"/>
              </a:spcBef>
              <a:buClr>
                <a:srgbClr val="009CDE"/>
              </a:buClr>
              <a:buFont typeface="Arial"/>
              <a:buChar char="■"/>
              <a:tabLst>
                <a:tab pos="184150" algn="l"/>
              </a:tabLst>
            </a:pPr>
            <a:r>
              <a:rPr dirty="0" sz="1100" b="1">
                <a:latin typeface="Century Gothic"/>
                <a:cs typeface="Century Gothic"/>
              </a:rPr>
              <a:t>GF</a:t>
            </a:r>
            <a:r>
              <a:rPr dirty="0" sz="1100" spc="-3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Watts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reports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grants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and/or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honoraria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Amgen,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Novartis,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Arrowhead,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Esperion,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Astrazeneca,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Pfizer,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Novo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Nordisk, </a:t>
            </a:r>
            <a:r>
              <a:rPr dirty="0" sz="1100" spc="-10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Silence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Therapeutics,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CSL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Seqirus,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-10">
                <a:latin typeface="Century Gothic"/>
                <a:cs typeface="Century Gothic"/>
              </a:rPr>
              <a:t> Sanofi-Regeneron.</a:t>
            </a:r>
            <a:endParaRPr sz="1100">
              <a:latin typeface="Century Gothic"/>
              <a:cs typeface="Century Gothic"/>
            </a:endParaRPr>
          </a:p>
          <a:p>
            <a:pPr marL="180975" marR="241300" indent="-168275">
              <a:lnSpc>
                <a:spcPct val="87300"/>
              </a:lnSpc>
              <a:spcBef>
                <a:spcPts val="840"/>
              </a:spcBef>
              <a:buClr>
                <a:srgbClr val="009CDE"/>
              </a:buClr>
              <a:buFont typeface="Arial"/>
              <a:buChar char="■"/>
              <a:tabLst>
                <a:tab pos="184150" algn="l"/>
              </a:tabLst>
            </a:pPr>
            <a:r>
              <a:rPr dirty="0" sz="1100" b="1">
                <a:latin typeface="Century Gothic"/>
                <a:cs typeface="Century Gothic"/>
              </a:rPr>
              <a:t>SJ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Nicholls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reports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grants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and/or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honoraria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Akcea,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Amarin,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Amgen,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Anthera,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Arrowhead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Pharmaceuticals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Inc, </a:t>
            </a:r>
            <a:r>
              <a:rPr dirty="0" sz="1100" spc="-20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AstraZeneca,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Boehringer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Ingelheim,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Cerenis,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CSL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Behring,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Eli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Lilly,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Esperion,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InfraReDx,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LipoScience,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The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Medicines </a:t>
            </a:r>
            <a:r>
              <a:rPr dirty="0" sz="1100" spc="-10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Company,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Merck,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New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Amsterdam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Pharma,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Novartis,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Omthera,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Resverlogix,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Roche,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Sanofi-</a:t>
            </a:r>
            <a:r>
              <a:rPr dirty="0" sz="1100">
                <a:latin typeface="Century Gothic"/>
                <a:cs typeface="Century Gothic"/>
              </a:rPr>
              <a:t>Regeneron,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Takeda.</a:t>
            </a:r>
            <a:endParaRPr sz="1100">
              <a:latin typeface="Century Gothic"/>
              <a:cs typeface="Century Gothic"/>
            </a:endParaRPr>
          </a:p>
          <a:p>
            <a:pPr marL="180975" marR="86995" indent="-168275">
              <a:lnSpc>
                <a:spcPts val="1200"/>
              </a:lnSpc>
              <a:spcBef>
                <a:spcPts val="815"/>
              </a:spcBef>
              <a:buClr>
                <a:srgbClr val="009CDE"/>
              </a:buClr>
              <a:buFont typeface="Arial"/>
              <a:buChar char="■"/>
              <a:tabLst>
                <a:tab pos="184150" algn="l"/>
              </a:tabLst>
            </a:pPr>
            <a:r>
              <a:rPr dirty="0" sz="1100" b="1">
                <a:latin typeface="Century Gothic"/>
                <a:cs typeface="Century Gothic"/>
              </a:rPr>
              <a:t>RS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Rosenson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reports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grant/research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support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(all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paid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to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institution,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not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individual):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Amgen,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Arrowhead,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Novartis,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Eli </a:t>
            </a:r>
            <a:r>
              <a:rPr dirty="0" sz="1100" spc="-25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Lilly,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Regeneron;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consulting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fees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1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Amgen,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Arrowhead,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CRISPR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Therapeutics,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Eli</a:t>
            </a:r>
            <a:r>
              <a:rPr dirty="0" sz="1100" spc="-1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Lilly,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Lipigon,</a:t>
            </a:r>
            <a:r>
              <a:rPr dirty="0" sz="1100" spc="-2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Novartis,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Precision </a:t>
            </a:r>
            <a:r>
              <a:rPr dirty="0" sz="1100" spc="-10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Biosciences,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Regeneron,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UltraGenyx,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Verve;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non-</a:t>
            </a:r>
            <a:r>
              <a:rPr dirty="0" sz="1100">
                <a:latin typeface="Century Gothic"/>
                <a:cs typeface="Century Gothic"/>
              </a:rPr>
              <a:t>promotional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speaking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fee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Amgen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Kowa;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other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support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20">
                <a:latin typeface="Century Gothic"/>
                <a:cs typeface="Century Gothic"/>
              </a:rPr>
              <a:t>from </a:t>
            </a:r>
            <a:r>
              <a:rPr dirty="0" sz="1100" spc="-20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MediMergent,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LLC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(significant);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is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UpToDate,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Inc.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stock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shareholder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(significant).</a:t>
            </a:r>
            <a:endParaRPr sz="1100">
              <a:latin typeface="Century Gothic"/>
              <a:cs typeface="Century Gothic"/>
            </a:endParaRPr>
          </a:p>
          <a:p>
            <a:pPr marL="180975" marR="206375" indent="-168275">
              <a:lnSpc>
                <a:spcPts val="1200"/>
              </a:lnSpc>
              <a:spcBef>
                <a:spcPts val="790"/>
              </a:spcBef>
              <a:buClr>
                <a:srgbClr val="009CDE"/>
              </a:buClr>
              <a:buFont typeface="Arial"/>
              <a:buChar char="■"/>
              <a:tabLst>
                <a:tab pos="184150" algn="l"/>
              </a:tabLst>
            </a:pPr>
            <a:r>
              <a:rPr dirty="0" sz="1100" b="1">
                <a:latin typeface="Century Gothic"/>
                <a:cs typeface="Century Gothic"/>
              </a:rPr>
              <a:t>CM</a:t>
            </a:r>
            <a:r>
              <a:rPr dirty="0" sz="1100" spc="-4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Ballantyne</a:t>
            </a:r>
            <a:r>
              <a:rPr dirty="0" sz="1100" spc="-4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reports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grants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and/or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honoraria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from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Abbott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Diagnostic,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Akcea,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Althera,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Amarin,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Amgen,</a:t>
            </a:r>
            <a:r>
              <a:rPr dirty="0" sz="1100" spc="-4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Arrowhead, </a:t>
            </a:r>
            <a:r>
              <a:rPr dirty="0" sz="1100" spc="-10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AstraZeneca,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Denka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Seiken,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Esperion,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Genentech,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Gilead,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Illumina,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Ionis,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Matinas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BioPharma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Inc,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Merck,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-25">
                <a:latin typeface="Century Gothic"/>
                <a:cs typeface="Century Gothic"/>
              </a:rPr>
              <a:t>New </a:t>
            </a:r>
            <a:r>
              <a:rPr dirty="0" sz="1100" spc="-25">
                <a:latin typeface="Century Gothic"/>
                <a:cs typeface="Century Gothic"/>
              </a:rPr>
              <a:t>	</a:t>
            </a:r>
            <a:r>
              <a:rPr dirty="0" sz="1100">
                <a:latin typeface="Century Gothic"/>
                <a:cs typeface="Century Gothic"/>
              </a:rPr>
              <a:t>Amsterdam,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Novartis,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Novo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Nordisk,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Pfizer,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Regeneron,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Roche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Diagnostic,</a:t>
            </a:r>
            <a:r>
              <a:rPr dirty="0" sz="1100" spc="-4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and</a:t>
            </a:r>
            <a:r>
              <a:rPr dirty="0" sz="1100" spc="-5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Sanofi-Synthelabo.</a:t>
            </a:r>
            <a:endParaRPr sz="1100">
              <a:latin typeface="Century Gothic"/>
              <a:cs typeface="Century Gothic"/>
            </a:endParaRPr>
          </a:p>
          <a:p>
            <a:pPr marL="180975" indent="-168275">
              <a:lnSpc>
                <a:spcPct val="100000"/>
              </a:lnSpc>
              <a:spcBef>
                <a:spcPts val="555"/>
              </a:spcBef>
              <a:buClr>
                <a:srgbClr val="009CDE"/>
              </a:buClr>
              <a:buFont typeface="Arial"/>
              <a:buChar char="■"/>
              <a:tabLst>
                <a:tab pos="180975" algn="l"/>
              </a:tabLst>
            </a:pPr>
            <a:r>
              <a:rPr dirty="0" sz="1100" b="1">
                <a:latin typeface="Century Gothic"/>
                <a:cs typeface="Century Gothic"/>
              </a:rPr>
              <a:t>J</a:t>
            </a:r>
            <a:r>
              <a:rPr dirty="0" sz="1100" spc="-3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Hellawell,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is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current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employee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Arrowhead</a:t>
            </a:r>
            <a:r>
              <a:rPr dirty="0" sz="1100" spc="-35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Pharmaceuticals</a:t>
            </a:r>
            <a:endParaRPr sz="1100">
              <a:latin typeface="Century Gothic"/>
              <a:cs typeface="Century Gothic"/>
            </a:endParaRPr>
          </a:p>
          <a:p>
            <a:pPr marL="180975" indent="-168275">
              <a:lnSpc>
                <a:spcPct val="100000"/>
              </a:lnSpc>
              <a:spcBef>
                <a:spcPts val="700"/>
              </a:spcBef>
              <a:buClr>
                <a:srgbClr val="009CDE"/>
              </a:buClr>
              <a:buFont typeface="Arial"/>
              <a:buChar char="■"/>
              <a:tabLst>
                <a:tab pos="180975" algn="l"/>
              </a:tabLst>
            </a:pPr>
            <a:r>
              <a:rPr dirty="0" sz="1100" b="1">
                <a:latin typeface="Century Gothic"/>
                <a:cs typeface="Century Gothic"/>
              </a:rPr>
              <a:t>J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San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Martin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and</a:t>
            </a:r>
            <a:r>
              <a:rPr dirty="0" sz="1100" spc="-20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K.</a:t>
            </a:r>
            <a:r>
              <a:rPr dirty="0" sz="1100" spc="-15" b="1">
                <a:latin typeface="Century Gothic"/>
                <a:cs typeface="Century Gothic"/>
              </a:rPr>
              <a:t> </a:t>
            </a:r>
            <a:r>
              <a:rPr dirty="0" sz="1100" b="1">
                <a:latin typeface="Century Gothic"/>
                <a:cs typeface="Century Gothic"/>
              </a:rPr>
              <a:t>Modesto</a:t>
            </a:r>
            <a:r>
              <a:rPr dirty="0" sz="1100" spc="-25" b="1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were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former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employees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of</a:t>
            </a:r>
            <a:r>
              <a:rPr dirty="0" sz="1100" spc="-25">
                <a:latin typeface="Century Gothic"/>
                <a:cs typeface="Century Gothic"/>
              </a:rPr>
              <a:t> </a:t>
            </a:r>
            <a:r>
              <a:rPr dirty="0" sz="1100">
                <a:latin typeface="Century Gothic"/>
                <a:cs typeface="Century Gothic"/>
              </a:rPr>
              <a:t>Arrowhead</a:t>
            </a:r>
            <a:r>
              <a:rPr dirty="0" sz="1100" spc="-30">
                <a:latin typeface="Century Gothic"/>
                <a:cs typeface="Century Gothic"/>
              </a:rPr>
              <a:t> </a:t>
            </a:r>
            <a:r>
              <a:rPr dirty="0" sz="1100" spc="-10">
                <a:latin typeface="Century Gothic"/>
                <a:cs typeface="Century Gothic"/>
              </a:rPr>
              <a:t>Pharmaceuticals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336" y="32003"/>
            <a:ext cx="8267065" cy="607695"/>
          </a:xfrm>
          <a:prstGeom prst="rect"/>
        </p:spPr>
        <p:txBody>
          <a:bodyPr wrap="square" lIns="0" tIns="45085" rIns="0" bIns="0" rtlCol="0" vert="horz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55"/>
              </a:spcBef>
            </a:pPr>
            <a:r>
              <a:rPr dirty="0"/>
              <a:t>Most</a:t>
            </a:r>
            <a:r>
              <a:rPr dirty="0" spc="-60"/>
              <a:t> </a:t>
            </a:r>
            <a:r>
              <a:rPr dirty="0"/>
              <a:t>Subjects</a:t>
            </a:r>
            <a:r>
              <a:rPr dirty="0" spc="-60"/>
              <a:t> </a:t>
            </a:r>
            <a:r>
              <a:rPr dirty="0"/>
              <a:t>Treated</a:t>
            </a:r>
            <a:r>
              <a:rPr dirty="0" spc="-50"/>
              <a:t> </a:t>
            </a:r>
            <a:r>
              <a:rPr dirty="0"/>
              <a:t>With</a:t>
            </a:r>
            <a:r>
              <a:rPr dirty="0" spc="-60"/>
              <a:t> </a:t>
            </a:r>
            <a:r>
              <a:rPr dirty="0"/>
              <a:t>Plozasiran</a:t>
            </a:r>
            <a:r>
              <a:rPr dirty="0" spc="-55"/>
              <a:t> </a:t>
            </a:r>
            <a:r>
              <a:rPr dirty="0"/>
              <a:t>(&gt;90%)</a:t>
            </a:r>
            <a:r>
              <a:rPr dirty="0" spc="-50"/>
              <a:t> </a:t>
            </a:r>
            <a:r>
              <a:rPr dirty="0"/>
              <a:t>Achieved</a:t>
            </a:r>
            <a:r>
              <a:rPr dirty="0" spc="-55"/>
              <a:t> </a:t>
            </a:r>
            <a:r>
              <a:rPr dirty="0" spc="-10"/>
              <a:t>Triglyceride </a:t>
            </a:r>
            <a:r>
              <a:rPr dirty="0"/>
              <a:t>Levels</a:t>
            </a:r>
            <a:r>
              <a:rPr dirty="0" spc="-40"/>
              <a:t> </a:t>
            </a:r>
            <a:r>
              <a:rPr dirty="0"/>
              <a:t>&lt;</a:t>
            </a:r>
            <a:r>
              <a:rPr dirty="0" spc="-30"/>
              <a:t> </a:t>
            </a:r>
            <a:r>
              <a:rPr dirty="0"/>
              <a:t>500</a:t>
            </a:r>
            <a:r>
              <a:rPr dirty="0" spc="-25"/>
              <a:t> </a:t>
            </a:r>
            <a:r>
              <a:rPr dirty="0"/>
              <a:t>mg/dL,</a:t>
            </a:r>
            <a:r>
              <a:rPr dirty="0" spc="-30"/>
              <a:t> </a:t>
            </a:r>
            <a:r>
              <a:rPr dirty="0"/>
              <a:t>Below</a:t>
            </a:r>
            <a:r>
              <a:rPr dirty="0" spc="-30"/>
              <a:t> </a:t>
            </a:r>
            <a:r>
              <a:rPr dirty="0"/>
              <a:t>the</a:t>
            </a:r>
            <a:r>
              <a:rPr dirty="0" spc="-35"/>
              <a:t> </a:t>
            </a:r>
            <a:r>
              <a:rPr dirty="0"/>
              <a:t>Risk</a:t>
            </a:r>
            <a:r>
              <a:rPr dirty="0" spc="-30"/>
              <a:t> </a:t>
            </a:r>
            <a:r>
              <a:rPr dirty="0"/>
              <a:t>Threshold</a:t>
            </a:r>
            <a:r>
              <a:rPr dirty="0" spc="-25"/>
              <a:t> </a:t>
            </a:r>
            <a:r>
              <a:rPr dirty="0"/>
              <a:t>for</a:t>
            </a:r>
            <a:r>
              <a:rPr dirty="0" spc="-30"/>
              <a:t> </a:t>
            </a:r>
            <a:r>
              <a:rPr dirty="0"/>
              <a:t>Acute</a:t>
            </a:r>
            <a:r>
              <a:rPr dirty="0" spc="-40"/>
              <a:t> </a:t>
            </a:r>
            <a:r>
              <a:rPr dirty="0" spc="-10"/>
              <a:t>Pancreatitis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87350" y="4153408"/>
            <a:ext cx="7630795" cy="549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99000"/>
              </a:lnSpc>
              <a:spcBef>
                <a:spcPts val="105"/>
              </a:spcBef>
            </a:pPr>
            <a:r>
              <a:rPr dirty="0" sz="700">
                <a:latin typeface="Century Gothic"/>
                <a:cs typeface="Century Gothic"/>
              </a:rPr>
              <a:t>*Axis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adjusted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one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placebo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group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outlier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(percent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change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greater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400%).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†In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this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who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randomized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25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mg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plozasiran,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absence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25">
                <a:latin typeface="Century Gothic"/>
                <a:cs typeface="Century Gothic"/>
              </a:rPr>
              <a:t>of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decrease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Week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24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later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found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caused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causal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mutation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glycerol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kinase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deficiency,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X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linked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recessive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disorder,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where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free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glycerol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concentrations </a:t>
            </a:r>
            <a:r>
              <a:rPr dirty="0" sz="700">
                <a:latin typeface="Century Gothic"/>
                <a:cs typeface="Century Gothic"/>
              </a:rPr>
              <a:t>are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most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often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&gt;2.0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mmol/L.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These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markedly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elevated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free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glycerol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levels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cause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significant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over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estimations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levels,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“pseudo</a:t>
            </a:r>
            <a:r>
              <a:rPr dirty="0" sz="700" spc="-10">
                <a:latin typeface="Century Gothic"/>
                <a:cs typeface="Century Gothic"/>
              </a:rPr>
              <a:t> hypertriglceridemia”,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due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enzymatic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techniques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used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conventional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laboratory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measures.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This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found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responder.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Data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are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from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highest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dose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group.</a:t>
            </a:r>
            <a:endParaRPr sz="700">
              <a:latin typeface="Century Gothic"/>
              <a:cs typeface="Century Gothic"/>
            </a:endParaRPr>
          </a:p>
          <a:p>
            <a:pPr marL="12700">
              <a:lnSpc>
                <a:spcPts val="790"/>
              </a:lnSpc>
            </a:pPr>
            <a:r>
              <a:rPr dirty="0" sz="700">
                <a:latin typeface="Century Gothic"/>
                <a:cs typeface="Century Gothic"/>
              </a:rPr>
              <a:t>Pardo,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J.F.,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et al.</a:t>
            </a:r>
            <a:r>
              <a:rPr dirty="0" sz="700" spc="210">
                <a:latin typeface="Century Gothic"/>
                <a:cs typeface="Century Gothic"/>
              </a:rPr>
              <a:t> </a:t>
            </a:r>
            <a:r>
              <a:rPr dirty="0" sz="700" spc="-10" i="1">
                <a:latin typeface="Century Gothic"/>
                <a:cs typeface="Century Gothic"/>
              </a:rPr>
              <a:t>Atherosclerosis</a:t>
            </a:r>
            <a:r>
              <a:rPr dirty="0" sz="700" spc="-10">
                <a:latin typeface="Century Gothic"/>
                <a:cs typeface="Century Gothic"/>
              </a:rPr>
              <a:t>,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2019.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287:</a:t>
            </a:r>
            <a:r>
              <a:rPr dirty="0" sz="700" spc="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p.</a:t>
            </a:r>
            <a:r>
              <a:rPr dirty="0" sz="700" spc="5">
                <a:latin typeface="Century Gothic"/>
                <a:cs typeface="Century Gothic"/>
              </a:rPr>
              <a:t> </a:t>
            </a:r>
            <a:r>
              <a:rPr dirty="0" sz="700" spc="-20">
                <a:latin typeface="Century Gothic"/>
                <a:cs typeface="Century Gothic"/>
              </a:rPr>
              <a:t>e237</a:t>
            </a:r>
            <a:endParaRPr sz="700">
              <a:latin typeface="Century Gothic"/>
              <a:cs typeface="Century Gothic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396875" y="3246607"/>
          <a:ext cx="8230234" cy="83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4580"/>
                <a:gridCol w="845185"/>
                <a:gridCol w="787400"/>
                <a:gridCol w="810895"/>
                <a:gridCol w="808354"/>
              </a:tblGrid>
              <a:tr h="16891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0645">
                        <a:lnSpc>
                          <a:spcPct val="10000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n/N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(%)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1587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1610" marR="130175" indent="5080">
                        <a:lnSpc>
                          <a:spcPts val="980"/>
                        </a:lnSpc>
                        <a:spcBef>
                          <a:spcPts val="480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 (Pooled)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60960">
                    <a:solidFill>
                      <a:srgbClr val="22155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89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587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0960"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22796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5880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">
                        <a:lnSpc>
                          <a:spcPts val="1140"/>
                        </a:lnSpc>
                      </a:pPr>
                      <a:r>
                        <a:rPr dirty="0" sz="10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marL="45720">
                        <a:lnSpc>
                          <a:spcPts val="113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All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Patients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Who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Reached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150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350">
                      <a:solidFill>
                        <a:srgbClr val="221551"/>
                      </a:solidFill>
                      <a:prstDash val="solid"/>
                    </a:lnL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4/59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(7%)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22/50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(44%)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27/54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(50%)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30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28/55</a:t>
                      </a:r>
                      <a:r>
                        <a:rPr dirty="0" sz="1000" spc="-3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(51%)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45720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All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subjects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Who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Reached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500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350">
                      <a:solidFill>
                        <a:srgbClr val="221551"/>
                      </a:solidFill>
                      <a:prstDash val="solid"/>
                    </a:lnL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32/59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(54%)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44/50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(88%)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50/54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(93%)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140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50/55</a:t>
                      </a:r>
                      <a:r>
                        <a:rPr dirty="0" sz="10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 b="1">
                          <a:latin typeface="Century Gothic"/>
                          <a:cs typeface="Century Gothic"/>
                        </a:rPr>
                        <a:t>(91%)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  <a:tr h="165735">
                <a:tc>
                  <a:txBody>
                    <a:bodyPr/>
                    <a:lstStyle/>
                    <a:p>
                      <a:pPr marL="45720">
                        <a:lnSpc>
                          <a:spcPts val="1155"/>
                        </a:lnSpc>
                      </a:pPr>
                      <a:r>
                        <a:rPr dirty="0" sz="1000" b="1">
                          <a:latin typeface="Century Gothic"/>
                          <a:cs typeface="Century Gothic"/>
                        </a:rPr>
                        <a:t>Subjects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Baseline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&gt;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880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Who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Reached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TG</a:t>
                      </a:r>
                      <a:r>
                        <a:rPr dirty="0" sz="10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&lt;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500</a:t>
                      </a:r>
                      <a:r>
                        <a:rPr dirty="0" sz="10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mg/dL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b="1">
                          <a:latin typeface="Century Gothic"/>
                          <a:cs typeface="Century Gothic"/>
                        </a:rPr>
                        <a:t>Wk</a:t>
                      </a:r>
                      <a:r>
                        <a:rPr dirty="0" sz="10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L w="6350">
                      <a:solidFill>
                        <a:srgbClr val="221551"/>
                      </a:solidFill>
                      <a:prstDash val="solid"/>
                    </a:lnL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41910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5/15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(33%)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9/14</a:t>
                      </a:r>
                      <a:r>
                        <a:rPr dirty="0" sz="1000" spc="-2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(64%)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320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13/16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(81%)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5080">
                        <a:lnSpc>
                          <a:spcPts val="1155"/>
                        </a:lnSpc>
                      </a:pPr>
                      <a:r>
                        <a:rPr dirty="0" sz="1000">
                          <a:latin typeface="Century Gothic"/>
                          <a:cs typeface="Century Gothic"/>
                        </a:rPr>
                        <a:t>14/17</a:t>
                      </a:r>
                      <a:r>
                        <a:rPr dirty="0" sz="10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000" spc="-10">
                          <a:latin typeface="Century Gothic"/>
                          <a:cs typeface="Century Gothic"/>
                        </a:rPr>
                        <a:t>(82%)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221551"/>
                      </a:solidFill>
                      <a:prstDash val="solid"/>
                    </a:lnT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388886" y="1234044"/>
            <a:ext cx="305435" cy="1720214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 indent="121920">
              <a:lnSpc>
                <a:spcPct val="101899"/>
              </a:lnSpc>
              <a:spcBef>
                <a:spcPts val="85"/>
              </a:spcBef>
            </a:pPr>
            <a:r>
              <a:rPr dirty="0" sz="900" b="1">
                <a:latin typeface="Century Gothic"/>
                <a:cs typeface="Century Gothic"/>
              </a:rPr>
              <a:t>%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Change</a:t>
            </a:r>
            <a:r>
              <a:rPr dirty="0" sz="900" spc="-25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from</a:t>
            </a:r>
            <a:r>
              <a:rPr dirty="0" sz="900" spc="-2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Baseline</a:t>
            </a:r>
            <a:r>
              <a:rPr dirty="0" sz="900" spc="-25" b="1">
                <a:latin typeface="Century Gothic"/>
                <a:cs typeface="Century Gothic"/>
              </a:rPr>
              <a:t> in </a:t>
            </a:r>
            <a:r>
              <a:rPr dirty="0" sz="900" b="1">
                <a:latin typeface="Century Gothic"/>
                <a:cs typeface="Century Gothic"/>
              </a:rPr>
              <a:t>Fasting</a:t>
            </a:r>
            <a:r>
              <a:rPr dirty="0" sz="900" spc="-2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TG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(mg/dL)</a:t>
            </a:r>
            <a:r>
              <a:rPr dirty="0" sz="900" spc="-3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at</a:t>
            </a:r>
            <a:r>
              <a:rPr dirty="0" sz="900" spc="-20" b="1">
                <a:latin typeface="Century Gothic"/>
                <a:cs typeface="Century Gothic"/>
              </a:rPr>
              <a:t> </a:t>
            </a:r>
            <a:r>
              <a:rPr dirty="0" sz="900" b="1">
                <a:latin typeface="Century Gothic"/>
                <a:cs typeface="Century Gothic"/>
              </a:rPr>
              <a:t>Week</a:t>
            </a:r>
            <a:r>
              <a:rPr dirty="0" sz="900" spc="-15" b="1">
                <a:latin typeface="Century Gothic"/>
                <a:cs typeface="Century Gothic"/>
              </a:rPr>
              <a:t> </a:t>
            </a:r>
            <a:r>
              <a:rPr dirty="0" sz="900" spc="-25" b="1">
                <a:latin typeface="Century Gothic"/>
                <a:cs typeface="Century Gothic"/>
              </a:rPr>
              <a:t>24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005756" y="804417"/>
            <a:ext cx="7640320" cy="2315210"/>
            <a:chOff x="1005756" y="804417"/>
            <a:chExt cx="7640320" cy="2315210"/>
          </a:xfrm>
        </p:grpSpPr>
        <p:sp>
          <p:nvSpPr>
            <p:cNvPr id="8" name="object 8" descr=""/>
            <p:cNvSpPr/>
            <p:nvPr/>
          </p:nvSpPr>
          <p:spPr>
            <a:xfrm>
              <a:off x="1053211" y="810780"/>
              <a:ext cx="5149850" cy="2087880"/>
            </a:xfrm>
            <a:custGeom>
              <a:avLst/>
              <a:gdLst/>
              <a:ahLst/>
              <a:cxnLst/>
              <a:rect l="l" t="t" r="r" b="b"/>
              <a:pathLst>
                <a:path w="5149850" h="2087880">
                  <a:moveTo>
                    <a:pt x="68453" y="332219"/>
                  </a:moveTo>
                  <a:lnTo>
                    <a:pt x="34925" y="332219"/>
                  </a:lnTo>
                  <a:lnTo>
                    <a:pt x="34925" y="0"/>
                  </a:lnTo>
                  <a:lnTo>
                    <a:pt x="0" y="0"/>
                  </a:lnTo>
                  <a:lnTo>
                    <a:pt x="0" y="1258811"/>
                  </a:lnTo>
                  <a:lnTo>
                    <a:pt x="34925" y="1258811"/>
                  </a:lnTo>
                  <a:lnTo>
                    <a:pt x="68453" y="1258811"/>
                  </a:lnTo>
                  <a:lnTo>
                    <a:pt x="68453" y="332219"/>
                  </a:lnTo>
                  <a:close/>
                </a:path>
                <a:path w="5149850" h="2087880">
                  <a:moveTo>
                    <a:pt x="242189" y="1024128"/>
                  </a:moveTo>
                  <a:lnTo>
                    <a:pt x="208661" y="1024128"/>
                  </a:lnTo>
                  <a:lnTo>
                    <a:pt x="208661" y="996683"/>
                  </a:lnTo>
                  <a:lnTo>
                    <a:pt x="175133" y="996683"/>
                  </a:lnTo>
                  <a:lnTo>
                    <a:pt x="175133" y="810755"/>
                  </a:lnTo>
                  <a:lnTo>
                    <a:pt x="138557" y="810755"/>
                  </a:lnTo>
                  <a:lnTo>
                    <a:pt x="138557" y="801611"/>
                  </a:lnTo>
                  <a:lnTo>
                    <a:pt x="105029" y="801611"/>
                  </a:lnTo>
                  <a:lnTo>
                    <a:pt x="105029" y="1258811"/>
                  </a:lnTo>
                  <a:lnTo>
                    <a:pt x="138557" y="1258811"/>
                  </a:lnTo>
                  <a:lnTo>
                    <a:pt x="175133" y="1258811"/>
                  </a:lnTo>
                  <a:lnTo>
                    <a:pt x="208661" y="1258811"/>
                  </a:lnTo>
                  <a:lnTo>
                    <a:pt x="242189" y="1258811"/>
                  </a:lnTo>
                  <a:lnTo>
                    <a:pt x="242189" y="1024128"/>
                  </a:lnTo>
                  <a:close/>
                </a:path>
                <a:path w="5149850" h="2087880">
                  <a:moveTo>
                    <a:pt x="626237" y="1206995"/>
                  </a:moveTo>
                  <a:lnTo>
                    <a:pt x="592709" y="1206995"/>
                  </a:lnTo>
                  <a:lnTo>
                    <a:pt x="592709" y="1188707"/>
                  </a:lnTo>
                  <a:lnTo>
                    <a:pt x="556133" y="1188707"/>
                  </a:lnTo>
                  <a:lnTo>
                    <a:pt x="556133" y="1173467"/>
                  </a:lnTo>
                  <a:lnTo>
                    <a:pt x="522605" y="1173467"/>
                  </a:lnTo>
                  <a:lnTo>
                    <a:pt x="522605" y="1164323"/>
                  </a:lnTo>
                  <a:lnTo>
                    <a:pt x="486029" y="1164323"/>
                  </a:lnTo>
                  <a:lnTo>
                    <a:pt x="486029" y="1146035"/>
                  </a:lnTo>
                  <a:lnTo>
                    <a:pt x="452501" y="1146035"/>
                  </a:lnTo>
                  <a:lnTo>
                    <a:pt x="452501" y="1115555"/>
                  </a:lnTo>
                  <a:lnTo>
                    <a:pt x="418973" y="1115555"/>
                  </a:lnTo>
                  <a:lnTo>
                    <a:pt x="418973" y="1106411"/>
                  </a:lnTo>
                  <a:lnTo>
                    <a:pt x="382397" y="1106411"/>
                  </a:lnTo>
                  <a:lnTo>
                    <a:pt x="348869" y="1106411"/>
                  </a:lnTo>
                  <a:lnTo>
                    <a:pt x="348869" y="1057643"/>
                  </a:lnTo>
                  <a:lnTo>
                    <a:pt x="312293" y="1057643"/>
                  </a:lnTo>
                  <a:lnTo>
                    <a:pt x="312293" y="1258811"/>
                  </a:lnTo>
                  <a:lnTo>
                    <a:pt x="348869" y="1258811"/>
                  </a:lnTo>
                  <a:lnTo>
                    <a:pt x="382397" y="1258811"/>
                  </a:lnTo>
                  <a:lnTo>
                    <a:pt x="626237" y="1258811"/>
                  </a:lnTo>
                  <a:lnTo>
                    <a:pt x="626237" y="1206995"/>
                  </a:lnTo>
                  <a:close/>
                </a:path>
                <a:path w="5149850" h="2087880">
                  <a:moveTo>
                    <a:pt x="696341" y="1258811"/>
                  </a:moveTo>
                  <a:lnTo>
                    <a:pt x="659765" y="1258811"/>
                  </a:lnTo>
                  <a:lnTo>
                    <a:pt x="626237" y="1258811"/>
                  </a:lnTo>
                  <a:lnTo>
                    <a:pt x="626237" y="1261859"/>
                  </a:lnTo>
                  <a:lnTo>
                    <a:pt x="659765" y="1261859"/>
                  </a:lnTo>
                  <a:lnTo>
                    <a:pt x="659765" y="1304531"/>
                  </a:lnTo>
                  <a:lnTo>
                    <a:pt x="696341" y="1304531"/>
                  </a:lnTo>
                  <a:lnTo>
                    <a:pt x="696341" y="1258811"/>
                  </a:lnTo>
                  <a:close/>
                </a:path>
                <a:path w="5149850" h="2087880">
                  <a:moveTo>
                    <a:pt x="799973" y="1258811"/>
                  </a:moveTo>
                  <a:lnTo>
                    <a:pt x="766445" y="1258811"/>
                  </a:lnTo>
                  <a:lnTo>
                    <a:pt x="766445" y="1380731"/>
                  </a:lnTo>
                  <a:lnTo>
                    <a:pt x="799973" y="1380731"/>
                  </a:lnTo>
                  <a:lnTo>
                    <a:pt x="799973" y="1258811"/>
                  </a:lnTo>
                  <a:close/>
                </a:path>
                <a:path w="5149850" h="2087880">
                  <a:moveTo>
                    <a:pt x="903605" y="1258811"/>
                  </a:moveTo>
                  <a:lnTo>
                    <a:pt x="870077" y="1258811"/>
                  </a:lnTo>
                  <a:lnTo>
                    <a:pt x="836549" y="1258811"/>
                  </a:lnTo>
                  <a:lnTo>
                    <a:pt x="836549" y="1386827"/>
                  </a:lnTo>
                  <a:lnTo>
                    <a:pt x="870077" y="1386827"/>
                  </a:lnTo>
                  <a:lnTo>
                    <a:pt x="870077" y="1399019"/>
                  </a:lnTo>
                  <a:lnTo>
                    <a:pt x="903605" y="1399019"/>
                  </a:lnTo>
                  <a:lnTo>
                    <a:pt x="903605" y="1258811"/>
                  </a:lnTo>
                  <a:close/>
                </a:path>
                <a:path w="5149850" h="2087880">
                  <a:moveTo>
                    <a:pt x="1077341" y="1258811"/>
                  </a:moveTo>
                  <a:lnTo>
                    <a:pt x="1043813" y="1258811"/>
                  </a:lnTo>
                  <a:lnTo>
                    <a:pt x="1010285" y="1258811"/>
                  </a:lnTo>
                  <a:lnTo>
                    <a:pt x="973709" y="1258811"/>
                  </a:lnTo>
                  <a:lnTo>
                    <a:pt x="940181" y="1258811"/>
                  </a:lnTo>
                  <a:lnTo>
                    <a:pt x="940181" y="1405115"/>
                  </a:lnTo>
                  <a:lnTo>
                    <a:pt x="973709" y="1405115"/>
                  </a:lnTo>
                  <a:lnTo>
                    <a:pt x="973709" y="1414259"/>
                  </a:lnTo>
                  <a:lnTo>
                    <a:pt x="1010285" y="1414259"/>
                  </a:lnTo>
                  <a:lnTo>
                    <a:pt x="1010285" y="1432547"/>
                  </a:lnTo>
                  <a:lnTo>
                    <a:pt x="1043813" y="1432547"/>
                  </a:lnTo>
                  <a:lnTo>
                    <a:pt x="1043813" y="1435595"/>
                  </a:lnTo>
                  <a:lnTo>
                    <a:pt x="1077341" y="1435595"/>
                  </a:lnTo>
                  <a:lnTo>
                    <a:pt x="1077341" y="1258811"/>
                  </a:lnTo>
                  <a:close/>
                </a:path>
                <a:path w="5149850" h="2087880">
                  <a:moveTo>
                    <a:pt x="1147445" y="1258811"/>
                  </a:moveTo>
                  <a:lnTo>
                    <a:pt x="1113917" y="1258811"/>
                  </a:lnTo>
                  <a:lnTo>
                    <a:pt x="1113917" y="1444739"/>
                  </a:lnTo>
                  <a:lnTo>
                    <a:pt x="1147445" y="1444739"/>
                  </a:lnTo>
                  <a:lnTo>
                    <a:pt x="1147445" y="1258811"/>
                  </a:lnTo>
                  <a:close/>
                </a:path>
                <a:path w="5149850" h="2087880">
                  <a:moveTo>
                    <a:pt x="1357757" y="1258811"/>
                  </a:moveTo>
                  <a:lnTo>
                    <a:pt x="1357757" y="1258811"/>
                  </a:lnTo>
                  <a:lnTo>
                    <a:pt x="1184021" y="1258811"/>
                  </a:lnTo>
                  <a:lnTo>
                    <a:pt x="1184021" y="1493507"/>
                  </a:lnTo>
                  <a:lnTo>
                    <a:pt x="1217549" y="1493507"/>
                  </a:lnTo>
                  <a:lnTo>
                    <a:pt x="1217549" y="1551419"/>
                  </a:lnTo>
                  <a:lnTo>
                    <a:pt x="1254125" y="1551419"/>
                  </a:lnTo>
                  <a:lnTo>
                    <a:pt x="1254125" y="1554467"/>
                  </a:lnTo>
                  <a:lnTo>
                    <a:pt x="1287653" y="1554467"/>
                  </a:lnTo>
                  <a:lnTo>
                    <a:pt x="1287653" y="1557515"/>
                  </a:lnTo>
                  <a:lnTo>
                    <a:pt x="1321181" y="1557515"/>
                  </a:lnTo>
                  <a:lnTo>
                    <a:pt x="1321181" y="1566659"/>
                  </a:lnTo>
                  <a:lnTo>
                    <a:pt x="1357757" y="1566659"/>
                  </a:lnTo>
                  <a:lnTo>
                    <a:pt x="1357757" y="1258811"/>
                  </a:lnTo>
                  <a:close/>
                </a:path>
                <a:path w="5149850" h="2087880">
                  <a:moveTo>
                    <a:pt x="1808861" y="1258811"/>
                  </a:moveTo>
                  <a:lnTo>
                    <a:pt x="1808861" y="1258811"/>
                  </a:lnTo>
                  <a:lnTo>
                    <a:pt x="1391285" y="1258811"/>
                  </a:lnTo>
                  <a:lnTo>
                    <a:pt x="1391285" y="1575803"/>
                  </a:lnTo>
                  <a:lnTo>
                    <a:pt x="1427861" y="1575803"/>
                  </a:lnTo>
                  <a:lnTo>
                    <a:pt x="1427861" y="1600187"/>
                  </a:lnTo>
                  <a:lnTo>
                    <a:pt x="1461389" y="1600187"/>
                  </a:lnTo>
                  <a:lnTo>
                    <a:pt x="1461389" y="1606283"/>
                  </a:lnTo>
                  <a:lnTo>
                    <a:pt x="1494917" y="1606283"/>
                  </a:lnTo>
                  <a:lnTo>
                    <a:pt x="1494917" y="1615427"/>
                  </a:lnTo>
                  <a:lnTo>
                    <a:pt x="1531493" y="1615427"/>
                  </a:lnTo>
                  <a:lnTo>
                    <a:pt x="1531493" y="1618475"/>
                  </a:lnTo>
                  <a:lnTo>
                    <a:pt x="1565021" y="1618475"/>
                  </a:lnTo>
                  <a:lnTo>
                    <a:pt x="1565021" y="1636763"/>
                  </a:lnTo>
                  <a:lnTo>
                    <a:pt x="1601597" y="1636763"/>
                  </a:lnTo>
                  <a:lnTo>
                    <a:pt x="1601597" y="1652003"/>
                  </a:lnTo>
                  <a:lnTo>
                    <a:pt x="1635125" y="1652003"/>
                  </a:lnTo>
                  <a:lnTo>
                    <a:pt x="1635125" y="1661147"/>
                  </a:lnTo>
                  <a:lnTo>
                    <a:pt x="1671701" y="1661147"/>
                  </a:lnTo>
                  <a:lnTo>
                    <a:pt x="1671701" y="1664195"/>
                  </a:lnTo>
                  <a:lnTo>
                    <a:pt x="1705229" y="1664195"/>
                  </a:lnTo>
                  <a:lnTo>
                    <a:pt x="1705229" y="1667243"/>
                  </a:lnTo>
                  <a:lnTo>
                    <a:pt x="1738757" y="1667243"/>
                  </a:lnTo>
                  <a:lnTo>
                    <a:pt x="1738757" y="1670291"/>
                  </a:lnTo>
                  <a:lnTo>
                    <a:pt x="1775333" y="1670291"/>
                  </a:lnTo>
                  <a:lnTo>
                    <a:pt x="1808861" y="1670291"/>
                  </a:lnTo>
                  <a:lnTo>
                    <a:pt x="1808861" y="1258811"/>
                  </a:lnTo>
                  <a:close/>
                </a:path>
                <a:path w="5149850" h="2087880">
                  <a:moveTo>
                    <a:pt x="1982597" y="1258811"/>
                  </a:moveTo>
                  <a:lnTo>
                    <a:pt x="1949069" y="1258811"/>
                  </a:lnTo>
                  <a:lnTo>
                    <a:pt x="1949069" y="1734299"/>
                  </a:lnTo>
                  <a:lnTo>
                    <a:pt x="1982597" y="1734299"/>
                  </a:lnTo>
                  <a:lnTo>
                    <a:pt x="1982597" y="1258811"/>
                  </a:lnTo>
                  <a:close/>
                </a:path>
                <a:path w="5149850" h="2087880">
                  <a:moveTo>
                    <a:pt x="2122805" y="1258811"/>
                  </a:moveTo>
                  <a:lnTo>
                    <a:pt x="2089277" y="1258811"/>
                  </a:lnTo>
                  <a:lnTo>
                    <a:pt x="2089277" y="1780019"/>
                  </a:lnTo>
                  <a:lnTo>
                    <a:pt x="2122805" y="1780019"/>
                  </a:lnTo>
                  <a:lnTo>
                    <a:pt x="2122805" y="1258811"/>
                  </a:lnTo>
                  <a:close/>
                </a:path>
                <a:path w="5149850" h="2087880">
                  <a:moveTo>
                    <a:pt x="2470277" y="1258811"/>
                  </a:moveTo>
                  <a:lnTo>
                    <a:pt x="2436749" y="1258811"/>
                  </a:lnTo>
                  <a:lnTo>
                    <a:pt x="2400173" y="1258811"/>
                  </a:lnTo>
                  <a:lnTo>
                    <a:pt x="2400173" y="1837931"/>
                  </a:lnTo>
                  <a:lnTo>
                    <a:pt x="2436749" y="1837931"/>
                  </a:lnTo>
                  <a:lnTo>
                    <a:pt x="2436749" y="1859267"/>
                  </a:lnTo>
                  <a:lnTo>
                    <a:pt x="2470277" y="1859267"/>
                  </a:lnTo>
                  <a:lnTo>
                    <a:pt x="2470277" y="1258811"/>
                  </a:lnTo>
                  <a:close/>
                </a:path>
                <a:path w="5149850" h="2087880">
                  <a:moveTo>
                    <a:pt x="2573909" y="1258811"/>
                  </a:moveTo>
                  <a:lnTo>
                    <a:pt x="2540381" y="1258811"/>
                  </a:lnTo>
                  <a:lnTo>
                    <a:pt x="2540381" y="1862315"/>
                  </a:lnTo>
                  <a:lnTo>
                    <a:pt x="2573909" y="1862315"/>
                  </a:lnTo>
                  <a:lnTo>
                    <a:pt x="2573909" y="1258811"/>
                  </a:lnTo>
                  <a:close/>
                </a:path>
                <a:path w="5149850" h="2087880">
                  <a:moveTo>
                    <a:pt x="2644013" y="1258811"/>
                  </a:moveTo>
                  <a:lnTo>
                    <a:pt x="2610485" y="1258811"/>
                  </a:lnTo>
                  <a:lnTo>
                    <a:pt x="2610485" y="1865363"/>
                  </a:lnTo>
                  <a:lnTo>
                    <a:pt x="2644013" y="1865363"/>
                  </a:lnTo>
                  <a:lnTo>
                    <a:pt x="2644013" y="1258811"/>
                  </a:lnTo>
                  <a:close/>
                </a:path>
                <a:path w="5149850" h="2087880">
                  <a:moveTo>
                    <a:pt x="2924429" y="1258811"/>
                  </a:moveTo>
                  <a:lnTo>
                    <a:pt x="2887853" y="1258811"/>
                  </a:lnTo>
                  <a:lnTo>
                    <a:pt x="2887853" y="1904987"/>
                  </a:lnTo>
                  <a:lnTo>
                    <a:pt x="2924429" y="1904987"/>
                  </a:lnTo>
                  <a:lnTo>
                    <a:pt x="2924429" y="1258811"/>
                  </a:lnTo>
                  <a:close/>
                </a:path>
                <a:path w="5149850" h="2087880">
                  <a:moveTo>
                    <a:pt x="2991485" y="1258811"/>
                  </a:moveTo>
                  <a:lnTo>
                    <a:pt x="2957957" y="1258811"/>
                  </a:lnTo>
                  <a:lnTo>
                    <a:pt x="2957957" y="1917179"/>
                  </a:lnTo>
                  <a:lnTo>
                    <a:pt x="2991485" y="1917179"/>
                  </a:lnTo>
                  <a:lnTo>
                    <a:pt x="2991485" y="1258811"/>
                  </a:lnTo>
                  <a:close/>
                </a:path>
                <a:path w="5149850" h="2087880">
                  <a:moveTo>
                    <a:pt x="3165221" y="1258811"/>
                  </a:moveTo>
                  <a:lnTo>
                    <a:pt x="3131693" y="1258811"/>
                  </a:lnTo>
                  <a:lnTo>
                    <a:pt x="3131693" y="1938515"/>
                  </a:lnTo>
                  <a:lnTo>
                    <a:pt x="3165221" y="1938515"/>
                  </a:lnTo>
                  <a:lnTo>
                    <a:pt x="3165221" y="1258811"/>
                  </a:lnTo>
                  <a:close/>
                </a:path>
                <a:path w="5149850" h="2087880">
                  <a:moveTo>
                    <a:pt x="3409061" y="1258811"/>
                  </a:moveTo>
                  <a:lnTo>
                    <a:pt x="3375533" y="1258811"/>
                  </a:lnTo>
                  <a:lnTo>
                    <a:pt x="3375533" y="1981187"/>
                  </a:lnTo>
                  <a:lnTo>
                    <a:pt x="3409061" y="1981187"/>
                  </a:lnTo>
                  <a:lnTo>
                    <a:pt x="3409061" y="1258811"/>
                  </a:lnTo>
                  <a:close/>
                </a:path>
                <a:path w="5149850" h="2087880">
                  <a:moveTo>
                    <a:pt x="3549269" y="1258811"/>
                  </a:moveTo>
                  <a:lnTo>
                    <a:pt x="3515741" y="1258811"/>
                  </a:lnTo>
                  <a:lnTo>
                    <a:pt x="3479165" y="1258811"/>
                  </a:lnTo>
                  <a:lnTo>
                    <a:pt x="3479165" y="1984235"/>
                  </a:lnTo>
                  <a:lnTo>
                    <a:pt x="3515741" y="1984235"/>
                  </a:lnTo>
                  <a:lnTo>
                    <a:pt x="3515741" y="1987283"/>
                  </a:lnTo>
                  <a:lnTo>
                    <a:pt x="3549269" y="1987283"/>
                  </a:lnTo>
                  <a:lnTo>
                    <a:pt x="3549269" y="1258811"/>
                  </a:lnTo>
                  <a:close/>
                </a:path>
                <a:path w="5149850" h="2087880">
                  <a:moveTo>
                    <a:pt x="4454525" y="1258811"/>
                  </a:moveTo>
                  <a:lnTo>
                    <a:pt x="4417949" y="1258811"/>
                  </a:lnTo>
                  <a:lnTo>
                    <a:pt x="4417949" y="2045195"/>
                  </a:lnTo>
                  <a:lnTo>
                    <a:pt x="4454525" y="2045195"/>
                  </a:lnTo>
                  <a:lnTo>
                    <a:pt x="4454525" y="1258811"/>
                  </a:lnTo>
                  <a:close/>
                </a:path>
                <a:path w="5149850" h="2087880">
                  <a:moveTo>
                    <a:pt x="4768469" y="1258811"/>
                  </a:moveTo>
                  <a:lnTo>
                    <a:pt x="4731893" y="1258811"/>
                  </a:lnTo>
                  <a:lnTo>
                    <a:pt x="4731893" y="2060435"/>
                  </a:lnTo>
                  <a:lnTo>
                    <a:pt x="4768469" y="2060435"/>
                  </a:lnTo>
                  <a:lnTo>
                    <a:pt x="4768469" y="1258811"/>
                  </a:lnTo>
                  <a:close/>
                </a:path>
                <a:path w="5149850" h="2087880">
                  <a:moveTo>
                    <a:pt x="4872101" y="1258811"/>
                  </a:moveTo>
                  <a:lnTo>
                    <a:pt x="4835525" y="1258811"/>
                  </a:lnTo>
                  <a:lnTo>
                    <a:pt x="4835525" y="2069579"/>
                  </a:lnTo>
                  <a:lnTo>
                    <a:pt x="4872101" y="2069579"/>
                  </a:lnTo>
                  <a:lnTo>
                    <a:pt x="4872101" y="1258811"/>
                  </a:lnTo>
                  <a:close/>
                </a:path>
                <a:path w="5149850" h="2087880">
                  <a:moveTo>
                    <a:pt x="5045837" y="1258811"/>
                  </a:moveTo>
                  <a:lnTo>
                    <a:pt x="5012309" y="1258811"/>
                  </a:lnTo>
                  <a:lnTo>
                    <a:pt x="5012309" y="2081771"/>
                  </a:lnTo>
                  <a:lnTo>
                    <a:pt x="5045837" y="2081771"/>
                  </a:lnTo>
                  <a:lnTo>
                    <a:pt x="5045837" y="1258811"/>
                  </a:lnTo>
                  <a:close/>
                </a:path>
                <a:path w="5149850" h="2087880">
                  <a:moveTo>
                    <a:pt x="5149469" y="1258811"/>
                  </a:moveTo>
                  <a:lnTo>
                    <a:pt x="5115941" y="1258811"/>
                  </a:lnTo>
                  <a:lnTo>
                    <a:pt x="5115941" y="2087867"/>
                  </a:lnTo>
                  <a:lnTo>
                    <a:pt x="5149469" y="2087867"/>
                  </a:lnTo>
                  <a:lnTo>
                    <a:pt x="5149469" y="1258811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053212" y="810767"/>
              <a:ext cx="3549650" cy="1987550"/>
            </a:xfrm>
            <a:custGeom>
              <a:avLst/>
              <a:gdLst/>
              <a:ahLst/>
              <a:cxnLst/>
              <a:rect l="l" t="t" r="r" b="b"/>
              <a:pathLst>
                <a:path w="3549650" h="1987550">
                  <a:moveTo>
                    <a:pt x="34924" y="0"/>
                  </a:moveTo>
                  <a:lnTo>
                    <a:pt x="34924" y="1258824"/>
                  </a:lnTo>
                  <a:lnTo>
                    <a:pt x="0" y="1258824"/>
                  </a:lnTo>
                  <a:lnTo>
                    <a:pt x="0" y="0"/>
                  </a:lnTo>
                </a:path>
                <a:path w="3549650" h="1987550">
                  <a:moveTo>
                    <a:pt x="34924" y="332232"/>
                  </a:moveTo>
                  <a:lnTo>
                    <a:pt x="68452" y="332232"/>
                  </a:lnTo>
                  <a:lnTo>
                    <a:pt x="68452" y="1258824"/>
                  </a:lnTo>
                  <a:lnTo>
                    <a:pt x="34924" y="1258824"/>
                  </a:lnTo>
                  <a:lnTo>
                    <a:pt x="34924" y="332232"/>
                  </a:lnTo>
                </a:path>
                <a:path w="3549650" h="1987550">
                  <a:moveTo>
                    <a:pt x="105028" y="801624"/>
                  </a:moveTo>
                  <a:lnTo>
                    <a:pt x="138556" y="801624"/>
                  </a:lnTo>
                  <a:lnTo>
                    <a:pt x="138556" y="1258824"/>
                  </a:lnTo>
                  <a:lnTo>
                    <a:pt x="105028" y="1258824"/>
                  </a:lnTo>
                  <a:lnTo>
                    <a:pt x="105028" y="801624"/>
                  </a:lnTo>
                </a:path>
                <a:path w="3549650" h="1987550">
                  <a:moveTo>
                    <a:pt x="138556" y="810768"/>
                  </a:moveTo>
                  <a:lnTo>
                    <a:pt x="175132" y="810768"/>
                  </a:lnTo>
                  <a:lnTo>
                    <a:pt x="175132" y="1258824"/>
                  </a:lnTo>
                  <a:lnTo>
                    <a:pt x="138556" y="1258824"/>
                  </a:lnTo>
                  <a:lnTo>
                    <a:pt x="138556" y="810768"/>
                  </a:lnTo>
                </a:path>
                <a:path w="3549650" h="1987550">
                  <a:moveTo>
                    <a:pt x="175132" y="996696"/>
                  </a:moveTo>
                  <a:lnTo>
                    <a:pt x="208660" y="996696"/>
                  </a:lnTo>
                  <a:lnTo>
                    <a:pt x="208660" y="1258824"/>
                  </a:lnTo>
                  <a:lnTo>
                    <a:pt x="175132" y="1258824"/>
                  </a:lnTo>
                  <a:lnTo>
                    <a:pt x="175132" y="996696"/>
                  </a:lnTo>
                </a:path>
                <a:path w="3549650" h="1987550">
                  <a:moveTo>
                    <a:pt x="208660" y="1024128"/>
                  </a:moveTo>
                  <a:lnTo>
                    <a:pt x="242188" y="1024128"/>
                  </a:lnTo>
                  <a:lnTo>
                    <a:pt x="242188" y="1258824"/>
                  </a:lnTo>
                  <a:lnTo>
                    <a:pt x="208660" y="1258824"/>
                  </a:lnTo>
                  <a:lnTo>
                    <a:pt x="208660" y="1024128"/>
                  </a:lnTo>
                </a:path>
                <a:path w="3549650" h="1987550">
                  <a:moveTo>
                    <a:pt x="312292" y="1057656"/>
                  </a:moveTo>
                  <a:lnTo>
                    <a:pt x="348868" y="1057656"/>
                  </a:lnTo>
                  <a:lnTo>
                    <a:pt x="348868" y="1258824"/>
                  </a:lnTo>
                  <a:lnTo>
                    <a:pt x="312292" y="1258824"/>
                  </a:lnTo>
                  <a:lnTo>
                    <a:pt x="312292" y="1057656"/>
                  </a:lnTo>
                </a:path>
                <a:path w="3549650" h="1987550">
                  <a:moveTo>
                    <a:pt x="348868" y="1106424"/>
                  </a:moveTo>
                  <a:lnTo>
                    <a:pt x="382396" y="1106424"/>
                  </a:lnTo>
                  <a:lnTo>
                    <a:pt x="382396" y="1258824"/>
                  </a:lnTo>
                  <a:lnTo>
                    <a:pt x="348868" y="1258824"/>
                  </a:lnTo>
                  <a:lnTo>
                    <a:pt x="348868" y="1106424"/>
                  </a:lnTo>
                </a:path>
                <a:path w="3549650" h="1987550">
                  <a:moveTo>
                    <a:pt x="382396" y="1106424"/>
                  </a:moveTo>
                  <a:lnTo>
                    <a:pt x="418972" y="1106424"/>
                  </a:lnTo>
                  <a:lnTo>
                    <a:pt x="418972" y="1258824"/>
                  </a:lnTo>
                  <a:lnTo>
                    <a:pt x="382396" y="1258824"/>
                  </a:lnTo>
                  <a:lnTo>
                    <a:pt x="382396" y="1106424"/>
                  </a:lnTo>
                </a:path>
                <a:path w="3549650" h="1987550">
                  <a:moveTo>
                    <a:pt x="418972" y="1115568"/>
                  </a:moveTo>
                  <a:lnTo>
                    <a:pt x="452500" y="1115568"/>
                  </a:lnTo>
                  <a:lnTo>
                    <a:pt x="452500" y="1258824"/>
                  </a:lnTo>
                  <a:lnTo>
                    <a:pt x="418972" y="1258824"/>
                  </a:lnTo>
                  <a:lnTo>
                    <a:pt x="418972" y="1115568"/>
                  </a:lnTo>
                </a:path>
                <a:path w="3549650" h="1987550">
                  <a:moveTo>
                    <a:pt x="452500" y="1146048"/>
                  </a:moveTo>
                  <a:lnTo>
                    <a:pt x="486028" y="1146048"/>
                  </a:lnTo>
                  <a:lnTo>
                    <a:pt x="486028" y="1258824"/>
                  </a:lnTo>
                  <a:lnTo>
                    <a:pt x="452500" y="1258824"/>
                  </a:lnTo>
                  <a:lnTo>
                    <a:pt x="452500" y="1146048"/>
                  </a:lnTo>
                </a:path>
                <a:path w="3549650" h="1987550">
                  <a:moveTo>
                    <a:pt x="486028" y="1164336"/>
                  </a:moveTo>
                  <a:lnTo>
                    <a:pt x="522604" y="1164336"/>
                  </a:lnTo>
                  <a:lnTo>
                    <a:pt x="522604" y="1258824"/>
                  </a:lnTo>
                  <a:lnTo>
                    <a:pt x="486028" y="1258824"/>
                  </a:lnTo>
                  <a:lnTo>
                    <a:pt x="486028" y="1164336"/>
                  </a:lnTo>
                </a:path>
                <a:path w="3549650" h="1987550">
                  <a:moveTo>
                    <a:pt x="522604" y="1173480"/>
                  </a:moveTo>
                  <a:lnTo>
                    <a:pt x="556132" y="1173480"/>
                  </a:lnTo>
                  <a:lnTo>
                    <a:pt x="556132" y="1258824"/>
                  </a:lnTo>
                  <a:lnTo>
                    <a:pt x="522604" y="1258824"/>
                  </a:lnTo>
                  <a:lnTo>
                    <a:pt x="522604" y="1173480"/>
                  </a:lnTo>
                </a:path>
                <a:path w="3549650" h="1987550">
                  <a:moveTo>
                    <a:pt x="556132" y="1188720"/>
                  </a:moveTo>
                  <a:lnTo>
                    <a:pt x="592708" y="1188720"/>
                  </a:lnTo>
                  <a:lnTo>
                    <a:pt x="592708" y="1258824"/>
                  </a:lnTo>
                  <a:lnTo>
                    <a:pt x="556132" y="1258824"/>
                  </a:lnTo>
                  <a:lnTo>
                    <a:pt x="556132" y="1188720"/>
                  </a:lnTo>
                </a:path>
                <a:path w="3549650" h="1987550">
                  <a:moveTo>
                    <a:pt x="592708" y="1207008"/>
                  </a:moveTo>
                  <a:lnTo>
                    <a:pt x="626236" y="1207008"/>
                  </a:lnTo>
                  <a:lnTo>
                    <a:pt x="626236" y="1258824"/>
                  </a:lnTo>
                  <a:lnTo>
                    <a:pt x="592708" y="1258824"/>
                  </a:lnTo>
                  <a:lnTo>
                    <a:pt x="592708" y="1207008"/>
                  </a:lnTo>
                </a:path>
                <a:path w="3549650" h="1987550">
                  <a:moveTo>
                    <a:pt x="626236" y="1258824"/>
                  </a:moveTo>
                  <a:lnTo>
                    <a:pt x="659764" y="1258824"/>
                  </a:lnTo>
                  <a:lnTo>
                    <a:pt x="659764" y="1261872"/>
                  </a:lnTo>
                  <a:lnTo>
                    <a:pt x="626236" y="1261872"/>
                  </a:lnTo>
                  <a:lnTo>
                    <a:pt x="626236" y="1258824"/>
                  </a:lnTo>
                </a:path>
                <a:path w="3549650" h="1987550">
                  <a:moveTo>
                    <a:pt x="659764" y="1304544"/>
                  </a:moveTo>
                  <a:lnTo>
                    <a:pt x="696340" y="1304544"/>
                  </a:lnTo>
                  <a:lnTo>
                    <a:pt x="696340" y="1258824"/>
                  </a:lnTo>
                  <a:lnTo>
                    <a:pt x="659764" y="1258824"/>
                  </a:lnTo>
                  <a:lnTo>
                    <a:pt x="659764" y="1304544"/>
                  </a:lnTo>
                </a:path>
                <a:path w="3549650" h="1987550">
                  <a:moveTo>
                    <a:pt x="836548" y="1386840"/>
                  </a:moveTo>
                  <a:lnTo>
                    <a:pt x="870076" y="1386840"/>
                  </a:lnTo>
                  <a:lnTo>
                    <a:pt x="870076" y="1258824"/>
                  </a:lnTo>
                  <a:lnTo>
                    <a:pt x="836548" y="1258824"/>
                  </a:lnTo>
                  <a:lnTo>
                    <a:pt x="836548" y="1386840"/>
                  </a:lnTo>
                </a:path>
                <a:path w="3549650" h="1987550">
                  <a:moveTo>
                    <a:pt x="870076" y="1399032"/>
                  </a:moveTo>
                  <a:lnTo>
                    <a:pt x="903604" y="1399032"/>
                  </a:lnTo>
                  <a:lnTo>
                    <a:pt x="903604" y="1258824"/>
                  </a:lnTo>
                  <a:lnTo>
                    <a:pt x="870076" y="1258824"/>
                  </a:lnTo>
                  <a:lnTo>
                    <a:pt x="870076" y="1399032"/>
                  </a:lnTo>
                </a:path>
                <a:path w="3549650" h="1987550">
                  <a:moveTo>
                    <a:pt x="940180" y="1405128"/>
                  </a:moveTo>
                  <a:lnTo>
                    <a:pt x="973708" y="1405128"/>
                  </a:lnTo>
                  <a:lnTo>
                    <a:pt x="973708" y="1258824"/>
                  </a:lnTo>
                  <a:lnTo>
                    <a:pt x="940180" y="1258824"/>
                  </a:lnTo>
                  <a:lnTo>
                    <a:pt x="940180" y="1405128"/>
                  </a:lnTo>
                </a:path>
                <a:path w="3549650" h="1987550">
                  <a:moveTo>
                    <a:pt x="973708" y="1414272"/>
                  </a:moveTo>
                  <a:lnTo>
                    <a:pt x="1010284" y="1414272"/>
                  </a:lnTo>
                  <a:lnTo>
                    <a:pt x="1010284" y="1258824"/>
                  </a:lnTo>
                  <a:lnTo>
                    <a:pt x="973708" y="1258824"/>
                  </a:lnTo>
                  <a:lnTo>
                    <a:pt x="973708" y="1414272"/>
                  </a:lnTo>
                </a:path>
                <a:path w="3549650" h="1987550">
                  <a:moveTo>
                    <a:pt x="1010284" y="1432560"/>
                  </a:moveTo>
                  <a:lnTo>
                    <a:pt x="1043812" y="1432560"/>
                  </a:lnTo>
                  <a:lnTo>
                    <a:pt x="1043812" y="1258824"/>
                  </a:lnTo>
                  <a:lnTo>
                    <a:pt x="1010284" y="1258824"/>
                  </a:lnTo>
                  <a:lnTo>
                    <a:pt x="1010284" y="1432560"/>
                  </a:lnTo>
                </a:path>
                <a:path w="3549650" h="1987550">
                  <a:moveTo>
                    <a:pt x="1043812" y="1435608"/>
                  </a:moveTo>
                  <a:lnTo>
                    <a:pt x="1077340" y="1435608"/>
                  </a:lnTo>
                  <a:lnTo>
                    <a:pt x="1077340" y="1258824"/>
                  </a:lnTo>
                  <a:lnTo>
                    <a:pt x="1043812" y="1258824"/>
                  </a:lnTo>
                  <a:lnTo>
                    <a:pt x="1043812" y="1435608"/>
                  </a:lnTo>
                </a:path>
                <a:path w="3549650" h="1987550">
                  <a:moveTo>
                    <a:pt x="1184020" y="1493520"/>
                  </a:moveTo>
                  <a:lnTo>
                    <a:pt x="1217548" y="1493520"/>
                  </a:lnTo>
                  <a:lnTo>
                    <a:pt x="1217548" y="1258824"/>
                  </a:lnTo>
                  <a:lnTo>
                    <a:pt x="1184020" y="1258824"/>
                  </a:lnTo>
                  <a:lnTo>
                    <a:pt x="1184020" y="1493520"/>
                  </a:lnTo>
                </a:path>
                <a:path w="3549650" h="1987550">
                  <a:moveTo>
                    <a:pt x="1217548" y="1551432"/>
                  </a:moveTo>
                  <a:lnTo>
                    <a:pt x="1254124" y="1551432"/>
                  </a:lnTo>
                  <a:lnTo>
                    <a:pt x="1254124" y="1258824"/>
                  </a:lnTo>
                  <a:lnTo>
                    <a:pt x="1217548" y="1258824"/>
                  </a:lnTo>
                  <a:lnTo>
                    <a:pt x="1217548" y="1551432"/>
                  </a:lnTo>
                </a:path>
                <a:path w="3549650" h="1987550">
                  <a:moveTo>
                    <a:pt x="1254124" y="1554480"/>
                  </a:moveTo>
                  <a:lnTo>
                    <a:pt x="1287652" y="1554480"/>
                  </a:lnTo>
                  <a:lnTo>
                    <a:pt x="1287652" y="1258824"/>
                  </a:lnTo>
                  <a:lnTo>
                    <a:pt x="1254124" y="1258824"/>
                  </a:lnTo>
                  <a:lnTo>
                    <a:pt x="1254124" y="1554480"/>
                  </a:lnTo>
                </a:path>
                <a:path w="3549650" h="1987550">
                  <a:moveTo>
                    <a:pt x="1287652" y="1557528"/>
                  </a:moveTo>
                  <a:lnTo>
                    <a:pt x="1321180" y="1557528"/>
                  </a:lnTo>
                  <a:lnTo>
                    <a:pt x="1321180" y="1258824"/>
                  </a:lnTo>
                  <a:lnTo>
                    <a:pt x="1287652" y="1258824"/>
                  </a:lnTo>
                  <a:lnTo>
                    <a:pt x="1287652" y="1557528"/>
                  </a:lnTo>
                </a:path>
                <a:path w="3549650" h="1987550">
                  <a:moveTo>
                    <a:pt x="1321180" y="1566672"/>
                  </a:moveTo>
                  <a:lnTo>
                    <a:pt x="1357756" y="1566672"/>
                  </a:lnTo>
                  <a:lnTo>
                    <a:pt x="1357756" y="1258824"/>
                  </a:lnTo>
                  <a:lnTo>
                    <a:pt x="1321180" y="1258824"/>
                  </a:lnTo>
                  <a:lnTo>
                    <a:pt x="1321180" y="1566672"/>
                  </a:lnTo>
                </a:path>
                <a:path w="3549650" h="1987550">
                  <a:moveTo>
                    <a:pt x="1391284" y="1575816"/>
                  </a:moveTo>
                  <a:lnTo>
                    <a:pt x="1427860" y="1575816"/>
                  </a:lnTo>
                  <a:lnTo>
                    <a:pt x="1427860" y="1258824"/>
                  </a:lnTo>
                  <a:lnTo>
                    <a:pt x="1391284" y="1258824"/>
                  </a:lnTo>
                  <a:lnTo>
                    <a:pt x="1391284" y="1575816"/>
                  </a:lnTo>
                </a:path>
                <a:path w="3549650" h="1987550">
                  <a:moveTo>
                    <a:pt x="1427860" y="1600200"/>
                  </a:moveTo>
                  <a:lnTo>
                    <a:pt x="1461388" y="1600200"/>
                  </a:lnTo>
                  <a:lnTo>
                    <a:pt x="1461388" y="1258824"/>
                  </a:lnTo>
                  <a:lnTo>
                    <a:pt x="1427860" y="1258824"/>
                  </a:lnTo>
                  <a:lnTo>
                    <a:pt x="1427860" y="1600200"/>
                  </a:lnTo>
                </a:path>
                <a:path w="3549650" h="1987550">
                  <a:moveTo>
                    <a:pt x="1461388" y="1606296"/>
                  </a:moveTo>
                  <a:lnTo>
                    <a:pt x="1494916" y="1606296"/>
                  </a:lnTo>
                  <a:lnTo>
                    <a:pt x="1494916" y="1258824"/>
                  </a:lnTo>
                  <a:lnTo>
                    <a:pt x="1461388" y="1258824"/>
                  </a:lnTo>
                  <a:lnTo>
                    <a:pt x="1461388" y="1606296"/>
                  </a:lnTo>
                </a:path>
                <a:path w="3549650" h="1987550">
                  <a:moveTo>
                    <a:pt x="1494916" y="1615440"/>
                  </a:moveTo>
                  <a:lnTo>
                    <a:pt x="1531492" y="1615440"/>
                  </a:lnTo>
                  <a:lnTo>
                    <a:pt x="1531492" y="1258824"/>
                  </a:lnTo>
                  <a:lnTo>
                    <a:pt x="1494916" y="1258824"/>
                  </a:lnTo>
                  <a:lnTo>
                    <a:pt x="1494916" y="1615440"/>
                  </a:lnTo>
                </a:path>
                <a:path w="3549650" h="1987550">
                  <a:moveTo>
                    <a:pt x="1531492" y="1618488"/>
                  </a:moveTo>
                  <a:lnTo>
                    <a:pt x="1565020" y="1618488"/>
                  </a:lnTo>
                  <a:lnTo>
                    <a:pt x="1565020" y="1258824"/>
                  </a:lnTo>
                  <a:lnTo>
                    <a:pt x="1531492" y="1258824"/>
                  </a:lnTo>
                  <a:lnTo>
                    <a:pt x="1531492" y="1618488"/>
                  </a:lnTo>
                </a:path>
                <a:path w="3549650" h="1987550">
                  <a:moveTo>
                    <a:pt x="1565020" y="1636776"/>
                  </a:moveTo>
                  <a:lnTo>
                    <a:pt x="1601596" y="1636776"/>
                  </a:lnTo>
                  <a:lnTo>
                    <a:pt x="1601596" y="1258824"/>
                  </a:lnTo>
                  <a:lnTo>
                    <a:pt x="1565020" y="1258824"/>
                  </a:lnTo>
                  <a:lnTo>
                    <a:pt x="1565020" y="1636776"/>
                  </a:lnTo>
                </a:path>
                <a:path w="3549650" h="1987550">
                  <a:moveTo>
                    <a:pt x="1601596" y="1652016"/>
                  </a:moveTo>
                  <a:lnTo>
                    <a:pt x="1635124" y="1652016"/>
                  </a:lnTo>
                  <a:lnTo>
                    <a:pt x="1635124" y="1258824"/>
                  </a:lnTo>
                  <a:lnTo>
                    <a:pt x="1601596" y="1258824"/>
                  </a:lnTo>
                  <a:lnTo>
                    <a:pt x="1601596" y="1652016"/>
                  </a:lnTo>
                </a:path>
                <a:path w="3549650" h="1987550">
                  <a:moveTo>
                    <a:pt x="1635124" y="1661160"/>
                  </a:moveTo>
                  <a:lnTo>
                    <a:pt x="1671700" y="1661160"/>
                  </a:lnTo>
                  <a:lnTo>
                    <a:pt x="1671700" y="1258824"/>
                  </a:lnTo>
                  <a:lnTo>
                    <a:pt x="1635124" y="1258824"/>
                  </a:lnTo>
                  <a:lnTo>
                    <a:pt x="1635124" y="1661160"/>
                  </a:lnTo>
                </a:path>
                <a:path w="3549650" h="1987550">
                  <a:moveTo>
                    <a:pt x="1671700" y="1664208"/>
                  </a:moveTo>
                  <a:lnTo>
                    <a:pt x="1705228" y="1664208"/>
                  </a:lnTo>
                  <a:lnTo>
                    <a:pt x="1705228" y="1258824"/>
                  </a:lnTo>
                  <a:lnTo>
                    <a:pt x="1671700" y="1258824"/>
                  </a:lnTo>
                  <a:lnTo>
                    <a:pt x="1671700" y="1664208"/>
                  </a:lnTo>
                </a:path>
                <a:path w="3549650" h="1987550">
                  <a:moveTo>
                    <a:pt x="1705228" y="1667256"/>
                  </a:moveTo>
                  <a:lnTo>
                    <a:pt x="1738756" y="1667256"/>
                  </a:lnTo>
                  <a:lnTo>
                    <a:pt x="1738756" y="1258824"/>
                  </a:lnTo>
                  <a:lnTo>
                    <a:pt x="1705228" y="1258824"/>
                  </a:lnTo>
                  <a:lnTo>
                    <a:pt x="1705228" y="1667256"/>
                  </a:lnTo>
                </a:path>
                <a:path w="3549650" h="1987550">
                  <a:moveTo>
                    <a:pt x="1738756" y="1670304"/>
                  </a:moveTo>
                  <a:lnTo>
                    <a:pt x="1775332" y="1670304"/>
                  </a:lnTo>
                  <a:lnTo>
                    <a:pt x="1775332" y="1258824"/>
                  </a:lnTo>
                  <a:lnTo>
                    <a:pt x="1738756" y="1258824"/>
                  </a:lnTo>
                  <a:lnTo>
                    <a:pt x="1738756" y="1670304"/>
                  </a:lnTo>
                </a:path>
                <a:path w="3549650" h="1987550">
                  <a:moveTo>
                    <a:pt x="1775332" y="1670304"/>
                  </a:moveTo>
                  <a:lnTo>
                    <a:pt x="1808860" y="1670304"/>
                  </a:lnTo>
                  <a:lnTo>
                    <a:pt x="1808860" y="1258824"/>
                  </a:lnTo>
                  <a:lnTo>
                    <a:pt x="1775332" y="1258824"/>
                  </a:lnTo>
                  <a:lnTo>
                    <a:pt x="1775332" y="1670304"/>
                  </a:lnTo>
                </a:path>
                <a:path w="3549650" h="1987550">
                  <a:moveTo>
                    <a:pt x="2400172" y="1837944"/>
                  </a:moveTo>
                  <a:lnTo>
                    <a:pt x="2436748" y="1837944"/>
                  </a:lnTo>
                  <a:lnTo>
                    <a:pt x="2436748" y="1258824"/>
                  </a:lnTo>
                  <a:lnTo>
                    <a:pt x="2400172" y="1258824"/>
                  </a:lnTo>
                  <a:lnTo>
                    <a:pt x="2400172" y="1837944"/>
                  </a:lnTo>
                </a:path>
                <a:path w="3549650" h="1987550">
                  <a:moveTo>
                    <a:pt x="2436748" y="1859280"/>
                  </a:moveTo>
                  <a:lnTo>
                    <a:pt x="2470276" y="1859280"/>
                  </a:lnTo>
                  <a:lnTo>
                    <a:pt x="2470276" y="1258824"/>
                  </a:lnTo>
                  <a:lnTo>
                    <a:pt x="2436748" y="1258824"/>
                  </a:lnTo>
                  <a:lnTo>
                    <a:pt x="2436748" y="1859280"/>
                  </a:lnTo>
                </a:path>
                <a:path w="3549650" h="1987550">
                  <a:moveTo>
                    <a:pt x="3479164" y="1984248"/>
                  </a:moveTo>
                  <a:lnTo>
                    <a:pt x="3515740" y="1984248"/>
                  </a:lnTo>
                  <a:lnTo>
                    <a:pt x="3515740" y="1258824"/>
                  </a:lnTo>
                  <a:lnTo>
                    <a:pt x="3479164" y="1258824"/>
                  </a:lnTo>
                  <a:lnTo>
                    <a:pt x="3479164" y="1984248"/>
                  </a:lnTo>
                </a:path>
                <a:path w="3549650" h="1987550">
                  <a:moveTo>
                    <a:pt x="3515740" y="1987296"/>
                  </a:moveTo>
                  <a:lnTo>
                    <a:pt x="3549268" y="1987296"/>
                  </a:lnTo>
                  <a:lnTo>
                    <a:pt x="3549268" y="1258824"/>
                  </a:lnTo>
                  <a:lnTo>
                    <a:pt x="3515740" y="1258824"/>
                  </a:lnTo>
                  <a:lnTo>
                    <a:pt x="3515740" y="19872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331976" y="1840991"/>
              <a:ext cx="7132320" cy="1188720"/>
            </a:xfrm>
            <a:custGeom>
              <a:avLst/>
              <a:gdLst/>
              <a:ahLst/>
              <a:cxnLst/>
              <a:rect l="l" t="t" r="r" b="b"/>
              <a:pathLst>
                <a:path w="7132320" h="1188720">
                  <a:moveTo>
                    <a:pt x="33528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33528" y="228600"/>
                  </a:lnTo>
                  <a:lnTo>
                    <a:pt x="33528" y="0"/>
                  </a:lnTo>
                  <a:close/>
                </a:path>
                <a:path w="7132320" h="1188720">
                  <a:moveTo>
                    <a:pt x="451104" y="228600"/>
                  </a:moveTo>
                  <a:lnTo>
                    <a:pt x="417576" y="228600"/>
                  </a:lnTo>
                  <a:lnTo>
                    <a:pt x="417576" y="301752"/>
                  </a:lnTo>
                  <a:lnTo>
                    <a:pt x="451104" y="301752"/>
                  </a:lnTo>
                  <a:lnTo>
                    <a:pt x="451104" y="228600"/>
                  </a:lnTo>
                  <a:close/>
                </a:path>
                <a:path w="7132320" h="1188720">
                  <a:moveTo>
                    <a:pt x="835152" y="228600"/>
                  </a:moveTo>
                  <a:lnTo>
                    <a:pt x="798576" y="228600"/>
                  </a:lnTo>
                  <a:lnTo>
                    <a:pt x="798576" y="405384"/>
                  </a:lnTo>
                  <a:lnTo>
                    <a:pt x="835152" y="405384"/>
                  </a:lnTo>
                  <a:lnTo>
                    <a:pt x="835152" y="228600"/>
                  </a:lnTo>
                  <a:close/>
                </a:path>
                <a:path w="7132320" h="1188720">
                  <a:moveTo>
                    <a:pt x="905256" y="228600"/>
                  </a:moveTo>
                  <a:lnTo>
                    <a:pt x="868680" y="228600"/>
                  </a:lnTo>
                  <a:lnTo>
                    <a:pt x="868680" y="441960"/>
                  </a:lnTo>
                  <a:lnTo>
                    <a:pt x="905256" y="441960"/>
                  </a:lnTo>
                  <a:lnTo>
                    <a:pt x="905256" y="228600"/>
                  </a:lnTo>
                  <a:close/>
                </a:path>
                <a:path w="7132320" h="1188720">
                  <a:moveTo>
                    <a:pt x="1566672" y="228600"/>
                  </a:moveTo>
                  <a:lnTo>
                    <a:pt x="1530096" y="228600"/>
                  </a:lnTo>
                  <a:lnTo>
                    <a:pt x="1530096" y="664464"/>
                  </a:lnTo>
                  <a:lnTo>
                    <a:pt x="1566672" y="664464"/>
                  </a:lnTo>
                  <a:lnTo>
                    <a:pt x="1566672" y="228600"/>
                  </a:lnTo>
                  <a:close/>
                </a:path>
                <a:path w="7132320" h="1188720">
                  <a:moveTo>
                    <a:pt x="1740408" y="228600"/>
                  </a:moveTo>
                  <a:lnTo>
                    <a:pt x="1703832" y="228600"/>
                  </a:lnTo>
                  <a:lnTo>
                    <a:pt x="1703832" y="716280"/>
                  </a:lnTo>
                  <a:lnTo>
                    <a:pt x="1740408" y="716280"/>
                  </a:lnTo>
                  <a:lnTo>
                    <a:pt x="1740408" y="228600"/>
                  </a:lnTo>
                  <a:close/>
                </a:path>
                <a:path w="7132320" h="1188720">
                  <a:moveTo>
                    <a:pt x="1947672" y="228600"/>
                  </a:moveTo>
                  <a:lnTo>
                    <a:pt x="1914144" y="228600"/>
                  </a:lnTo>
                  <a:lnTo>
                    <a:pt x="1914144" y="783336"/>
                  </a:lnTo>
                  <a:lnTo>
                    <a:pt x="1947672" y="783336"/>
                  </a:lnTo>
                  <a:lnTo>
                    <a:pt x="1947672" y="228600"/>
                  </a:lnTo>
                  <a:close/>
                </a:path>
                <a:path w="7132320" h="1188720">
                  <a:moveTo>
                    <a:pt x="2017776" y="228600"/>
                  </a:moveTo>
                  <a:lnTo>
                    <a:pt x="1984248" y="228600"/>
                  </a:lnTo>
                  <a:lnTo>
                    <a:pt x="1984248" y="789432"/>
                  </a:lnTo>
                  <a:lnTo>
                    <a:pt x="2017776" y="789432"/>
                  </a:lnTo>
                  <a:lnTo>
                    <a:pt x="2017776" y="228600"/>
                  </a:lnTo>
                  <a:close/>
                </a:path>
                <a:path w="7132320" h="1188720">
                  <a:moveTo>
                    <a:pt x="2121408" y="228600"/>
                  </a:moveTo>
                  <a:lnTo>
                    <a:pt x="2087880" y="228600"/>
                  </a:lnTo>
                  <a:lnTo>
                    <a:pt x="2087880" y="804672"/>
                  </a:lnTo>
                  <a:lnTo>
                    <a:pt x="2121408" y="804672"/>
                  </a:lnTo>
                  <a:lnTo>
                    <a:pt x="2121408" y="228600"/>
                  </a:lnTo>
                  <a:close/>
                </a:path>
                <a:path w="7132320" h="1188720">
                  <a:moveTo>
                    <a:pt x="2401824" y="228600"/>
                  </a:moveTo>
                  <a:lnTo>
                    <a:pt x="2365248" y="228600"/>
                  </a:lnTo>
                  <a:lnTo>
                    <a:pt x="2365248" y="838200"/>
                  </a:lnTo>
                  <a:lnTo>
                    <a:pt x="2401824" y="838200"/>
                  </a:lnTo>
                  <a:lnTo>
                    <a:pt x="2401824" y="228600"/>
                  </a:lnTo>
                  <a:close/>
                </a:path>
                <a:path w="7132320" h="1188720">
                  <a:moveTo>
                    <a:pt x="2505456" y="228600"/>
                  </a:moveTo>
                  <a:lnTo>
                    <a:pt x="2468880" y="228600"/>
                  </a:lnTo>
                  <a:lnTo>
                    <a:pt x="2468880" y="856488"/>
                  </a:lnTo>
                  <a:lnTo>
                    <a:pt x="2505456" y="856488"/>
                  </a:lnTo>
                  <a:lnTo>
                    <a:pt x="2505456" y="228600"/>
                  </a:lnTo>
                  <a:close/>
                </a:path>
                <a:path w="7132320" h="1188720">
                  <a:moveTo>
                    <a:pt x="2609088" y="228600"/>
                  </a:moveTo>
                  <a:lnTo>
                    <a:pt x="2575560" y="228600"/>
                  </a:lnTo>
                  <a:lnTo>
                    <a:pt x="2575560" y="871728"/>
                  </a:lnTo>
                  <a:lnTo>
                    <a:pt x="2609088" y="871728"/>
                  </a:lnTo>
                  <a:lnTo>
                    <a:pt x="2609088" y="228600"/>
                  </a:lnTo>
                  <a:close/>
                </a:path>
                <a:path w="7132320" h="1188720">
                  <a:moveTo>
                    <a:pt x="2782824" y="228600"/>
                  </a:moveTo>
                  <a:lnTo>
                    <a:pt x="2749296" y="228600"/>
                  </a:lnTo>
                  <a:lnTo>
                    <a:pt x="2749296" y="899160"/>
                  </a:lnTo>
                  <a:lnTo>
                    <a:pt x="2782824" y="899160"/>
                  </a:lnTo>
                  <a:lnTo>
                    <a:pt x="2782824" y="228600"/>
                  </a:lnTo>
                  <a:close/>
                </a:path>
                <a:path w="7132320" h="1188720">
                  <a:moveTo>
                    <a:pt x="2852928" y="228600"/>
                  </a:moveTo>
                  <a:lnTo>
                    <a:pt x="2819400" y="228600"/>
                  </a:lnTo>
                  <a:lnTo>
                    <a:pt x="2819400" y="908304"/>
                  </a:lnTo>
                  <a:lnTo>
                    <a:pt x="2852928" y="908304"/>
                  </a:lnTo>
                  <a:lnTo>
                    <a:pt x="2852928" y="228600"/>
                  </a:lnTo>
                  <a:close/>
                </a:path>
                <a:path w="7132320" h="1188720">
                  <a:moveTo>
                    <a:pt x="2923032" y="228600"/>
                  </a:moveTo>
                  <a:lnTo>
                    <a:pt x="2886456" y="228600"/>
                  </a:lnTo>
                  <a:lnTo>
                    <a:pt x="2886456" y="923544"/>
                  </a:lnTo>
                  <a:lnTo>
                    <a:pt x="2923032" y="923544"/>
                  </a:lnTo>
                  <a:lnTo>
                    <a:pt x="2923032" y="228600"/>
                  </a:lnTo>
                  <a:close/>
                </a:path>
                <a:path w="7132320" h="1188720">
                  <a:moveTo>
                    <a:pt x="2993136" y="228600"/>
                  </a:moveTo>
                  <a:lnTo>
                    <a:pt x="2956560" y="228600"/>
                  </a:lnTo>
                  <a:lnTo>
                    <a:pt x="2956560" y="923544"/>
                  </a:lnTo>
                  <a:lnTo>
                    <a:pt x="2993136" y="923544"/>
                  </a:lnTo>
                  <a:lnTo>
                    <a:pt x="2993136" y="228600"/>
                  </a:lnTo>
                  <a:close/>
                </a:path>
                <a:path w="7132320" h="1188720">
                  <a:moveTo>
                    <a:pt x="3166872" y="228600"/>
                  </a:moveTo>
                  <a:lnTo>
                    <a:pt x="3130296" y="228600"/>
                  </a:lnTo>
                  <a:lnTo>
                    <a:pt x="3130296" y="950976"/>
                  </a:lnTo>
                  <a:lnTo>
                    <a:pt x="3166872" y="950976"/>
                  </a:lnTo>
                  <a:lnTo>
                    <a:pt x="3166872" y="228600"/>
                  </a:lnTo>
                  <a:close/>
                </a:path>
                <a:path w="7132320" h="1188720">
                  <a:moveTo>
                    <a:pt x="3304032" y="228600"/>
                  </a:moveTo>
                  <a:lnTo>
                    <a:pt x="3270504" y="228600"/>
                  </a:lnTo>
                  <a:lnTo>
                    <a:pt x="3270504" y="960120"/>
                  </a:lnTo>
                  <a:lnTo>
                    <a:pt x="3304032" y="960120"/>
                  </a:lnTo>
                  <a:lnTo>
                    <a:pt x="3304032" y="228600"/>
                  </a:lnTo>
                  <a:close/>
                </a:path>
                <a:path w="7132320" h="1188720">
                  <a:moveTo>
                    <a:pt x="3410712" y="228600"/>
                  </a:moveTo>
                  <a:lnTo>
                    <a:pt x="3374136" y="228600"/>
                  </a:lnTo>
                  <a:lnTo>
                    <a:pt x="3374136" y="975360"/>
                  </a:lnTo>
                  <a:lnTo>
                    <a:pt x="3410712" y="975360"/>
                  </a:lnTo>
                  <a:lnTo>
                    <a:pt x="3410712" y="228600"/>
                  </a:lnTo>
                  <a:close/>
                </a:path>
                <a:path w="7132320" h="1188720">
                  <a:moveTo>
                    <a:pt x="3547872" y="228600"/>
                  </a:moveTo>
                  <a:lnTo>
                    <a:pt x="3514344" y="228600"/>
                  </a:lnTo>
                  <a:lnTo>
                    <a:pt x="3514344" y="990600"/>
                  </a:lnTo>
                  <a:lnTo>
                    <a:pt x="3547872" y="990600"/>
                  </a:lnTo>
                  <a:lnTo>
                    <a:pt x="3547872" y="228600"/>
                  </a:lnTo>
                  <a:close/>
                </a:path>
                <a:path w="7132320" h="1188720">
                  <a:moveTo>
                    <a:pt x="3654552" y="228600"/>
                  </a:moveTo>
                  <a:lnTo>
                    <a:pt x="3617976" y="228600"/>
                  </a:lnTo>
                  <a:lnTo>
                    <a:pt x="3617976" y="996696"/>
                  </a:lnTo>
                  <a:lnTo>
                    <a:pt x="3654552" y="996696"/>
                  </a:lnTo>
                  <a:lnTo>
                    <a:pt x="3654552" y="228600"/>
                  </a:lnTo>
                  <a:close/>
                </a:path>
                <a:path w="7132320" h="1188720">
                  <a:moveTo>
                    <a:pt x="3758184" y="228600"/>
                  </a:moveTo>
                  <a:lnTo>
                    <a:pt x="3721608" y="228600"/>
                  </a:lnTo>
                  <a:lnTo>
                    <a:pt x="3688080" y="228600"/>
                  </a:lnTo>
                  <a:lnTo>
                    <a:pt x="3688080" y="996696"/>
                  </a:lnTo>
                  <a:lnTo>
                    <a:pt x="3721608" y="996696"/>
                  </a:lnTo>
                  <a:lnTo>
                    <a:pt x="3721608" y="999744"/>
                  </a:lnTo>
                  <a:lnTo>
                    <a:pt x="3758184" y="999744"/>
                  </a:lnTo>
                  <a:lnTo>
                    <a:pt x="3758184" y="228600"/>
                  </a:lnTo>
                  <a:close/>
                </a:path>
                <a:path w="7132320" h="1188720">
                  <a:moveTo>
                    <a:pt x="3965448" y="228600"/>
                  </a:moveTo>
                  <a:lnTo>
                    <a:pt x="3931920" y="228600"/>
                  </a:lnTo>
                  <a:lnTo>
                    <a:pt x="3898392" y="228600"/>
                  </a:lnTo>
                  <a:lnTo>
                    <a:pt x="3898392" y="1005840"/>
                  </a:lnTo>
                  <a:lnTo>
                    <a:pt x="3931920" y="1005840"/>
                  </a:lnTo>
                  <a:lnTo>
                    <a:pt x="3965448" y="1005840"/>
                  </a:lnTo>
                  <a:lnTo>
                    <a:pt x="3965448" y="228600"/>
                  </a:lnTo>
                  <a:close/>
                </a:path>
                <a:path w="7132320" h="1188720">
                  <a:moveTo>
                    <a:pt x="4139184" y="228600"/>
                  </a:moveTo>
                  <a:lnTo>
                    <a:pt x="4105656" y="228600"/>
                  </a:lnTo>
                  <a:lnTo>
                    <a:pt x="4105656" y="1014984"/>
                  </a:lnTo>
                  <a:lnTo>
                    <a:pt x="4139184" y="1014984"/>
                  </a:lnTo>
                  <a:lnTo>
                    <a:pt x="4139184" y="228600"/>
                  </a:lnTo>
                  <a:close/>
                </a:path>
                <a:path w="7132320" h="1188720">
                  <a:moveTo>
                    <a:pt x="4209288" y="228600"/>
                  </a:moveTo>
                  <a:lnTo>
                    <a:pt x="4175760" y="228600"/>
                  </a:lnTo>
                  <a:lnTo>
                    <a:pt x="4175760" y="1014984"/>
                  </a:lnTo>
                  <a:lnTo>
                    <a:pt x="4209288" y="1014984"/>
                  </a:lnTo>
                  <a:lnTo>
                    <a:pt x="4209288" y="228600"/>
                  </a:lnTo>
                  <a:close/>
                </a:path>
                <a:path w="7132320" h="1188720">
                  <a:moveTo>
                    <a:pt x="4663440" y="228600"/>
                  </a:moveTo>
                  <a:lnTo>
                    <a:pt x="4626864" y="228600"/>
                  </a:lnTo>
                  <a:lnTo>
                    <a:pt x="4626864" y="1045464"/>
                  </a:lnTo>
                  <a:lnTo>
                    <a:pt x="4663440" y="1045464"/>
                  </a:lnTo>
                  <a:lnTo>
                    <a:pt x="4663440" y="228600"/>
                  </a:lnTo>
                  <a:close/>
                </a:path>
                <a:path w="7132320" h="1188720">
                  <a:moveTo>
                    <a:pt x="4733544" y="228600"/>
                  </a:moveTo>
                  <a:lnTo>
                    <a:pt x="4696968" y="228600"/>
                  </a:lnTo>
                  <a:lnTo>
                    <a:pt x="4696968" y="1048512"/>
                  </a:lnTo>
                  <a:lnTo>
                    <a:pt x="4733544" y="1048512"/>
                  </a:lnTo>
                  <a:lnTo>
                    <a:pt x="4733544" y="228600"/>
                  </a:lnTo>
                  <a:close/>
                </a:path>
                <a:path w="7132320" h="1188720">
                  <a:moveTo>
                    <a:pt x="4837176" y="228600"/>
                  </a:moveTo>
                  <a:lnTo>
                    <a:pt x="4800600" y="228600"/>
                  </a:lnTo>
                  <a:lnTo>
                    <a:pt x="4767072" y="228600"/>
                  </a:lnTo>
                  <a:lnTo>
                    <a:pt x="4767072" y="1054608"/>
                  </a:lnTo>
                  <a:lnTo>
                    <a:pt x="4800600" y="1054608"/>
                  </a:lnTo>
                  <a:lnTo>
                    <a:pt x="4837176" y="1054608"/>
                  </a:lnTo>
                  <a:lnTo>
                    <a:pt x="4837176" y="228600"/>
                  </a:lnTo>
                  <a:close/>
                </a:path>
                <a:path w="7132320" h="1188720">
                  <a:moveTo>
                    <a:pt x="4974336" y="228600"/>
                  </a:moveTo>
                  <a:lnTo>
                    <a:pt x="4940808" y="228600"/>
                  </a:lnTo>
                  <a:lnTo>
                    <a:pt x="4907280" y="228600"/>
                  </a:lnTo>
                  <a:lnTo>
                    <a:pt x="4870704" y="228600"/>
                  </a:lnTo>
                  <a:lnTo>
                    <a:pt x="4870704" y="1057656"/>
                  </a:lnTo>
                  <a:lnTo>
                    <a:pt x="4907280" y="1057656"/>
                  </a:lnTo>
                  <a:lnTo>
                    <a:pt x="4940808" y="1057656"/>
                  </a:lnTo>
                  <a:lnTo>
                    <a:pt x="4974336" y="1057656"/>
                  </a:lnTo>
                  <a:lnTo>
                    <a:pt x="4974336" y="228600"/>
                  </a:lnTo>
                  <a:close/>
                </a:path>
                <a:path w="7132320" h="1188720">
                  <a:moveTo>
                    <a:pt x="5044440" y="228600"/>
                  </a:moveTo>
                  <a:lnTo>
                    <a:pt x="5010912" y="228600"/>
                  </a:lnTo>
                  <a:lnTo>
                    <a:pt x="5010912" y="1069848"/>
                  </a:lnTo>
                  <a:lnTo>
                    <a:pt x="5044440" y="1069848"/>
                  </a:lnTo>
                  <a:lnTo>
                    <a:pt x="5044440" y="228600"/>
                  </a:lnTo>
                  <a:close/>
                </a:path>
                <a:path w="7132320" h="1188720">
                  <a:moveTo>
                    <a:pt x="5114544" y="228600"/>
                  </a:moveTo>
                  <a:lnTo>
                    <a:pt x="5081016" y="228600"/>
                  </a:lnTo>
                  <a:lnTo>
                    <a:pt x="5081016" y="1069848"/>
                  </a:lnTo>
                  <a:lnTo>
                    <a:pt x="5114544" y="1069848"/>
                  </a:lnTo>
                  <a:lnTo>
                    <a:pt x="5114544" y="228600"/>
                  </a:lnTo>
                  <a:close/>
                </a:path>
                <a:path w="7132320" h="1188720">
                  <a:moveTo>
                    <a:pt x="5184648" y="228600"/>
                  </a:moveTo>
                  <a:lnTo>
                    <a:pt x="5151120" y="228600"/>
                  </a:lnTo>
                  <a:lnTo>
                    <a:pt x="5151120" y="1072896"/>
                  </a:lnTo>
                  <a:lnTo>
                    <a:pt x="5184648" y="1072896"/>
                  </a:lnTo>
                  <a:lnTo>
                    <a:pt x="5184648" y="228600"/>
                  </a:lnTo>
                  <a:close/>
                </a:path>
                <a:path w="7132320" h="1188720">
                  <a:moveTo>
                    <a:pt x="5324843" y="228600"/>
                  </a:moveTo>
                  <a:lnTo>
                    <a:pt x="5288280" y="228600"/>
                  </a:lnTo>
                  <a:lnTo>
                    <a:pt x="5288280" y="1085088"/>
                  </a:lnTo>
                  <a:lnTo>
                    <a:pt x="5324843" y="1085088"/>
                  </a:lnTo>
                  <a:lnTo>
                    <a:pt x="5324843" y="228600"/>
                  </a:lnTo>
                  <a:close/>
                </a:path>
                <a:path w="7132320" h="1188720">
                  <a:moveTo>
                    <a:pt x="5602224" y="228600"/>
                  </a:moveTo>
                  <a:lnTo>
                    <a:pt x="5568696" y="228600"/>
                  </a:lnTo>
                  <a:lnTo>
                    <a:pt x="5568696" y="1103376"/>
                  </a:lnTo>
                  <a:lnTo>
                    <a:pt x="5602224" y="1103376"/>
                  </a:lnTo>
                  <a:lnTo>
                    <a:pt x="5602224" y="228600"/>
                  </a:lnTo>
                  <a:close/>
                </a:path>
                <a:path w="7132320" h="1188720">
                  <a:moveTo>
                    <a:pt x="5986272" y="228600"/>
                  </a:moveTo>
                  <a:lnTo>
                    <a:pt x="5949696" y="228600"/>
                  </a:lnTo>
                  <a:lnTo>
                    <a:pt x="5916168" y="228600"/>
                  </a:lnTo>
                  <a:lnTo>
                    <a:pt x="5916168" y="1118616"/>
                  </a:lnTo>
                  <a:lnTo>
                    <a:pt x="5949696" y="1118616"/>
                  </a:lnTo>
                  <a:lnTo>
                    <a:pt x="5986272" y="1118616"/>
                  </a:lnTo>
                  <a:lnTo>
                    <a:pt x="5986272" y="228600"/>
                  </a:lnTo>
                  <a:close/>
                </a:path>
                <a:path w="7132320" h="1188720">
                  <a:moveTo>
                    <a:pt x="6053328" y="228600"/>
                  </a:moveTo>
                  <a:lnTo>
                    <a:pt x="6019800" y="228600"/>
                  </a:lnTo>
                  <a:lnTo>
                    <a:pt x="6019800" y="1118616"/>
                  </a:lnTo>
                  <a:lnTo>
                    <a:pt x="6053328" y="1118616"/>
                  </a:lnTo>
                  <a:lnTo>
                    <a:pt x="6053328" y="228600"/>
                  </a:lnTo>
                  <a:close/>
                </a:path>
                <a:path w="7132320" h="1188720">
                  <a:moveTo>
                    <a:pt x="6160008" y="228600"/>
                  </a:moveTo>
                  <a:lnTo>
                    <a:pt x="6123432" y="228600"/>
                  </a:lnTo>
                  <a:lnTo>
                    <a:pt x="6089904" y="228600"/>
                  </a:lnTo>
                  <a:lnTo>
                    <a:pt x="6089904" y="1121664"/>
                  </a:lnTo>
                  <a:lnTo>
                    <a:pt x="6123432" y="1121664"/>
                  </a:lnTo>
                  <a:lnTo>
                    <a:pt x="6160008" y="1121664"/>
                  </a:lnTo>
                  <a:lnTo>
                    <a:pt x="6160008" y="228600"/>
                  </a:lnTo>
                  <a:close/>
                </a:path>
                <a:path w="7132320" h="1188720">
                  <a:moveTo>
                    <a:pt x="6333744" y="228600"/>
                  </a:moveTo>
                  <a:lnTo>
                    <a:pt x="6297168" y="228600"/>
                  </a:lnTo>
                  <a:lnTo>
                    <a:pt x="6263640" y="228600"/>
                  </a:lnTo>
                  <a:lnTo>
                    <a:pt x="6263640" y="1127760"/>
                  </a:lnTo>
                  <a:lnTo>
                    <a:pt x="6297168" y="1127760"/>
                  </a:lnTo>
                  <a:lnTo>
                    <a:pt x="6297168" y="1130808"/>
                  </a:lnTo>
                  <a:lnTo>
                    <a:pt x="6333744" y="1130808"/>
                  </a:lnTo>
                  <a:lnTo>
                    <a:pt x="6333744" y="228600"/>
                  </a:lnTo>
                  <a:close/>
                </a:path>
                <a:path w="7132320" h="1188720">
                  <a:moveTo>
                    <a:pt x="6470904" y="228600"/>
                  </a:moveTo>
                  <a:lnTo>
                    <a:pt x="6437376" y="228600"/>
                  </a:lnTo>
                  <a:lnTo>
                    <a:pt x="6437376" y="1139952"/>
                  </a:lnTo>
                  <a:lnTo>
                    <a:pt x="6470904" y="1139952"/>
                  </a:lnTo>
                  <a:lnTo>
                    <a:pt x="6470904" y="228600"/>
                  </a:lnTo>
                  <a:close/>
                </a:path>
                <a:path w="7132320" h="1188720">
                  <a:moveTo>
                    <a:pt x="6751320" y="228600"/>
                  </a:moveTo>
                  <a:lnTo>
                    <a:pt x="6714744" y="228600"/>
                  </a:lnTo>
                  <a:lnTo>
                    <a:pt x="6714744" y="1167384"/>
                  </a:lnTo>
                  <a:lnTo>
                    <a:pt x="6751320" y="1167384"/>
                  </a:lnTo>
                  <a:lnTo>
                    <a:pt x="6751320" y="228600"/>
                  </a:lnTo>
                  <a:close/>
                </a:path>
                <a:path w="7132320" h="1188720">
                  <a:moveTo>
                    <a:pt x="6995160" y="228600"/>
                  </a:moveTo>
                  <a:lnTo>
                    <a:pt x="6958584" y="228600"/>
                  </a:lnTo>
                  <a:lnTo>
                    <a:pt x="6958584" y="1182624"/>
                  </a:lnTo>
                  <a:lnTo>
                    <a:pt x="6995160" y="1182624"/>
                  </a:lnTo>
                  <a:lnTo>
                    <a:pt x="6995160" y="228600"/>
                  </a:lnTo>
                  <a:close/>
                </a:path>
                <a:path w="7132320" h="1188720">
                  <a:moveTo>
                    <a:pt x="7132320" y="228600"/>
                  </a:moveTo>
                  <a:lnTo>
                    <a:pt x="7098792" y="228600"/>
                  </a:lnTo>
                  <a:lnTo>
                    <a:pt x="7098792" y="1188720"/>
                  </a:lnTo>
                  <a:lnTo>
                    <a:pt x="7132320" y="1188720"/>
                  </a:lnTo>
                  <a:lnTo>
                    <a:pt x="7132320" y="22860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31976" y="1840992"/>
              <a:ext cx="6334125" cy="1130935"/>
            </a:xfrm>
            <a:custGeom>
              <a:avLst/>
              <a:gdLst/>
              <a:ahLst/>
              <a:cxnLst/>
              <a:rect l="l" t="t" r="r" b="b"/>
              <a:pathLst>
                <a:path w="6334125" h="1130935">
                  <a:moveTo>
                    <a:pt x="0" y="0"/>
                  </a:moveTo>
                  <a:lnTo>
                    <a:pt x="33528" y="0"/>
                  </a:lnTo>
                  <a:lnTo>
                    <a:pt x="33528" y="228600"/>
                  </a:lnTo>
                  <a:lnTo>
                    <a:pt x="0" y="228600"/>
                  </a:lnTo>
                  <a:lnTo>
                    <a:pt x="0" y="0"/>
                  </a:lnTo>
                  <a:close/>
                </a:path>
                <a:path w="6334125" h="1130935">
                  <a:moveTo>
                    <a:pt x="417576" y="301752"/>
                  </a:moveTo>
                  <a:lnTo>
                    <a:pt x="451104" y="301752"/>
                  </a:lnTo>
                  <a:lnTo>
                    <a:pt x="451104" y="228600"/>
                  </a:lnTo>
                  <a:lnTo>
                    <a:pt x="417576" y="228600"/>
                  </a:lnTo>
                  <a:lnTo>
                    <a:pt x="417576" y="301752"/>
                  </a:lnTo>
                  <a:close/>
                </a:path>
                <a:path w="6334125" h="1130935">
                  <a:moveTo>
                    <a:pt x="798576" y="405384"/>
                  </a:moveTo>
                  <a:lnTo>
                    <a:pt x="835152" y="405384"/>
                  </a:lnTo>
                  <a:lnTo>
                    <a:pt x="835152" y="228600"/>
                  </a:lnTo>
                  <a:lnTo>
                    <a:pt x="798576" y="228600"/>
                  </a:lnTo>
                  <a:lnTo>
                    <a:pt x="798576" y="405384"/>
                  </a:lnTo>
                  <a:close/>
                </a:path>
                <a:path w="6334125" h="1130935">
                  <a:moveTo>
                    <a:pt x="868680" y="441960"/>
                  </a:moveTo>
                  <a:lnTo>
                    <a:pt x="905256" y="441960"/>
                  </a:lnTo>
                  <a:lnTo>
                    <a:pt x="905256" y="228600"/>
                  </a:lnTo>
                  <a:lnTo>
                    <a:pt x="868680" y="228600"/>
                  </a:lnTo>
                  <a:lnTo>
                    <a:pt x="868680" y="441960"/>
                  </a:lnTo>
                  <a:close/>
                </a:path>
                <a:path w="6334125" h="1130935">
                  <a:moveTo>
                    <a:pt x="1530096" y="664464"/>
                  </a:moveTo>
                  <a:lnTo>
                    <a:pt x="1566672" y="664464"/>
                  </a:lnTo>
                  <a:lnTo>
                    <a:pt x="1566672" y="228600"/>
                  </a:lnTo>
                  <a:lnTo>
                    <a:pt x="1530096" y="228600"/>
                  </a:lnTo>
                  <a:lnTo>
                    <a:pt x="1530096" y="664464"/>
                  </a:lnTo>
                  <a:close/>
                </a:path>
                <a:path w="6334125" h="1130935">
                  <a:moveTo>
                    <a:pt x="1703832" y="716280"/>
                  </a:moveTo>
                  <a:lnTo>
                    <a:pt x="1740408" y="716280"/>
                  </a:lnTo>
                  <a:lnTo>
                    <a:pt x="1740408" y="228600"/>
                  </a:lnTo>
                  <a:lnTo>
                    <a:pt x="1703832" y="228600"/>
                  </a:lnTo>
                  <a:lnTo>
                    <a:pt x="1703832" y="716280"/>
                  </a:lnTo>
                  <a:close/>
                </a:path>
                <a:path w="6334125" h="1130935">
                  <a:moveTo>
                    <a:pt x="2087880" y="804672"/>
                  </a:moveTo>
                  <a:lnTo>
                    <a:pt x="2121408" y="804672"/>
                  </a:lnTo>
                  <a:lnTo>
                    <a:pt x="2121408" y="228600"/>
                  </a:lnTo>
                  <a:lnTo>
                    <a:pt x="2087880" y="228600"/>
                  </a:lnTo>
                  <a:lnTo>
                    <a:pt x="2087880" y="804672"/>
                  </a:lnTo>
                  <a:close/>
                </a:path>
                <a:path w="6334125" h="1130935">
                  <a:moveTo>
                    <a:pt x="2365248" y="838200"/>
                  </a:moveTo>
                  <a:lnTo>
                    <a:pt x="2401824" y="838200"/>
                  </a:lnTo>
                  <a:lnTo>
                    <a:pt x="2401824" y="228600"/>
                  </a:lnTo>
                  <a:lnTo>
                    <a:pt x="2365248" y="228600"/>
                  </a:lnTo>
                  <a:lnTo>
                    <a:pt x="2365248" y="838200"/>
                  </a:lnTo>
                  <a:close/>
                </a:path>
                <a:path w="6334125" h="1130935">
                  <a:moveTo>
                    <a:pt x="2575560" y="871728"/>
                  </a:moveTo>
                  <a:lnTo>
                    <a:pt x="2609088" y="871728"/>
                  </a:lnTo>
                  <a:lnTo>
                    <a:pt x="2609088" y="228600"/>
                  </a:lnTo>
                  <a:lnTo>
                    <a:pt x="2575560" y="228600"/>
                  </a:lnTo>
                  <a:lnTo>
                    <a:pt x="2575560" y="871728"/>
                  </a:lnTo>
                  <a:close/>
                </a:path>
                <a:path w="6334125" h="1130935">
                  <a:moveTo>
                    <a:pt x="2819400" y="908304"/>
                  </a:moveTo>
                  <a:lnTo>
                    <a:pt x="2852928" y="908304"/>
                  </a:lnTo>
                  <a:lnTo>
                    <a:pt x="2852928" y="228600"/>
                  </a:lnTo>
                  <a:lnTo>
                    <a:pt x="2819400" y="228600"/>
                  </a:lnTo>
                  <a:lnTo>
                    <a:pt x="2819400" y="908304"/>
                  </a:lnTo>
                  <a:close/>
                </a:path>
                <a:path w="6334125" h="1130935">
                  <a:moveTo>
                    <a:pt x="2886456" y="923544"/>
                  </a:moveTo>
                  <a:lnTo>
                    <a:pt x="2923032" y="923544"/>
                  </a:lnTo>
                  <a:lnTo>
                    <a:pt x="2923032" y="228600"/>
                  </a:lnTo>
                  <a:lnTo>
                    <a:pt x="2886456" y="228600"/>
                  </a:lnTo>
                  <a:lnTo>
                    <a:pt x="2886456" y="923544"/>
                  </a:lnTo>
                  <a:close/>
                </a:path>
                <a:path w="6334125" h="1130935">
                  <a:moveTo>
                    <a:pt x="3130296" y="950976"/>
                  </a:moveTo>
                  <a:lnTo>
                    <a:pt x="3166872" y="950976"/>
                  </a:lnTo>
                  <a:lnTo>
                    <a:pt x="3166872" y="228600"/>
                  </a:lnTo>
                  <a:lnTo>
                    <a:pt x="3130296" y="228600"/>
                  </a:lnTo>
                  <a:lnTo>
                    <a:pt x="3130296" y="950976"/>
                  </a:lnTo>
                  <a:close/>
                </a:path>
                <a:path w="6334125" h="1130935">
                  <a:moveTo>
                    <a:pt x="3270504" y="960120"/>
                  </a:moveTo>
                  <a:lnTo>
                    <a:pt x="3304032" y="960120"/>
                  </a:lnTo>
                  <a:lnTo>
                    <a:pt x="3304032" y="228600"/>
                  </a:lnTo>
                  <a:lnTo>
                    <a:pt x="3270504" y="228600"/>
                  </a:lnTo>
                  <a:lnTo>
                    <a:pt x="3270504" y="960120"/>
                  </a:lnTo>
                  <a:close/>
                </a:path>
                <a:path w="6334125" h="1130935">
                  <a:moveTo>
                    <a:pt x="3688080" y="996696"/>
                  </a:moveTo>
                  <a:lnTo>
                    <a:pt x="3721608" y="996696"/>
                  </a:lnTo>
                  <a:lnTo>
                    <a:pt x="3721608" y="228600"/>
                  </a:lnTo>
                  <a:lnTo>
                    <a:pt x="3688080" y="228600"/>
                  </a:lnTo>
                  <a:lnTo>
                    <a:pt x="3688080" y="996696"/>
                  </a:lnTo>
                  <a:close/>
                </a:path>
                <a:path w="6334125" h="1130935">
                  <a:moveTo>
                    <a:pt x="3721608" y="999744"/>
                  </a:moveTo>
                  <a:lnTo>
                    <a:pt x="3758184" y="999744"/>
                  </a:lnTo>
                  <a:lnTo>
                    <a:pt x="3758184" y="228600"/>
                  </a:lnTo>
                  <a:lnTo>
                    <a:pt x="3721608" y="228600"/>
                  </a:lnTo>
                  <a:lnTo>
                    <a:pt x="3721608" y="999744"/>
                  </a:lnTo>
                  <a:close/>
                </a:path>
                <a:path w="6334125" h="1130935">
                  <a:moveTo>
                    <a:pt x="3898392" y="1005840"/>
                  </a:moveTo>
                  <a:lnTo>
                    <a:pt x="3931920" y="1005840"/>
                  </a:lnTo>
                  <a:lnTo>
                    <a:pt x="3931920" y="228600"/>
                  </a:lnTo>
                  <a:lnTo>
                    <a:pt x="3898392" y="228600"/>
                  </a:lnTo>
                  <a:lnTo>
                    <a:pt x="3898392" y="1005840"/>
                  </a:lnTo>
                  <a:close/>
                </a:path>
                <a:path w="6334125" h="1130935">
                  <a:moveTo>
                    <a:pt x="3931920" y="1005840"/>
                  </a:moveTo>
                  <a:lnTo>
                    <a:pt x="3965448" y="1005840"/>
                  </a:lnTo>
                  <a:lnTo>
                    <a:pt x="3965448" y="228600"/>
                  </a:lnTo>
                  <a:lnTo>
                    <a:pt x="3931920" y="228600"/>
                  </a:lnTo>
                  <a:lnTo>
                    <a:pt x="3931920" y="1005840"/>
                  </a:lnTo>
                  <a:close/>
                </a:path>
                <a:path w="6334125" h="1130935">
                  <a:moveTo>
                    <a:pt x="4105656" y="1014984"/>
                  </a:moveTo>
                  <a:lnTo>
                    <a:pt x="4139184" y="1014984"/>
                  </a:lnTo>
                  <a:lnTo>
                    <a:pt x="4139184" y="228600"/>
                  </a:lnTo>
                  <a:lnTo>
                    <a:pt x="4105656" y="228600"/>
                  </a:lnTo>
                  <a:lnTo>
                    <a:pt x="4105656" y="1014984"/>
                  </a:lnTo>
                  <a:close/>
                </a:path>
                <a:path w="6334125" h="1130935">
                  <a:moveTo>
                    <a:pt x="4175760" y="1014984"/>
                  </a:moveTo>
                  <a:lnTo>
                    <a:pt x="4209288" y="1014984"/>
                  </a:lnTo>
                  <a:lnTo>
                    <a:pt x="4209288" y="228600"/>
                  </a:lnTo>
                  <a:lnTo>
                    <a:pt x="4175760" y="228600"/>
                  </a:lnTo>
                  <a:lnTo>
                    <a:pt x="4175760" y="1014984"/>
                  </a:lnTo>
                  <a:close/>
                </a:path>
                <a:path w="6334125" h="1130935">
                  <a:moveTo>
                    <a:pt x="4696968" y="1048512"/>
                  </a:moveTo>
                  <a:lnTo>
                    <a:pt x="4733544" y="1048512"/>
                  </a:lnTo>
                  <a:lnTo>
                    <a:pt x="4733544" y="228600"/>
                  </a:lnTo>
                  <a:lnTo>
                    <a:pt x="4696968" y="228600"/>
                  </a:lnTo>
                  <a:lnTo>
                    <a:pt x="4696968" y="1048512"/>
                  </a:lnTo>
                  <a:close/>
                </a:path>
                <a:path w="6334125" h="1130935">
                  <a:moveTo>
                    <a:pt x="4767072" y="1054608"/>
                  </a:moveTo>
                  <a:lnTo>
                    <a:pt x="4800600" y="1054608"/>
                  </a:lnTo>
                  <a:lnTo>
                    <a:pt x="4800600" y="228600"/>
                  </a:lnTo>
                  <a:lnTo>
                    <a:pt x="4767072" y="228600"/>
                  </a:lnTo>
                  <a:lnTo>
                    <a:pt x="4767072" y="1054608"/>
                  </a:lnTo>
                  <a:close/>
                </a:path>
                <a:path w="6334125" h="1130935">
                  <a:moveTo>
                    <a:pt x="4800600" y="1054608"/>
                  </a:moveTo>
                  <a:lnTo>
                    <a:pt x="4837176" y="1054608"/>
                  </a:lnTo>
                  <a:lnTo>
                    <a:pt x="4837176" y="228600"/>
                  </a:lnTo>
                  <a:lnTo>
                    <a:pt x="4800600" y="228600"/>
                  </a:lnTo>
                  <a:lnTo>
                    <a:pt x="4800600" y="1054608"/>
                  </a:lnTo>
                  <a:close/>
                </a:path>
                <a:path w="6334125" h="1130935">
                  <a:moveTo>
                    <a:pt x="4870704" y="1057656"/>
                  </a:moveTo>
                  <a:lnTo>
                    <a:pt x="4907280" y="1057656"/>
                  </a:lnTo>
                  <a:lnTo>
                    <a:pt x="4907280" y="228600"/>
                  </a:lnTo>
                  <a:lnTo>
                    <a:pt x="4870704" y="228600"/>
                  </a:lnTo>
                  <a:lnTo>
                    <a:pt x="4870704" y="1057656"/>
                  </a:lnTo>
                  <a:close/>
                </a:path>
                <a:path w="6334125" h="1130935">
                  <a:moveTo>
                    <a:pt x="4907280" y="1057656"/>
                  </a:moveTo>
                  <a:lnTo>
                    <a:pt x="4940808" y="1057656"/>
                  </a:lnTo>
                  <a:lnTo>
                    <a:pt x="4940808" y="228600"/>
                  </a:lnTo>
                  <a:lnTo>
                    <a:pt x="4907280" y="228600"/>
                  </a:lnTo>
                  <a:lnTo>
                    <a:pt x="4907280" y="1057656"/>
                  </a:lnTo>
                  <a:close/>
                </a:path>
                <a:path w="6334125" h="1130935">
                  <a:moveTo>
                    <a:pt x="4940808" y="1057656"/>
                  </a:moveTo>
                  <a:lnTo>
                    <a:pt x="4974336" y="1057656"/>
                  </a:lnTo>
                  <a:lnTo>
                    <a:pt x="4974336" y="228600"/>
                  </a:lnTo>
                  <a:lnTo>
                    <a:pt x="4940808" y="228600"/>
                  </a:lnTo>
                  <a:lnTo>
                    <a:pt x="4940808" y="1057656"/>
                  </a:lnTo>
                  <a:close/>
                </a:path>
                <a:path w="6334125" h="1130935">
                  <a:moveTo>
                    <a:pt x="5916168" y="1118616"/>
                  </a:moveTo>
                  <a:lnTo>
                    <a:pt x="5949696" y="1118616"/>
                  </a:lnTo>
                  <a:lnTo>
                    <a:pt x="5949696" y="228600"/>
                  </a:lnTo>
                  <a:lnTo>
                    <a:pt x="5916168" y="228600"/>
                  </a:lnTo>
                  <a:lnTo>
                    <a:pt x="5916168" y="1118616"/>
                  </a:lnTo>
                  <a:close/>
                </a:path>
                <a:path w="6334125" h="1130935">
                  <a:moveTo>
                    <a:pt x="5949696" y="1118616"/>
                  </a:moveTo>
                  <a:lnTo>
                    <a:pt x="5986272" y="1118616"/>
                  </a:lnTo>
                  <a:lnTo>
                    <a:pt x="5986272" y="228600"/>
                  </a:lnTo>
                  <a:lnTo>
                    <a:pt x="5949696" y="228600"/>
                  </a:lnTo>
                  <a:lnTo>
                    <a:pt x="5949696" y="1118616"/>
                  </a:lnTo>
                  <a:close/>
                </a:path>
                <a:path w="6334125" h="1130935">
                  <a:moveTo>
                    <a:pt x="6089904" y="1121664"/>
                  </a:moveTo>
                  <a:lnTo>
                    <a:pt x="6123432" y="1121664"/>
                  </a:lnTo>
                  <a:lnTo>
                    <a:pt x="6123432" y="228600"/>
                  </a:lnTo>
                  <a:lnTo>
                    <a:pt x="6089904" y="228600"/>
                  </a:lnTo>
                  <a:lnTo>
                    <a:pt x="6089904" y="1121664"/>
                  </a:lnTo>
                  <a:close/>
                </a:path>
                <a:path w="6334125" h="1130935">
                  <a:moveTo>
                    <a:pt x="6123432" y="1121664"/>
                  </a:moveTo>
                  <a:lnTo>
                    <a:pt x="6160008" y="1121664"/>
                  </a:lnTo>
                  <a:lnTo>
                    <a:pt x="6160008" y="228600"/>
                  </a:lnTo>
                  <a:lnTo>
                    <a:pt x="6123432" y="228600"/>
                  </a:lnTo>
                  <a:lnTo>
                    <a:pt x="6123432" y="1121664"/>
                  </a:lnTo>
                  <a:close/>
                </a:path>
                <a:path w="6334125" h="1130935">
                  <a:moveTo>
                    <a:pt x="6263640" y="1127760"/>
                  </a:moveTo>
                  <a:lnTo>
                    <a:pt x="6297168" y="1127760"/>
                  </a:lnTo>
                  <a:lnTo>
                    <a:pt x="6297168" y="228600"/>
                  </a:lnTo>
                  <a:lnTo>
                    <a:pt x="6263640" y="228600"/>
                  </a:lnTo>
                  <a:lnTo>
                    <a:pt x="6263640" y="1127760"/>
                  </a:lnTo>
                  <a:close/>
                </a:path>
                <a:path w="6334125" h="1130935">
                  <a:moveTo>
                    <a:pt x="6297168" y="1130808"/>
                  </a:moveTo>
                  <a:lnTo>
                    <a:pt x="6333744" y="1130808"/>
                  </a:lnTo>
                  <a:lnTo>
                    <a:pt x="6333744" y="228600"/>
                  </a:lnTo>
                  <a:lnTo>
                    <a:pt x="6297168" y="228600"/>
                  </a:lnTo>
                  <a:lnTo>
                    <a:pt x="6297168" y="113080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121664" y="1411223"/>
              <a:ext cx="7517765" cy="1670685"/>
            </a:xfrm>
            <a:custGeom>
              <a:avLst/>
              <a:gdLst/>
              <a:ahLst/>
              <a:cxnLst/>
              <a:rect l="l" t="t" r="r" b="b"/>
              <a:pathLst>
                <a:path w="7517765" h="1670685">
                  <a:moveTo>
                    <a:pt x="36576" y="0"/>
                  </a:moveTo>
                  <a:lnTo>
                    <a:pt x="0" y="0"/>
                  </a:lnTo>
                  <a:lnTo>
                    <a:pt x="0" y="658368"/>
                  </a:lnTo>
                  <a:lnTo>
                    <a:pt x="36576" y="658368"/>
                  </a:lnTo>
                  <a:lnTo>
                    <a:pt x="36576" y="0"/>
                  </a:lnTo>
                  <a:close/>
                </a:path>
                <a:path w="7517765" h="1670685">
                  <a:moveTo>
                    <a:pt x="210312" y="423684"/>
                  </a:moveTo>
                  <a:lnTo>
                    <a:pt x="173736" y="423684"/>
                  </a:lnTo>
                  <a:lnTo>
                    <a:pt x="173736" y="658368"/>
                  </a:lnTo>
                  <a:lnTo>
                    <a:pt x="210312" y="658368"/>
                  </a:lnTo>
                  <a:lnTo>
                    <a:pt x="210312" y="423684"/>
                  </a:lnTo>
                  <a:close/>
                </a:path>
                <a:path w="7517765" h="1670685">
                  <a:moveTo>
                    <a:pt x="768096" y="658368"/>
                  </a:moveTo>
                  <a:lnTo>
                    <a:pt x="731520" y="658368"/>
                  </a:lnTo>
                  <a:lnTo>
                    <a:pt x="731520" y="786384"/>
                  </a:lnTo>
                  <a:lnTo>
                    <a:pt x="768096" y="786384"/>
                  </a:lnTo>
                  <a:lnTo>
                    <a:pt x="768096" y="658368"/>
                  </a:lnTo>
                  <a:close/>
                </a:path>
                <a:path w="7517765" h="1670685">
                  <a:moveTo>
                    <a:pt x="1844040" y="658368"/>
                  </a:moveTo>
                  <a:lnTo>
                    <a:pt x="1810512" y="658368"/>
                  </a:lnTo>
                  <a:lnTo>
                    <a:pt x="1810512" y="1121664"/>
                  </a:lnTo>
                  <a:lnTo>
                    <a:pt x="1844040" y="1121664"/>
                  </a:lnTo>
                  <a:lnTo>
                    <a:pt x="1844040" y="658368"/>
                  </a:lnTo>
                  <a:close/>
                </a:path>
                <a:path w="7517765" h="1670685">
                  <a:moveTo>
                    <a:pt x="2020824" y="658368"/>
                  </a:moveTo>
                  <a:lnTo>
                    <a:pt x="1984248" y="658368"/>
                  </a:lnTo>
                  <a:lnTo>
                    <a:pt x="1984248" y="1173480"/>
                  </a:lnTo>
                  <a:lnTo>
                    <a:pt x="2020824" y="1173480"/>
                  </a:lnTo>
                  <a:lnTo>
                    <a:pt x="2020824" y="658368"/>
                  </a:lnTo>
                  <a:close/>
                </a:path>
                <a:path w="7517765" h="1670685">
                  <a:moveTo>
                    <a:pt x="2124456" y="658368"/>
                  </a:moveTo>
                  <a:lnTo>
                    <a:pt x="2087880" y="658368"/>
                  </a:lnTo>
                  <a:lnTo>
                    <a:pt x="2087880" y="1207008"/>
                  </a:lnTo>
                  <a:lnTo>
                    <a:pt x="2124456" y="1207008"/>
                  </a:lnTo>
                  <a:lnTo>
                    <a:pt x="2124456" y="658368"/>
                  </a:lnTo>
                  <a:close/>
                </a:path>
                <a:path w="7517765" h="1670685">
                  <a:moveTo>
                    <a:pt x="2194560" y="658368"/>
                  </a:moveTo>
                  <a:lnTo>
                    <a:pt x="2157984" y="658368"/>
                  </a:lnTo>
                  <a:lnTo>
                    <a:pt x="2157984" y="1216152"/>
                  </a:lnTo>
                  <a:lnTo>
                    <a:pt x="2194560" y="1216152"/>
                  </a:lnTo>
                  <a:lnTo>
                    <a:pt x="2194560" y="658368"/>
                  </a:lnTo>
                  <a:close/>
                </a:path>
                <a:path w="7517765" h="1670685">
                  <a:moveTo>
                    <a:pt x="2298192" y="658368"/>
                  </a:moveTo>
                  <a:lnTo>
                    <a:pt x="2261616" y="658368"/>
                  </a:lnTo>
                  <a:lnTo>
                    <a:pt x="2228088" y="658368"/>
                  </a:lnTo>
                  <a:lnTo>
                    <a:pt x="2228088" y="1222248"/>
                  </a:lnTo>
                  <a:lnTo>
                    <a:pt x="2261616" y="1222248"/>
                  </a:lnTo>
                  <a:lnTo>
                    <a:pt x="2298192" y="1222248"/>
                  </a:lnTo>
                  <a:lnTo>
                    <a:pt x="2298192" y="658368"/>
                  </a:lnTo>
                  <a:close/>
                </a:path>
                <a:path w="7517765" h="1670685">
                  <a:moveTo>
                    <a:pt x="2438400" y="658368"/>
                  </a:moveTo>
                  <a:lnTo>
                    <a:pt x="2401824" y="658368"/>
                  </a:lnTo>
                  <a:lnTo>
                    <a:pt x="2401824" y="1261872"/>
                  </a:lnTo>
                  <a:lnTo>
                    <a:pt x="2438400" y="1261872"/>
                  </a:lnTo>
                  <a:lnTo>
                    <a:pt x="2438400" y="658368"/>
                  </a:lnTo>
                  <a:close/>
                </a:path>
                <a:path w="7517765" h="1670685">
                  <a:moveTo>
                    <a:pt x="2542032" y="658368"/>
                  </a:moveTo>
                  <a:lnTo>
                    <a:pt x="2505456" y="658368"/>
                  </a:lnTo>
                  <a:lnTo>
                    <a:pt x="2505456" y="1264920"/>
                  </a:lnTo>
                  <a:lnTo>
                    <a:pt x="2542032" y="1264920"/>
                  </a:lnTo>
                  <a:lnTo>
                    <a:pt x="2542032" y="658368"/>
                  </a:lnTo>
                  <a:close/>
                </a:path>
                <a:path w="7517765" h="1670685">
                  <a:moveTo>
                    <a:pt x="2645664" y="658368"/>
                  </a:moveTo>
                  <a:lnTo>
                    <a:pt x="2612136" y="658368"/>
                  </a:lnTo>
                  <a:lnTo>
                    <a:pt x="2612136" y="1277112"/>
                  </a:lnTo>
                  <a:lnTo>
                    <a:pt x="2645664" y="1277112"/>
                  </a:lnTo>
                  <a:lnTo>
                    <a:pt x="2645664" y="658368"/>
                  </a:lnTo>
                  <a:close/>
                </a:path>
                <a:path w="7517765" h="1670685">
                  <a:moveTo>
                    <a:pt x="2749296" y="658368"/>
                  </a:moveTo>
                  <a:lnTo>
                    <a:pt x="2715768" y="658368"/>
                  </a:lnTo>
                  <a:lnTo>
                    <a:pt x="2715768" y="1292352"/>
                  </a:lnTo>
                  <a:lnTo>
                    <a:pt x="2749296" y="1292352"/>
                  </a:lnTo>
                  <a:lnTo>
                    <a:pt x="2749296" y="658368"/>
                  </a:lnTo>
                  <a:close/>
                </a:path>
                <a:path w="7517765" h="1670685">
                  <a:moveTo>
                    <a:pt x="2889504" y="658368"/>
                  </a:moveTo>
                  <a:lnTo>
                    <a:pt x="2855976" y="658368"/>
                  </a:lnTo>
                  <a:lnTo>
                    <a:pt x="2855976" y="1310640"/>
                  </a:lnTo>
                  <a:lnTo>
                    <a:pt x="2889504" y="1310640"/>
                  </a:lnTo>
                  <a:lnTo>
                    <a:pt x="2889504" y="658368"/>
                  </a:lnTo>
                  <a:close/>
                </a:path>
                <a:path w="7517765" h="1670685">
                  <a:moveTo>
                    <a:pt x="2959608" y="658368"/>
                  </a:moveTo>
                  <a:lnTo>
                    <a:pt x="2923032" y="658368"/>
                  </a:lnTo>
                  <a:lnTo>
                    <a:pt x="2923032" y="1328928"/>
                  </a:lnTo>
                  <a:lnTo>
                    <a:pt x="2959608" y="1328928"/>
                  </a:lnTo>
                  <a:lnTo>
                    <a:pt x="2959608" y="658368"/>
                  </a:lnTo>
                  <a:close/>
                </a:path>
                <a:path w="7517765" h="1670685">
                  <a:moveTo>
                    <a:pt x="3166872" y="658368"/>
                  </a:moveTo>
                  <a:lnTo>
                    <a:pt x="3133344" y="658368"/>
                  </a:lnTo>
                  <a:lnTo>
                    <a:pt x="3133344" y="1353312"/>
                  </a:lnTo>
                  <a:lnTo>
                    <a:pt x="3166872" y="1353312"/>
                  </a:lnTo>
                  <a:lnTo>
                    <a:pt x="3166872" y="658368"/>
                  </a:lnTo>
                  <a:close/>
                </a:path>
                <a:path w="7517765" h="1670685">
                  <a:moveTo>
                    <a:pt x="3273552" y="658368"/>
                  </a:moveTo>
                  <a:lnTo>
                    <a:pt x="3236976" y="658368"/>
                  </a:lnTo>
                  <a:lnTo>
                    <a:pt x="3203448" y="658368"/>
                  </a:lnTo>
                  <a:lnTo>
                    <a:pt x="3203448" y="1362456"/>
                  </a:lnTo>
                  <a:lnTo>
                    <a:pt x="3236976" y="1362456"/>
                  </a:lnTo>
                  <a:lnTo>
                    <a:pt x="3236976" y="1371600"/>
                  </a:lnTo>
                  <a:lnTo>
                    <a:pt x="3273552" y="1371600"/>
                  </a:lnTo>
                  <a:lnTo>
                    <a:pt x="3273552" y="658368"/>
                  </a:lnTo>
                  <a:close/>
                </a:path>
                <a:path w="7517765" h="1670685">
                  <a:moveTo>
                    <a:pt x="3584448" y="658368"/>
                  </a:moveTo>
                  <a:lnTo>
                    <a:pt x="3550920" y="658368"/>
                  </a:lnTo>
                  <a:lnTo>
                    <a:pt x="3550920" y="1399032"/>
                  </a:lnTo>
                  <a:lnTo>
                    <a:pt x="3584448" y="1399032"/>
                  </a:lnTo>
                  <a:lnTo>
                    <a:pt x="3584448" y="658368"/>
                  </a:lnTo>
                  <a:close/>
                </a:path>
                <a:path w="7517765" h="1670685">
                  <a:moveTo>
                    <a:pt x="3654552" y="658368"/>
                  </a:moveTo>
                  <a:lnTo>
                    <a:pt x="3621024" y="658368"/>
                  </a:lnTo>
                  <a:lnTo>
                    <a:pt x="3621024" y="1408176"/>
                  </a:lnTo>
                  <a:lnTo>
                    <a:pt x="3654552" y="1408176"/>
                  </a:lnTo>
                  <a:lnTo>
                    <a:pt x="3654552" y="658368"/>
                  </a:lnTo>
                  <a:close/>
                </a:path>
                <a:path w="7517765" h="1670685">
                  <a:moveTo>
                    <a:pt x="3794760" y="658368"/>
                  </a:moveTo>
                  <a:lnTo>
                    <a:pt x="3758184" y="658368"/>
                  </a:lnTo>
                  <a:lnTo>
                    <a:pt x="3758184" y="1423416"/>
                  </a:lnTo>
                  <a:lnTo>
                    <a:pt x="3794760" y="1423416"/>
                  </a:lnTo>
                  <a:lnTo>
                    <a:pt x="3794760" y="658368"/>
                  </a:lnTo>
                  <a:close/>
                </a:path>
                <a:path w="7517765" h="1670685">
                  <a:moveTo>
                    <a:pt x="3898392" y="658368"/>
                  </a:moveTo>
                  <a:lnTo>
                    <a:pt x="3864864" y="658368"/>
                  </a:lnTo>
                  <a:lnTo>
                    <a:pt x="3864864" y="1426464"/>
                  </a:lnTo>
                  <a:lnTo>
                    <a:pt x="3898392" y="1426464"/>
                  </a:lnTo>
                  <a:lnTo>
                    <a:pt x="3898392" y="658368"/>
                  </a:lnTo>
                  <a:close/>
                </a:path>
                <a:path w="7517765" h="1670685">
                  <a:moveTo>
                    <a:pt x="4038600" y="658368"/>
                  </a:moveTo>
                  <a:lnTo>
                    <a:pt x="4002024" y="658368"/>
                  </a:lnTo>
                  <a:lnTo>
                    <a:pt x="3968496" y="658368"/>
                  </a:lnTo>
                  <a:lnTo>
                    <a:pt x="3968496" y="1429512"/>
                  </a:lnTo>
                  <a:lnTo>
                    <a:pt x="4002024" y="1429512"/>
                  </a:lnTo>
                  <a:lnTo>
                    <a:pt x="4002024" y="1432560"/>
                  </a:lnTo>
                  <a:lnTo>
                    <a:pt x="4038600" y="1432560"/>
                  </a:lnTo>
                  <a:lnTo>
                    <a:pt x="4038600" y="658368"/>
                  </a:lnTo>
                  <a:close/>
                </a:path>
                <a:path w="7517765" h="1670685">
                  <a:moveTo>
                    <a:pt x="4212336" y="658368"/>
                  </a:moveTo>
                  <a:lnTo>
                    <a:pt x="4175760" y="658368"/>
                  </a:lnTo>
                  <a:lnTo>
                    <a:pt x="4175760" y="1438656"/>
                  </a:lnTo>
                  <a:lnTo>
                    <a:pt x="4212336" y="1438656"/>
                  </a:lnTo>
                  <a:lnTo>
                    <a:pt x="4212336" y="658368"/>
                  </a:lnTo>
                  <a:close/>
                </a:path>
                <a:path w="7517765" h="1670685">
                  <a:moveTo>
                    <a:pt x="4315968" y="658368"/>
                  </a:moveTo>
                  <a:lnTo>
                    <a:pt x="4282440" y="658368"/>
                  </a:lnTo>
                  <a:lnTo>
                    <a:pt x="4282440" y="1441704"/>
                  </a:lnTo>
                  <a:lnTo>
                    <a:pt x="4315968" y="1441704"/>
                  </a:lnTo>
                  <a:lnTo>
                    <a:pt x="4315968" y="658368"/>
                  </a:lnTo>
                  <a:close/>
                </a:path>
                <a:path w="7517765" h="1670685">
                  <a:moveTo>
                    <a:pt x="4456176" y="658368"/>
                  </a:moveTo>
                  <a:lnTo>
                    <a:pt x="4419600" y="658368"/>
                  </a:lnTo>
                  <a:lnTo>
                    <a:pt x="4419600" y="1447800"/>
                  </a:lnTo>
                  <a:lnTo>
                    <a:pt x="4456176" y="1447800"/>
                  </a:lnTo>
                  <a:lnTo>
                    <a:pt x="4456176" y="658368"/>
                  </a:lnTo>
                  <a:close/>
                </a:path>
                <a:path w="7517765" h="1670685">
                  <a:moveTo>
                    <a:pt x="4559808" y="658368"/>
                  </a:moveTo>
                  <a:lnTo>
                    <a:pt x="4526280" y="658368"/>
                  </a:lnTo>
                  <a:lnTo>
                    <a:pt x="4526280" y="1453896"/>
                  </a:lnTo>
                  <a:lnTo>
                    <a:pt x="4559808" y="1453896"/>
                  </a:lnTo>
                  <a:lnTo>
                    <a:pt x="4559808" y="658368"/>
                  </a:lnTo>
                  <a:close/>
                </a:path>
                <a:path w="7517765" h="1670685">
                  <a:moveTo>
                    <a:pt x="4663440" y="658368"/>
                  </a:moveTo>
                  <a:lnTo>
                    <a:pt x="4629912" y="658368"/>
                  </a:lnTo>
                  <a:lnTo>
                    <a:pt x="4593336" y="658368"/>
                  </a:lnTo>
                  <a:lnTo>
                    <a:pt x="4593336" y="1456944"/>
                  </a:lnTo>
                  <a:lnTo>
                    <a:pt x="4629912" y="1456944"/>
                  </a:lnTo>
                  <a:lnTo>
                    <a:pt x="4629912" y="1459992"/>
                  </a:lnTo>
                  <a:lnTo>
                    <a:pt x="4663440" y="1459992"/>
                  </a:lnTo>
                  <a:lnTo>
                    <a:pt x="4663440" y="658368"/>
                  </a:lnTo>
                  <a:close/>
                </a:path>
                <a:path w="7517765" h="1670685">
                  <a:moveTo>
                    <a:pt x="4733544" y="658368"/>
                  </a:moveTo>
                  <a:lnTo>
                    <a:pt x="4700016" y="658368"/>
                  </a:lnTo>
                  <a:lnTo>
                    <a:pt x="4700016" y="1459992"/>
                  </a:lnTo>
                  <a:lnTo>
                    <a:pt x="4733544" y="1459992"/>
                  </a:lnTo>
                  <a:lnTo>
                    <a:pt x="4733544" y="658368"/>
                  </a:lnTo>
                  <a:close/>
                </a:path>
                <a:path w="7517765" h="1670685">
                  <a:moveTo>
                    <a:pt x="5361432" y="658368"/>
                  </a:moveTo>
                  <a:lnTo>
                    <a:pt x="5324856" y="658368"/>
                  </a:lnTo>
                  <a:lnTo>
                    <a:pt x="5324856" y="1502664"/>
                  </a:lnTo>
                  <a:lnTo>
                    <a:pt x="5361432" y="1502664"/>
                  </a:lnTo>
                  <a:lnTo>
                    <a:pt x="5361432" y="658368"/>
                  </a:lnTo>
                  <a:close/>
                </a:path>
                <a:path w="7517765" h="1670685">
                  <a:moveTo>
                    <a:pt x="5428488" y="658368"/>
                  </a:moveTo>
                  <a:lnTo>
                    <a:pt x="5394960" y="658368"/>
                  </a:lnTo>
                  <a:lnTo>
                    <a:pt x="5394960" y="1505712"/>
                  </a:lnTo>
                  <a:lnTo>
                    <a:pt x="5428488" y="1505712"/>
                  </a:lnTo>
                  <a:lnTo>
                    <a:pt x="5428488" y="658368"/>
                  </a:lnTo>
                  <a:close/>
                </a:path>
                <a:path w="7517765" h="1670685">
                  <a:moveTo>
                    <a:pt x="5602224" y="658368"/>
                  </a:moveTo>
                  <a:lnTo>
                    <a:pt x="5568696" y="658368"/>
                  </a:lnTo>
                  <a:lnTo>
                    <a:pt x="5568696" y="1514856"/>
                  </a:lnTo>
                  <a:lnTo>
                    <a:pt x="5602224" y="1514856"/>
                  </a:lnTo>
                  <a:lnTo>
                    <a:pt x="5602224" y="658368"/>
                  </a:lnTo>
                  <a:close/>
                </a:path>
                <a:path w="7517765" h="1670685">
                  <a:moveTo>
                    <a:pt x="5672328" y="658368"/>
                  </a:moveTo>
                  <a:lnTo>
                    <a:pt x="5638800" y="658368"/>
                  </a:lnTo>
                  <a:lnTo>
                    <a:pt x="5638800" y="1524000"/>
                  </a:lnTo>
                  <a:lnTo>
                    <a:pt x="5672328" y="1524000"/>
                  </a:lnTo>
                  <a:lnTo>
                    <a:pt x="5672328" y="658368"/>
                  </a:lnTo>
                  <a:close/>
                </a:path>
                <a:path w="7517765" h="1670685">
                  <a:moveTo>
                    <a:pt x="6019800" y="658368"/>
                  </a:moveTo>
                  <a:lnTo>
                    <a:pt x="5986272" y="658368"/>
                  </a:lnTo>
                  <a:lnTo>
                    <a:pt x="5952744" y="658368"/>
                  </a:lnTo>
                  <a:lnTo>
                    <a:pt x="5952744" y="1545336"/>
                  </a:lnTo>
                  <a:lnTo>
                    <a:pt x="5986272" y="1545336"/>
                  </a:lnTo>
                  <a:lnTo>
                    <a:pt x="6019800" y="1545336"/>
                  </a:lnTo>
                  <a:lnTo>
                    <a:pt x="6019800" y="658368"/>
                  </a:lnTo>
                  <a:close/>
                </a:path>
                <a:path w="7517765" h="1670685">
                  <a:moveTo>
                    <a:pt x="6473952" y="658368"/>
                  </a:moveTo>
                  <a:lnTo>
                    <a:pt x="6437376" y="658368"/>
                  </a:lnTo>
                  <a:lnTo>
                    <a:pt x="6403848" y="658368"/>
                  </a:lnTo>
                  <a:lnTo>
                    <a:pt x="6370320" y="658368"/>
                  </a:lnTo>
                  <a:lnTo>
                    <a:pt x="6370320" y="1554480"/>
                  </a:lnTo>
                  <a:lnTo>
                    <a:pt x="6403848" y="1554480"/>
                  </a:lnTo>
                  <a:lnTo>
                    <a:pt x="6437376" y="1554480"/>
                  </a:lnTo>
                  <a:lnTo>
                    <a:pt x="6437376" y="1557528"/>
                  </a:lnTo>
                  <a:lnTo>
                    <a:pt x="6473952" y="1557528"/>
                  </a:lnTo>
                  <a:lnTo>
                    <a:pt x="6473952" y="658368"/>
                  </a:lnTo>
                  <a:close/>
                </a:path>
                <a:path w="7517765" h="1670685">
                  <a:moveTo>
                    <a:pt x="6614160" y="658368"/>
                  </a:moveTo>
                  <a:lnTo>
                    <a:pt x="6577584" y="658368"/>
                  </a:lnTo>
                  <a:lnTo>
                    <a:pt x="6577584" y="1566672"/>
                  </a:lnTo>
                  <a:lnTo>
                    <a:pt x="6614160" y="1566672"/>
                  </a:lnTo>
                  <a:lnTo>
                    <a:pt x="6614160" y="658368"/>
                  </a:lnTo>
                  <a:close/>
                </a:path>
                <a:path w="7517765" h="1670685">
                  <a:moveTo>
                    <a:pt x="6751320" y="658368"/>
                  </a:moveTo>
                  <a:lnTo>
                    <a:pt x="6717792" y="658368"/>
                  </a:lnTo>
                  <a:lnTo>
                    <a:pt x="6717792" y="1572768"/>
                  </a:lnTo>
                  <a:lnTo>
                    <a:pt x="6751320" y="1572768"/>
                  </a:lnTo>
                  <a:lnTo>
                    <a:pt x="6751320" y="658368"/>
                  </a:lnTo>
                  <a:close/>
                </a:path>
                <a:path w="7517765" h="1670685">
                  <a:moveTo>
                    <a:pt x="6821424" y="658368"/>
                  </a:moveTo>
                  <a:lnTo>
                    <a:pt x="6787896" y="658368"/>
                  </a:lnTo>
                  <a:lnTo>
                    <a:pt x="6787896" y="1584960"/>
                  </a:lnTo>
                  <a:lnTo>
                    <a:pt x="6821424" y="1584960"/>
                  </a:lnTo>
                  <a:lnTo>
                    <a:pt x="6821424" y="658368"/>
                  </a:lnTo>
                  <a:close/>
                </a:path>
                <a:path w="7517765" h="1670685">
                  <a:moveTo>
                    <a:pt x="6925056" y="658368"/>
                  </a:moveTo>
                  <a:lnTo>
                    <a:pt x="6891528" y="658368"/>
                  </a:lnTo>
                  <a:lnTo>
                    <a:pt x="6854952" y="658368"/>
                  </a:lnTo>
                  <a:lnTo>
                    <a:pt x="6854952" y="1594104"/>
                  </a:lnTo>
                  <a:lnTo>
                    <a:pt x="6891528" y="1594104"/>
                  </a:lnTo>
                  <a:lnTo>
                    <a:pt x="6891528" y="1597152"/>
                  </a:lnTo>
                  <a:lnTo>
                    <a:pt x="6925056" y="1597152"/>
                  </a:lnTo>
                  <a:lnTo>
                    <a:pt x="6925056" y="658368"/>
                  </a:lnTo>
                  <a:close/>
                </a:path>
                <a:path w="7517765" h="1670685">
                  <a:moveTo>
                    <a:pt x="7135368" y="658368"/>
                  </a:moveTo>
                  <a:lnTo>
                    <a:pt x="7098792" y="658368"/>
                  </a:lnTo>
                  <a:lnTo>
                    <a:pt x="7065264" y="658368"/>
                  </a:lnTo>
                  <a:lnTo>
                    <a:pt x="7065264" y="1606296"/>
                  </a:lnTo>
                  <a:lnTo>
                    <a:pt x="7098792" y="1606296"/>
                  </a:lnTo>
                  <a:lnTo>
                    <a:pt x="7135368" y="1606296"/>
                  </a:lnTo>
                  <a:lnTo>
                    <a:pt x="7135368" y="658368"/>
                  </a:lnTo>
                  <a:close/>
                </a:path>
                <a:path w="7517765" h="1670685">
                  <a:moveTo>
                    <a:pt x="7272528" y="658368"/>
                  </a:moveTo>
                  <a:lnTo>
                    <a:pt x="7239000" y="658368"/>
                  </a:lnTo>
                  <a:lnTo>
                    <a:pt x="7205472" y="658368"/>
                  </a:lnTo>
                  <a:lnTo>
                    <a:pt x="7205472" y="1615440"/>
                  </a:lnTo>
                  <a:lnTo>
                    <a:pt x="7239000" y="1615440"/>
                  </a:lnTo>
                  <a:lnTo>
                    <a:pt x="7272528" y="1615440"/>
                  </a:lnTo>
                  <a:lnTo>
                    <a:pt x="7272528" y="658368"/>
                  </a:lnTo>
                  <a:close/>
                </a:path>
                <a:path w="7517765" h="1670685">
                  <a:moveTo>
                    <a:pt x="7517511" y="658368"/>
                  </a:moveTo>
                  <a:lnTo>
                    <a:pt x="7517511" y="658368"/>
                  </a:lnTo>
                  <a:lnTo>
                    <a:pt x="7342632" y="658368"/>
                  </a:lnTo>
                  <a:lnTo>
                    <a:pt x="7342632" y="1627632"/>
                  </a:lnTo>
                  <a:lnTo>
                    <a:pt x="7379208" y="1627632"/>
                  </a:lnTo>
                  <a:lnTo>
                    <a:pt x="7412736" y="1627632"/>
                  </a:lnTo>
                  <a:lnTo>
                    <a:pt x="7412736" y="1648968"/>
                  </a:lnTo>
                  <a:lnTo>
                    <a:pt x="7449312" y="1648968"/>
                  </a:lnTo>
                  <a:lnTo>
                    <a:pt x="7449312" y="1664208"/>
                  </a:lnTo>
                  <a:lnTo>
                    <a:pt x="7482840" y="1664208"/>
                  </a:lnTo>
                  <a:lnTo>
                    <a:pt x="7482840" y="1670304"/>
                  </a:lnTo>
                  <a:lnTo>
                    <a:pt x="7517511" y="1670304"/>
                  </a:lnTo>
                  <a:lnTo>
                    <a:pt x="7517511" y="658368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21663" y="1411224"/>
              <a:ext cx="7517765" cy="1670685"/>
            </a:xfrm>
            <a:custGeom>
              <a:avLst/>
              <a:gdLst/>
              <a:ahLst/>
              <a:cxnLst/>
              <a:rect l="l" t="t" r="r" b="b"/>
              <a:pathLst>
                <a:path w="7517765" h="1670685">
                  <a:moveTo>
                    <a:pt x="0" y="0"/>
                  </a:moveTo>
                  <a:lnTo>
                    <a:pt x="36576" y="0"/>
                  </a:lnTo>
                  <a:lnTo>
                    <a:pt x="36576" y="658368"/>
                  </a:lnTo>
                  <a:lnTo>
                    <a:pt x="0" y="658368"/>
                  </a:lnTo>
                  <a:lnTo>
                    <a:pt x="0" y="0"/>
                  </a:lnTo>
                  <a:close/>
                </a:path>
                <a:path w="7517765" h="1670685">
                  <a:moveTo>
                    <a:pt x="173736" y="423672"/>
                  </a:moveTo>
                  <a:lnTo>
                    <a:pt x="210312" y="423672"/>
                  </a:lnTo>
                  <a:lnTo>
                    <a:pt x="210312" y="658368"/>
                  </a:lnTo>
                  <a:lnTo>
                    <a:pt x="173736" y="658368"/>
                  </a:lnTo>
                  <a:lnTo>
                    <a:pt x="173736" y="423672"/>
                  </a:lnTo>
                  <a:close/>
                </a:path>
                <a:path w="7517765" h="1670685">
                  <a:moveTo>
                    <a:pt x="731520" y="786384"/>
                  </a:moveTo>
                  <a:lnTo>
                    <a:pt x="768096" y="786384"/>
                  </a:lnTo>
                  <a:lnTo>
                    <a:pt x="768096" y="658368"/>
                  </a:lnTo>
                  <a:lnTo>
                    <a:pt x="731520" y="658368"/>
                  </a:lnTo>
                  <a:lnTo>
                    <a:pt x="731520" y="786384"/>
                  </a:lnTo>
                  <a:close/>
                </a:path>
                <a:path w="7517765" h="1670685">
                  <a:moveTo>
                    <a:pt x="1984248" y="1173480"/>
                  </a:moveTo>
                  <a:lnTo>
                    <a:pt x="2020824" y="1173480"/>
                  </a:lnTo>
                  <a:lnTo>
                    <a:pt x="2020824" y="658368"/>
                  </a:lnTo>
                  <a:lnTo>
                    <a:pt x="1984248" y="658368"/>
                  </a:lnTo>
                  <a:lnTo>
                    <a:pt x="1984248" y="1173480"/>
                  </a:lnTo>
                  <a:close/>
                </a:path>
                <a:path w="7517765" h="1670685">
                  <a:moveTo>
                    <a:pt x="2087880" y="1207008"/>
                  </a:moveTo>
                  <a:lnTo>
                    <a:pt x="2124456" y="1207008"/>
                  </a:lnTo>
                  <a:lnTo>
                    <a:pt x="2124456" y="658368"/>
                  </a:lnTo>
                  <a:lnTo>
                    <a:pt x="2087880" y="658368"/>
                  </a:lnTo>
                  <a:lnTo>
                    <a:pt x="2087880" y="1207008"/>
                  </a:lnTo>
                  <a:close/>
                </a:path>
                <a:path w="7517765" h="1670685">
                  <a:moveTo>
                    <a:pt x="2157984" y="1216152"/>
                  </a:moveTo>
                  <a:lnTo>
                    <a:pt x="2194560" y="1216152"/>
                  </a:lnTo>
                  <a:lnTo>
                    <a:pt x="2194560" y="658368"/>
                  </a:lnTo>
                  <a:lnTo>
                    <a:pt x="2157984" y="658368"/>
                  </a:lnTo>
                  <a:lnTo>
                    <a:pt x="2157984" y="1216152"/>
                  </a:lnTo>
                  <a:close/>
                </a:path>
                <a:path w="7517765" h="1670685">
                  <a:moveTo>
                    <a:pt x="2228088" y="1222248"/>
                  </a:moveTo>
                  <a:lnTo>
                    <a:pt x="2261616" y="1222248"/>
                  </a:lnTo>
                  <a:lnTo>
                    <a:pt x="2261616" y="658368"/>
                  </a:lnTo>
                  <a:lnTo>
                    <a:pt x="2228088" y="658368"/>
                  </a:lnTo>
                  <a:lnTo>
                    <a:pt x="2228088" y="1222248"/>
                  </a:lnTo>
                  <a:close/>
                </a:path>
                <a:path w="7517765" h="1670685">
                  <a:moveTo>
                    <a:pt x="2261616" y="1222248"/>
                  </a:moveTo>
                  <a:lnTo>
                    <a:pt x="2298192" y="1222248"/>
                  </a:lnTo>
                  <a:lnTo>
                    <a:pt x="2298192" y="658368"/>
                  </a:lnTo>
                  <a:lnTo>
                    <a:pt x="2261616" y="658368"/>
                  </a:lnTo>
                  <a:lnTo>
                    <a:pt x="2261616" y="1222248"/>
                  </a:lnTo>
                  <a:close/>
                </a:path>
                <a:path w="7517765" h="1670685">
                  <a:moveTo>
                    <a:pt x="2401824" y="1261872"/>
                  </a:moveTo>
                  <a:lnTo>
                    <a:pt x="2438400" y="1261872"/>
                  </a:lnTo>
                  <a:lnTo>
                    <a:pt x="2438400" y="658368"/>
                  </a:lnTo>
                  <a:lnTo>
                    <a:pt x="2401824" y="658368"/>
                  </a:lnTo>
                  <a:lnTo>
                    <a:pt x="2401824" y="1261872"/>
                  </a:lnTo>
                  <a:close/>
                </a:path>
                <a:path w="7517765" h="1670685">
                  <a:moveTo>
                    <a:pt x="2505456" y="1264920"/>
                  </a:moveTo>
                  <a:lnTo>
                    <a:pt x="2542032" y="1264920"/>
                  </a:lnTo>
                  <a:lnTo>
                    <a:pt x="2542032" y="658368"/>
                  </a:lnTo>
                  <a:lnTo>
                    <a:pt x="2505456" y="658368"/>
                  </a:lnTo>
                  <a:lnTo>
                    <a:pt x="2505456" y="1264920"/>
                  </a:lnTo>
                  <a:close/>
                </a:path>
                <a:path w="7517765" h="1670685">
                  <a:moveTo>
                    <a:pt x="2612136" y="1277112"/>
                  </a:moveTo>
                  <a:lnTo>
                    <a:pt x="2645664" y="1277112"/>
                  </a:lnTo>
                  <a:lnTo>
                    <a:pt x="2645664" y="658368"/>
                  </a:lnTo>
                  <a:lnTo>
                    <a:pt x="2612136" y="658368"/>
                  </a:lnTo>
                  <a:lnTo>
                    <a:pt x="2612136" y="1277112"/>
                  </a:lnTo>
                  <a:close/>
                </a:path>
                <a:path w="7517765" h="1670685">
                  <a:moveTo>
                    <a:pt x="2715768" y="1292352"/>
                  </a:moveTo>
                  <a:lnTo>
                    <a:pt x="2749296" y="1292352"/>
                  </a:lnTo>
                  <a:lnTo>
                    <a:pt x="2749296" y="658368"/>
                  </a:lnTo>
                  <a:lnTo>
                    <a:pt x="2715768" y="658368"/>
                  </a:lnTo>
                  <a:lnTo>
                    <a:pt x="2715768" y="1292352"/>
                  </a:lnTo>
                  <a:close/>
                </a:path>
                <a:path w="7517765" h="1670685">
                  <a:moveTo>
                    <a:pt x="2855976" y="1310640"/>
                  </a:moveTo>
                  <a:lnTo>
                    <a:pt x="2889504" y="1310640"/>
                  </a:lnTo>
                  <a:lnTo>
                    <a:pt x="2889504" y="658368"/>
                  </a:lnTo>
                  <a:lnTo>
                    <a:pt x="2855976" y="658368"/>
                  </a:lnTo>
                  <a:lnTo>
                    <a:pt x="2855976" y="1310640"/>
                  </a:lnTo>
                  <a:close/>
                </a:path>
                <a:path w="7517765" h="1670685">
                  <a:moveTo>
                    <a:pt x="2923032" y="1328928"/>
                  </a:moveTo>
                  <a:lnTo>
                    <a:pt x="2959608" y="1328928"/>
                  </a:lnTo>
                  <a:lnTo>
                    <a:pt x="2959608" y="658368"/>
                  </a:lnTo>
                  <a:lnTo>
                    <a:pt x="2923032" y="658368"/>
                  </a:lnTo>
                  <a:lnTo>
                    <a:pt x="2923032" y="1328928"/>
                  </a:lnTo>
                  <a:close/>
                </a:path>
                <a:path w="7517765" h="1670685">
                  <a:moveTo>
                    <a:pt x="3133344" y="1353312"/>
                  </a:moveTo>
                  <a:lnTo>
                    <a:pt x="3166872" y="1353312"/>
                  </a:lnTo>
                  <a:lnTo>
                    <a:pt x="3166872" y="658368"/>
                  </a:lnTo>
                  <a:lnTo>
                    <a:pt x="3133344" y="658368"/>
                  </a:lnTo>
                  <a:lnTo>
                    <a:pt x="3133344" y="1353312"/>
                  </a:lnTo>
                  <a:close/>
                </a:path>
                <a:path w="7517765" h="1670685">
                  <a:moveTo>
                    <a:pt x="3203448" y="1362456"/>
                  </a:moveTo>
                  <a:lnTo>
                    <a:pt x="3236976" y="1362456"/>
                  </a:lnTo>
                  <a:lnTo>
                    <a:pt x="3236976" y="658368"/>
                  </a:lnTo>
                  <a:lnTo>
                    <a:pt x="3203448" y="658368"/>
                  </a:lnTo>
                  <a:lnTo>
                    <a:pt x="3203448" y="1362456"/>
                  </a:lnTo>
                  <a:close/>
                </a:path>
                <a:path w="7517765" h="1670685">
                  <a:moveTo>
                    <a:pt x="3236976" y="1371600"/>
                  </a:moveTo>
                  <a:lnTo>
                    <a:pt x="3273552" y="1371600"/>
                  </a:lnTo>
                  <a:lnTo>
                    <a:pt x="3273552" y="658368"/>
                  </a:lnTo>
                  <a:lnTo>
                    <a:pt x="3236976" y="658368"/>
                  </a:lnTo>
                  <a:lnTo>
                    <a:pt x="3236976" y="1371600"/>
                  </a:lnTo>
                  <a:close/>
                </a:path>
                <a:path w="7517765" h="1670685">
                  <a:moveTo>
                    <a:pt x="3550920" y="1399032"/>
                  </a:moveTo>
                  <a:lnTo>
                    <a:pt x="3584448" y="1399032"/>
                  </a:lnTo>
                  <a:lnTo>
                    <a:pt x="3584448" y="658368"/>
                  </a:lnTo>
                  <a:lnTo>
                    <a:pt x="3550920" y="658368"/>
                  </a:lnTo>
                  <a:lnTo>
                    <a:pt x="3550920" y="1399032"/>
                  </a:lnTo>
                  <a:close/>
                </a:path>
                <a:path w="7517765" h="1670685">
                  <a:moveTo>
                    <a:pt x="3621024" y="1408176"/>
                  </a:moveTo>
                  <a:lnTo>
                    <a:pt x="3654552" y="1408176"/>
                  </a:lnTo>
                  <a:lnTo>
                    <a:pt x="3654552" y="658368"/>
                  </a:lnTo>
                  <a:lnTo>
                    <a:pt x="3621024" y="658368"/>
                  </a:lnTo>
                  <a:lnTo>
                    <a:pt x="3621024" y="1408176"/>
                  </a:lnTo>
                  <a:close/>
                </a:path>
                <a:path w="7517765" h="1670685">
                  <a:moveTo>
                    <a:pt x="3758184" y="1423416"/>
                  </a:moveTo>
                  <a:lnTo>
                    <a:pt x="3794760" y="1423416"/>
                  </a:lnTo>
                  <a:lnTo>
                    <a:pt x="3794760" y="658368"/>
                  </a:lnTo>
                  <a:lnTo>
                    <a:pt x="3758184" y="658368"/>
                  </a:lnTo>
                  <a:lnTo>
                    <a:pt x="3758184" y="1423416"/>
                  </a:lnTo>
                  <a:close/>
                </a:path>
                <a:path w="7517765" h="1670685">
                  <a:moveTo>
                    <a:pt x="3864864" y="1426464"/>
                  </a:moveTo>
                  <a:lnTo>
                    <a:pt x="3898392" y="1426464"/>
                  </a:lnTo>
                  <a:lnTo>
                    <a:pt x="3898392" y="658368"/>
                  </a:lnTo>
                  <a:lnTo>
                    <a:pt x="3864864" y="658368"/>
                  </a:lnTo>
                  <a:lnTo>
                    <a:pt x="3864864" y="1426464"/>
                  </a:lnTo>
                  <a:close/>
                </a:path>
                <a:path w="7517765" h="1670685">
                  <a:moveTo>
                    <a:pt x="3968496" y="1429512"/>
                  </a:moveTo>
                  <a:lnTo>
                    <a:pt x="4002024" y="1429512"/>
                  </a:lnTo>
                  <a:lnTo>
                    <a:pt x="4002024" y="658368"/>
                  </a:lnTo>
                  <a:lnTo>
                    <a:pt x="3968496" y="658368"/>
                  </a:lnTo>
                  <a:lnTo>
                    <a:pt x="3968496" y="1429512"/>
                  </a:lnTo>
                  <a:close/>
                </a:path>
                <a:path w="7517765" h="1670685">
                  <a:moveTo>
                    <a:pt x="4002024" y="1432560"/>
                  </a:moveTo>
                  <a:lnTo>
                    <a:pt x="4038600" y="1432560"/>
                  </a:lnTo>
                  <a:lnTo>
                    <a:pt x="4038600" y="658368"/>
                  </a:lnTo>
                  <a:lnTo>
                    <a:pt x="4002024" y="658368"/>
                  </a:lnTo>
                  <a:lnTo>
                    <a:pt x="4002024" y="1432560"/>
                  </a:lnTo>
                  <a:close/>
                </a:path>
                <a:path w="7517765" h="1670685">
                  <a:moveTo>
                    <a:pt x="4175760" y="1438656"/>
                  </a:moveTo>
                  <a:lnTo>
                    <a:pt x="4212336" y="1438656"/>
                  </a:lnTo>
                  <a:lnTo>
                    <a:pt x="4212336" y="658368"/>
                  </a:lnTo>
                  <a:lnTo>
                    <a:pt x="4175760" y="658368"/>
                  </a:lnTo>
                  <a:lnTo>
                    <a:pt x="4175760" y="1438656"/>
                  </a:lnTo>
                  <a:close/>
                </a:path>
                <a:path w="7517765" h="1670685">
                  <a:moveTo>
                    <a:pt x="4282440" y="1441704"/>
                  </a:moveTo>
                  <a:lnTo>
                    <a:pt x="4315968" y="1441704"/>
                  </a:lnTo>
                  <a:lnTo>
                    <a:pt x="4315968" y="658368"/>
                  </a:lnTo>
                  <a:lnTo>
                    <a:pt x="4282440" y="658368"/>
                  </a:lnTo>
                  <a:lnTo>
                    <a:pt x="4282440" y="1441704"/>
                  </a:lnTo>
                  <a:close/>
                </a:path>
                <a:path w="7517765" h="1670685">
                  <a:moveTo>
                    <a:pt x="4419600" y="1447800"/>
                  </a:moveTo>
                  <a:lnTo>
                    <a:pt x="4456176" y="1447800"/>
                  </a:lnTo>
                  <a:lnTo>
                    <a:pt x="4456176" y="658368"/>
                  </a:lnTo>
                  <a:lnTo>
                    <a:pt x="4419600" y="658368"/>
                  </a:lnTo>
                  <a:lnTo>
                    <a:pt x="4419600" y="1447800"/>
                  </a:lnTo>
                  <a:close/>
                </a:path>
                <a:path w="7517765" h="1670685">
                  <a:moveTo>
                    <a:pt x="4593336" y="1456944"/>
                  </a:moveTo>
                  <a:lnTo>
                    <a:pt x="4629912" y="1456944"/>
                  </a:lnTo>
                  <a:lnTo>
                    <a:pt x="4629912" y="658368"/>
                  </a:lnTo>
                  <a:lnTo>
                    <a:pt x="4593336" y="658368"/>
                  </a:lnTo>
                  <a:lnTo>
                    <a:pt x="4593336" y="1456944"/>
                  </a:lnTo>
                  <a:close/>
                </a:path>
                <a:path w="7517765" h="1670685">
                  <a:moveTo>
                    <a:pt x="4629912" y="1459992"/>
                  </a:moveTo>
                  <a:lnTo>
                    <a:pt x="4663440" y="1459992"/>
                  </a:lnTo>
                  <a:lnTo>
                    <a:pt x="4663440" y="658368"/>
                  </a:lnTo>
                  <a:lnTo>
                    <a:pt x="4629912" y="658368"/>
                  </a:lnTo>
                  <a:lnTo>
                    <a:pt x="4629912" y="1459992"/>
                  </a:lnTo>
                  <a:close/>
                </a:path>
                <a:path w="7517765" h="1670685">
                  <a:moveTo>
                    <a:pt x="4700016" y="1459992"/>
                  </a:moveTo>
                  <a:lnTo>
                    <a:pt x="4733544" y="1459992"/>
                  </a:lnTo>
                  <a:lnTo>
                    <a:pt x="4733544" y="658368"/>
                  </a:lnTo>
                  <a:lnTo>
                    <a:pt x="4700016" y="658368"/>
                  </a:lnTo>
                  <a:lnTo>
                    <a:pt x="4700016" y="1459992"/>
                  </a:lnTo>
                  <a:close/>
                </a:path>
                <a:path w="7517765" h="1670685">
                  <a:moveTo>
                    <a:pt x="5324856" y="1502664"/>
                  </a:moveTo>
                  <a:lnTo>
                    <a:pt x="5361432" y="1502664"/>
                  </a:lnTo>
                  <a:lnTo>
                    <a:pt x="5361432" y="658368"/>
                  </a:lnTo>
                  <a:lnTo>
                    <a:pt x="5324856" y="658368"/>
                  </a:lnTo>
                  <a:lnTo>
                    <a:pt x="5324856" y="1502664"/>
                  </a:lnTo>
                  <a:close/>
                </a:path>
                <a:path w="7517765" h="1670685">
                  <a:moveTo>
                    <a:pt x="5394960" y="1505712"/>
                  </a:moveTo>
                  <a:lnTo>
                    <a:pt x="5428488" y="1505712"/>
                  </a:lnTo>
                  <a:lnTo>
                    <a:pt x="5428488" y="658368"/>
                  </a:lnTo>
                  <a:lnTo>
                    <a:pt x="5394960" y="658368"/>
                  </a:lnTo>
                  <a:lnTo>
                    <a:pt x="5394960" y="1505712"/>
                  </a:lnTo>
                  <a:close/>
                </a:path>
                <a:path w="7517765" h="1670685">
                  <a:moveTo>
                    <a:pt x="5952744" y="1545336"/>
                  </a:moveTo>
                  <a:lnTo>
                    <a:pt x="5986272" y="1545336"/>
                  </a:lnTo>
                  <a:lnTo>
                    <a:pt x="5986272" y="658368"/>
                  </a:lnTo>
                  <a:lnTo>
                    <a:pt x="5952744" y="658368"/>
                  </a:lnTo>
                  <a:lnTo>
                    <a:pt x="5952744" y="1545336"/>
                  </a:lnTo>
                  <a:close/>
                </a:path>
                <a:path w="7517765" h="1670685">
                  <a:moveTo>
                    <a:pt x="5986272" y="1545336"/>
                  </a:moveTo>
                  <a:lnTo>
                    <a:pt x="6019800" y="1545336"/>
                  </a:lnTo>
                  <a:lnTo>
                    <a:pt x="6019800" y="658368"/>
                  </a:lnTo>
                  <a:lnTo>
                    <a:pt x="5986272" y="658368"/>
                  </a:lnTo>
                  <a:lnTo>
                    <a:pt x="5986272" y="1545336"/>
                  </a:lnTo>
                  <a:close/>
                </a:path>
                <a:path w="7517765" h="1670685">
                  <a:moveTo>
                    <a:pt x="6370320" y="1554480"/>
                  </a:moveTo>
                  <a:lnTo>
                    <a:pt x="6403848" y="1554480"/>
                  </a:lnTo>
                  <a:lnTo>
                    <a:pt x="6403848" y="658368"/>
                  </a:lnTo>
                  <a:lnTo>
                    <a:pt x="6370320" y="658368"/>
                  </a:lnTo>
                  <a:lnTo>
                    <a:pt x="6370320" y="1554480"/>
                  </a:lnTo>
                  <a:close/>
                </a:path>
                <a:path w="7517765" h="1670685">
                  <a:moveTo>
                    <a:pt x="6403848" y="1554480"/>
                  </a:moveTo>
                  <a:lnTo>
                    <a:pt x="6437376" y="1554480"/>
                  </a:lnTo>
                  <a:lnTo>
                    <a:pt x="6437376" y="658368"/>
                  </a:lnTo>
                  <a:lnTo>
                    <a:pt x="6403848" y="658368"/>
                  </a:lnTo>
                  <a:lnTo>
                    <a:pt x="6403848" y="1554480"/>
                  </a:lnTo>
                  <a:close/>
                </a:path>
                <a:path w="7517765" h="1670685">
                  <a:moveTo>
                    <a:pt x="6437376" y="1557528"/>
                  </a:moveTo>
                  <a:lnTo>
                    <a:pt x="6473952" y="1557528"/>
                  </a:lnTo>
                  <a:lnTo>
                    <a:pt x="6473952" y="658368"/>
                  </a:lnTo>
                  <a:lnTo>
                    <a:pt x="6437376" y="658368"/>
                  </a:lnTo>
                  <a:lnTo>
                    <a:pt x="6437376" y="1557528"/>
                  </a:lnTo>
                  <a:close/>
                </a:path>
                <a:path w="7517765" h="1670685">
                  <a:moveTo>
                    <a:pt x="6854952" y="1594104"/>
                  </a:moveTo>
                  <a:lnTo>
                    <a:pt x="6891528" y="1594104"/>
                  </a:lnTo>
                  <a:lnTo>
                    <a:pt x="6891528" y="658368"/>
                  </a:lnTo>
                  <a:lnTo>
                    <a:pt x="6854952" y="658368"/>
                  </a:lnTo>
                  <a:lnTo>
                    <a:pt x="6854952" y="1594104"/>
                  </a:lnTo>
                  <a:close/>
                </a:path>
                <a:path w="7517765" h="1670685">
                  <a:moveTo>
                    <a:pt x="6891528" y="1597152"/>
                  </a:moveTo>
                  <a:lnTo>
                    <a:pt x="6925056" y="1597152"/>
                  </a:lnTo>
                  <a:lnTo>
                    <a:pt x="6925056" y="658368"/>
                  </a:lnTo>
                  <a:lnTo>
                    <a:pt x="6891528" y="658368"/>
                  </a:lnTo>
                  <a:lnTo>
                    <a:pt x="6891528" y="1597152"/>
                  </a:lnTo>
                  <a:close/>
                </a:path>
                <a:path w="7517765" h="1670685">
                  <a:moveTo>
                    <a:pt x="7065264" y="1606296"/>
                  </a:moveTo>
                  <a:lnTo>
                    <a:pt x="7098792" y="1606296"/>
                  </a:lnTo>
                  <a:lnTo>
                    <a:pt x="7098792" y="658368"/>
                  </a:lnTo>
                  <a:lnTo>
                    <a:pt x="7065264" y="658368"/>
                  </a:lnTo>
                  <a:lnTo>
                    <a:pt x="7065264" y="1606296"/>
                  </a:lnTo>
                  <a:close/>
                </a:path>
                <a:path w="7517765" h="1670685">
                  <a:moveTo>
                    <a:pt x="7098792" y="1606296"/>
                  </a:moveTo>
                  <a:lnTo>
                    <a:pt x="7135368" y="1606296"/>
                  </a:lnTo>
                  <a:lnTo>
                    <a:pt x="7135368" y="658368"/>
                  </a:lnTo>
                  <a:lnTo>
                    <a:pt x="7098792" y="658368"/>
                  </a:lnTo>
                  <a:lnTo>
                    <a:pt x="7098792" y="1606296"/>
                  </a:lnTo>
                  <a:close/>
                </a:path>
                <a:path w="7517765" h="1670685">
                  <a:moveTo>
                    <a:pt x="7205472" y="1615440"/>
                  </a:moveTo>
                  <a:lnTo>
                    <a:pt x="7239000" y="1615440"/>
                  </a:lnTo>
                  <a:lnTo>
                    <a:pt x="7239000" y="658368"/>
                  </a:lnTo>
                  <a:lnTo>
                    <a:pt x="7205472" y="658368"/>
                  </a:lnTo>
                  <a:lnTo>
                    <a:pt x="7205472" y="1615440"/>
                  </a:lnTo>
                  <a:close/>
                </a:path>
                <a:path w="7517765" h="1670685">
                  <a:moveTo>
                    <a:pt x="7239000" y="1615440"/>
                  </a:moveTo>
                  <a:lnTo>
                    <a:pt x="7272528" y="1615440"/>
                  </a:lnTo>
                  <a:lnTo>
                    <a:pt x="7272528" y="658368"/>
                  </a:lnTo>
                  <a:lnTo>
                    <a:pt x="7239000" y="658368"/>
                  </a:lnTo>
                  <a:lnTo>
                    <a:pt x="7239000" y="1615440"/>
                  </a:lnTo>
                  <a:close/>
                </a:path>
                <a:path w="7517765" h="1670685">
                  <a:moveTo>
                    <a:pt x="7342632" y="1627632"/>
                  </a:moveTo>
                  <a:lnTo>
                    <a:pt x="7379208" y="1627632"/>
                  </a:lnTo>
                  <a:lnTo>
                    <a:pt x="7379208" y="658368"/>
                  </a:lnTo>
                  <a:lnTo>
                    <a:pt x="7342632" y="658368"/>
                  </a:lnTo>
                  <a:lnTo>
                    <a:pt x="7342632" y="1627632"/>
                  </a:lnTo>
                  <a:close/>
                </a:path>
                <a:path w="7517765" h="1670685">
                  <a:moveTo>
                    <a:pt x="7379208" y="1627632"/>
                  </a:moveTo>
                  <a:lnTo>
                    <a:pt x="7412736" y="1627632"/>
                  </a:lnTo>
                  <a:lnTo>
                    <a:pt x="7412736" y="658368"/>
                  </a:lnTo>
                  <a:lnTo>
                    <a:pt x="7379208" y="658368"/>
                  </a:lnTo>
                  <a:lnTo>
                    <a:pt x="7379208" y="1627632"/>
                  </a:lnTo>
                  <a:close/>
                </a:path>
                <a:path w="7517765" h="1670685">
                  <a:moveTo>
                    <a:pt x="7412736" y="1648968"/>
                  </a:moveTo>
                  <a:lnTo>
                    <a:pt x="7449312" y="1648968"/>
                  </a:lnTo>
                  <a:lnTo>
                    <a:pt x="7449312" y="658368"/>
                  </a:lnTo>
                  <a:lnTo>
                    <a:pt x="7412736" y="658368"/>
                  </a:lnTo>
                  <a:lnTo>
                    <a:pt x="7412736" y="1648968"/>
                  </a:lnTo>
                  <a:close/>
                </a:path>
                <a:path w="7517765" h="1670685">
                  <a:moveTo>
                    <a:pt x="7449312" y="1664208"/>
                  </a:moveTo>
                  <a:lnTo>
                    <a:pt x="7482840" y="1664208"/>
                  </a:lnTo>
                  <a:lnTo>
                    <a:pt x="7482840" y="658368"/>
                  </a:lnTo>
                  <a:lnTo>
                    <a:pt x="7449312" y="658368"/>
                  </a:lnTo>
                  <a:lnTo>
                    <a:pt x="7449312" y="1664208"/>
                  </a:lnTo>
                  <a:close/>
                </a:path>
                <a:path w="7517765" h="1670685">
                  <a:moveTo>
                    <a:pt x="7482840" y="1670304"/>
                  </a:moveTo>
                  <a:lnTo>
                    <a:pt x="7517511" y="1670304"/>
                  </a:lnTo>
                  <a:lnTo>
                    <a:pt x="7517511" y="658368"/>
                  </a:lnTo>
                  <a:lnTo>
                    <a:pt x="7482840" y="658368"/>
                  </a:lnTo>
                  <a:lnTo>
                    <a:pt x="7482840" y="16703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83080" y="2069591"/>
              <a:ext cx="6647815" cy="960119"/>
            </a:xfrm>
            <a:custGeom>
              <a:avLst/>
              <a:gdLst/>
              <a:ahLst/>
              <a:cxnLst/>
              <a:rect l="l" t="t" r="r" b="b"/>
              <a:pathLst>
                <a:path w="6647815" h="960119">
                  <a:moveTo>
                    <a:pt x="36576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36576" y="118872"/>
                  </a:lnTo>
                  <a:lnTo>
                    <a:pt x="36576" y="0"/>
                  </a:lnTo>
                  <a:close/>
                </a:path>
                <a:path w="6647815" h="960119">
                  <a:moveTo>
                    <a:pt x="210312" y="0"/>
                  </a:moveTo>
                  <a:lnTo>
                    <a:pt x="173736" y="0"/>
                  </a:lnTo>
                  <a:lnTo>
                    <a:pt x="173736" y="140208"/>
                  </a:lnTo>
                  <a:lnTo>
                    <a:pt x="210312" y="140208"/>
                  </a:lnTo>
                  <a:lnTo>
                    <a:pt x="210312" y="0"/>
                  </a:lnTo>
                  <a:close/>
                </a:path>
                <a:path w="6647815" h="960119">
                  <a:moveTo>
                    <a:pt x="661416" y="0"/>
                  </a:moveTo>
                  <a:lnTo>
                    <a:pt x="627888" y="0"/>
                  </a:lnTo>
                  <a:lnTo>
                    <a:pt x="627888" y="316992"/>
                  </a:lnTo>
                  <a:lnTo>
                    <a:pt x="661416" y="316992"/>
                  </a:lnTo>
                  <a:lnTo>
                    <a:pt x="661416" y="0"/>
                  </a:lnTo>
                  <a:close/>
                </a:path>
                <a:path w="6647815" h="960119">
                  <a:moveTo>
                    <a:pt x="1149096" y="0"/>
                  </a:moveTo>
                  <a:lnTo>
                    <a:pt x="1115568" y="0"/>
                  </a:lnTo>
                  <a:lnTo>
                    <a:pt x="1115568" y="441960"/>
                  </a:lnTo>
                  <a:lnTo>
                    <a:pt x="1149096" y="441960"/>
                  </a:lnTo>
                  <a:lnTo>
                    <a:pt x="1149096" y="0"/>
                  </a:lnTo>
                  <a:close/>
                </a:path>
                <a:path w="6647815" h="960119">
                  <a:moveTo>
                    <a:pt x="1219200" y="0"/>
                  </a:moveTo>
                  <a:lnTo>
                    <a:pt x="1182624" y="0"/>
                  </a:lnTo>
                  <a:lnTo>
                    <a:pt x="1182624" y="469392"/>
                  </a:lnTo>
                  <a:lnTo>
                    <a:pt x="1219200" y="469392"/>
                  </a:lnTo>
                  <a:lnTo>
                    <a:pt x="1219200" y="0"/>
                  </a:lnTo>
                  <a:close/>
                </a:path>
                <a:path w="6647815" h="960119">
                  <a:moveTo>
                    <a:pt x="1322832" y="0"/>
                  </a:moveTo>
                  <a:lnTo>
                    <a:pt x="1289304" y="0"/>
                  </a:lnTo>
                  <a:lnTo>
                    <a:pt x="1289304" y="509016"/>
                  </a:lnTo>
                  <a:lnTo>
                    <a:pt x="1322832" y="509016"/>
                  </a:lnTo>
                  <a:lnTo>
                    <a:pt x="1322832" y="0"/>
                  </a:lnTo>
                  <a:close/>
                </a:path>
                <a:path w="6647815" h="960119">
                  <a:moveTo>
                    <a:pt x="1426464" y="0"/>
                  </a:moveTo>
                  <a:lnTo>
                    <a:pt x="1392936" y="0"/>
                  </a:lnTo>
                  <a:lnTo>
                    <a:pt x="1392936" y="530352"/>
                  </a:lnTo>
                  <a:lnTo>
                    <a:pt x="1426464" y="530352"/>
                  </a:lnTo>
                  <a:lnTo>
                    <a:pt x="1426464" y="0"/>
                  </a:lnTo>
                  <a:close/>
                </a:path>
                <a:path w="6647815" h="960119">
                  <a:moveTo>
                    <a:pt x="1810512" y="0"/>
                  </a:moveTo>
                  <a:lnTo>
                    <a:pt x="1776984" y="0"/>
                  </a:lnTo>
                  <a:lnTo>
                    <a:pt x="1776984" y="603504"/>
                  </a:lnTo>
                  <a:lnTo>
                    <a:pt x="1810512" y="603504"/>
                  </a:lnTo>
                  <a:lnTo>
                    <a:pt x="1810512" y="0"/>
                  </a:lnTo>
                  <a:close/>
                </a:path>
                <a:path w="6647815" h="960119">
                  <a:moveTo>
                    <a:pt x="2017776" y="0"/>
                  </a:moveTo>
                  <a:lnTo>
                    <a:pt x="1984248" y="0"/>
                  </a:lnTo>
                  <a:lnTo>
                    <a:pt x="1984248" y="627888"/>
                  </a:lnTo>
                  <a:lnTo>
                    <a:pt x="2017776" y="627888"/>
                  </a:lnTo>
                  <a:lnTo>
                    <a:pt x="2017776" y="0"/>
                  </a:lnTo>
                  <a:close/>
                </a:path>
                <a:path w="6647815" h="960119">
                  <a:moveTo>
                    <a:pt x="2124456" y="0"/>
                  </a:moveTo>
                  <a:lnTo>
                    <a:pt x="2087880" y="0"/>
                  </a:lnTo>
                  <a:lnTo>
                    <a:pt x="2087880" y="640080"/>
                  </a:lnTo>
                  <a:lnTo>
                    <a:pt x="2124456" y="640080"/>
                  </a:lnTo>
                  <a:lnTo>
                    <a:pt x="2124456" y="0"/>
                  </a:lnTo>
                  <a:close/>
                </a:path>
                <a:path w="6647815" h="960119">
                  <a:moveTo>
                    <a:pt x="2368296" y="0"/>
                  </a:moveTo>
                  <a:lnTo>
                    <a:pt x="2331720" y="0"/>
                  </a:lnTo>
                  <a:lnTo>
                    <a:pt x="2331720" y="673608"/>
                  </a:lnTo>
                  <a:lnTo>
                    <a:pt x="2368296" y="673608"/>
                  </a:lnTo>
                  <a:lnTo>
                    <a:pt x="2368296" y="0"/>
                  </a:lnTo>
                  <a:close/>
                </a:path>
                <a:path w="6647815" h="960119">
                  <a:moveTo>
                    <a:pt x="2645664" y="0"/>
                  </a:moveTo>
                  <a:lnTo>
                    <a:pt x="2612136" y="0"/>
                  </a:lnTo>
                  <a:lnTo>
                    <a:pt x="2612136" y="722376"/>
                  </a:lnTo>
                  <a:lnTo>
                    <a:pt x="2645664" y="722376"/>
                  </a:lnTo>
                  <a:lnTo>
                    <a:pt x="2645664" y="0"/>
                  </a:lnTo>
                  <a:close/>
                </a:path>
                <a:path w="6647815" h="960119">
                  <a:moveTo>
                    <a:pt x="2749296" y="0"/>
                  </a:moveTo>
                  <a:lnTo>
                    <a:pt x="2715768" y="0"/>
                  </a:lnTo>
                  <a:lnTo>
                    <a:pt x="2715768" y="725424"/>
                  </a:lnTo>
                  <a:lnTo>
                    <a:pt x="2749296" y="725424"/>
                  </a:lnTo>
                  <a:lnTo>
                    <a:pt x="2749296" y="0"/>
                  </a:lnTo>
                  <a:close/>
                </a:path>
                <a:path w="6647815" h="960119">
                  <a:moveTo>
                    <a:pt x="2889504" y="0"/>
                  </a:moveTo>
                  <a:lnTo>
                    <a:pt x="2852928" y="0"/>
                  </a:lnTo>
                  <a:lnTo>
                    <a:pt x="2852928" y="731520"/>
                  </a:lnTo>
                  <a:lnTo>
                    <a:pt x="2889504" y="731520"/>
                  </a:lnTo>
                  <a:lnTo>
                    <a:pt x="2889504" y="0"/>
                  </a:lnTo>
                  <a:close/>
                </a:path>
                <a:path w="6647815" h="960119">
                  <a:moveTo>
                    <a:pt x="3063240" y="0"/>
                  </a:moveTo>
                  <a:lnTo>
                    <a:pt x="3029712" y="0"/>
                  </a:lnTo>
                  <a:lnTo>
                    <a:pt x="2993136" y="0"/>
                  </a:lnTo>
                  <a:lnTo>
                    <a:pt x="2993136" y="752856"/>
                  </a:lnTo>
                  <a:lnTo>
                    <a:pt x="3029712" y="752856"/>
                  </a:lnTo>
                  <a:lnTo>
                    <a:pt x="3029712" y="755904"/>
                  </a:lnTo>
                  <a:lnTo>
                    <a:pt x="3063240" y="755904"/>
                  </a:lnTo>
                  <a:lnTo>
                    <a:pt x="3063240" y="0"/>
                  </a:lnTo>
                  <a:close/>
                </a:path>
                <a:path w="6647815" h="960119">
                  <a:moveTo>
                    <a:pt x="3166872" y="0"/>
                  </a:moveTo>
                  <a:lnTo>
                    <a:pt x="3133344" y="0"/>
                  </a:lnTo>
                  <a:lnTo>
                    <a:pt x="3133344" y="765048"/>
                  </a:lnTo>
                  <a:lnTo>
                    <a:pt x="3166872" y="765048"/>
                  </a:lnTo>
                  <a:lnTo>
                    <a:pt x="3166872" y="0"/>
                  </a:lnTo>
                  <a:close/>
                </a:path>
                <a:path w="6647815" h="960119">
                  <a:moveTo>
                    <a:pt x="3447288" y="0"/>
                  </a:moveTo>
                  <a:lnTo>
                    <a:pt x="3410712" y="0"/>
                  </a:lnTo>
                  <a:lnTo>
                    <a:pt x="3377184" y="0"/>
                  </a:lnTo>
                  <a:lnTo>
                    <a:pt x="3377184" y="774192"/>
                  </a:lnTo>
                  <a:lnTo>
                    <a:pt x="3410712" y="774192"/>
                  </a:lnTo>
                  <a:lnTo>
                    <a:pt x="3410712" y="777240"/>
                  </a:lnTo>
                  <a:lnTo>
                    <a:pt x="3447288" y="777240"/>
                  </a:lnTo>
                  <a:lnTo>
                    <a:pt x="3447288" y="0"/>
                  </a:lnTo>
                  <a:close/>
                </a:path>
                <a:path w="6647815" h="960119">
                  <a:moveTo>
                    <a:pt x="3621024" y="0"/>
                  </a:moveTo>
                  <a:lnTo>
                    <a:pt x="3584448" y="0"/>
                  </a:lnTo>
                  <a:lnTo>
                    <a:pt x="3550920" y="0"/>
                  </a:lnTo>
                  <a:lnTo>
                    <a:pt x="3550920" y="780288"/>
                  </a:lnTo>
                  <a:lnTo>
                    <a:pt x="3584448" y="780288"/>
                  </a:lnTo>
                  <a:lnTo>
                    <a:pt x="3584448" y="783336"/>
                  </a:lnTo>
                  <a:lnTo>
                    <a:pt x="3621024" y="783336"/>
                  </a:lnTo>
                  <a:lnTo>
                    <a:pt x="3621024" y="0"/>
                  </a:lnTo>
                  <a:close/>
                </a:path>
                <a:path w="6647815" h="960119">
                  <a:moveTo>
                    <a:pt x="3864864" y="0"/>
                  </a:moveTo>
                  <a:lnTo>
                    <a:pt x="3828288" y="0"/>
                  </a:lnTo>
                  <a:lnTo>
                    <a:pt x="3794760" y="0"/>
                  </a:lnTo>
                  <a:lnTo>
                    <a:pt x="3794760" y="792480"/>
                  </a:lnTo>
                  <a:lnTo>
                    <a:pt x="3828288" y="792480"/>
                  </a:lnTo>
                  <a:lnTo>
                    <a:pt x="3828288" y="795528"/>
                  </a:lnTo>
                  <a:lnTo>
                    <a:pt x="3864864" y="795528"/>
                  </a:lnTo>
                  <a:lnTo>
                    <a:pt x="3864864" y="0"/>
                  </a:lnTo>
                  <a:close/>
                </a:path>
                <a:path w="6647815" h="960119">
                  <a:moveTo>
                    <a:pt x="3931920" y="0"/>
                  </a:moveTo>
                  <a:lnTo>
                    <a:pt x="3898392" y="0"/>
                  </a:lnTo>
                  <a:lnTo>
                    <a:pt x="3898392" y="798576"/>
                  </a:lnTo>
                  <a:lnTo>
                    <a:pt x="3931920" y="798576"/>
                  </a:lnTo>
                  <a:lnTo>
                    <a:pt x="3931920" y="0"/>
                  </a:lnTo>
                  <a:close/>
                </a:path>
                <a:path w="6647815" h="960119">
                  <a:moveTo>
                    <a:pt x="4105656" y="0"/>
                  </a:moveTo>
                  <a:lnTo>
                    <a:pt x="4072128" y="0"/>
                  </a:lnTo>
                  <a:lnTo>
                    <a:pt x="4072128" y="810768"/>
                  </a:lnTo>
                  <a:lnTo>
                    <a:pt x="4105656" y="810768"/>
                  </a:lnTo>
                  <a:lnTo>
                    <a:pt x="4105656" y="0"/>
                  </a:lnTo>
                  <a:close/>
                </a:path>
                <a:path w="6647815" h="960119">
                  <a:moveTo>
                    <a:pt x="4175760" y="0"/>
                  </a:moveTo>
                  <a:lnTo>
                    <a:pt x="4142232" y="0"/>
                  </a:lnTo>
                  <a:lnTo>
                    <a:pt x="4142232" y="816864"/>
                  </a:lnTo>
                  <a:lnTo>
                    <a:pt x="4175760" y="816864"/>
                  </a:lnTo>
                  <a:lnTo>
                    <a:pt x="4175760" y="0"/>
                  </a:lnTo>
                  <a:close/>
                </a:path>
                <a:path w="6647815" h="960119">
                  <a:moveTo>
                    <a:pt x="4245864" y="0"/>
                  </a:moveTo>
                  <a:lnTo>
                    <a:pt x="4212336" y="0"/>
                  </a:lnTo>
                  <a:lnTo>
                    <a:pt x="4212336" y="819912"/>
                  </a:lnTo>
                  <a:lnTo>
                    <a:pt x="4245864" y="819912"/>
                  </a:lnTo>
                  <a:lnTo>
                    <a:pt x="4245864" y="0"/>
                  </a:lnTo>
                  <a:close/>
                </a:path>
                <a:path w="6647815" h="960119">
                  <a:moveTo>
                    <a:pt x="4559808" y="0"/>
                  </a:moveTo>
                  <a:lnTo>
                    <a:pt x="4523232" y="0"/>
                  </a:lnTo>
                  <a:lnTo>
                    <a:pt x="4523232" y="838200"/>
                  </a:lnTo>
                  <a:lnTo>
                    <a:pt x="4559808" y="838200"/>
                  </a:lnTo>
                  <a:lnTo>
                    <a:pt x="4559808" y="0"/>
                  </a:lnTo>
                  <a:close/>
                </a:path>
                <a:path w="6647815" h="960119">
                  <a:moveTo>
                    <a:pt x="4629912" y="0"/>
                  </a:moveTo>
                  <a:lnTo>
                    <a:pt x="4593336" y="0"/>
                  </a:lnTo>
                  <a:lnTo>
                    <a:pt x="4593336" y="841248"/>
                  </a:lnTo>
                  <a:lnTo>
                    <a:pt x="4629912" y="841248"/>
                  </a:lnTo>
                  <a:lnTo>
                    <a:pt x="4629912" y="0"/>
                  </a:lnTo>
                  <a:close/>
                </a:path>
                <a:path w="6647815" h="960119">
                  <a:moveTo>
                    <a:pt x="4837176" y="0"/>
                  </a:moveTo>
                  <a:lnTo>
                    <a:pt x="4803648" y="0"/>
                  </a:lnTo>
                  <a:lnTo>
                    <a:pt x="4767072" y="0"/>
                  </a:lnTo>
                  <a:lnTo>
                    <a:pt x="4767072" y="850392"/>
                  </a:lnTo>
                  <a:lnTo>
                    <a:pt x="4803648" y="850392"/>
                  </a:lnTo>
                  <a:lnTo>
                    <a:pt x="4803648" y="853440"/>
                  </a:lnTo>
                  <a:lnTo>
                    <a:pt x="4837176" y="853440"/>
                  </a:lnTo>
                  <a:lnTo>
                    <a:pt x="4837176" y="0"/>
                  </a:lnTo>
                  <a:close/>
                </a:path>
                <a:path w="6647815" h="960119">
                  <a:moveTo>
                    <a:pt x="4907280" y="0"/>
                  </a:moveTo>
                  <a:lnTo>
                    <a:pt x="4873739" y="0"/>
                  </a:lnTo>
                  <a:lnTo>
                    <a:pt x="4873739" y="856488"/>
                  </a:lnTo>
                  <a:lnTo>
                    <a:pt x="4907280" y="856488"/>
                  </a:lnTo>
                  <a:lnTo>
                    <a:pt x="4907280" y="0"/>
                  </a:lnTo>
                  <a:close/>
                </a:path>
                <a:path w="6647815" h="960119">
                  <a:moveTo>
                    <a:pt x="4977384" y="0"/>
                  </a:moveTo>
                  <a:lnTo>
                    <a:pt x="4940808" y="0"/>
                  </a:lnTo>
                  <a:lnTo>
                    <a:pt x="4940808" y="862584"/>
                  </a:lnTo>
                  <a:lnTo>
                    <a:pt x="4977384" y="862584"/>
                  </a:lnTo>
                  <a:lnTo>
                    <a:pt x="4977384" y="0"/>
                  </a:lnTo>
                  <a:close/>
                </a:path>
                <a:path w="6647815" h="960119">
                  <a:moveTo>
                    <a:pt x="5117592" y="0"/>
                  </a:moveTo>
                  <a:lnTo>
                    <a:pt x="5081016" y="0"/>
                  </a:lnTo>
                  <a:lnTo>
                    <a:pt x="5047488" y="0"/>
                  </a:lnTo>
                  <a:lnTo>
                    <a:pt x="5010912" y="0"/>
                  </a:lnTo>
                  <a:lnTo>
                    <a:pt x="5010912" y="868680"/>
                  </a:lnTo>
                  <a:lnTo>
                    <a:pt x="5047488" y="868680"/>
                  </a:lnTo>
                  <a:lnTo>
                    <a:pt x="5081016" y="868680"/>
                  </a:lnTo>
                  <a:lnTo>
                    <a:pt x="5081016" y="871728"/>
                  </a:lnTo>
                  <a:lnTo>
                    <a:pt x="5117592" y="871728"/>
                  </a:lnTo>
                  <a:lnTo>
                    <a:pt x="5117592" y="0"/>
                  </a:lnTo>
                  <a:close/>
                </a:path>
                <a:path w="6647815" h="960119">
                  <a:moveTo>
                    <a:pt x="5291328" y="0"/>
                  </a:moveTo>
                  <a:lnTo>
                    <a:pt x="5254752" y="0"/>
                  </a:lnTo>
                  <a:lnTo>
                    <a:pt x="5221224" y="0"/>
                  </a:lnTo>
                  <a:lnTo>
                    <a:pt x="5184648" y="0"/>
                  </a:lnTo>
                  <a:lnTo>
                    <a:pt x="5151120" y="0"/>
                  </a:lnTo>
                  <a:lnTo>
                    <a:pt x="5151120" y="877824"/>
                  </a:lnTo>
                  <a:lnTo>
                    <a:pt x="5184648" y="877824"/>
                  </a:lnTo>
                  <a:lnTo>
                    <a:pt x="5184648" y="883920"/>
                  </a:lnTo>
                  <a:lnTo>
                    <a:pt x="5221224" y="883920"/>
                  </a:lnTo>
                  <a:lnTo>
                    <a:pt x="5254752" y="883920"/>
                  </a:lnTo>
                  <a:lnTo>
                    <a:pt x="5254752" y="886968"/>
                  </a:lnTo>
                  <a:lnTo>
                    <a:pt x="5291328" y="886968"/>
                  </a:lnTo>
                  <a:lnTo>
                    <a:pt x="5291328" y="0"/>
                  </a:lnTo>
                  <a:close/>
                </a:path>
                <a:path w="6647815" h="960119">
                  <a:moveTo>
                    <a:pt x="5465064" y="0"/>
                  </a:moveTo>
                  <a:lnTo>
                    <a:pt x="5428488" y="0"/>
                  </a:lnTo>
                  <a:lnTo>
                    <a:pt x="5394960" y="0"/>
                  </a:lnTo>
                  <a:lnTo>
                    <a:pt x="5358384" y="0"/>
                  </a:lnTo>
                  <a:lnTo>
                    <a:pt x="5358384" y="890016"/>
                  </a:lnTo>
                  <a:lnTo>
                    <a:pt x="5394960" y="890016"/>
                  </a:lnTo>
                  <a:lnTo>
                    <a:pt x="5428488" y="890016"/>
                  </a:lnTo>
                  <a:lnTo>
                    <a:pt x="5465064" y="890016"/>
                  </a:lnTo>
                  <a:lnTo>
                    <a:pt x="5465064" y="0"/>
                  </a:lnTo>
                  <a:close/>
                </a:path>
                <a:path w="6647815" h="960119">
                  <a:moveTo>
                    <a:pt x="5568696" y="0"/>
                  </a:moveTo>
                  <a:lnTo>
                    <a:pt x="5535168" y="0"/>
                  </a:lnTo>
                  <a:lnTo>
                    <a:pt x="5535168" y="890016"/>
                  </a:lnTo>
                  <a:lnTo>
                    <a:pt x="5568696" y="890016"/>
                  </a:lnTo>
                  <a:lnTo>
                    <a:pt x="5568696" y="0"/>
                  </a:lnTo>
                  <a:close/>
                </a:path>
                <a:path w="6647815" h="960119">
                  <a:moveTo>
                    <a:pt x="5638800" y="0"/>
                  </a:moveTo>
                  <a:lnTo>
                    <a:pt x="5602224" y="0"/>
                  </a:lnTo>
                  <a:lnTo>
                    <a:pt x="5602224" y="890016"/>
                  </a:lnTo>
                  <a:lnTo>
                    <a:pt x="5638800" y="890016"/>
                  </a:lnTo>
                  <a:lnTo>
                    <a:pt x="5638800" y="0"/>
                  </a:lnTo>
                  <a:close/>
                </a:path>
                <a:path w="6647815" h="960119">
                  <a:moveTo>
                    <a:pt x="5916168" y="0"/>
                  </a:moveTo>
                  <a:lnTo>
                    <a:pt x="5882640" y="0"/>
                  </a:lnTo>
                  <a:lnTo>
                    <a:pt x="5882640" y="902208"/>
                  </a:lnTo>
                  <a:lnTo>
                    <a:pt x="5916168" y="902208"/>
                  </a:lnTo>
                  <a:lnTo>
                    <a:pt x="5916168" y="0"/>
                  </a:lnTo>
                  <a:close/>
                </a:path>
                <a:path w="6647815" h="960119">
                  <a:moveTo>
                    <a:pt x="5986272" y="0"/>
                  </a:moveTo>
                  <a:lnTo>
                    <a:pt x="5952744" y="0"/>
                  </a:lnTo>
                  <a:lnTo>
                    <a:pt x="5952744" y="911352"/>
                  </a:lnTo>
                  <a:lnTo>
                    <a:pt x="5986272" y="911352"/>
                  </a:lnTo>
                  <a:lnTo>
                    <a:pt x="5986272" y="0"/>
                  </a:lnTo>
                  <a:close/>
                </a:path>
                <a:path w="6647815" h="960119">
                  <a:moveTo>
                    <a:pt x="6056376" y="0"/>
                  </a:moveTo>
                  <a:lnTo>
                    <a:pt x="6019800" y="0"/>
                  </a:lnTo>
                  <a:lnTo>
                    <a:pt x="6019800" y="911352"/>
                  </a:lnTo>
                  <a:lnTo>
                    <a:pt x="6056376" y="911352"/>
                  </a:lnTo>
                  <a:lnTo>
                    <a:pt x="6056376" y="0"/>
                  </a:lnTo>
                  <a:close/>
                </a:path>
                <a:path w="6647815" h="960119">
                  <a:moveTo>
                    <a:pt x="6126480" y="0"/>
                  </a:moveTo>
                  <a:lnTo>
                    <a:pt x="6089904" y="0"/>
                  </a:lnTo>
                  <a:lnTo>
                    <a:pt x="6089904" y="926592"/>
                  </a:lnTo>
                  <a:lnTo>
                    <a:pt x="6126480" y="926592"/>
                  </a:lnTo>
                  <a:lnTo>
                    <a:pt x="6126480" y="0"/>
                  </a:lnTo>
                  <a:close/>
                </a:path>
                <a:path w="6647815" h="960119">
                  <a:moveTo>
                    <a:pt x="6193536" y="0"/>
                  </a:moveTo>
                  <a:lnTo>
                    <a:pt x="6160008" y="0"/>
                  </a:lnTo>
                  <a:lnTo>
                    <a:pt x="6160008" y="932688"/>
                  </a:lnTo>
                  <a:lnTo>
                    <a:pt x="6193536" y="932688"/>
                  </a:lnTo>
                  <a:lnTo>
                    <a:pt x="6193536" y="0"/>
                  </a:lnTo>
                  <a:close/>
                </a:path>
                <a:path w="6647815" h="960119">
                  <a:moveTo>
                    <a:pt x="6403848" y="0"/>
                  </a:moveTo>
                  <a:lnTo>
                    <a:pt x="6370320" y="0"/>
                  </a:lnTo>
                  <a:lnTo>
                    <a:pt x="6333744" y="0"/>
                  </a:lnTo>
                  <a:lnTo>
                    <a:pt x="6300216" y="0"/>
                  </a:lnTo>
                  <a:lnTo>
                    <a:pt x="6300216" y="941832"/>
                  </a:lnTo>
                  <a:lnTo>
                    <a:pt x="6333744" y="941832"/>
                  </a:lnTo>
                  <a:lnTo>
                    <a:pt x="6370320" y="941832"/>
                  </a:lnTo>
                  <a:lnTo>
                    <a:pt x="6370320" y="947928"/>
                  </a:lnTo>
                  <a:lnTo>
                    <a:pt x="6403848" y="947928"/>
                  </a:lnTo>
                  <a:lnTo>
                    <a:pt x="6403848" y="0"/>
                  </a:lnTo>
                  <a:close/>
                </a:path>
                <a:path w="6647815" h="960119">
                  <a:moveTo>
                    <a:pt x="6507480" y="0"/>
                  </a:moveTo>
                  <a:lnTo>
                    <a:pt x="6473952" y="0"/>
                  </a:lnTo>
                  <a:lnTo>
                    <a:pt x="6473952" y="950976"/>
                  </a:lnTo>
                  <a:lnTo>
                    <a:pt x="6507480" y="950976"/>
                  </a:lnTo>
                  <a:lnTo>
                    <a:pt x="6507480" y="0"/>
                  </a:lnTo>
                  <a:close/>
                </a:path>
                <a:path w="6647815" h="960119">
                  <a:moveTo>
                    <a:pt x="6647688" y="0"/>
                  </a:moveTo>
                  <a:lnTo>
                    <a:pt x="6611112" y="0"/>
                  </a:lnTo>
                  <a:lnTo>
                    <a:pt x="6611112" y="960120"/>
                  </a:lnTo>
                  <a:lnTo>
                    <a:pt x="6647688" y="960120"/>
                  </a:lnTo>
                  <a:lnTo>
                    <a:pt x="664768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783080" y="2069592"/>
              <a:ext cx="6647815" cy="960119"/>
            </a:xfrm>
            <a:custGeom>
              <a:avLst/>
              <a:gdLst/>
              <a:ahLst/>
              <a:cxnLst/>
              <a:rect l="l" t="t" r="r" b="b"/>
              <a:pathLst>
                <a:path w="6647815" h="960119">
                  <a:moveTo>
                    <a:pt x="0" y="118872"/>
                  </a:moveTo>
                  <a:lnTo>
                    <a:pt x="36576" y="118872"/>
                  </a:lnTo>
                  <a:lnTo>
                    <a:pt x="36576" y="0"/>
                  </a:lnTo>
                  <a:lnTo>
                    <a:pt x="0" y="0"/>
                  </a:lnTo>
                  <a:lnTo>
                    <a:pt x="0" y="118872"/>
                  </a:lnTo>
                  <a:close/>
                </a:path>
                <a:path w="6647815" h="960119">
                  <a:moveTo>
                    <a:pt x="173736" y="140208"/>
                  </a:moveTo>
                  <a:lnTo>
                    <a:pt x="210312" y="140208"/>
                  </a:lnTo>
                  <a:lnTo>
                    <a:pt x="210312" y="0"/>
                  </a:lnTo>
                  <a:lnTo>
                    <a:pt x="173736" y="0"/>
                  </a:lnTo>
                  <a:lnTo>
                    <a:pt x="173736" y="140208"/>
                  </a:lnTo>
                  <a:close/>
                </a:path>
                <a:path w="6647815" h="960119">
                  <a:moveTo>
                    <a:pt x="627888" y="316992"/>
                  </a:moveTo>
                  <a:lnTo>
                    <a:pt x="661416" y="316992"/>
                  </a:lnTo>
                  <a:lnTo>
                    <a:pt x="661416" y="0"/>
                  </a:lnTo>
                  <a:lnTo>
                    <a:pt x="627888" y="0"/>
                  </a:lnTo>
                  <a:lnTo>
                    <a:pt x="627888" y="316992"/>
                  </a:lnTo>
                  <a:close/>
                </a:path>
                <a:path w="6647815" h="960119">
                  <a:moveTo>
                    <a:pt x="1115568" y="441960"/>
                  </a:moveTo>
                  <a:lnTo>
                    <a:pt x="1149096" y="441960"/>
                  </a:lnTo>
                  <a:lnTo>
                    <a:pt x="1149096" y="0"/>
                  </a:lnTo>
                  <a:lnTo>
                    <a:pt x="1115568" y="0"/>
                  </a:lnTo>
                  <a:lnTo>
                    <a:pt x="1115568" y="441960"/>
                  </a:lnTo>
                  <a:close/>
                </a:path>
                <a:path w="6647815" h="960119">
                  <a:moveTo>
                    <a:pt x="1182624" y="469392"/>
                  </a:moveTo>
                  <a:lnTo>
                    <a:pt x="1219200" y="469392"/>
                  </a:lnTo>
                  <a:lnTo>
                    <a:pt x="1219200" y="0"/>
                  </a:lnTo>
                  <a:lnTo>
                    <a:pt x="1182624" y="0"/>
                  </a:lnTo>
                  <a:lnTo>
                    <a:pt x="1182624" y="469392"/>
                  </a:lnTo>
                  <a:close/>
                </a:path>
                <a:path w="6647815" h="960119">
                  <a:moveTo>
                    <a:pt x="1289304" y="509016"/>
                  </a:moveTo>
                  <a:lnTo>
                    <a:pt x="1322832" y="509016"/>
                  </a:lnTo>
                  <a:lnTo>
                    <a:pt x="1322832" y="0"/>
                  </a:lnTo>
                  <a:lnTo>
                    <a:pt x="1289304" y="0"/>
                  </a:lnTo>
                  <a:lnTo>
                    <a:pt x="1289304" y="509016"/>
                  </a:lnTo>
                  <a:close/>
                </a:path>
                <a:path w="6647815" h="960119">
                  <a:moveTo>
                    <a:pt x="1392936" y="530352"/>
                  </a:moveTo>
                  <a:lnTo>
                    <a:pt x="1426464" y="530352"/>
                  </a:lnTo>
                  <a:lnTo>
                    <a:pt x="1426464" y="0"/>
                  </a:lnTo>
                  <a:lnTo>
                    <a:pt x="1392936" y="0"/>
                  </a:lnTo>
                  <a:lnTo>
                    <a:pt x="1392936" y="530352"/>
                  </a:lnTo>
                  <a:close/>
                </a:path>
                <a:path w="6647815" h="960119">
                  <a:moveTo>
                    <a:pt x="1776984" y="603504"/>
                  </a:moveTo>
                  <a:lnTo>
                    <a:pt x="1810512" y="603504"/>
                  </a:lnTo>
                  <a:lnTo>
                    <a:pt x="1810512" y="0"/>
                  </a:lnTo>
                  <a:lnTo>
                    <a:pt x="1776984" y="0"/>
                  </a:lnTo>
                  <a:lnTo>
                    <a:pt x="1776984" y="603504"/>
                  </a:lnTo>
                  <a:close/>
                </a:path>
                <a:path w="6647815" h="960119">
                  <a:moveTo>
                    <a:pt x="1984248" y="627888"/>
                  </a:moveTo>
                  <a:lnTo>
                    <a:pt x="2017776" y="627888"/>
                  </a:lnTo>
                  <a:lnTo>
                    <a:pt x="2017776" y="0"/>
                  </a:lnTo>
                  <a:lnTo>
                    <a:pt x="1984248" y="0"/>
                  </a:lnTo>
                  <a:lnTo>
                    <a:pt x="1984248" y="627888"/>
                  </a:lnTo>
                  <a:close/>
                </a:path>
                <a:path w="6647815" h="960119">
                  <a:moveTo>
                    <a:pt x="2087880" y="640080"/>
                  </a:moveTo>
                  <a:lnTo>
                    <a:pt x="2124456" y="640080"/>
                  </a:lnTo>
                  <a:lnTo>
                    <a:pt x="2124456" y="0"/>
                  </a:lnTo>
                  <a:lnTo>
                    <a:pt x="2087880" y="0"/>
                  </a:lnTo>
                  <a:lnTo>
                    <a:pt x="2087880" y="640080"/>
                  </a:lnTo>
                  <a:close/>
                </a:path>
                <a:path w="6647815" h="960119">
                  <a:moveTo>
                    <a:pt x="2331720" y="673608"/>
                  </a:moveTo>
                  <a:lnTo>
                    <a:pt x="2368296" y="673608"/>
                  </a:lnTo>
                  <a:lnTo>
                    <a:pt x="2368296" y="0"/>
                  </a:lnTo>
                  <a:lnTo>
                    <a:pt x="2331720" y="0"/>
                  </a:lnTo>
                  <a:lnTo>
                    <a:pt x="2331720" y="673608"/>
                  </a:lnTo>
                  <a:close/>
                </a:path>
                <a:path w="6647815" h="960119">
                  <a:moveTo>
                    <a:pt x="2612136" y="722376"/>
                  </a:moveTo>
                  <a:lnTo>
                    <a:pt x="2645664" y="722376"/>
                  </a:lnTo>
                  <a:lnTo>
                    <a:pt x="2645664" y="0"/>
                  </a:lnTo>
                  <a:lnTo>
                    <a:pt x="2612136" y="0"/>
                  </a:lnTo>
                  <a:lnTo>
                    <a:pt x="2612136" y="722376"/>
                  </a:lnTo>
                  <a:close/>
                </a:path>
                <a:path w="6647815" h="960119">
                  <a:moveTo>
                    <a:pt x="2715768" y="725424"/>
                  </a:moveTo>
                  <a:lnTo>
                    <a:pt x="2749296" y="725424"/>
                  </a:lnTo>
                  <a:lnTo>
                    <a:pt x="2749296" y="0"/>
                  </a:lnTo>
                  <a:lnTo>
                    <a:pt x="2715768" y="0"/>
                  </a:lnTo>
                  <a:lnTo>
                    <a:pt x="2715768" y="725424"/>
                  </a:lnTo>
                  <a:close/>
                </a:path>
                <a:path w="6647815" h="960119">
                  <a:moveTo>
                    <a:pt x="2852928" y="731520"/>
                  </a:moveTo>
                  <a:lnTo>
                    <a:pt x="2889504" y="731520"/>
                  </a:lnTo>
                  <a:lnTo>
                    <a:pt x="2889504" y="0"/>
                  </a:lnTo>
                  <a:lnTo>
                    <a:pt x="2852928" y="0"/>
                  </a:lnTo>
                  <a:lnTo>
                    <a:pt x="2852928" y="731520"/>
                  </a:lnTo>
                  <a:close/>
                </a:path>
                <a:path w="6647815" h="960119">
                  <a:moveTo>
                    <a:pt x="2993136" y="752856"/>
                  </a:moveTo>
                  <a:lnTo>
                    <a:pt x="3029712" y="752856"/>
                  </a:lnTo>
                  <a:lnTo>
                    <a:pt x="3029712" y="0"/>
                  </a:lnTo>
                  <a:lnTo>
                    <a:pt x="2993136" y="0"/>
                  </a:lnTo>
                  <a:lnTo>
                    <a:pt x="2993136" y="752856"/>
                  </a:lnTo>
                  <a:close/>
                </a:path>
                <a:path w="6647815" h="960119">
                  <a:moveTo>
                    <a:pt x="3029712" y="755904"/>
                  </a:moveTo>
                  <a:lnTo>
                    <a:pt x="3063240" y="755904"/>
                  </a:lnTo>
                  <a:lnTo>
                    <a:pt x="3063240" y="0"/>
                  </a:lnTo>
                  <a:lnTo>
                    <a:pt x="3029712" y="0"/>
                  </a:lnTo>
                  <a:lnTo>
                    <a:pt x="3029712" y="755904"/>
                  </a:lnTo>
                  <a:close/>
                </a:path>
                <a:path w="6647815" h="960119">
                  <a:moveTo>
                    <a:pt x="3133344" y="765048"/>
                  </a:moveTo>
                  <a:lnTo>
                    <a:pt x="3166872" y="765048"/>
                  </a:lnTo>
                  <a:lnTo>
                    <a:pt x="3166872" y="0"/>
                  </a:lnTo>
                  <a:lnTo>
                    <a:pt x="3133344" y="0"/>
                  </a:lnTo>
                  <a:lnTo>
                    <a:pt x="3133344" y="765048"/>
                  </a:lnTo>
                  <a:close/>
                </a:path>
                <a:path w="6647815" h="960119">
                  <a:moveTo>
                    <a:pt x="3377184" y="774192"/>
                  </a:moveTo>
                  <a:lnTo>
                    <a:pt x="3410712" y="774192"/>
                  </a:lnTo>
                  <a:lnTo>
                    <a:pt x="3410712" y="0"/>
                  </a:lnTo>
                  <a:lnTo>
                    <a:pt x="3377184" y="0"/>
                  </a:lnTo>
                  <a:lnTo>
                    <a:pt x="3377184" y="774192"/>
                  </a:lnTo>
                  <a:close/>
                </a:path>
                <a:path w="6647815" h="960119">
                  <a:moveTo>
                    <a:pt x="3410712" y="777240"/>
                  </a:moveTo>
                  <a:lnTo>
                    <a:pt x="3447288" y="777240"/>
                  </a:lnTo>
                  <a:lnTo>
                    <a:pt x="3447288" y="0"/>
                  </a:lnTo>
                  <a:lnTo>
                    <a:pt x="3410712" y="0"/>
                  </a:lnTo>
                  <a:lnTo>
                    <a:pt x="3410712" y="777240"/>
                  </a:lnTo>
                  <a:close/>
                </a:path>
                <a:path w="6647815" h="960119">
                  <a:moveTo>
                    <a:pt x="3550920" y="780288"/>
                  </a:moveTo>
                  <a:lnTo>
                    <a:pt x="3584448" y="780288"/>
                  </a:lnTo>
                  <a:lnTo>
                    <a:pt x="3584448" y="0"/>
                  </a:lnTo>
                  <a:lnTo>
                    <a:pt x="3550920" y="0"/>
                  </a:lnTo>
                  <a:lnTo>
                    <a:pt x="3550920" y="780288"/>
                  </a:lnTo>
                  <a:close/>
                </a:path>
                <a:path w="6647815" h="960119">
                  <a:moveTo>
                    <a:pt x="3584448" y="783336"/>
                  </a:moveTo>
                  <a:lnTo>
                    <a:pt x="3621024" y="783336"/>
                  </a:lnTo>
                  <a:lnTo>
                    <a:pt x="3621024" y="0"/>
                  </a:lnTo>
                  <a:lnTo>
                    <a:pt x="3584448" y="0"/>
                  </a:lnTo>
                  <a:lnTo>
                    <a:pt x="3584448" y="783336"/>
                  </a:lnTo>
                  <a:close/>
                </a:path>
                <a:path w="6647815" h="960119">
                  <a:moveTo>
                    <a:pt x="3794760" y="792480"/>
                  </a:moveTo>
                  <a:lnTo>
                    <a:pt x="3828288" y="792480"/>
                  </a:lnTo>
                  <a:lnTo>
                    <a:pt x="3828288" y="0"/>
                  </a:lnTo>
                  <a:lnTo>
                    <a:pt x="3794760" y="0"/>
                  </a:lnTo>
                  <a:lnTo>
                    <a:pt x="3794760" y="792480"/>
                  </a:lnTo>
                  <a:close/>
                </a:path>
                <a:path w="6647815" h="960119">
                  <a:moveTo>
                    <a:pt x="3828288" y="795528"/>
                  </a:moveTo>
                  <a:lnTo>
                    <a:pt x="3864864" y="795528"/>
                  </a:lnTo>
                  <a:lnTo>
                    <a:pt x="3864864" y="0"/>
                  </a:lnTo>
                  <a:lnTo>
                    <a:pt x="3828288" y="0"/>
                  </a:lnTo>
                  <a:lnTo>
                    <a:pt x="3828288" y="795528"/>
                  </a:lnTo>
                  <a:close/>
                </a:path>
                <a:path w="6647815" h="960119">
                  <a:moveTo>
                    <a:pt x="3898392" y="798576"/>
                  </a:moveTo>
                  <a:lnTo>
                    <a:pt x="3931920" y="798576"/>
                  </a:lnTo>
                  <a:lnTo>
                    <a:pt x="3931920" y="0"/>
                  </a:lnTo>
                  <a:lnTo>
                    <a:pt x="3898392" y="0"/>
                  </a:lnTo>
                  <a:lnTo>
                    <a:pt x="3898392" y="798576"/>
                  </a:lnTo>
                  <a:close/>
                </a:path>
                <a:path w="6647815" h="960119">
                  <a:moveTo>
                    <a:pt x="4072128" y="810768"/>
                  </a:moveTo>
                  <a:lnTo>
                    <a:pt x="4105656" y="810768"/>
                  </a:lnTo>
                  <a:lnTo>
                    <a:pt x="4105656" y="0"/>
                  </a:lnTo>
                  <a:lnTo>
                    <a:pt x="4072128" y="0"/>
                  </a:lnTo>
                  <a:lnTo>
                    <a:pt x="4072128" y="810768"/>
                  </a:lnTo>
                  <a:close/>
                </a:path>
                <a:path w="6647815" h="960119">
                  <a:moveTo>
                    <a:pt x="4142232" y="816864"/>
                  </a:moveTo>
                  <a:lnTo>
                    <a:pt x="4175760" y="816864"/>
                  </a:lnTo>
                  <a:lnTo>
                    <a:pt x="4175760" y="0"/>
                  </a:lnTo>
                  <a:lnTo>
                    <a:pt x="4142232" y="0"/>
                  </a:lnTo>
                  <a:lnTo>
                    <a:pt x="4142232" y="816864"/>
                  </a:lnTo>
                  <a:close/>
                </a:path>
                <a:path w="6647815" h="960119">
                  <a:moveTo>
                    <a:pt x="4212336" y="819912"/>
                  </a:moveTo>
                  <a:lnTo>
                    <a:pt x="4245864" y="819912"/>
                  </a:lnTo>
                  <a:lnTo>
                    <a:pt x="4245864" y="0"/>
                  </a:lnTo>
                  <a:lnTo>
                    <a:pt x="4212336" y="0"/>
                  </a:lnTo>
                  <a:lnTo>
                    <a:pt x="4212336" y="819912"/>
                  </a:lnTo>
                  <a:close/>
                </a:path>
                <a:path w="6647815" h="960119">
                  <a:moveTo>
                    <a:pt x="4523232" y="838200"/>
                  </a:moveTo>
                  <a:lnTo>
                    <a:pt x="4559808" y="838200"/>
                  </a:lnTo>
                  <a:lnTo>
                    <a:pt x="4559808" y="0"/>
                  </a:lnTo>
                  <a:lnTo>
                    <a:pt x="4523232" y="0"/>
                  </a:lnTo>
                  <a:lnTo>
                    <a:pt x="4523232" y="838200"/>
                  </a:lnTo>
                  <a:close/>
                </a:path>
                <a:path w="6647815" h="960119">
                  <a:moveTo>
                    <a:pt x="4593336" y="841248"/>
                  </a:moveTo>
                  <a:lnTo>
                    <a:pt x="4629912" y="841248"/>
                  </a:lnTo>
                  <a:lnTo>
                    <a:pt x="4629912" y="0"/>
                  </a:lnTo>
                  <a:lnTo>
                    <a:pt x="4593336" y="0"/>
                  </a:lnTo>
                  <a:lnTo>
                    <a:pt x="4593336" y="841248"/>
                  </a:lnTo>
                  <a:close/>
                </a:path>
                <a:path w="6647815" h="960119">
                  <a:moveTo>
                    <a:pt x="4767072" y="850392"/>
                  </a:moveTo>
                  <a:lnTo>
                    <a:pt x="4803648" y="850392"/>
                  </a:lnTo>
                  <a:lnTo>
                    <a:pt x="4803648" y="0"/>
                  </a:lnTo>
                  <a:lnTo>
                    <a:pt x="4767072" y="0"/>
                  </a:lnTo>
                  <a:lnTo>
                    <a:pt x="4767072" y="850392"/>
                  </a:lnTo>
                  <a:close/>
                </a:path>
                <a:path w="6647815" h="960119">
                  <a:moveTo>
                    <a:pt x="4803648" y="853440"/>
                  </a:moveTo>
                  <a:lnTo>
                    <a:pt x="4837176" y="853440"/>
                  </a:lnTo>
                  <a:lnTo>
                    <a:pt x="4837176" y="0"/>
                  </a:lnTo>
                  <a:lnTo>
                    <a:pt x="4803648" y="0"/>
                  </a:lnTo>
                  <a:lnTo>
                    <a:pt x="4803648" y="853440"/>
                  </a:lnTo>
                  <a:close/>
                </a:path>
                <a:path w="6647815" h="960119">
                  <a:moveTo>
                    <a:pt x="4873752" y="856488"/>
                  </a:moveTo>
                  <a:lnTo>
                    <a:pt x="4907280" y="856488"/>
                  </a:lnTo>
                  <a:lnTo>
                    <a:pt x="4907280" y="0"/>
                  </a:lnTo>
                  <a:lnTo>
                    <a:pt x="4873752" y="0"/>
                  </a:lnTo>
                  <a:lnTo>
                    <a:pt x="4873752" y="856488"/>
                  </a:lnTo>
                  <a:close/>
                </a:path>
                <a:path w="6647815" h="960119">
                  <a:moveTo>
                    <a:pt x="4940808" y="862584"/>
                  </a:moveTo>
                  <a:lnTo>
                    <a:pt x="4977384" y="862584"/>
                  </a:lnTo>
                  <a:lnTo>
                    <a:pt x="4977384" y="0"/>
                  </a:lnTo>
                  <a:lnTo>
                    <a:pt x="4940808" y="0"/>
                  </a:lnTo>
                  <a:lnTo>
                    <a:pt x="4940808" y="862584"/>
                  </a:lnTo>
                  <a:close/>
                </a:path>
                <a:path w="6647815" h="960119">
                  <a:moveTo>
                    <a:pt x="5010912" y="868680"/>
                  </a:moveTo>
                  <a:lnTo>
                    <a:pt x="5047488" y="868680"/>
                  </a:lnTo>
                  <a:lnTo>
                    <a:pt x="5047488" y="0"/>
                  </a:lnTo>
                  <a:lnTo>
                    <a:pt x="5010912" y="0"/>
                  </a:lnTo>
                  <a:lnTo>
                    <a:pt x="5010912" y="868680"/>
                  </a:lnTo>
                  <a:close/>
                </a:path>
                <a:path w="6647815" h="960119">
                  <a:moveTo>
                    <a:pt x="5047488" y="868680"/>
                  </a:moveTo>
                  <a:lnTo>
                    <a:pt x="5081016" y="868680"/>
                  </a:lnTo>
                  <a:lnTo>
                    <a:pt x="5081016" y="0"/>
                  </a:lnTo>
                  <a:lnTo>
                    <a:pt x="5047488" y="0"/>
                  </a:lnTo>
                  <a:lnTo>
                    <a:pt x="5047488" y="868680"/>
                  </a:lnTo>
                  <a:close/>
                </a:path>
                <a:path w="6647815" h="960119">
                  <a:moveTo>
                    <a:pt x="5081016" y="871728"/>
                  </a:moveTo>
                  <a:lnTo>
                    <a:pt x="5117592" y="871728"/>
                  </a:lnTo>
                  <a:lnTo>
                    <a:pt x="5117592" y="0"/>
                  </a:lnTo>
                  <a:lnTo>
                    <a:pt x="5081016" y="0"/>
                  </a:lnTo>
                  <a:lnTo>
                    <a:pt x="5081016" y="871728"/>
                  </a:lnTo>
                  <a:close/>
                </a:path>
                <a:path w="6647815" h="960119">
                  <a:moveTo>
                    <a:pt x="5151120" y="877824"/>
                  </a:moveTo>
                  <a:lnTo>
                    <a:pt x="5184648" y="877824"/>
                  </a:lnTo>
                  <a:lnTo>
                    <a:pt x="5184648" y="0"/>
                  </a:lnTo>
                  <a:lnTo>
                    <a:pt x="5151120" y="0"/>
                  </a:lnTo>
                  <a:lnTo>
                    <a:pt x="5151120" y="877824"/>
                  </a:lnTo>
                  <a:close/>
                </a:path>
                <a:path w="6647815" h="960119">
                  <a:moveTo>
                    <a:pt x="5184648" y="883920"/>
                  </a:moveTo>
                  <a:lnTo>
                    <a:pt x="5221224" y="883920"/>
                  </a:lnTo>
                  <a:lnTo>
                    <a:pt x="5221224" y="0"/>
                  </a:lnTo>
                  <a:lnTo>
                    <a:pt x="5184648" y="0"/>
                  </a:lnTo>
                  <a:lnTo>
                    <a:pt x="5184648" y="883920"/>
                  </a:lnTo>
                  <a:close/>
                </a:path>
                <a:path w="6647815" h="960119">
                  <a:moveTo>
                    <a:pt x="5221224" y="883920"/>
                  </a:moveTo>
                  <a:lnTo>
                    <a:pt x="5254752" y="883920"/>
                  </a:lnTo>
                  <a:lnTo>
                    <a:pt x="5254752" y="0"/>
                  </a:lnTo>
                  <a:lnTo>
                    <a:pt x="5221224" y="0"/>
                  </a:lnTo>
                  <a:lnTo>
                    <a:pt x="5221224" y="883920"/>
                  </a:lnTo>
                  <a:close/>
                </a:path>
                <a:path w="6647815" h="960119">
                  <a:moveTo>
                    <a:pt x="5254752" y="886968"/>
                  </a:moveTo>
                  <a:lnTo>
                    <a:pt x="5291328" y="886968"/>
                  </a:lnTo>
                  <a:lnTo>
                    <a:pt x="5291328" y="0"/>
                  </a:lnTo>
                  <a:lnTo>
                    <a:pt x="5254752" y="0"/>
                  </a:lnTo>
                  <a:lnTo>
                    <a:pt x="5254752" y="886968"/>
                  </a:lnTo>
                  <a:close/>
                </a:path>
                <a:path w="6647815" h="960119">
                  <a:moveTo>
                    <a:pt x="5358384" y="890016"/>
                  </a:moveTo>
                  <a:lnTo>
                    <a:pt x="5394960" y="890016"/>
                  </a:lnTo>
                  <a:lnTo>
                    <a:pt x="5394960" y="0"/>
                  </a:lnTo>
                  <a:lnTo>
                    <a:pt x="5358384" y="0"/>
                  </a:lnTo>
                  <a:lnTo>
                    <a:pt x="5358384" y="890016"/>
                  </a:lnTo>
                  <a:close/>
                </a:path>
                <a:path w="6647815" h="960119">
                  <a:moveTo>
                    <a:pt x="5394960" y="890016"/>
                  </a:moveTo>
                  <a:lnTo>
                    <a:pt x="5428488" y="890016"/>
                  </a:lnTo>
                  <a:lnTo>
                    <a:pt x="5428488" y="0"/>
                  </a:lnTo>
                  <a:lnTo>
                    <a:pt x="5394960" y="0"/>
                  </a:lnTo>
                  <a:lnTo>
                    <a:pt x="5394960" y="890016"/>
                  </a:lnTo>
                  <a:close/>
                </a:path>
                <a:path w="6647815" h="960119">
                  <a:moveTo>
                    <a:pt x="5428488" y="890016"/>
                  </a:moveTo>
                  <a:lnTo>
                    <a:pt x="5465064" y="890016"/>
                  </a:lnTo>
                  <a:lnTo>
                    <a:pt x="5465064" y="0"/>
                  </a:lnTo>
                  <a:lnTo>
                    <a:pt x="5428488" y="0"/>
                  </a:lnTo>
                  <a:lnTo>
                    <a:pt x="5428488" y="890016"/>
                  </a:lnTo>
                  <a:close/>
                </a:path>
                <a:path w="6647815" h="960119">
                  <a:moveTo>
                    <a:pt x="5535168" y="890016"/>
                  </a:moveTo>
                  <a:lnTo>
                    <a:pt x="5568696" y="890016"/>
                  </a:lnTo>
                  <a:lnTo>
                    <a:pt x="5568696" y="0"/>
                  </a:lnTo>
                  <a:lnTo>
                    <a:pt x="5535168" y="0"/>
                  </a:lnTo>
                  <a:lnTo>
                    <a:pt x="5535168" y="890016"/>
                  </a:lnTo>
                  <a:close/>
                </a:path>
                <a:path w="6647815" h="960119">
                  <a:moveTo>
                    <a:pt x="5602224" y="890016"/>
                  </a:moveTo>
                  <a:lnTo>
                    <a:pt x="5638800" y="890016"/>
                  </a:lnTo>
                  <a:lnTo>
                    <a:pt x="5638800" y="0"/>
                  </a:lnTo>
                  <a:lnTo>
                    <a:pt x="5602224" y="0"/>
                  </a:lnTo>
                  <a:lnTo>
                    <a:pt x="5602224" y="890016"/>
                  </a:lnTo>
                  <a:close/>
                </a:path>
                <a:path w="6647815" h="960119">
                  <a:moveTo>
                    <a:pt x="5882640" y="902208"/>
                  </a:moveTo>
                  <a:lnTo>
                    <a:pt x="5916168" y="902208"/>
                  </a:lnTo>
                  <a:lnTo>
                    <a:pt x="5916168" y="0"/>
                  </a:lnTo>
                  <a:lnTo>
                    <a:pt x="5882640" y="0"/>
                  </a:lnTo>
                  <a:lnTo>
                    <a:pt x="5882640" y="902208"/>
                  </a:lnTo>
                  <a:close/>
                </a:path>
                <a:path w="6647815" h="960119">
                  <a:moveTo>
                    <a:pt x="5952744" y="911352"/>
                  </a:moveTo>
                  <a:lnTo>
                    <a:pt x="5986272" y="911352"/>
                  </a:lnTo>
                  <a:lnTo>
                    <a:pt x="5986272" y="0"/>
                  </a:lnTo>
                  <a:lnTo>
                    <a:pt x="5952744" y="0"/>
                  </a:lnTo>
                  <a:lnTo>
                    <a:pt x="5952744" y="911352"/>
                  </a:lnTo>
                  <a:close/>
                </a:path>
                <a:path w="6647815" h="960119">
                  <a:moveTo>
                    <a:pt x="6019800" y="911352"/>
                  </a:moveTo>
                  <a:lnTo>
                    <a:pt x="6056376" y="911352"/>
                  </a:lnTo>
                  <a:lnTo>
                    <a:pt x="6056376" y="0"/>
                  </a:lnTo>
                  <a:lnTo>
                    <a:pt x="6019800" y="0"/>
                  </a:lnTo>
                  <a:lnTo>
                    <a:pt x="6019800" y="911352"/>
                  </a:lnTo>
                  <a:close/>
                </a:path>
                <a:path w="6647815" h="960119">
                  <a:moveTo>
                    <a:pt x="6089904" y="926592"/>
                  </a:moveTo>
                  <a:lnTo>
                    <a:pt x="6126480" y="926592"/>
                  </a:lnTo>
                  <a:lnTo>
                    <a:pt x="6126480" y="0"/>
                  </a:lnTo>
                  <a:lnTo>
                    <a:pt x="6089904" y="0"/>
                  </a:lnTo>
                  <a:lnTo>
                    <a:pt x="6089904" y="926592"/>
                  </a:lnTo>
                  <a:close/>
                </a:path>
                <a:path w="6647815" h="960119">
                  <a:moveTo>
                    <a:pt x="6160008" y="932688"/>
                  </a:moveTo>
                  <a:lnTo>
                    <a:pt x="6193536" y="932688"/>
                  </a:lnTo>
                  <a:lnTo>
                    <a:pt x="6193536" y="0"/>
                  </a:lnTo>
                  <a:lnTo>
                    <a:pt x="6160008" y="0"/>
                  </a:lnTo>
                  <a:lnTo>
                    <a:pt x="6160008" y="932688"/>
                  </a:lnTo>
                  <a:close/>
                </a:path>
                <a:path w="6647815" h="960119">
                  <a:moveTo>
                    <a:pt x="6300216" y="941832"/>
                  </a:moveTo>
                  <a:lnTo>
                    <a:pt x="6333744" y="941832"/>
                  </a:lnTo>
                  <a:lnTo>
                    <a:pt x="6333744" y="0"/>
                  </a:lnTo>
                  <a:lnTo>
                    <a:pt x="6300216" y="0"/>
                  </a:lnTo>
                  <a:lnTo>
                    <a:pt x="6300216" y="941832"/>
                  </a:lnTo>
                  <a:close/>
                </a:path>
                <a:path w="6647815" h="960119">
                  <a:moveTo>
                    <a:pt x="6333744" y="941832"/>
                  </a:moveTo>
                  <a:lnTo>
                    <a:pt x="6370320" y="941832"/>
                  </a:lnTo>
                  <a:lnTo>
                    <a:pt x="6370320" y="0"/>
                  </a:lnTo>
                  <a:lnTo>
                    <a:pt x="6333744" y="0"/>
                  </a:lnTo>
                  <a:lnTo>
                    <a:pt x="6333744" y="941832"/>
                  </a:lnTo>
                  <a:close/>
                </a:path>
                <a:path w="6647815" h="960119">
                  <a:moveTo>
                    <a:pt x="6370320" y="947928"/>
                  </a:moveTo>
                  <a:lnTo>
                    <a:pt x="6403848" y="947928"/>
                  </a:lnTo>
                  <a:lnTo>
                    <a:pt x="6403848" y="0"/>
                  </a:lnTo>
                  <a:lnTo>
                    <a:pt x="6370320" y="0"/>
                  </a:lnTo>
                  <a:lnTo>
                    <a:pt x="6370320" y="947928"/>
                  </a:lnTo>
                  <a:close/>
                </a:path>
                <a:path w="6647815" h="960119">
                  <a:moveTo>
                    <a:pt x="6473952" y="950976"/>
                  </a:moveTo>
                  <a:lnTo>
                    <a:pt x="6507480" y="950976"/>
                  </a:lnTo>
                  <a:lnTo>
                    <a:pt x="6507480" y="0"/>
                  </a:lnTo>
                  <a:lnTo>
                    <a:pt x="6473952" y="0"/>
                  </a:lnTo>
                  <a:lnTo>
                    <a:pt x="6473952" y="950976"/>
                  </a:lnTo>
                  <a:close/>
                </a:path>
                <a:path w="6647815" h="960119">
                  <a:moveTo>
                    <a:pt x="6611112" y="960120"/>
                  </a:moveTo>
                  <a:lnTo>
                    <a:pt x="6647688" y="960120"/>
                  </a:lnTo>
                  <a:lnTo>
                    <a:pt x="6647688" y="0"/>
                  </a:lnTo>
                  <a:lnTo>
                    <a:pt x="6611112" y="0"/>
                  </a:lnTo>
                  <a:lnTo>
                    <a:pt x="6611112" y="9601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53211" y="818689"/>
              <a:ext cx="0" cy="2294890"/>
            </a:xfrm>
            <a:custGeom>
              <a:avLst/>
              <a:gdLst/>
              <a:ahLst/>
              <a:cxnLst/>
              <a:rect l="l" t="t" r="r" b="b"/>
              <a:pathLst>
                <a:path w="0" h="2294890">
                  <a:moveTo>
                    <a:pt x="0" y="2294327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12106" y="818690"/>
              <a:ext cx="41275" cy="2294890"/>
            </a:xfrm>
            <a:custGeom>
              <a:avLst/>
              <a:gdLst/>
              <a:ahLst/>
              <a:cxnLst/>
              <a:rect l="l" t="t" r="r" b="b"/>
              <a:pathLst>
                <a:path w="41275" h="2294890">
                  <a:moveTo>
                    <a:pt x="0" y="2294327"/>
                  </a:moveTo>
                  <a:lnTo>
                    <a:pt x="41105" y="2294327"/>
                  </a:lnTo>
                </a:path>
                <a:path w="41275" h="2294890">
                  <a:moveTo>
                    <a:pt x="0" y="2086054"/>
                  </a:moveTo>
                  <a:lnTo>
                    <a:pt x="41105" y="2086054"/>
                  </a:lnTo>
                </a:path>
                <a:path w="41275" h="2294890">
                  <a:moveTo>
                    <a:pt x="0" y="1875742"/>
                  </a:moveTo>
                  <a:lnTo>
                    <a:pt x="41105" y="1875742"/>
                  </a:lnTo>
                </a:path>
                <a:path w="41275" h="2294890">
                  <a:moveTo>
                    <a:pt x="0" y="1668478"/>
                  </a:moveTo>
                  <a:lnTo>
                    <a:pt x="41105" y="1668478"/>
                  </a:lnTo>
                </a:path>
                <a:path w="41275" h="2294890">
                  <a:moveTo>
                    <a:pt x="0" y="1461214"/>
                  </a:moveTo>
                  <a:lnTo>
                    <a:pt x="41105" y="1461214"/>
                  </a:lnTo>
                </a:path>
                <a:path w="41275" h="2294890">
                  <a:moveTo>
                    <a:pt x="0" y="1250902"/>
                  </a:moveTo>
                  <a:lnTo>
                    <a:pt x="41105" y="1250902"/>
                  </a:lnTo>
                </a:path>
                <a:path w="41275" h="2294890">
                  <a:moveTo>
                    <a:pt x="0" y="1043638"/>
                  </a:moveTo>
                  <a:lnTo>
                    <a:pt x="41105" y="1043638"/>
                  </a:lnTo>
                </a:path>
                <a:path w="41275" h="2294890">
                  <a:moveTo>
                    <a:pt x="0" y="833326"/>
                  </a:moveTo>
                  <a:lnTo>
                    <a:pt x="41105" y="833326"/>
                  </a:lnTo>
                </a:path>
                <a:path w="41275" h="2294890">
                  <a:moveTo>
                    <a:pt x="0" y="626062"/>
                  </a:moveTo>
                  <a:lnTo>
                    <a:pt x="41105" y="626062"/>
                  </a:lnTo>
                </a:path>
                <a:path w="41275" h="2294890">
                  <a:moveTo>
                    <a:pt x="0" y="415750"/>
                  </a:moveTo>
                  <a:lnTo>
                    <a:pt x="41105" y="415750"/>
                  </a:lnTo>
                </a:path>
                <a:path w="41275" h="2294890">
                  <a:moveTo>
                    <a:pt x="0" y="208486"/>
                  </a:moveTo>
                  <a:lnTo>
                    <a:pt x="41105" y="208486"/>
                  </a:lnTo>
                </a:path>
                <a:path w="41275" h="2294890">
                  <a:moveTo>
                    <a:pt x="0" y="0"/>
                  </a:moveTo>
                  <a:lnTo>
                    <a:pt x="4110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53211" y="2070140"/>
              <a:ext cx="7586345" cy="0"/>
            </a:xfrm>
            <a:custGeom>
              <a:avLst/>
              <a:gdLst/>
              <a:ahLst/>
              <a:cxnLst/>
              <a:rect l="l" t="t" r="r" b="b"/>
              <a:pathLst>
                <a:path w="7586345" h="0">
                  <a:moveTo>
                    <a:pt x="0" y="0"/>
                  </a:moveTo>
                  <a:lnTo>
                    <a:pt x="7585963" y="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670540" y="872235"/>
            <a:ext cx="290830" cy="2324100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r" marR="17145">
              <a:lnSpc>
                <a:spcPct val="100000"/>
              </a:lnSpc>
              <a:spcBef>
                <a:spcPts val="555"/>
              </a:spcBef>
            </a:pPr>
            <a:r>
              <a:rPr dirty="0" sz="1000" spc="-25">
                <a:latin typeface="Century Gothic"/>
                <a:cs typeface="Century Gothic"/>
              </a:rPr>
              <a:t>100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55"/>
              </a:spcBef>
            </a:pPr>
            <a:r>
              <a:rPr dirty="0" sz="1000" spc="-25">
                <a:latin typeface="Century Gothic"/>
                <a:cs typeface="Century Gothic"/>
              </a:rPr>
              <a:t>80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34"/>
              </a:spcBef>
            </a:pPr>
            <a:r>
              <a:rPr dirty="0" sz="1000" spc="-25">
                <a:latin typeface="Century Gothic"/>
                <a:cs typeface="Century Gothic"/>
              </a:rPr>
              <a:t>60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55"/>
              </a:spcBef>
            </a:pPr>
            <a:r>
              <a:rPr dirty="0" sz="1000" spc="-25">
                <a:latin typeface="Century Gothic"/>
                <a:cs typeface="Century Gothic"/>
              </a:rPr>
              <a:t>40</a:t>
            </a:r>
            <a:endParaRPr sz="1000">
              <a:latin typeface="Century Gothic"/>
              <a:cs typeface="Century Gothic"/>
            </a:endParaRPr>
          </a:p>
          <a:p>
            <a:pPr algn="r" marR="5080">
              <a:lnSpc>
                <a:spcPct val="100000"/>
              </a:lnSpc>
              <a:spcBef>
                <a:spcPts val="430"/>
              </a:spcBef>
            </a:pPr>
            <a:r>
              <a:rPr dirty="0" sz="1000" spc="-25">
                <a:latin typeface="Century Gothic"/>
                <a:cs typeface="Century Gothic"/>
              </a:rPr>
              <a:t>20</a:t>
            </a:r>
            <a:endParaRPr sz="1000">
              <a:latin typeface="Century Gothic"/>
              <a:cs typeface="Century Gothic"/>
            </a:endParaRPr>
          </a:p>
          <a:p>
            <a:pPr algn="r" marR="16510">
              <a:lnSpc>
                <a:spcPct val="100000"/>
              </a:lnSpc>
              <a:spcBef>
                <a:spcPts val="434"/>
              </a:spcBef>
            </a:pPr>
            <a:r>
              <a:rPr dirty="0" sz="1000" spc="-50">
                <a:latin typeface="Century Gothic"/>
                <a:cs typeface="Century Gothic"/>
              </a:rPr>
              <a:t>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55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20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30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40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55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60</a:t>
            </a:r>
            <a:endParaRPr sz="1000">
              <a:latin typeface="Century Gothic"/>
              <a:cs typeface="Century Gothic"/>
            </a:endParaRPr>
          </a:p>
          <a:p>
            <a:pPr algn="r" marR="14604">
              <a:lnSpc>
                <a:spcPct val="100000"/>
              </a:lnSpc>
              <a:spcBef>
                <a:spcPts val="434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80</a:t>
            </a:r>
            <a:endParaRPr sz="1000">
              <a:latin typeface="Century Gothic"/>
              <a:cs typeface="Century Gothic"/>
            </a:endParaRPr>
          </a:p>
          <a:p>
            <a:pPr algn="r" marR="21590">
              <a:lnSpc>
                <a:spcPct val="100000"/>
              </a:lnSpc>
              <a:spcBef>
                <a:spcPts val="455"/>
              </a:spcBef>
            </a:pPr>
            <a:r>
              <a:rPr dirty="0" sz="1000" spc="-45">
                <a:latin typeface="Century Gothic"/>
                <a:cs typeface="Century Gothic"/>
              </a:rPr>
              <a:t>-</a:t>
            </a:r>
            <a:r>
              <a:rPr dirty="0" sz="1000" spc="-25">
                <a:latin typeface="Century Gothic"/>
                <a:cs typeface="Century Gothic"/>
              </a:rPr>
              <a:t>100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25404" y="734839"/>
            <a:ext cx="210185" cy="15621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1000" spc="-25">
                <a:latin typeface="Century Gothic"/>
                <a:cs typeface="Century Gothic"/>
              </a:rPr>
              <a:t>120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732301" y="723906"/>
            <a:ext cx="266700" cy="154305"/>
          </a:xfrm>
          <a:custGeom>
            <a:avLst/>
            <a:gdLst/>
            <a:ahLst/>
            <a:cxnLst/>
            <a:rect l="l" t="t" r="r" b="b"/>
            <a:pathLst>
              <a:path w="266700" h="154305">
                <a:moveTo>
                  <a:pt x="266099" y="0"/>
                </a:moveTo>
                <a:lnTo>
                  <a:pt x="0" y="0"/>
                </a:lnTo>
                <a:lnTo>
                  <a:pt x="0" y="153887"/>
                </a:lnTo>
                <a:lnTo>
                  <a:pt x="266099" y="153887"/>
                </a:lnTo>
                <a:lnTo>
                  <a:pt x="2660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/>
          <p:nvPr/>
        </p:nvSpPr>
        <p:spPr>
          <a:xfrm>
            <a:off x="721189" y="710691"/>
            <a:ext cx="2889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0">
                <a:latin typeface="Century Gothic"/>
                <a:cs typeface="Century Gothic"/>
              </a:rPr>
              <a:t>400*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990834" y="799951"/>
            <a:ext cx="6597015" cy="701040"/>
            <a:chOff x="990834" y="799951"/>
            <a:chExt cx="6597015" cy="701040"/>
          </a:xfrm>
        </p:grpSpPr>
        <p:sp>
          <p:nvSpPr>
            <p:cNvPr id="24" name="object 24" descr=""/>
            <p:cNvSpPr/>
            <p:nvPr/>
          </p:nvSpPr>
          <p:spPr>
            <a:xfrm>
              <a:off x="1005122" y="883189"/>
              <a:ext cx="102235" cy="43815"/>
            </a:xfrm>
            <a:custGeom>
              <a:avLst/>
              <a:gdLst/>
              <a:ahLst/>
              <a:cxnLst/>
              <a:rect l="l" t="t" r="r" b="b"/>
              <a:pathLst>
                <a:path w="102234" h="43815">
                  <a:moveTo>
                    <a:pt x="101717" y="0"/>
                  </a:moveTo>
                  <a:lnTo>
                    <a:pt x="0" y="4335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000098" y="872293"/>
              <a:ext cx="102235" cy="43815"/>
            </a:xfrm>
            <a:custGeom>
              <a:avLst/>
              <a:gdLst/>
              <a:ahLst/>
              <a:cxnLst/>
              <a:rect l="l" t="t" r="r" b="b"/>
              <a:pathLst>
                <a:path w="102234" h="43815">
                  <a:moveTo>
                    <a:pt x="101717" y="0"/>
                  </a:moveTo>
                  <a:lnTo>
                    <a:pt x="0" y="43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10946" y="897749"/>
              <a:ext cx="102235" cy="43815"/>
            </a:xfrm>
            <a:custGeom>
              <a:avLst/>
              <a:gdLst/>
              <a:ahLst/>
              <a:cxnLst/>
              <a:rect l="l" t="t" r="r" b="b"/>
              <a:pathLst>
                <a:path w="102234" h="43815">
                  <a:moveTo>
                    <a:pt x="101717" y="0"/>
                  </a:moveTo>
                  <a:lnTo>
                    <a:pt x="0" y="4335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459563" y="1372607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128015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28015" y="128015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459563" y="799951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128015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28015" y="128016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459563" y="990837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128015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28015" y="128015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459563" y="1181722"/>
              <a:ext cx="128270" cy="128270"/>
            </a:xfrm>
            <a:custGeom>
              <a:avLst/>
              <a:gdLst/>
              <a:ahLst/>
              <a:cxnLst/>
              <a:rect l="l" t="t" r="r" b="b"/>
              <a:pathLst>
                <a:path w="128270" h="128269">
                  <a:moveTo>
                    <a:pt x="128015" y="0"/>
                  </a:moveTo>
                  <a:lnTo>
                    <a:pt x="0" y="0"/>
                  </a:lnTo>
                  <a:lnTo>
                    <a:pt x="0" y="128016"/>
                  </a:lnTo>
                  <a:lnTo>
                    <a:pt x="128015" y="128016"/>
                  </a:lnTo>
                  <a:lnTo>
                    <a:pt x="128015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7618806" y="738123"/>
            <a:ext cx="1045210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255" indent="4445">
              <a:lnSpc>
                <a:spcPct val="124000"/>
              </a:lnSpc>
              <a:spcBef>
                <a:spcPts val="100"/>
              </a:spcBef>
            </a:pPr>
            <a:r>
              <a:rPr dirty="0" sz="1000" spc="-10">
                <a:latin typeface="Century Gothic"/>
                <a:cs typeface="Century Gothic"/>
              </a:rPr>
              <a:t>Placebo </a:t>
            </a:r>
            <a:r>
              <a:rPr dirty="0" sz="1000">
                <a:latin typeface="Century Gothic"/>
                <a:cs typeface="Century Gothic"/>
              </a:rPr>
              <a:t>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10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endParaRPr sz="1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000">
                <a:latin typeface="Century Gothic"/>
                <a:cs typeface="Century Gothic"/>
              </a:rPr>
              <a:t>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25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endParaRPr sz="1000">
              <a:latin typeface="Century Gothic"/>
              <a:cs typeface="Century Gothic"/>
            </a:endParaRPr>
          </a:p>
          <a:p>
            <a:pPr marL="15875">
              <a:lnSpc>
                <a:spcPct val="100000"/>
              </a:lnSpc>
              <a:spcBef>
                <a:spcPts val="290"/>
              </a:spcBef>
            </a:pPr>
            <a:r>
              <a:rPr dirty="0" sz="1000">
                <a:latin typeface="Century Gothic"/>
                <a:cs typeface="Century Gothic"/>
              </a:rPr>
              <a:t>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50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34" name="object 3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32" name="object 32" descr=""/>
          <p:cNvSpPr txBox="1"/>
          <p:nvPr/>
        </p:nvSpPr>
        <p:spPr>
          <a:xfrm>
            <a:off x="1108537" y="1291335"/>
            <a:ext cx="7556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0" b="1">
                <a:solidFill>
                  <a:srgbClr val="009CDE"/>
                </a:solidFill>
                <a:latin typeface="Century Gothic"/>
                <a:cs typeface="Century Gothic"/>
              </a:rPr>
              <a:t>†</a:t>
            </a:r>
            <a:endParaRPr sz="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637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Abstract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8866695" y="4874606"/>
            <a:ext cx="1276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25" b="1">
                <a:solidFill>
                  <a:srgbClr val="4924AA"/>
                </a:solidFill>
                <a:latin typeface="Century Gothic"/>
                <a:cs typeface="Century Gothic"/>
              </a:rPr>
              <a:t>17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91439" y="897127"/>
            <a:ext cx="8969375" cy="3338829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14300" marR="296545">
              <a:lnSpc>
                <a:spcPct val="102200"/>
              </a:lnSpc>
              <a:spcBef>
                <a:spcPts val="75"/>
              </a:spcBef>
            </a:pPr>
            <a:r>
              <a:rPr dirty="0" sz="900" b="1">
                <a:latin typeface="Times New Roman"/>
                <a:cs typeface="Times New Roman"/>
              </a:rPr>
              <a:t>Plozasiran</a:t>
            </a:r>
            <a:r>
              <a:rPr dirty="0" sz="900" spc="-2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(ARO-</a:t>
            </a:r>
            <a:r>
              <a:rPr dirty="0" sz="900" b="1">
                <a:latin typeface="Times New Roman"/>
                <a:cs typeface="Times New Roman"/>
              </a:rPr>
              <a:t>APOC3),</a:t>
            </a:r>
            <a:r>
              <a:rPr dirty="0" sz="900" spc="-15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an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Investigational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RNAi</a:t>
            </a:r>
            <a:r>
              <a:rPr dirty="0" sz="900" spc="-15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Therapeutic,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Demonstrates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Profound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and</a:t>
            </a:r>
            <a:r>
              <a:rPr dirty="0" sz="900" spc="35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Durable</a:t>
            </a:r>
            <a:r>
              <a:rPr dirty="0" sz="900" spc="-15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Reductions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in</a:t>
            </a:r>
            <a:r>
              <a:rPr dirty="0" sz="900" spc="-2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APOC-</a:t>
            </a:r>
            <a:r>
              <a:rPr dirty="0" sz="900" b="1">
                <a:latin typeface="Times New Roman"/>
                <a:cs typeface="Times New Roman"/>
              </a:rPr>
              <a:t>3</a:t>
            </a:r>
            <a:r>
              <a:rPr dirty="0" sz="900" spc="-15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and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Triglycerides</a:t>
            </a:r>
            <a:r>
              <a:rPr dirty="0" sz="900" spc="-25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(TG)</a:t>
            </a:r>
            <a:r>
              <a:rPr dirty="0" sz="900" spc="-15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in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Patients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With</a:t>
            </a:r>
            <a:r>
              <a:rPr dirty="0" sz="900" spc="-2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Severe Hypertriglyceridemia</a:t>
            </a:r>
            <a:r>
              <a:rPr dirty="0" sz="900" spc="35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(SHTG),</a:t>
            </a:r>
            <a:r>
              <a:rPr dirty="0" sz="900" spc="3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SHASTA-</a:t>
            </a:r>
            <a:r>
              <a:rPr dirty="0" sz="900" b="1">
                <a:latin typeface="Times New Roman"/>
                <a:cs typeface="Times New Roman"/>
              </a:rPr>
              <a:t>2</a:t>
            </a:r>
            <a:r>
              <a:rPr dirty="0" sz="900" spc="4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Final</a:t>
            </a:r>
            <a:r>
              <a:rPr dirty="0" sz="900" spc="35" b="1">
                <a:latin typeface="Times New Roman"/>
                <a:cs typeface="Times New Roman"/>
              </a:rPr>
              <a:t> </a:t>
            </a:r>
            <a:r>
              <a:rPr dirty="0" sz="900" spc="-10" b="1">
                <a:latin typeface="Times New Roman"/>
                <a:cs typeface="Times New Roman"/>
              </a:rPr>
              <a:t>Results</a:t>
            </a:r>
            <a:endParaRPr sz="9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935"/>
              </a:spcBef>
            </a:pPr>
            <a:r>
              <a:rPr dirty="0" sz="900">
                <a:latin typeface="Times New Roman"/>
                <a:cs typeface="Times New Roman"/>
              </a:rPr>
              <a:t>Gaudet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baseline="27777" sz="900">
                <a:latin typeface="Times New Roman"/>
                <a:cs typeface="Times New Roman"/>
              </a:rPr>
              <a:t>1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Pall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</a:t>
            </a:r>
            <a:r>
              <a:rPr dirty="0" baseline="27777" sz="900">
                <a:latin typeface="Times New Roman"/>
                <a:cs typeface="Times New Roman"/>
              </a:rPr>
              <a:t>2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Watts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GF</a:t>
            </a:r>
            <a:r>
              <a:rPr dirty="0" baseline="27777" sz="900">
                <a:latin typeface="Times New Roman"/>
                <a:cs typeface="Times New Roman"/>
              </a:rPr>
              <a:t>3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Nicholls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SJ</a:t>
            </a:r>
            <a:r>
              <a:rPr dirty="0" baseline="27777" sz="900">
                <a:latin typeface="Times New Roman"/>
                <a:cs typeface="Times New Roman"/>
              </a:rPr>
              <a:t>4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Rosenson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RS</a:t>
            </a:r>
            <a:r>
              <a:rPr dirty="0" baseline="27777" sz="900">
                <a:latin typeface="Times New Roman"/>
                <a:cs typeface="Times New Roman"/>
              </a:rPr>
              <a:t>5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Modesto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K</a:t>
            </a:r>
            <a:r>
              <a:rPr dirty="0" baseline="27777" sz="900">
                <a:latin typeface="Times New Roman"/>
                <a:cs typeface="Times New Roman"/>
              </a:rPr>
              <a:t>6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Chang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</a:t>
            </a:r>
            <a:r>
              <a:rPr dirty="0" baseline="27777" sz="900">
                <a:latin typeface="Times New Roman"/>
                <a:cs typeface="Times New Roman"/>
              </a:rPr>
              <a:t>6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Melquist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</a:t>
            </a:r>
            <a:r>
              <a:rPr dirty="0" baseline="27777" sz="900">
                <a:latin typeface="Times New Roman"/>
                <a:cs typeface="Times New Roman"/>
              </a:rPr>
              <a:t>6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Fu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</a:t>
            </a:r>
            <a:r>
              <a:rPr dirty="0" baseline="27777" sz="900">
                <a:latin typeface="Times New Roman"/>
                <a:cs typeface="Times New Roman"/>
              </a:rPr>
              <a:t>6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Muhsin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</a:t>
            </a:r>
            <a:r>
              <a:rPr dirty="0" baseline="27777" sz="900">
                <a:latin typeface="Times New Roman"/>
                <a:cs typeface="Times New Roman"/>
              </a:rPr>
              <a:t>6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San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Martin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J</a:t>
            </a:r>
            <a:r>
              <a:rPr dirty="0" baseline="27777" sz="900">
                <a:latin typeface="Times New Roman"/>
                <a:cs typeface="Times New Roman"/>
              </a:rPr>
              <a:t>6</a:t>
            </a:r>
            <a:r>
              <a:rPr dirty="0" sz="900">
                <a:latin typeface="Times New Roman"/>
                <a:cs typeface="Times New Roman"/>
              </a:rPr>
              <a:t>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Ballantyne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CM</a:t>
            </a:r>
            <a:r>
              <a:rPr dirty="0" baseline="27777" sz="900" spc="-37">
                <a:latin typeface="Times New Roman"/>
                <a:cs typeface="Times New Roman"/>
              </a:rPr>
              <a:t>7</a:t>
            </a:r>
            <a:endParaRPr baseline="27777" sz="900">
              <a:latin typeface="Times New Roman"/>
              <a:cs typeface="Times New Roman"/>
            </a:endParaRPr>
          </a:p>
          <a:p>
            <a:pPr marL="114300" marR="172720">
              <a:lnSpc>
                <a:spcPct val="106700"/>
              </a:lnSpc>
              <a:spcBef>
                <a:spcPts val="745"/>
              </a:spcBef>
            </a:pPr>
            <a:r>
              <a:rPr dirty="0" sz="900">
                <a:latin typeface="Times New Roman"/>
                <a:cs typeface="Times New Roman"/>
              </a:rPr>
              <a:t>1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ECOGENE-</a:t>
            </a:r>
            <a:r>
              <a:rPr dirty="0" sz="900">
                <a:latin typeface="Times New Roman"/>
                <a:cs typeface="Times New Roman"/>
              </a:rPr>
              <a:t>21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Dept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Medicine,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Université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Montréal,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QC,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CA;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2Dept.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Medical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Clinical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Pharmacology,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University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Debrecen,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Debrecen,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Hungary;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3University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Western </a:t>
            </a:r>
            <a:r>
              <a:rPr dirty="0" sz="900">
                <a:latin typeface="Times New Roman"/>
                <a:cs typeface="Times New Roman"/>
              </a:rPr>
              <a:t>Australia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Department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Cardiology,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Royal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Perth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Hospital,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Perth,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Australia;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4Monash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University,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Victorian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Heart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Institute,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Melbourne,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VIC,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Australia;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5Icahn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School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Medicine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Mt</a:t>
            </a:r>
            <a:r>
              <a:rPr dirty="0" sz="900">
                <a:latin typeface="Times New Roman"/>
                <a:cs typeface="Times New Roman"/>
              </a:rPr>
              <a:t> Sinai,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Mount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Sinai,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NY,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USA;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6Arrowhead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Pharmaceuticals;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Pasadena,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Ca;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7Baylor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College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Medicine;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Houston,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Texas</a:t>
            </a:r>
            <a:endParaRPr sz="900">
              <a:latin typeface="Times New Roman"/>
              <a:cs typeface="Times New Roman"/>
            </a:endParaRPr>
          </a:p>
          <a:p>
            <a:pPr marL="114300" marR="179070">
              <a:lnSpc>
                <a:spcPct val="111100"/>
              </a:lnSpc>
              <a:spcBef>
                <a:spcPts val="790"/>
              </a:spcBef>
            </a:pPr>
            <a:r>
              <a:rPr dirty="0" sz="900" b="1">
                <a:latin typeface="Times New Roman"/>
                <a:cs typeface="Times New Roman"/>
              </a:rPr>
              <a:t>Background: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Individuals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with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severe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hypertriglyceridemia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have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increased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acute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pancreatitis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(AP)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risk.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Current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treatments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fail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lower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TGs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below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threshold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that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exposes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patients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the</a:t>
            </a:r>
            <a:r>
              <a:rPr dirty="0" sz="900">
                <a:latin typeface="Times New Roman"/>
                <a:cs typeface="Times New Roman"/>
              </a:rPr>
              <a:t> risk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AP.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Plozasiran,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hepatocyte-</a:t>
            </a:r>
            <a:r>
              <a:rPr dirty="0" sz="900">
                <a:latin typeface="Times New Roman"/>
                <a:cs typeface="Times New Roman"/>
              </a:rPr>
              <a:t>targeted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siRNA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reduces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circulating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interfering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with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production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APOC3,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key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regulator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</a:t>
            </a:r>
            <a:r>
              <a:rPr dirty="0" sz="900" spc="-10">
                <a:latin typeface="Times New Roman"/>
                <a:cs typeface="Times New Roman"/>
              </a:rPr>
              <a:t> metabolism.</a:t>
            </a:r>
            <a:endParaRPr sz="900">
              <a:latin typeface="Times New Roman"/>
              <a:cs typeface="Times New Roman"/>
            </a:endParaRPr>
          </a:p>
          <a:p>
            <a:pPr marL="114300" marR="67945">
              <a:lnSpc>
                <a:spcPct val="106700"/>
              </a:lnSpc>
              <a:spcBef>
                <a:spcPts val="745"/>
              </a:spcBef>
            </a:pPr>
            <a:r>
              <a:rPr dirty="0" sz="900" b="1">
                <a:latin typeface="Times New Roman"/>
                <a:cs typeface="Times New Roman"/>
              </a:rPr>
              <a:t>Methods:</a:t>
            </a:r>
            <a:r>
              <a:rPr dirty="0" sz="900" spc="-5" b="1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SHASTA-</a:t>
            </a:r>
            <a:r>
              <a:rPr dirty="0" sz="900">
                <a:latin typeface="Times New Roman"/>
                <a:cs typeface="Times New Roman"/>
              </a:rPr>
              <a:t>2,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randomized,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placebo-</a:t>
            </a:r>
            <a:r>
              <a:rPr dirty="0" sz="900">
                <a:latin typeface="Times New Roman"/>
                <a:cs typeface="Times New Roman"/>
              </a:rPr>
              <a:t>controlled, Phase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2b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study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(NCT04720534)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evaluated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efficacy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safety of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plozasiran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patients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with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SHTG.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Eligible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patients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(n=229) </a:t>
            </a:r>
            <a:r>
              <a:rPr dirty="0" sz="900">
                <a:latin typeface="Times New Roman"/>
                <a:cs typeface="Times New Roman"/>
              </a:rPr>
              <a:t>randomized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3:1,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received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total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doses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(SQ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10,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25,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50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mg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plozasiran)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matched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placebo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Day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1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Wk12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followed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through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Wk48.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primary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endpoint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was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percent</a:t>
            </a:r>
            <a:r>
              <a:rPr dirty="0" sz="900" spc="-10">
                <a:latin typeface="Times New Roman"/>
                <a:cs typeface="Times New Roman"/>
              </a:rPr>
              <a:t> change </a:t>
            </a:r>
            <a:r>
              <a:rPr dirty="0" sz="900">
                <a:latin typeface="Times New Roman"/>
                <a:cs typeface="Times New Roman"/>
              </a:rPr>
              <a:t>from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baseline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fasting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Wk24.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Mixed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model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repeated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measure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(MMRM)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approaches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were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used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for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statistical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modeling.</a:t>
            </a:r>
            <a:endParaRPr sz="9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910"/>
              </a:spcBef>
            </a:pPr>
            <a:r>
              <a:rPr dirty="0" sz="900" b="1">
                <a:latin typeface="Times New Roman"/>
                <a:cs typeface="Times New Roman"/>
              </a:rPr>
              <a:t>Results:</a:t>
            </a:r>
            <a:r>
              <a:rPr dirty="0" sz="900" spc="-15" b="1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Plozasiran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produced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mean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reductions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APOC3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-</a:t>
            </a:r>
            <a:r>
              <a:rPr dirty="0" sz="900">
                <a:latin typeface="Times New Roman"/>
                <a:cs typeface="Times New Roman"/>
              </a:rPr>
              <a:t>78%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0">
                <a:latin typeface="Times New Roman"/>
                <a:cs typeface="Times New Roman"/>
              </a:rPr>
              <a:t> -</a:t>
            </a:r>
            <a:r>
              <a:rPr dirty="0" sz="900">
                <a:latin typeface="Times New Roman"/>
                <a:cs typeface="Times New Roman"/>
              </a:rPr>
              <a:t>74%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Wk24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(p&lt;0.0001).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Reductions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APOC3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were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–48%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-</a:t>
            </a:r>
            <a:r>
              <a:rPr dirty="0" sz="900">
                <a:latin typeface="Times New Roman"/>
                <a:cs typeface="Times New Roman"/>
              </a:rPr>
              <a:t>58%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respectively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Wk48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(p</a:t>
            </a:r>
            <a:endParaRPr sz="9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25"/>
              </a:spcBef>
            </a:pPr>
            <a:r>
              <a:rPr dirty="0" sz="900">
                <a:latin typeface="Times New Roman"/>
                <a:cs typeface="Times New Roman"/>
              </a:rPr>
              <a:t>&lt;0.0001).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majority,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78%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patients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achieved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&lt;500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mg/dL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Wk48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vs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&gt;90%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Wk24.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Durable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reductions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other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lipoprotein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parameters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(remnant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cholesterol,</a:t>
            </a:r>
            <a:r>
              <a:rPr dirty="0" sz="900" spc="-10">
                <a:latin typeface="Times New Roman"/>
                <a:cs typeface="Times New Roman"/>
              </a:rPr>
              <a:t> non-HDL-</a:t>
            </a:r>
            <a:r>
              <a:rPr dirty="0" sz="900">
                <a:latin typeface="Times New Roman"/>
                <a:cs typeface="Times New Roman"/>
              </a:rPr>
              <a:t>C,</a:t>
            </a:r>
            <a:r>
              <a:rPr dirty="0" sz="900" spc="-10">
                <a:latin typeface="Times New Roman"/>
                <a:cs typeface="Times New Roman"/>
              </a:rPr>
              <a:t> ApoB)</a:t>
            </a:r>
            <a:endParaRPr sz="900">
              <a:latin typeface="Times New Roman"/>
              <a:cs typeface="Times New Roman"/>
            </a:endParaRPr>
          </a:p>
          <a:p>
            <a:pPr marL="114300" marR="125095">
              <a:lnSpc>
                <a:spcPct val="102200"/>
              </a:lnSpc>
              <a:spcBef>
                <a:spcPts val="95"/>
              </a:spcBef>
            </a:pPr>
            <a:r>
              <a:rPr dirty="0" sz="900">
                <a:latin typeface="Times New Roman"/>
                <a:cs typeface="Times New Roman"/>
              </a:rPr>
              <a:t>were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also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observed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through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Wk48.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No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significant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increase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adverse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events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were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reported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plozasiran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treated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patients.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All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SAEs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were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mild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moderate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severity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(grade</a:t>
            </a:r>
            <a:r>
              <a:rPr dirty="0" sz="900" spc="-10">
                <a:latin typeface="Times New Roman"/>
                <a:cs typeface="Times New Roman"/>
              </a:rPr>
              <a:t> 1-</a:t>
            </a:r>
            <a:r>
              <a:rPr dirty="0" sz="900">
                <a:latin typeface="Times New Roman"/>
                <a:cs typeface="Times New Roman"/>
              </a:rPr>
              <a:t>3)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and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no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0">
                <a:latin typeface="Times New Roman"/>
                <a:cs typeface="Times New Roman"/>
              </a:rPr>
              <a:t>SAEs </a:t>
            </a:r>
            <a:r>
              <a:rPr dirty="0" sz="900">
                <a:latin typeface="Times New Roman"/>
                <a:cs typeface="Times New Roman"/>
              </a:rPr>
              <a:t>led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to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discontinuation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or</a:t>
            </a:r>
            <a:r>
              <a:rPr dirty="0" sz="900" spc="-5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death.</a:t>
            </a:r>
            <a:endParaRPr sz="900">
              <a:latin typeface="Times New Roman"/>
              <a:cs typeface="Times New Roman"/>
            </a:endParaRPr>
          </a:p>
          <a:p>
            <a:pPr marL="114300" marR="17780">
              <a:lnSpc>
                <a:spcPct val="102200"/>
              </a:lnSpc>
              <a:spcBef>
                <a:spcPts val="890"/>
              </a:spcBef>
            </a:pPr>
            <a:r>
              <a:rPr dirty="0" sz="900" b="1">
                <a:latin typeface="Times New Roman"/>
                <a:cs typeface="Times New Roman"/>
              </a:rPr>
              <a:t>Conclusions:</a:t>
            </a:r>
            <a:r>
              <a:rPr dirty="0" sz="900" spc="-20" b="1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Plozasiran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produced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highly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durable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TG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reductions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below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threshold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associated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with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elevated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AP</a:t>
            </a:r>
            <a:r>
              <a:rPr dirty="0" sz="900" spc="-2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risk.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Key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atherogenic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lipoprotein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parameters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also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improved.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safety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profile </a:t>
            </a:r>
            <a:r>
              <a:rPr dirty="0" sz="900">
                <a:latin typeface="Times New Roman"/>
                <a:cs typeface="Times New Roman"/>
              </a:rPr>
              <a:t>was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favorable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all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doses.</a:t>
            </a:r>
            <a:r>
              <a:rPr dirty="0" sz="900" spc="20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These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data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support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initiation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pivotal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studies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of</a:t>
            </a:r>
            <a:r>
              <a:rPr dirty="0" sz="900" spc="-15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plozasiran</a:t>
            </a:r>
            <a:r>
              <a:rPr dirty="0" sz="900" spc="-20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for</a:t>
            </a:r>
            <a:r>
              <a:rPr dirty="0" sz="900" spc="-10">
                <a:latin typeface="Times New Roman"/>
                <a:cs typeface="Times New Roman"/>
              </a:rPr>
              <a:t> </a:t>
            </a:r>
            <a:r>
              <a:rPr dirty="0" sz="900" spc="-25">
                <a:latin typeface="Times New Roman"/>
                <a:cs typeface="Times New Roman"/>
              </a:rPr>
              <a:t>the</a:t>
            </a:r>
            <a:endParaRPr sz="9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spcBef>
                <a:spcPts val="720"/>
              </a:spcBef>
            </a:pPr>
            <a:r>
              <a:rPr dirty="0" sz="900" b="1">
                <a:solidFill>
                  <a:srgbClr val="222222"/>
                </a:solidFill>
                <a:latin typeface="Calibri"/>
                <a:cs typeface="Calibri"/>
              </a:rPr>
              <a:t>Abstract</a:t>
            </a:r>
            <a:r>
              <a:rPr dirty="0" sz="900" spc="-25" b="1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222222"/>
                </a:solidFill>
                <a:latin typeface="Calibri"/>
                <a:cs typeface="Calibri"/>
              </a:rPr>
              <a:t>text</a:t>
            </a:r>
            <a:r>
              <a:rPr dirty="0" sz="900" spc="-25" b="1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222222"/>
                </a:solidFill>
                <a:latin typeface="Calibri"/>
                <a:cs typeface="Calibri"/>
              </a:rPr>
              <a:t>–</a:t>
            </a:r>
            <a:r>
              <a:rPr dirty="0" sz="900" spc="-20" b="1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222222"/>
                </a:solidFill>
                <a:latin typeface="Calibri"/>
                <a:cs typeface="Calibri"/>
              </a:rPr>
              <a:t>Limited</a:t>
            </a:r>
            <a:r>
              <a:rPr dirty="0" sz="900" spc="-20" b="1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222222"/>
                </a:solidFill>
                <a:latin typeface="Calibri"/>
                <a:cs typeface="Calibri"/>
              </a:rPr>
              <a:t>to</a:t>
            </a:r>
            <a:r>
              <a:rPr dirty="0" sz="900" spc="-15" b="1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222222"/>
                </a:solidFill>
                <a:latin typeface="Calibri"/>
                <a:cs typeface="Calibri"/>
              </a:rPr>
              <a:t>300words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3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427982"/>
            <a:ext cx="9144000" cy="715645"/>
            <a:chOff x="0" y="4427982"/>
            <a:chExt cx="9144000" cy="715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36591"/>
              <a:ext cx="9144000" cy="406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9323" y="172211"/>
            <a:ext cx="876617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SHTG</a:t>
            </a:r>
            <a:r>
              <a:rPr dirty="0" spc="-50"/>
              <a:t> </a:t>
            </a:r>
            <a:r>
              <a:rPr dirty="0"/>
              <a:t>Therapy</a:t>
            </a:r>
            <a:r>
              <a:rPr dirty="0" spc="-35"/>
              <a:t> </a:t>
            </a:r>
            <a:r>
              <a:rPr dirty="0"/>
              <a:t>Goal</a:t>
            </a:r>
            <a:r>
              <a:rPr dirty="0" spc="-45"/>
              <a:t> </a:t>
            </a:r>
            <a:r>
              <a:rPr dirty="0"/>
              <a:t>is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45"/>
              <a:t> </a:t>
            </a:r>
            <a:r>
              <a:rPr dirty="0"/>
              <a:t>Sustainably</a:t>
            </a:r>
            <a:r>
              <a:rPr dirty="0" spc="-35"/>
              <a:t> </a:t>
            </a:r>
            <a:r>
              <a:rPr dirty="0"/>
              <a:t>Reduce</a:t>
            </a:r>
            <a:r>
              <a:rPr dirty="0" spc="-50"/>
              <a:t> </a:t>
            </a:r>
            <a:r>
              <a:rPr dirty="0"/>
              <a:t>TGs</a:t>
            </a:r>
            <a:r>
              <a:rPr dirty="0" spc="-45"/>
              <a:t> </a:t>
            </a:r>
            <a:r>
              <a:rPr dirty="0"/>
              <a:t>Below</a:t>
            </a:r>
            <a:r>
              <a:rPr dirty="0" spc="-40"/>
              <a:t> </a:t>
            </a:r>
            <a:r>
              <a:rPr dirty="0"/>
              <a:t>Pancreatitis</a:t>
            </a:r>
            <a:r>
              <a:rPr dirty="0" spc="-45"/>
              <a:t> </a:t>
            </a:r>
            <a:r>
              <a:rPr dirty="0" spc="-20"/>
              <a:t>Risk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2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245363" y="759459"/>
            <a:ext cx="8662670" cy="3305175"/>
          </a:xfrm>
          <a:prstGeom prst="rect">
            <a:avLst/>
          </a:prstGeom>
        </p:spPr>
        <p:txBody>
          <a:bodyPr wrap="square" lIns="0" tIns="137795" rIns="0" bIns="0" rtlCol="0" vert="horz">
            <a:spAutoFit/>
          </a:bodyPr>
          <a:lstStyle/>
          <a:p>
            <a:pPr marL="323215" indent="-285115">
              <a:lnSpc>
                <a:spcPct val="100000"/>
              </a:lnSpc>
              <a:spcBef>
                <a:spcPts val="1085"/>
              </a:spcBef>
              <a:buClr>
                <a:srgbClr val="009CDE"/>
              </a:buClr>
              <a:buFont typeface="Arial"/>
              <a:buChar char="■"/>
              <a:tabLst>
                <a:tab pos="323215" algn="l"/>
              </a:tabLst>
            </a:pPr>
            <a:r>
              <a:rPr dirty="0" sz="1600">
                <a:latin typeface="Century Gothic"/>
                <a:cs typeface="Century Gothic"/>
              </a:rPr>
              <a:t>Severe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hypertriglyceridemia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(SHTG)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is</a:t>
            </a:r>
            <a:r>
              <a:rPr dirty="0" sz="1600" spc="-1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characterized</a:t>
            </a:r>
            <a:r>
              <a:rPr dirty="0" sz="1600" spc="-1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by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TG</a:t>
            </a:r>
            <a:r>
              <a:rPr dirty="0" sz="1600" spc="-1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levels</a:t>
            </a:r>
            <a:r>
              <a:rPr dirty="0" sz="1600" spc="40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&gt;</a:t>
            </a:r>
            <a:r>
              <a:rPr dirty="0" sz="1600" spc="-1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500</a:t>
            </a:r>
            <a:r>
              <a:rPr dirty="0" sz="1600" spc="-20">
                <a:latin typeface="Century Gothic"/>
                <a:cs typeface="Century Gothic"/>
              </a:rPr>
              <a:t> mg/dL</a:t>
            </a:r>
            <a:r>
              <a:rPr dirty="0" baseline="25252" sz="1650" spc="-30">
                <a:latin typeface="Century Gothic"/>
                <a:cs typeface="Century Gothic"/>
              </a:rPr>
              <a:t>1-</a:t>
            </a:r>
            <a:r>
              <a:rPr dirty="0" baseline="25252" sz="1650" spc="-75">
                <a:latin typeface="Century Gothic"/>
                <a:cs typeface="Century Gothic"/>
              </a:rPr>
              <a:t>3</a:t>
            </a:r>
            <a:endParaRPr baseline="25252" sz="1650">
              <a:latin typeface="Century Gothic"/>
              <a:cs typeface="Century Gothic"/>
            </a:endParaRPr>
          </a:p>
          <a:p>
            <a:pPr marL="323215" indent="-285115">
              <a:lnSpc>
                <a:spcPct val="100000"/>
              </a:lnSpc>
              <a:spcBef>
                <a:spcPts val="980"/>
              </a:spcBef>
              <a:buClr>
                <a:srgbClr val="009CDE"/>
              </a:buClr>
              <a:buFont typeface="Arial"/>
              <a:buChar char="■"/>
              <a:tabLst>
                <a:tab pos="323215" algn="l"/>
              </a:tabLst>
            </a:pPr>
            <a:r>
              <a:rPr dirty="0" sz="1600">
                <a:latin typeface="Century Gothic"/>
                <a:cs typeface="Century Gothic"/>
              </a:rPr>
              <a:t>Very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severe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forms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(TG&gt;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880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mg/dl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=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chylomicronemia)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include</a:t>
            </a:r>
            <a:r>
              <a:rPr dirty="0" sz="1600" spc="-20">
                <a:latin typeface="Century Gothic"/>
                <a:cs typeface="Century Gothic"/>
              </a:rPr>
              <a:t> </a:t>
            </a:r>
            <a:r>
              <a:rPr dirty="0" sz="1600" b="1">
                <a:latin typeface="Century Gothic"/>
                <a:cs typeface="Century Gothic"/>
              </a:rPr>
              <a:t>FCS</a:t>
            </a:r>
            <a:r>
              <a:rPr dirty="0" sz="1600" spc="-25" b="1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and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 spc="-20" b="1">
                <a:latin typeface="Century Gothic"/>
                <a:cs typeface="Century Gothic"/>
              </a:rPr>
              <a:t>MCS</a:t>
            </a:r>
            <a:r>
              <a:rPr dirty="0" baseline="25252" sz="1650" spc="-30">
                <a:latin typeface="Century Gothic"/>
                <a:cs typeface="Century Gothic"/>
              </a:rPr>
              <a:t>4-</a:t>
            </a:r>
            <a:r>
              <a:rPr dirty="0" baseline="25252" sz="1650" spc="-75">
                <a:latin typeface="Century Gothic"/>
                <a:cs typeface="Century Gothic"/>
              </a:rPr>
              <a:t>6</a:t>
            </a:r>
            <a:endParaRPr baseline="25252" sz="1650">
              <a:latin typeface="Century Gothic"/>
              <a:cs typeface="Century Gothic"/>
            </a:endParaRPr>
          </a:p>
          <a:p>
            <a:pPr lvl="1" marL="551180" marR="577850" indent="-170180">
              <a:lnSpc>
                <a:spcPts val="1800"/>
              </a:lnSpc>
              <a:spcBef>
                <a:spcPts val="355"/>
              </a:spcBef>
              <a:buClr>
                <a:srgbClr val="009CDE"/>
              </a:buClr>
              <a:buFont typeface="Century Gothic"/>
              <a:buChar char="–"/>
              <a:tabLst>
                <a:tab pos="552450" algn="l"/>
              </a:tabLst>
            </a:pPr>
            <a:r>
              <a:rPr dirty="0" sz="1600" b="1">
                <a:latin typeface="Century Gothic"/>
                <a:cs typeface="Century Gothic"/>
              </a:rPr>
              <a:t>FCS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(2-</a:t>
            </a:r>
            <a:r>
              <a:rPr dirty="0" sz="1600">
                <a:latin typeface="Century Gothic"/>
                <a:cs typeface="Century Gothic"/>
              </a:rPr>
              <a:t>9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cases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per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million)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is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rare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recessive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condition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caused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by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bi-</a:t>
            </a:r>
            <a:r>
              <a:rPr dirty="0" sz="1600">
                <a:latin typeface="Century Gothic"/>
                <a:cs typeface="Century Gothic"/>
              </a:rPr>
              <a:t>allelic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 spc="-25">
                <a:latin typeface="Century Gothic"/>
                <a:cs typeface="Century Gothic"/>
              </a:rPr>
              <a:t>or </a:t>
            </a:r>
            <a:r>
              <a:rPr dirty="0" sz="1600" spc="-25">
                <a:latin typeface="Century Gothic"/>
                <a:cs typeface="Century Gothic"/>
              </a:rPr>
              <a:t>	</a:t>
            </a:r>
            <a:r>
              <a:rPr dirty="0" sz="1600">
                <a:latin typeface="Century Gothic"/>
                <a:cs typeface="Century Gothic"/>
              </a:rPr>
              <a:t>digenic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pathogenic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variants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in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the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lipoprotein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lipase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(LPL)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pathway;</a:t>
            </a:r>
            <a:endParaRPr sz="1600">
              <a:latin typeface="Century Gothic"/>
              <a:cs typeface="Century Gothic"/>
            </a:endParaRPr>
          </a:p>
          <a:p>
            <a:pPr lvl="1" marL="551180" indent="-170180">
              <a:lnSpc>
                <a:spcPct val="100000"/>
              </a:lnSpc>
              <a:spcBef>
                <a:spcPts val="125"/>
              </a:spcBef>
              <a:buClr>
                <a:srgbClr val="009CDE"/>
              </a:buClr>
              <a:buFont typeface="Century Gothic"/>
              <a:buChar char="–"/>
              <a:tabLst>
                <a:tab pos="551180" algn="l"/>
              </a:tabLst>
            </a:pPr>
            <a:r>
              <a:rPr dirty="0" sz="1600" b="1">
                <a:latin typeface="Century Gothic"/>
                <a:cs typeface="Century Gothic"/>
              </a:rPr>
              <a:t>MCS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is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far</a:t>
            </a:r>
            <a:r>
              <a:rPr dirty="0" sz="1600" spc="-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more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frequent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(1/600)</a:t>
            </a:r>
            <a:r>
              <a:rPr dirty="0" sz="1600" spc="-3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and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is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usually</a:t>
            </a:r>
            <a:r>
              <a:rPr dirty="0" sz="1600" spc="-3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multifactorial;</a:t>
            </a:r>
            <a:endParaRPr sz="1600">
              <a:latin typeface="Century Gothic"/>
              <a:cs typeface="Century Gothic"/>
            </a:endParaRPr>
          </a:p>
          <a:p>
            <a:pPr marL="323850" marR="30480" indent="-285750">
              <a:lnSpc>
                <a:spcPts val="1700"/>
              </a:lnSpc>
              <a:spcBef>
                <a:spcPts val="1225"/>
              </a:spcBef>
              <a:buClr>
                <a:srgbClr val="009CDE"/>
              </a:buClr>
              <a:buFont typeface="Arial"/>
              <a:buChar char="■"/>
              <a:tabLst>
                <a:tab pos="323850" algn="l"/>
              </a:tabLst>
            </a:pPr>
            <a:r>
              <a:rPr dirty="0" sz="1600">
                <a:latin typeface="Century Gothic"/>
                <a:cs typeface="Century Gothic"/>
              </a:rPr>
              <a:t>SHTG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significantly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increases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the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risk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of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ASCVD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and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acute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pancreatitis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(AP),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often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 spc="-20">
                <a:latin typeface="Century Gothic"/>
                <a:cs typeface="Century Gothic"/>
              </a:rPr>
              <a:t>with </a:t>
            </a:r>
            <a:r>
              <a:rPr dirty="0" sz="1600">
                <a:latin typeface="Century Gothic"/>
                <a:cs typeface="Century Gothic"/>
              </a:rPr>
              <a:t>recurrent</a:t>
            </a:r>
            <a:r>
              <a:rPr dirty="0" sz="1600" spc="-6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attacks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requiring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repeat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hospital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admissions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and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worsening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 spc="-20">
                <a:latin typeface="Century Gothic"/>
                <a:cs typeface="Century Gothic"/>
              </a:rPr>
              <a:t>outcomes</a:t>
            </a:r>
            <a:r>
              <a:rPr dirty="0" baseline="25252" sz="1650" spc="-30">
                <a:latin typeface="Century Gothic"/>
                <a:cs typeface="Century Gothic"/>
              </a:rPr>
              <a:t>1-</a:t>
            </a:r>
            <a:r>
              <a:rPr dirty="0" baseline="25252" sz="1650" spc="-37">
                <a:latin typeface="Century Gothic"/>
                <a:cs typeface="Century Gothic"/>
              </a:rPr>
              <a:t>3,6</a:t>
            </a:r>
            <a:endParaRPr baseline="25252" sz="1650">
              <a:latin typeface="Century Gothic"/>
              <a:cs typeface="Century Gothic"/>
            </a:endParaRPr>
          </a:p>
          <a:p>
            <a:pPr marL="323850" marR="223520" indent="-285750">
              <a:lnSpc>
                <a:spcPts val="1700"/>
              </a:lnSpc>
              <a:spcBef>
                <a:spcPts val="1305"/>
              </a:spcBef>
              <a:buClr>
                <a:srgbClr val="009CDE"/>
              </a:buClr>
              <a:buFont typeface="Arial"/>
              <a:buChar char="■"/>
              <a:tabLst>
                <a:tab pos="323850" algn="l"/>
              </a:tabLst>
            </a:pPr>
            <a:r>
              <a:rPr dirty="0" sz="1600">
                <a:latin typeface="Century Gothic"/>
                <a:cs typeface="Century Gothic"/>
              </a:rPr>
              <a:t>AP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risk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is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proportional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to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number,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characteristics,</a:t>
            </a:r>
            <a:r>
              <a:rPr dirty="0" sz="1600" spc="-6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and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concentration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of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triglyceride </a:t>
            </a:r>
            <a:r>
              <a:rPr dirty="0" sz="1600">
                <a:latin typeface="Century Gothic"/>
                <a:cs typeface="Century Gothic"/>
              </a:rPr>
              <a:t>rich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lipoproteins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(TRLs),</a:t>
            </a:r>
            <a:r>
              <a:rPr dirty="0" sz="1600" spc="-6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particularly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chylomicrons,</a:t>
            </a:r>
            <a:r>
              <a:rPr dirty="0" sz="1600" spc="32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and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increases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linearly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as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TGs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 spc="-10">
                <a:latin typeface="Century Gothic"/>
                <a:cs typeface="Century Gothic"/>
              </a:rPr>
              <a:t>rise</a:t>
            </a:r>
            <a:r>
              <a:rPr dirty="0" baseline="25252" sz="1650" spc="-15">
                <a:latin typeface="Century Gothic"/>
                <a:cs typeface="Century Gothic"/>
              </a:rPr>
              <a:t>7</a:t>
            </a:r>
            <a:endParaRPr baseline="25252" sz="1650">
              <a:latin typeface="Century Gothic"/>
              <a:cs typeface="Century Gothic"/>
            </a:endParaRPr>
          </a:p>
          <a:p>
            <a:pPr marL="323850" marR="544195" indent="-285750">
              <a:lnSpc>
                <a:spcPts val="1800"/>
              </a:lnSpc>
              <a:spcBef>
                <a:spcPts val="1130"/>
              </a:spcBef>
              <a:buClr>
                <a:srgbClr val="009CDE"/>
              </a:buClr>
              <a:buFont typeface="Arial"/>
              <a:buChar char="■"/>
              <a:tabLst>
                <a:tab pos="323850" algn="l"/>
              </a:tabLst>
            </a:pPr>
            <a:r>
              <a:rPr dirty="0" sz="1600">
                <a:latin typeface="Century Gothic"/>
                <a:cs typeface="Century Gothic"/>
              </a:rPr>
              <a:t>Limited</a:t>
            </a:r>
            <a:r>
              <a:rPr dirty="0" sz="1600" spc="-50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treatment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options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exist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to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sustainably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reduce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TGs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below</a:t>
            </a:r>
            <a:r>
              <a:rPr dirty="0" sz="1600" spc="-55">
                <a:latin typeface="Century Gothic"/>
                <a:cs typeface="Century Gothic"/>
              </a:rPr>
              <a:t> </a:t>
            </a:r>
            <a:r>
              <a:rPr dirty="0" sz="1600">
                <a:latin typeface="Century Gothic"/>
                <a:cs typeface="Century Gothic"/>
              </a:rPr>
              <a:t>pancreatitis</a:t>
            </a:r>
            <a:r>
              <a:rPr dirty="0" sz="1600" spc="-45">
                <a:latin typeface="Century Gothic"/>
                <a:cs typeface="Century Gothic"/>
              </a:rPr>
              <a:t> </a:t>
            </a:r>
            <a:r>
              <a:rPr dirty="0" sz="1600" spc="-20">
                <a:latin typeface="Century Gothic"/>
                <a:cs typeface="Century Gothic"/>
              </a:rPr>
              <a:t>risk </a:t>
            </a:r>
            <a:r>
              <a:rPr dirty="0" sz="1600">
                <a:latin typeface="Century Gothic"/>
                <a:cs typeface="Century Gothic"/>
              </a:rPr>
              <a:t>threshold</a:t>
            </a:r>
            <a:r>
              <a:rPr dirty="0" sz="1600" spc="-40">
                <a:latin typeface="Century Gothic"/>
                <a:cs typeface="Century Gothic"/>
              </a:rPr>
              <a:t> </a:t>
            </a:r>
            <a:r>
              <a:rPr dirty="0" baseline="25252" sz="1650" spc="-52">
                <a:latin typeface="Century Gothic"/>
                <a:cs typeface="Century Gothic"/>
              </a:rPr>
              <a:t>1-</a:t>
            </a:r>
            <a:r>
              <a:rPr dirty="0" baseline="25252" sz="1650" spc="-75">
                <a:latin typeface="Century Gothic"/>
                <a:cs typeface="Century Gothic"/>
              </a:rPr>
              <a:t>3</a:t>
            </a:r>
            <a:endParaRPr baseline="25252" sz="165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87350" y="4363720"/>
            <a:ext cx="7451090" cy="34861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2700" marR="5080">
              <a:lnSpc>
                <a:spcPts val="819"/>
              </a:lnSpc>
              <a:spcBef>
                <a:spcPts val="145"/>
              </a:spcBef>
            </a:pPr>
            <a:r>
              <a:rPr dirty="0" sz="700" b="1">
                <a:latin typeface="Century Gothic"/>
                <a:cs typeface="Century Gothic"/>
              </a:rPr>
              <a:t>1.</a:t>
            </a:r>
            <a:r>
              <a:rPr dirty="0" sz="700" spc="-10" b="1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Pejic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RN,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al. </a:t>
            </a:r>
            <a:r>
              <a:rPr dirty="0" sz="700" i="1">
                <a:latin typeface="Century Gothic"/>
                <a:cs typeface="Century Gothic"/>
              </a:rPr>
              <a:t>J</a:t>
            </a:r>
            <a:r>
              <a:rPr dirty="0" sz="700" spc="-10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Am</a:t>
            </a:r>
            <a:r>
              <a:rPr dirty="0" sz="700" spc="-5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Board</a:t>
            </a:r>
            <a:r>
              <a:rPr dirty="0" sz="700" spc="-15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Fam Med</a:t>
            </a:r>
            <a:r>
              <a:rPr dirty="0" sz="700">
                <a:latin typeface="Century Gothic"/>
                <a:cs typeface="Century Gothic"/>
              </a:rPr>
              <a:t>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2006;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19:310-</a:t>
            </a:r>
            <a:r>
              <a:rPr dirty="0" sz="700">
                <a:latin typeface="Century Gothic"/>
                <a:cs typeface="Century Gothic"/>
              </a:rPr>
              <a:t>6.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b="1">
                <a:latin typeface="Century Gothic"/>
                <a:cs typeface="Century Gothic"/>
              </a:rPr>
              <a:t>2.</a:t>
            </a:r>
            <a:r>
              <a:rPr dirty="0" sz="700" spc="-10" b="1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Grundy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SM,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J</a:t>
            </a:r>
            <a:r>
              <a:rPr dirty="0" sz="700" spc="-10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Am Coll</a:t>
            </a:r>
            <a:r>
              <a:rPr dirty="0" sz="700" spc="-15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Cardiol</a:t>
            </a:r>
            <a:r>
              <a:rPr dirty="0" sz="700">
                <a:latin typeface="Century Gothic"/>
                <a:cs typeface="Century Gothic"/>
              </a:rPr>
              <a:t>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2019;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73(24):e285-</a:t>
            </a:r>
            <a:r>
              <a:rPr dirty="0" sz="700">
                <a:latin typeface="Century Gothic"/>
                <a:cs typeface="Century Gothic"/>
              </a:rPr>
              <a:t>350; </a:t>
            </a:r>
            <a:r>
              <a:rPr dirty="0" sz="700" b="1">
                <a:latin typeface="Century Gothic"/>
                <a:cs typeface="Century Gothic"/>
              </a:rPr>
              <a:t>3.</a:t>
            </a:r>
            <a:r>
              <a:rPr dirty="0" sz="700" spc="-10" b="1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NCEP,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ATPIII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final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report. NIH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publication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no.: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02–5215,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2002.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b="1">
                <a:latin typeface="Century Gothic"/>
                <a:cs typeface="Century Gothic"/>
              </a:rPr>
              <a:t>4.</a:t>
            </a:r>
            <a:r>
              <a:rPr dirty="0" sz="700" spc="-10" b="1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Christian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JB,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Am</a:t>
            </a:r>
            <a:r>
              <a:rPr dirty="0" sz="700" spc="-5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J</a:t>
            </a:r>
            <a:r>
              <a:rPr dirty="0" sz="700" spc="-10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Cardiol.</a:t>
            </a:r>
            <a:r>
              <a:rPr dirty="0" sz="700" spc="-5" i="1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2011;107(6):891-</a:t>
            </a:r>
            <a:r>
              <a:rPr dirty="0" sz="700">
                <a:latin typeface="Century Gothic"/>
                <a:cs typeface="Century Gothic"/>
              </a:rPr>
              <a:t>897.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b="1">
                <a:latin typeface="Century Gothic"/>
                <a:cs typeface="Century Gothic"/>
              </a:rPr>
              <a:t>5.</a:t>
            </a:r>
            <a:r>
              <a:rPr dirty="0" sz="700" spc="-10" b="1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Fan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W, et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Cardiol</a:t>
            </a:r>
            <a:r>
              <a:rPr dirty="0" sz="700" spc="-15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Ther</a:t>
            </a:r>
            <a:r>
              <a:rPr dirty="0" sz="700">
                <a:latin typeface="Century Gothic"/>
                <a:cs typeface="Century Gothic"/>
              </a:rPr>
              <a:t>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2020;9(1):207-</a:t>
            </a:r>
            <a:r>
              <a:rPr dirty="0" sz="700">
                <a:latin typeface="Century Gothic"/>
                <a:cs typeface="Century Gothic"/>
              </a:rPr>
              <a:t>213.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b="1">
                <a:latin typeface="Century Gothic"/>
                <a:cs typeface="Century Gothic"/>
              </a:rPr>
              <a:t>6.</a:t>
            </a:r>
            <a:r>
              <a:rPr dirty="0" sz="700" spc="-10" b="1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Okazaki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J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Atheroscler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Thromb.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2021; 28(9):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883–904;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b="1">
                <a:latin typeface="Century Gothic"/>
                <a:cs typeface="Century Gothic"/>
              </a:rPr>
              <a:t>7.</a:t>
            </a:r>
            <a:r>
              <a:rPr dirty="0" sz="700" spc="-10" b="1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Yang,</a:t>
            </a:r>
            <a:endParaRPr sz="7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700">
                <a:latin typeface="Century Gothic"/>
                <a:cs typeface="Century Gothic"/>
              </a:rPr>
              <a:t>A.L.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et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al.,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Pancreatology,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2020.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20(5):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p.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795</a:t>
            </a:r>
            <a:r>
              <a:rPr dirty="0" sz="700" spc="-20">
                <a:latin typeface="Century Gothic"/>
                <a:cs typeface="Century Gothic"/>
              </a:rPr>
              <a:t> 800.</a:t>
            </a:r>
            <a:endParaRPr sz="7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4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427982"/>
            <a:ext cx="9144000" cy="715645"/>
            <a:chOff x="0" y="4427982"/>
            <a:chExt cx="9144000" cy="715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36591"/>
              <a:ext cx="9144000" cy="406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 indent="63500">
              <a:lnSpc>
                <a:spcPts val="1900"/>
              </a:lnSpc>
              <a:spcBef>
                <a:spcPts val="380"/>
              </a:spcBef>
            </a:pPr>
            <a:r>
              <a:rPr dirty="0" sz="1800"/>
              <a:t>In</a:t>
            </a:r>
            <a:r>
              <a:rPr dirty="0" sz="1800" spc="-40"/>
              <a:t> </a:t>
            </a:r>
            <a:r>
              <a:rPr dirty="0" sz="1800"/>
              <a:t>this</a:t>
            </a:r>
            <a:r>
              <a:rPr dirty="0" sz="1800" spc="-40"/>
              <a:t> </a:t>
            </a:r>
            <a:r>
              <a:rPr dirty="0" sz="1800"/>
              <a:t>Phase</a:t>
            </a:r>
            <a:r>
              <a:rPr dirty="0" sz="1800" spc="-40"/>
              <a:t> </a:t>
            </a:r>
            <a:r>
              <a:rPr dirty="0" sz="1800"/>
              <a:t>2</a:t>
            </a:r>
            <a:r>
              <a:rPr dirty="0" sz="1800" spc="-30"/>
              <a:t> </a:t>
            </a:r>
            <a:r>
              <a:rPr dirty="0" sz="1800"/>
              <a:t>Study,</a:t>
            </a:r>
            <a:r>
              <a:rPr dirty="0" sz="1800" spc="-40"/>
              <a:t> </a:t>
            </a:r>
            <a:r>
              <a:rPr dirty="0" sz="1800"/>
              <a:t>Plozasiran</a:t>
            </a:r>
            <a:r>
              <a:rPr dirty="0" sz="1800" spc="-40"/>
              <a:t> </a:t>
            </a:r>
            <a:r>
              <a:rPr dirty="0" sz="1800" spc="-10"/>
              <a:t>(ARO-</a:t>
            </a:r>
            <a:r>
              <a:rPr dirty="0" sz="1800"/>
              <a:t>APOC3)</a:t>
            </a:r>
            <a:r>
              <a:rPr dirty="0" sz="1800" spc="-30"/>
              <a:t> </a:t>
            </a:r>
            <a:r>
              <a:rPr dirty="0" sz="1800"/>
              <a:t>Reduces</a:t>
            </a:r>
            <a:r>
              <a:rPr dirty="0" sz="1800" spc="-40"/>
              <a:t> </a:t>
            </a:r>
            <a:r>
              <a:rPr dirty="0" sz="1800"/>
              <a:t>APOC3,</a:t>
            </a:r>
            <a:r>
              <a:rPr dirty="0" sz="1800" spc="-40"/>
              <a:t> </a:t>
            </a:r>
            <a:r>
              <a:rPr dirty="0" sz="1800"/>
              <a:t>A</a:t>
            </a:r>
            <a:r>
              <a:rPr dirty="0" sz="1800" spc="-30"/>
              <a:t> </a:t>
            </a:r>
            <a:r>
              <a:rPr dirty="0" sz="1800" spc="-25"/>
              <a:t>Key </a:t>
            </a:r>
            <a:r>
              <a:rPr dirty="0" sz="1800"/>
              <a:t>Mediator</a:t>
            </a:r>
            <a:r>
              <a:rPr dirty="0" sz="1800" spc="-60"/>
              <a:t> </a:t>
            </a:r>
            <a:r>
              <a:rPr dirty="0" sz="1800"/>
              <a:t>of</a:t>
            </a:r>
            <a:r>
              <a:rPr dirty="0" sz="1800" spc="-65"/>
              <a:t> </a:t>
            </a:r>
            <a:r>
              <a:rPr dirty="0" sz="1800"/>
              <a:t>Elevated</a:t>
            </a:r>
            <a:r>
              <a:rPr dirty="0" sz="1800" spc="-55"/>
              <a:t> </a:t>
            </a:r>
            <a:r>
              <a:rPr dirty="0" sz="1800"/>
              <a:t>TG,</a:t>
            </a:r>
            <a:r>
              <a:rPr dirty="0" sz="1800" spc="-65"/>
              <a:t> </a:t>
            </a:r>
            <a:r>
              <a:rPr dirty="0" sz="1800"/>
              <a:t>Chylomicronemia</a:t>
            </a:r>
            <a:r>
              <a:rPr dirty="0" sz="1800" spc="-55"/>
              <a:t> </a:t>
            </a:r>
            <a:r>
              <a:rPr dirty="0" sz="1800"/>
              <a:t>and</a:t>
            </a:r>
            <a:r>
              <a:rPr dirty="0" sz="1800" spc="-60"/>
              <a:t> </a:t>
            </a:r>
            <a:r>
              <a:rPr dirty="0" sz="1800"/>
              <a:t>Atherogenic</a:t>
            </a:r>
            <a:r>
              <a:rPr dirty="0" sz="1800" spc="-60"/>
              <a:t> </a:t>
            </a:r>
            <a:r>
              <a:rPr dirty="0" sz="1800" spc="-10"/>
              <a:t>Lipoproteins</a:t>
            </a:r>
            <a:endParaRPr sz="1800"/>
          </a:p>
        </p:txBody>
      </p:sp>
      <p:sp>
        <p:nvSpPr>
          <p:cNvPr id="7" name="object 7" descr=""/>
          <p:cNvSpPr/>
          <p:nvPr/>
        </p:nvSpPr>
        <p:spPr>
          <a:xfrm>
            <a:off x="400050" y="922440"/>
            <a:ext cx="4307840" cy="300355"/>
          </a:xfrm>
          <a:custGeom>
            <a:avLst/>
            <a:gdLst/>
            <a:ahLst/>
            <a:cxnLst/>
            <a:rect l="l" t="t" r="r" b="b"/>
            <a:pathLst>
              <a:path w="4307840" h="300355">
                <a:moveTo>
                  <a:pt x="4157521" y="0"/>
                </a:moveTo>
                <a:lnTo>
                  <a:pt x="149882" y="0"/>
                </a:lnTo>
                <a:lnTo>
                  <a:pt x="102508" y="7641"/>
                </a:lnTo>
                <a:lnTo>
                  <a:pt x="61363" y="28918"/>
                </a:lnTo>
                <a:lnTo>
                  <a:pt x="28918" y="61363"/>
                </a:lnTo>
                <a:lnTo>
                  <a:pt x="7641" y="102508"/>
                </a:lnTo>
                <a:lnTo>
                  <a:pt x="0" y="149877"/>
                </a:lnTo>
                <a:lnTo>
                  <a:pt x="7641" y="197252"/>
                </a:lnTo>
                <a:lnTo>
                  <a:pt x="28918" y="238397"/>
                </a:lnTo>
                <a:lnTo>
                  <a:pt x="61363" y="270842"/>
                </a:lnTo>
                <a:lnTo>
                  <a:pt x="102508" y="292120"/>
                </a:lnTo>
                <a:lnTo>
                  <a:pt x="149882" y="299761"/>
                </a:lnTo>
                <a:lnTo>
                  <a:pt x="4157516" y="299765"/>
                </a:lnTo>
                <a:lnTo>
                  <a:pt x="4204890" y="292124"/>
                </a:lnTo>
                <a:lnTo>
                  <a:pt x="4246035" y="270847"/>
                </a:lnTo>
                <a:lnTo>
                  <a:pt x="4278480" y="238401"/>
                </a:lnTo>
                <a:lnTo>
                  <a:pt x="4299758" y="197257"/>
                </a:lnTo>
                <a:lnTo>
                  <a:pt x="4307403" y="149882"/>
                </a:lnTo>
                <a:lnTo>
                  <a:pt x="4299762" y="102508"/>
                </a:lnTo>
                <a:lnTo>
                  <a:pt x="4278484" y="61363"/>
                </a:lnTo>
                <a:lnTo>
                  <a:pt x="4246039" y="28918"/>
                </a:lnTo>
                <a:lnTo>
                  <a:pt x="4204895" y="7641"/>
                </a:lnTo>
                <a:lnTo>
                  <a:pt x="4157521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985666" y="922440"/>
            <a:ext cx="3811270" cy="300355"/>
          </a:xfrm>
          <a:custGeom>
            <a:avLst/>
            <a:gdLst/>
            <a:ahLst/>
            <a:cxnLst/>
            <a:rect l="l" t="t" r="r" b="b"/>
            <a:pathLst>
              <a:path w="3811270" h="300355">
                <a:moveTo>
                  <a:pt x="3660874" y="0"/>
                </a:moveTo>
                <a:lnTo>
                  <a:pt x="149879" y="0"/>
                </a:lnTo>
                <a:lnTo>
                  <a:pt x="102505" y="7640"/>
                </a:lnTo>
                <a:lnTo>
                  <a:pt x="61362" y="28918"/>
                </a:lnTo>
                <a:lnTo>
                  <a:pt x="28917" y="61362"/>
                </a:lnTo>
                <a:lnTo>
                  <a:pt x="7640" y="102506"/>
                </a:lnTo>
                <a:lnTo>
                  <a:pt x="0" y="149880"/>
                </a:lnTo>
                <a:lnTo>
                  <a:pt x="7640" y="197254"/>
                </a:lnTo>
                <a:lnTo>
                  <a:pt x="28917" y="238398"/>
                </a:lnTo>
                <a:lnTo>
                  <a:pt x="61362" y="270843"/>
                </a:lnTo>
                <a:lnTo>
                  <a:pt x="102505" y="292120"/>
                </a:lnTo>
                <a:lnTo>
                  <a:pt x="149879" y="299761"/>
                </a:lnTo>
                <a:lnTo>
                  <a:pt x="3660874" y="299761"/>
                </a:lnTo>
                <a:lnTo>
                  <a:pt x="3708247" y="292120"/>
                </a:lnTo>
                <a:lnTo>
                  <a:pt x="3749391" y="270843"/>
                </a:lnTo>
                <a:lnTo>
                  <a:pt x="3781836" y="238398"/>
                </a:lnTo>
                <a:lnTo>
                  <a:pt x="3803113" y="197254"/>
                </a:lnTo>
                <a:lnTo>
                  <a:pt x="3810754" y="149880"/>
                </a:lnTo>
                <a:lnTo>
                  <a:pt x="3803113" y="102506"/>
                </a:lnTo>
                <a:lnTo>
                  <a:pt x="3781836" y="61362"/>
                </a:lnTo>
                <a:lnTo>
                  <a:pt x="3749391" y="28918"/>
                </a:lnTo>
                <a:lnTo>
                  <a:pt x="3708247" y="7640"/>
                </a:lnTo>
                <a:lnTo>
                  <a:pt x="3660874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 descr=""/>
          <p:cNvGrpSpPr/>
          <p:nvPr/>
        </p:nvGrpSpPr>
        <p:grpSpPr>
          <a:xfrm>
            <a:off x="557783" y="1089098"/>
            <a:ext cx="4336415" cy="3255010"/>
            <a:chOff x="557783" y="1089098"/>
            <a:chExt cx="4336415" cy="3255010"/>
          </a:xfrm>
        </p:grpSpPr>
        <p:sp>
          <p:nvSpPr>
            <p:cNvPr id="10" name="object 10" descr=""/>
            <p:cNvSpPr/>
            <p:nvPr/>
          </p:nvSpPr>
          <p:spPr>
            <a:xfrm>
              <a:off x="4855885" y="1127198"/>
              <a:ext cx="0" cy="3178810"/>
            </a:xfrm>
            <a:custGeom>
              <a:avLst/>
              <a:gdLst/>
              <a:ahLst/>
              <a:cxnLst/>
              <a:rect l="l" t="t" r="r" b="b"/>
              <a:pathLst>
                <a:path w="0" h="3178810">
                  <a:moveTo>
                    <a:pt x="0" y="0"/>
                  </a:moveTo>
                  <a:lnTo>
                    <a:pt x="1" y="3178353"/>
                  </a:lnTo>
                </a:path>
              </a:pathLst>
            </a:custGeom>
            <a:ln w="762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783" y="1606295"/>
              <a:ext cx="2779776" cy="232257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167" y="2526791"/>
              <a:ext cx="1133856" cy="49682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37388" y="2596262"/>
              <a:ext cx="984885" cy="359410"/>
            </a:xfrm>
            <a:custGeom>
              <a:avLst/>
              <a:gdLst/>
              <a:ahLst/>
              <a:cxnLst/>
              <a:rect l="l" t="t" r="r" b="b"/>
              <a:pathLst>
                <a:path w="984885" h="359410">
                  <a:moveTo>
                    <a:pt x="804920" y="0"/>
                  </a:moveTo>
                  <a:lnTo>
                    <a:pt x="179395" y="0"/>
                  </a:lnTo>
                  <a:lnTo>
                    <a:pt x="131704" y="6408"/>
                  </a:lnTo>
                  <a:lnTo>
                    <a:pt x="88851" y="24492"/>
                  </a:lnTo>
                  <a:lnTo>
                    <a:pt x="52543" y="52543"/>
                  </a:lnTo>
                  <a:lnTo>
                    <a:pt x="24492" y="88850"/>
                  </a:lnTo>
                  <a:lnTo>
                    <a:pt x="6408" y="131704"/>
                  </a:lnTo>
                  <a:lnTo>
                    <a:pt x="0" y="179395"/>
                  </a:lnTo>
                  <a:lnTo>
                    <a:pt x="6408" y="227085"/>
                  </a:lnTo>
                  <a:lnTo>
                    <a:pt x="24492" y="269939"/>
                  </a:lnTo>
                  <a:lnTo>
                    <a:pt x="52543" y="306246"/>
                  </a:lnTo>
                  <a:lnTo>
                    <a:pt x="88851" y="334297"/>
                  </a:lnTo>
                  <a:lnTo>
                    <a:pt x="131704" y="352382"/>
                  </a:lnTo>
                  <a:lnTo>
                    <a:pt x="179395" y="358790"/>
                  </a:lnTo>
                  <a:lnTo>
                    <a:pt x="804920" y="358790"/>
                  </a:lnTo>
                  <a:lnTo>
                    <a:pt x="852610" y="352382"/>
                  </a:lnTo>
                  <a:lnTo>
                    <a:pt x="895463" y="334297"/>
                  </a:lnTo>
                  <a:lnTo>
                    <a:pt x="931771" y="306246"/>
                  </a:lnTo>
                  <a:lnTo>
                    <a:pt x="959822" y="269939"/>
                  </a:lnTo>
                  <a:lnTo>
                    <a:pt x="977906" y="227085"/>
                  </a:lnTo>
                  <a:lnTo>
                    <a:pt x="984315" y="179395"/>
                  </a:lnTo>
                  <a:lnTo>
                    <a:pt x="977906" y="131704"/>
                  </a:lnTo>
                  <a:lnTo>
                    <a:pt x="959822" y="88850"/>
                  </a:lnTo>
                  <a:lnTo>
                    <a:pt x="931771" y="52543"/>
                  </a:lnTo>
                  <a:lnTo>
                    <a:pt x="895463" y="24492"/>
                  </a:lnTo>
                  <a:lnTo>
                    <a:pt x="852610" y="6408"/>
                  </a:lnTo>
                  <a:lnTo>
                    <a:pt x="804920" y="0"/>
                  </a:lnTo>
                  <a:close/>
                </a:path>
              </a:pathLst>
            </a:custGeom>
            <a:solidFill>
              <a:srgbClr val="00206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1137433" y="2590800"/>
            <a:ext cx="785495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3020">
              <a:lnSpc>
                <a:spcPts val="121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Century Gothic"/>
                <a:cs typeface="Century Gothic"/>
              </a:rPr>
              <a:t>LPL</a:t>
            </a:r>
            <a:endParaRPr sz="1100">
              <a:latin typeface="Century Gothic"/>
              <a:cs typeface="Century Gothic"/>
            </a:endParaRPr>
          </a:p>
          <a:p>
            <a:pPr algn="ctr">
              <a:lnSpc>
                <a:spcPts val="1210"/>
              </a:lnSpc>
            </a:pP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Dependent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466863" y="1758695"/>
            <a:ext cx="1289050" cy="1461135"/>
            <a:chOff x="1466863" y="1758695"/>
            <a:chExt cx="1289050" cy="1461135"/>
          </a:xfrm>
        </p:grpSpPr>
        <p:pic>
          <p:nvPicPr>
            <p:cNvPr id="16" name="object 1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1951" y="1758695"/>
              <a:ext cx="627888" cy="624839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8111" y="1784244"/>
              <a:ext cx="521036" cy="52103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19071" y="1941575"/>
              <a:ext cx="463295" cy="46329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44859" y="1966799"/>
              <a:ext cx="358791" cy="35879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978820" y="1918456"/>
              <a:ext cx="777240" cy="182880"/>
            </a:xfrm>
            <a:custGeom>
              <a:avLst/>
              <a:gdLst/>
              <a:ahLst/>
              <a:cxnLst/>
              <a:rect l="l" t="t" r="r" b="b"/>
              <a:pathLst>
                <a:path w="777239" h="182880">
                  <a:moveTo>
                    <a:pt x="731086" y="0"/>
                  </a:moveTo>
                  <a:lnTo>
                    <a:pt x="45559" y="0"/>
                  </a:lnTo>
                  <a:lnTo>
                    <a:pt x="27825" y="3580"/>
                  </a:lnTo>
                  <a:lnTo>
                    <a:pt x="13344" y="13344"/>
                  </a:lnTo>
                  <a:lnTo>
                    <a:pt x="3580" y="27825"/>
                  </a:lnTo>
                  <a:lnTo>
                    <a:pt x="0" y="45559"/>
                  </a:lnTo>
                  <a:lnTo>
                    <a:pt x="0" y="137213"/>
                  </a:lnTo>
                  <a:lnTo>
                    <a:pt x="3580" y="154946"/>
                  </a:lnTo>
                  <a:lnTo>
                    <a:pt x="13344" y="169428"/>
                  </a:lnTo>
                  <a:lnTo>
                    <a:pt x="27825" y="179192"/>
                  </a:lnTo>
                  <a:lnTo>
                    <a:pt x="45559" y="182773"/>
                  </a:lnTo>
                  <a:lnTo>
                    <a:pt x="731086" y="182773"/>
                  </a:lnTo>
                  <a:lnTo>
                    <a:pt x="748821" y="179192"/>
                  </a:lnTo>
                  <a:lnTo>
                    <a:pt x="763302" y="169428"/>
                  </a:lnTo>
                  <a:lnTo>
                    <a:pt x="773066" y="154946"/>
                  </a:lnTo>
                  <a:lnTo>
                    <a:pt x="776646" y="137213"/>
                  </a:lnTo>
                  <a:lnTo>
                    <a:pt x="776646" y="45559"/>
                  </a:lnTo>
                  <a:lnTo>
                    <a:pt x="773066" y="27825"/>
                  </a:lnTo>
                  <a:lnTo>
                    <a:pt x="763302" y="13344"/>
                  </a:lnTo>
                  <a:lnTo>
                    <a:pt x="748821" y="3580"/>
                  </a:lnTo>
                  <a:lnTo>
                    <a:pt x="731086" y="0"/>
                  </a:lnTo>
                  <a:close/>
                </a:path>
              </a:pathLst>
            </a:custGeom>
            <a:solidFill>
              <a:srgbClr val="F2B55C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66863" y="2989344"/>
              <a:ext cx="85725" cy="230050"/>
            </a:xfrm>
            <a:prstGeom prst="rect">
              <a:avLst/>
            </a:prstGeom>
          </p:spPr>
        </p:pic>
      </p:grpSp>
      <p:sp>
        <p:nvSpPr>
          <p:cNvPr id="22" name="object 22" descr=""/>
          <p:cNvSpPr txBox="1"/>
          <p:nvPr/>
        </p:nvSpPr>
        <p:spPr>
          <a:xfrm>
            <a:off x="751897" y="931163"/>
            <a:ext cx="3296285" cy="1158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304165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Arial"/>
                <a:cs typeface="Arial"/>
              </a:rPr>
              <a:t>APOC3</a:t>
            </a:r>
            <a:r>
              <a:rPr dirty="0" baseline="24691" sz="1350" spc="-15">
                <a:latin typeface="Arial"/>
                <a:cs typeface="Arial"/>
              </a:rPr>
              <a:t>1</a:t>
            </a:r>
            <a:endParaRPr baseline="24691" sz="1350">
              <a:latin typeface="Arial"/>
              <a:cs typeface="Arial"/>
            </a:endParaRPr>
          </a:p>
          <a:p>
            <a:pPr marL="330200" marR="30480" indent="-292735">
              <a:lnSpc>
                <a:spcPts val="1200"/>
              </a:lnSpc>
              <a:spcBef>
                <a:spcPts val="1280"/>
              </a:spcBef>
            </a:pP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APOC3</a:t>
            </a:r>
            <a:r>
              <a:rPr dirty="0" sz="1200" spc="-45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Inhibits</a:t>
            </a:r>
            <a:r>
              <a:rPr dirty="0" sz="1200" spc="-45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TRL</a:t>
            </a:r>
            <a:r>
              <a:rPr dirty="0" sz="1200" spc="-50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Catabolism</a:t>
            </a:r>
            <a:r>
              <a:rPr dirty="0" sz="1200" spc="-40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and</a:t>
            </a:r>
            <a:r>
              <a:rPr dirty="0" sz="1200" spc="-35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spc="-10" b="1" i="1">
                <a:solidFill>
                  <a:srgbClr val="4924AA"/>
                </a:solidFill>
                <a:latin typeface="Arial"/>
                <a:cs typeface="Arial"/>
              </a:rPr>
              <a:t>Hepatic</a:t>
            </a:r>
            <a:r>
              <a:rPr dirty="0" sz="1200" spc="-10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Clearance</a:t>
            </a:r>
            <a:r>
              <a:rPr dirty="0" sz="1200" spc="-55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Leading</a:t>
            </a:r>
            <a:r>
              <a:rPr dirty="0" sz="1200" spc="-45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to</a:t>
            </a:r>
            <a:r>
              <a:rPr dirty="0" sz="1200" spc="-50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4924AA"/>
                </a:solidFill>
                <a:latin typeface="Arial"/>
                <a:cs typeface="Arial"/>
              </a:rPr>
              <a:t>Increased</a:t>
            </a:r>
            <a:r>
              <a:rPr dirty="0" sz="1200" spc="-45" b="1" i="1">
                <a:solidFill>
                  <a:srgbClr val="4924AA"/>
                </a:solidFill>
                <a:latin typeface="Arial"/>
                <a:cs typeface="Arial"/>
              </a:rPr>
              <a:t> </a:t>
            </a:r>
            <a:r>
              <a:rPr dirty="0" sz="1200" spc="-25" b="1" i="1">
                <a:solidFill>
                  <a:srgbClr val="4924AA"/>
                </a:solidFill>
                <a:latin typeface="Arial"/>
                <a:cs typeface="Arial"/>
              </a:rPr>
              <a:t>TGs</a:t>
            </a:r>
            <a:endParaRPr sz="1200">
              <a:latin typeface="Arial"/>
              <a:cs typeface="Arial"/>
            </a:endParaRPr>
          </a:p>
          <a:p>
            <a:pPr marL="989330" marR="1625600" indent="180340">
              <a:lnSpc>
                <a:spcPct val="145700"/>
              </a:lnSpc>
              <a:spcBef>
                <a:spcPts val="165"/>
              </a:spcBef>
            </a:pPr>
            <a:r>
              <a:rPr dirty="0" sz="700" spc="-10">
                <a:latin typeface="Arial"/>
                <a:cs typeface="Arial"/>
              </a:rPr>
              <a:t>Chylomicron</a:t>
            </a:r>
            <a:r>
              <a:rPr dirty="0" sz="700" spc="500">
                <a:latin typeface="Arial"/>
                <a:cs typeface="Arial"/>
              </a:rPr>
              <a:t> </a:t>
            </a:r>
            <a:r>
              <a:rPr dirty="0" sz="700" spc="-20">
                <a:latin typeface="Arial"/>
                <a:cs typeface="Arial"/>
              </a:rPr>
              <a:t>VLDL</a:t>
            </a:r>
            <a:endParaRPr sz="700">
              <a:latin typeface="Arial"/>
              <a:cs typeface="Arial"/>
            </a:endParaRPr>
          </a:p>
          <a:p>
            <a:pPr algn="ctr" marL="404495">
              <a:lnSpc>
                <a:spcPts val="950"/>
              </a:lnSpc>
            </a:pPr>
            <a:r>
              <a:rPr dirty="0" sz="900" spc="-25" b="1">
                <a:latin typeface="Arial"/>
                <a:cs typeface="Arial"/>
              </a:rPr>
              <a:t>TRL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616918" y="2298028"/>
            <a:ext cx="1501775" cy="737870"/>
            <a:chOff x="1616918" y="2298028"/>
            <a:chExt cx="1501775" cy="737870"/>
          </a:xfrm>
        </p:grpSpPr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16918" y="2298028"/>
              <a:ext cx="235262" cy="240041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5103" y="2517647"/>
              <a:ext cx="1143000" cy="51815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049889" y="2585815"/>
              <a:ext cx="992505" cy="379730"/>
            </a:xfrm>
            <a:custGeom>
              <a:avLst/>
              <a:gdLst/>
              <a:ahLst/>
              <a:cxnLst/>
              <a:rect l="l" t="t" r="r" b="b"/>
              <a:pathLst>
                <a:path w="992505" h="379730">
                  <a:moveTo>
                    <a:pt x="802366" y="0"/>
                  </a:moveTo>
                  <a:lnTo>
                    <a:pt x="189840" y="0"/>
                  </a:lnTo>
                  <a:lnTo>
                    <a:pt x="139373" y="6781"/>
                  </a:lnTo>
                  <a:lnTo>
                    <a:pt x="94024" y="25918"/>
                  </a:lnTo>
                  <a:lnTo>
                    <a:pt x="55603" y="55603"/>
                  </a:lnTo>
                  <a:lnTo>
                    <a:pt x="25918" y="94024"/>
                  </a:lnTo>
                  <a:lnTo>
                    <a:pt x="6781" y="139374"/>
                  </a:lnTo>
                  <a:lnTo>
                    <a:pt x="0" y="189840"/>
                  </a:lnTo>
                  <a:lnTo>
                    <a:pt x="6781" y="240308"/>
                  </a:lnTo>
                  <a:lnTo>
                    <a:pt x="25918" y="285657"/>
                  </a:lnTo>
                  <a:lnTo>
                    <a:pt x="55603" y="324078"/>
                  </a:lnTo>
                  <a:lnTo>
                    <a:pt x="94024" y="353762"/>
                  </a:lnTo>
                  <a:lnTo>
                    <a:pt x="139373" y="372900"/>
                  </a:lnTo>
                  <a:lnTo>
                    <a:pt x="189840" y="379681"/>
                  </a:lnTo>
                  <a:lnTo>
                    <a:pt x="802365" y="379683"/>
                  </a:lnTo>
                  <a:lnTo>
                    <a:pt x="852832" y="372901"/>
                  </a:lnTo>
                  <a:lnTo>
                    <a:pt x="898181" y="353764"/>
                  </a:lnTo>
                  <a:lnTo>
                    <a:pt x="936603" y="324079"/>
                  </a:lnTo>
                  <a:lnTo>
                    <a:pt x="966287" y="285658"/>
                  </a:lnTo>
                  <a:lnTo>
                    <a:pt x="985425" y="240309"/>
                  </a:lnTo>
                  <a:lnTo>
                    <a:pt x="992207" y="189842"/>
                  </a:lnTo>
                  <a:lnTo>
                    <a:pt x="985426" y="139374"/>
                  </a:lnTo>
                  <a:lnTo>
                    <a:pt x="966288" y="94024"/>
                  </a:lnTo>
                  <a:lnTo>
                    <a:pt x="936604" y="55603"/>
                  </a:lnTo>
                  <a:lnTo>
                    <a:pt x="898183" y="25918"/>
                  </a:lnTo>
                  <a:lnTo>
                    <a:pt x="852834" y="6781"/>
                  </a:lnTo>
                  <a:lnTo>
                    <a:pt x="802366" y="0"/>
                  </a:lnTo>
                  <a:close/>
                </a:path>
              </a:pathLst>
            </a:custGeom>
            <a:solidFill>
              <a:srgbClr val="00206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2095141" y="2590800"/>
            <a:ext cx="902335" cy="333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32384">
              <a:lnSpc>
                <a:spcPts val="121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Century Gothic"/>
                <a:cs typeface="Century Gothic"/>
              </a:rPr>
              <a:t>LPL</a:t>
            </a:r>
            <a:endParaRPr sz="1100">
              <a:latin typeface="Century Gothic"/>
              <a:cs typeface="Century Gothic"/>
            </a:endParaRPr>
          </a:p>
          <a:p>
            <a:pPr algn="ctr">
              <a:lnSpc>
                <a:spcPts val="1210"/>
              </a:lnSpc>
            </a:pP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Independent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260367" y="2294940"/>
            <a:ext cx="3611879" cy="1767205"/>
            <a:chOff x="2260367" y="2294940"/>
            <a:chExt cx="3611879" cy="1767205"/>
          </a:xfrm>
        </p:grpSpPr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60367" y="2294940"/>
              <a:ext cx="235262" cy="240042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9750" y="2673206"/>
              <a:ext cx="2139529" cy="138839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397440" y="3001670"/>
              <a:ext cx="2474595" cy="678815"/>
            </a:xfrm>
            <a:custGeom>
              <a:avLst/>
              <a:gdLst/>
              <a:ahLst/>
              <a:cxnLst/>
              <a:rect l="l" t="t" r="r" b="b"/>
              <a:pathLst>
                <a:path w="2474595" h="678814">
                  <a:moveTo>
                    <a:pt x="301955" y="643915"/>
                  </a:moveTo>
                  <a:lnTo>
                    <a:pt x="114922" y="578065"/>
                  </a:lnTo>
                  <a:lnTo>
                    <a:pt x="111455" y="577900"/>
                  </a:lnTo>
                  <a:lnTo>
                    <a:pt x="111150" y="570560"/>
                  </a:lnTo>
                  <a:lnTo>
                    <a:pt x="103822" y="544969"/>
                  </a:lnTo>
                  <a:lnTo>
                    <a:pt x="89865" y="522884"/>
                  </a:lnTo>
                  <a:lnTo>
                    <a:pt x="70116" y="505815"/>
                  </a:lnTo>
                  <a:lnTo>
                    <a:pt x="45466" y="495300"/>
                  </a:lnTo>
                  <a:lnTo>
                    <a:pt x="59118" y="518020"/>
                  </a:lnTo>
                  <a:lnTo>
                    <a:pt x="67221" y="543191"/>
                  </a:lnTo>
                  <a:lnTo>
                    <a:pt x="65913" y="596658"/>
                  </a:lnTo>
                  <a:lnTo>
                    <a:pt x="41808" y="644385"/>
                  </a:lnTo>
                  <a:lnTo>
                    <a:pt x="0" y="676325"/>
                  </a:lnTo>
                  <a:lnTo>
                    <a:pt x="26695" y="678700"/>
                  </a:lnTo>
                  <a:lnTo>
                    <a:pt x="52158" y="672985"/>
                  </a:lnTo>
                  <a:lnTo>
                    <a:pt x="74904" y="660120"/>
                  </a:lnTo>
                  <a:lnTo>
                    <a:pt x="93459" y="641019"/>
                  </a:lnTo>
                  <a:lnTo>
                    <a:pt x="97193" y="634695"/>
                  </a:lnTo>
                  <a:lnTo>
                    <a:pt x="100317" y="636193"/>
                  </a:lnTo>
                  <a:lnTo>
                    <a:pt x="265036" y="677557"/>
                  </a:lnTo>
                  <a:lnTo>
                    <a:pt x="276923" y="678116"/>
                  </a:lnTo>
                  <a:lnTo>
                    <a:pt x="287731" y="674204"/>
                  </a:lnTo>
                  <a:lnTo>
                    <a:pt x="296278" y="666534"/>
                  </a:lnTo>
                  <a:lnTo>
                    <a:pt x="301409" y="655789"/>
                  </a:lnTo>
                  <a:lnTo>
                    <a:pt x="301955" y="643915"/>
                  </a:lnTo>
                  <a:close/>
                </a:path>
                <a:path w="2474595" h="678814">
                  <a:moveTo>
                    <a:pt x="335762" y="386562"/>
                  </a:moveTo>
                  <a:lnTo>
                    <a:pt x="331863" y="375754"/>
                  </a:lnTo>
                  <a:lnTo>
                    <a:pt x="324180" y="367207"/>
                  </a:lnTo>
                  <a:lnTo>
                    <a:pt x="313448" y="362089"/>
                  </a:lnTo>
                  <a:lnTo>
                    <a:pt x="158318" y="323126"/>
                  </a:lnTo>
                  <a:lnTo>
                    <a:pt x="157657" y="311200"/>
                  </a:lnTo>
                  <a:lnTo>
                    <a:pt x="148983" y="283095"/>
                  </a:lnTo>
                  <a:lnTo>
                    <a:pt x="132778" y="258737"/>
                  </a:lnTo>
                  <a:lnTo>
                    <a:pt x="110032" y="239801"/>
                  </a:lnTo>
                  <a:lnTo>
                    <a:pt x="81762" y="227977"/>
                  </a:lnTo>
                  <a:lnTo>
                    <a:pt x="69354" y="277393"/>
                  </a:lnTo>
                  <a:lnTo>
                    <a:pt x="87617" y="286105"/>
                  </a:lnTo>
                  <a:lnTo>
                    <a:pt x="100660" y="300634"/>
                  </a:lnTo>
                  <a:lnTo>
                    <a:pt x="107302" y="318998"/>
                  </a:lnTo>
                  <a:lnTo>
                    <a:pt x="106362" y="339204"/>
                  </a:lnTo>
                  <a:lnTo>
                    <a:pt x="97650" y="357466"/>
                  </a:lnTo>
                  <a:lnTo>
                    <a:pt x="83108" y="370509"/>
                  </a:lnTo>
                  <a:lnTo>
                    <a:pt x="64744" y="377151"/>
                  </a:lnTo>
                  <a:lnTo>
                    <a:pt x="44538" y="376212"/>
                  </a:lnTo>
                  <a:lnTo>
                    <a:pt x="32131" y="425615"/>
                  </a:lnTo>
                  <a:lnTo>
                    <a:pt x="91617" y="422617"/>
                  </a:lnTo>
                  <a:lnTo>
                    <a:pt x="138341" y="388124"/>
                  </a:lnTo>
                  <a:lnTo>
                    <a:pt x="142684" y="380987"/>
                  </a:lnTo>
                  <a:lnTo>
                    <a:pt x="298843" y="420217"/>
                  </a:lnTo>
                  <a:lnTo>
                    <a:pt x="310730" y="420763"/>
                  </a:lnTo>
                  <a:lnTo>
                    <a:pt x="321538" y="416864"/>
                  </a:lnTo>
                  <a:lnTo>
                    <a:pt x="330085" y="409181"/>
                  </a:lnTo>
                  <a:lnTo>
                    <a:pt x="335203" y="398449"/>
                  </a:lnTo>
                  <a:lnTo>
                    <a:pt x="335762" y="386562"/>
                  </a:lnTo>
                  <a:close/>
                </a:path>
                <a:path w="2474595" h="678814">
                  <a:moveTo>
                    <a:pt x="2322093" y="367652"/>
                  </a:moveTo>
                  <a:lnTo>
                    <a:pt x="2298509" y="354888"/>
                  </a:lnTo>
                  <a:lnTo>
                    <a:pt x="2272855" y="350062"/>
                  </a:lnTo>
                  <a:lnTo>
                    <a:pt x="2246884" y="352882"/>
                  </a:lnTo>
                  <a:lnTo>
                    <a:pt x="2222296" y="363080"/>
                  </a:lnTo>
                  <a:lnTo>
                    <a:pt x="2216353" y="367411"/>
                  </a:lnTo>
                  <a:lnTo>
                    <a:pt x="2214080" y="364807"/>
                  </a:lnTo>
                  <a:lnTo>
                    <a:pt x="2079167" y="261632"/>
                  </a:lnTo>
                  <a:lnTo>
                    <a:pt x="2068461" y="256425"/>
                  </a:lnTo>
                  <a:lnTo>
                    <a:pt x="2056993" y="255739"/>
                  </a:lnTo>
                  <a:lnTo>
                    <a:pt x="2046109" y="259397"/>
                  </a:lnTo>
                  <a:lnTo>
                    <a:pt x="2037156" y="267233"/>
                  </a:lnTo>
                  <a:lnTo>
                    <a:pt x="2031936" y="277939"/>
                  </a:lnTo>
                  <a:lnTo>
                    <a:pt x="2031250" y="289394"/>
                  </a:lnTo>
                  <a:lnTo>
                    <a:pt x="2034921" y="300291"/>
                  </a:lnTo>
                  <a:lnTo>
                    <a:pt x="2042756" y="309245"/>
                  </a:lnTo>
                  <a:lnTo>
                    <a:pt x="2177669" y="412407"/>
                  </a:lnTo>
                  <a:lnTo>
                    <a:pt x="2180780" y="413931"/>
                  </a:lnTo>
                  <a:lnTo>
                    <a:pt x="2178164" y="420789"/>
                  </a:lnTo>
                  <a:lnTo>
                    <a:pt x="2174760" y="447192"/>
                  </a:lnTo>
                  <a:lnTo>
                    <a:pt x="2178837" y="473011"/>
                  </a:lnTo>
                  <a:lnTo>
                    <a:pt x="2190229" y="496493"/>
                  </a:lnTo>
                  <a:lnTo>
                    <a:pt x="2208707" y="515912"/>
                  </a:lnTo>
                  <a:lnTo>
                    <a:pt x="2205151" y="489635"/>
                  </a:lnTo>
                  <a:lnTo>
                    <a:pt x="2207679" y="463308"/>
                  </a:lnTo>
                  <a:lnTo>
                    <a:pt x="2230031" y="414731"/>
                  </a:lnTo>
                  <a:lnTo>
                    <a:pt x="2271052" y="380428"/>
                  </a:lnTo>
                  <a:lnTo>
                    <a:pt x="2295804" y="371106"/>
                  </a:lnTo>
                  <a:lnTo>
                    <a:pt x="2322093" y="367652"/>
                  </a:lnTo>
                  <a:close/>
                </a:path>
                <a:path w="2474595" h="678814">
                  <a:moveTo>
                    <a:pt x="2474277" y="41275"/>
                  </a:moveTo>
                  <a:lnTo>
                    <a:pt x="2444686" y="33337"/>
                  </a:lnTo>
                  <a:lnTo>
                    <a:pt x="2415121" y="34404"/>
                  </a:lnTo>
                  <a:lnTo>
                    <a:pt x="2387396" y="43751"/>
                  </a:lnTo>
                  <a:lnTo>
                    <a:pt x="2363343" y="60680"/>
                  </a:lnTo>
                  <a:lnTo>
                    <a:pt x="2357869" y="67005"/>
                  </a:lnTo>
                  <a:lnTo>
                    <a:pt x="2210346" y="2514"/>
                  </a:lnTo>
                  <a:lnTo>
                    <a:pt x="2198713" y="0"/>
                  </a:lnTo>
                  <a:lnTo>
                    <a:pt x="2187410" y="2070"/>
                  </a:lnTo>
                  <a:lnTo>
                    <a:pt x="2177707" y="8229"/>
                  </a:lnTo>
                  <a:lnTo>
                    <a:pt x="2170887" y="17970"/>
                  </a:lnTo>
                  <a:lnTo>
                    <a:pt x="2168372" y="29603"/>
                  </a:lnTo>
                  <a:lnTo>
                    <a:pt x="2170442" y="40894"/>
                  </a:lnTo>
                  <a:lnTo>
                    <a:pt x="2176589" y="50596"/>
                  </a:lnTo>
                  <a:lnTo>
                    <a:pt x="2186343" y="57429"/>
                  </a:lnTo>
                  <a:lnTo>
                    <a:pt x="2332888" y="121488"/>
                  </a:lnTo>
                  <a:lnTo>
                    <a:pt x="2331567" y="133362"/>
                  </a:lnTo>
                  <a:lnTo>
                    <a:pt x="2335479" y="162521"/>
                  </a:lnTo>
                  <a:lnTo>
                    <a:pt x="2347430" y="189217"/>
                  </a:lnTo>
                  <a:lnTo>
                    <a:pt x="2366734" y="211645"/>
                  </a:lnTo>
                  <a:lnTo>
                    <a:pt x="2392667" y="227977"/>
                  </a:lnTo>
                  <a:lnTo>
                    <a:pt x="2413063" y="181305"/>
                  </a:lnTo>
                  <a:lnTo>
                    <a:pt x="2396502" y="169697"/>
                  </a:lnTo>
                  <a:lnTo>
                    <a:pt x="2386038" y="153200"/>
                  </a:lnTo>
                  <a:lnTo>
                    <a:pt x="2386800" y="114223"/>
                  </a:lnTo>
                  <a:lnTo>
                    <a:pt x="2414892" y="87198"/>
                  </a:lnTo>
                  <a:lnTo>
                    <a:pt x="2434107" y="83680"/>
                  </a:lnTo>
                  <a:lnTo>
                    <a:pt x="2453881" y="87947"/>
                  </a:lnTo>
                  <a:lnTo>
                    <a:pt x="2474277" y="41275"/>
                  </a:lnTo>
                  <a:close/>
                </a:path>
              </a:pathLst>
            </a:custGeom>
            <a:solidFill>
              <a:srgbClr val="371B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18560" y="2749295"/>
              <a:ext cx="670560" cy="667512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57889" y="2927846"/>
              <a:ext cx="479057" cy="161502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3807711" y="2933700"/>
            <a:ext cx="3797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Century Gothic"/>
                <a:cs typeface="Century Gothic"/>
              </a:rPr>
              <a:t>APOC3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1656208" y="2846832"/>
            <a:ext cx="3924935" cy="757555"/>
            <a:chOff x="1656208" y="2846832"/>
            <a:chExt cx="3924935" cy="757555"/>
          </a:xfrm>
        </p:grpSpPr>
        <p:pic>
          <p:nvPicPr>
            <p:cNvPr id="36" name="object 3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919343" y="2953034"/>
              <a:ext cx="155229" cy="136314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041862" y="3518371"/>
              <a:ext cx="902969" cy="85725"/>
            </a:xfrm>
            <a:custGeom>
              <a:avLst/>
              <a:gdLst/>
              <a:ahLst/>
              <a:cxnLst/>
              <a:rect l="l" t="t" r="r" b="b"/>
              <a:pathLst>
                <a:path w="902969" h="85725">
                  <a:moveTo>
                    <a:pt x="816876" y="57149"/>
                  </a:moveTo>
                  <a:lnTo>
                    <a:pt x="816876" y="85724"/>
                  </a:lnTo>
                  <a:lnTo>
                    <a:pt x="874026" y="57149"/>
                  </a:lnTo>
                  <a:lnTo>
                    <a:pt x="816876" y="57149"/>
                  </a:lnTo>
                  <a:close/>
                </a:path>
                <a:path w="902969" h="85725">
                  <a:moveTo>
                    <a:pt x="816876" y="28574"/>
                  </a:moveTo>
                  <a:lnTo>
                    <a:pt x="816876" y="57149"/>
                  </a:lnTo>
                  <a:lnTo>
                    <a:pt x="831164" y="57149"/>
                  </a:lnTo>
                  <a:lnTo>
                    <a:pt x="831164" y="28574"/>
                  </a:lnTo>
                  <a:lnTo>
                    <a:pt x="816876" y="28574"/>
                  </a:lnTo>
                  <a:close/>
                </a:path>
                <a:path w="902969" h="85725">
                  <a:moveTo>
                    <a:pt x="816876" y="0"/>
                  </a:moveTo>
                  <a:lnTo>
                    <a:pt x="816876" y="28574"/>
                  </a:lnTo>
                  <a:lnTo>
                    <a:pt x="831164" y="28574"/>
                  </a:lnTo>
                  <a:lnTo>
                    <a:pt x="831164" y="57149"/>
                  </a:lnTo>
                  <a:lnTo>
                    <a:pt x="874029" y="57148"/>
                  </a:lnTo>
                  <a:lnTo>
                    <a:pt x="902601" y="42862"/>
                  </a:lnTo>
                  <a:lnTo>
                    <a:pt x="816876" y="0"/>
                  </a:lnTo>
                  <a:close/>
                </a:path>
                <a:path w="902969" h="85725">
                  <a:moveTo>
                    <a:pt x="0" y="28573"/>
                  </a:moveTo>
                  <a:lnTo>
                    <a:pt x="0" y="57148"/>
                  </a:lnTo>
                  <a:lnTo>
                    <a:pt x="816876" y="57149"/>
                  </a:lnTo>
                  <a:lnTo>
                    <a:pt x="816876" y="28574"/>
                  </a:lnTo>
                  <a:lnTo>
                    <a:pt x="0" y="28573"/>
                  </a:lnTo>
                  <a:close/>
                </a:path>
              </a:pathLst>
            </a:custGeom>
            <a:solidFill>
              <a:srgbClr val="00206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470906" y="3187604"/>
              <a:ext cx="513715" cy="189230"/>
            </a:xfrm>
            <a:custGeom>
              <a:avLst/>
              <a:gdLst/>
              <a:ahLst/>
              <a:cxnLst/>
              <a:rect l="l" t="t" r="r" b="b"/>
              <a:pathLst>
                <a:path w="513714" h="189229">
                  <a:moveTo>
                    <a:pt x="0" y="0"/>
                  </a:moveTo>
                  <a:lnTo>
                    <a:pt x="513633" y="188733"/>
                  </a:lnTo>
                </a:path>
              </a:pathLst>
            </a:custGeom>
            <a:ln w="285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944464" y="3246612"/>
              <a:ext cx="88265" cy="239395"/>
            </a:xfrm>
            <a:custGeom>
              <a:avLst/>
              <a:gdLst/>
              <a:ahLst/>
              <a:cxnLst/>
              <a:rect l="l" t="t" r="r" b="b"/>
              <a:pathLst>
                <a:path w="88264" h="239395">
                  <a:moveTo>
                    <a:pt x="87743" y="0"/>
                  </a:moveTo>
                  <a:lnTo>
                    <a:pt x="0" y="238795"/>
                  </a:lnTo>
                </a:path>
              </a:pathLst>
            </a:custGeom>
            <a:ln w="285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670496" y="3143928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5" h="0">
                  <a:moveTo>
                    <a:pt x="204648" y="0"/>
                  </a:moveTo>
                  <a:lnTo>
                    <a:pt x="0" y="1"/>
                  </a:lnTo>
                </a:path>
              </a:pathLst>
            </a:custGeom>
            <a:ln w="285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670496" y="3043055"/>
              <a:ext cx="0" cy="201930"/>
            </a:xfrm>
            <a:custGeom>
              <a:avLst/>
              <a:gdLst/>
              <a:ahLst/>
              <a:cxnLst/>
              <a:rect l="l" t="t" r="r" b="b"/>
              <a:pathLst>
                <a:path w="0" h="201930">
                  <a:moveTo>
                    <a:pt x="1" y="0"/>
                  </a:moveTo>
                  <a:lnTo>
                    <a:pt x="0" y="201744"/>
                  </a:lnTo>
                </a:path>
              </a:pathLst>
            </a:custGeom>
            <a:ln w="285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99304" y="2846832"/>
              <a:ext cx="426720" cy="426719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5101576" y="2945160"/>
              <a:ext cx="479425" cy="161925"/>
            </a:xfrm>
            <a:custGeom>
              <a:avLst/>
              <a:gdLst/>
              <a:ahLst/>
              <a:cxnLst/>
              <a:rect l="l" t="t" r="r" b="b"/>
              <a:pathLst>
                <a:path w="479425" h="161925">
                  <a:moveTo>
                    <a:pt x="398306" y="0"/>
                  </a:moveTo>
                  <a:lnTo>
                    <a:pt x="80750" y="0"/>
                  </a:lnTo>
                  <a:lnTo>
                    <a:pt x="49318" y="6345"/>
                  </a:lnTo>
                  <a:lnTo>
                    <a:pt x="23651" y="23651"/>
                  </a:lnTo>
                  <a:lnTo>
                    <a:pt x="6345" y="49319"/>
                  </a:lnTo>
                  <a:lnTo>
                    <a:pt x="0" y="80751"/>
                  </a:lnTo>
                  <a:lnTo>
                    <a:pt x="6345" y="112183"/>
                  </a:lnTo>
                  <a:lnTo>
                    <a:pt x="23651" y="137850"/>
                  </a:lnTo>
                  <a:lnTo>
                    <a:pt x="49318" y="155156"/>
                  </a:lnTo>
                  <a:lnTo>
                    <a:pt x="80750" y="161502"/>
                  </a:lnTo>
                  <a:lnTo>
                    <a:pt x="398306" y="161502"/>
                  </a:lnTo>
                  <a:lnTo>
                    <a:pt x="429738" y="155156"/>
                  </a:lnTo>
                  <a:lnTo>
                    <a:pt x="455405" y="137850"/>
                  </a:lnTo>
                  <a:lnTo>
                    <a:pt x="472710" y="112183"/>
                  </a:lnTo>
                  <a:lnTo>
                    <a:pt x="479056" y="80751"/>
                  </a:lnTo>
                  <a:lnTo>
                    <a:pt x="472710" y="49319"/>
                  </a:lnTo>
                  <a:lnTo>
                    <a:pt x="455405" y="23651"/>
                  </a:lnTo>
                  <a:lnTo>
                    <a:pt x="429738" y="6345"/>
                  </a:lnTo>
                  <a:lnTo>
                    <a:pt x="398306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5151397" y="2951988"/>
            <a:ext cx="37973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 b="1">
                <a:solidFill>
                  <a:srgbClr val="FFFFFF"/>
                </a:solidFill>
                <a:latin typeface="Century Gothic"/>
                <a:cs typeface="Century Gothic"/>
              </a:rPr>
              <a:t>APOC3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5353279" y="2454148"/>
            <a:ext cx="6572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latin typeface="Arial"/>
                <a:cs typeface="Arial"/>
              </a:rPr>
              <a:t>Plozasiran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5211750" y="1874519"/>
            <a:ext cx="3493770" cy="2322830"/>
            <a:chOff x="5211750" y="1874519"/>
            <a:chExt cx="3493770" cy="2322830"/>
          </a:xfrm>
        </p:grpSpPr>
        <p:pic>
          <p:nvPicPr>
            <p:cNvPr id="47" name="object 47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426762" y="2610333"/>
              <a:ext cx="456529" cy="44168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63021" y="2652258"/>
              <a:ext cx="420269" cy="399756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26762" y="2610333"/>
              <a:ext cx="420269" cy="399756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925311" y="1874519"/>
              <a:ext cx="2779776" cy="2322576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5211750" y="3394185"/>
              <a:ext cx="267970" cy="287020"/>
            </a:xfrm>
            <a:custGeom>
              <a:avLst/>
              <a:gdLst/>
              <a:ahLst/>
              <a:cxnLst/>
              <a:rect l="l" t="t" r="r" b="b"/>
              <a:pathLst>
                <a:path w="267970" h="287020">
                  <a:moveTo>
                    <a:pt x="32328" y="0"/>
                  </a:moveTo>
                  <a:lnTo>
                    <a:pt x="20909" y="1259"/>
                  </a:lnTo>
                  <a:lnTo>
                    <a:pt x="10489" y="7005"/>
                  </a:lnTo>
                  <a:lnTo>
                    <a:pt x="3113" y="16343"/>
                  </a:lnTo>
                  <a:lnTo>
                    <a:pt x="0" y="27401"/>
                  </a:lnTo>
                  <a:lnTo>
                    <a:pt x="1259" y="38819"/>
                  </a:lnTo>
                  <a:lnTo>
                    <a:pt x="7005" y="49240"/>
                  </a:lnTo>
                  <a:lnTo>
                    <a:pt x="116821" y="178797"/>
                  </a:lnTo>
                  <a:lnTo>
                    <a:pt x="119540" y="180944"/>
                  </a:lnTo>
                  <a:lnTo>
                    <a:pt x="115515" y="187091"/>
                  </a:lnTo>
                  <a:lnTo>
                    <a:pt x="106565" y="212159"/>
                  </a:lnTo>
                  <a:lnTo>
                    <a:pt x="105053" y="238249"/>
                  </a:lnTo>
                  <a:lnTo>
                    <a:pt x="111164" y="263620"/>
                  </a:lnTo>
                  <a:lnTo>
                    <a:pt x="125084" y="286532"/>
                  </a:lnTo>
                  <a:lnTo>
                    <a:pt x="127216" y="260106"/>
                  </a:lnTo>
                  <a:lnTo>
                    <a:pt x="135289" y="234924"/>
                  </a:lnTo>
                  <a:lnTo>
                    <a:pt x="167487" y="192228"/>
                  </a:lnTo>
                  <a:lnTo>
                    <a:pt x="214882" y="167459"/>
                  </a:lnTo>
                  <a:lnTo>
                    <a:pt x="241047" y="163621"/>
                  </a:lnTo>
                  <a:lnTo>
                    <a:pt x="267464" y="165848"/>
                  </a:lnTo>
                  <a:lnTo>
                    <a:pt x="247143" y="148362"/>
                  </a:lnTo>
                  <a:lnTo>
                    <a:pt x="223116" y="138176"/>
                  </a:lnTo>
                  <a:lnTo>
                    <a:pt x="197131" y="135392"/>
                  </a:lnTo>
                  <a:lnTo>
                    <a:pt x="170935" y="140115"/>
                  </a:lnTo>
                  <a:lnTo>
                    <a:pt x="164212" y="143079"/>
                  </a:lnTo>
                  <a:lnTo>
                    <a:pt x="162539" y="140045"/>
                  </a:lnTo>
                  <a:lnTo>
                    <a:pt x="52724" y="10489"/>
                  </a:lnTo>
                  <a:lnTo>
                    <a:pt x="43385" y="3113"/>
                  </a:lnTo>
                  <a:lnTo>
                    <a:pt x="32328" y="0"/>
                  </a:lnTo>
                  <a:close/>
                </a:path>
              </a:pathLst>
            </a:custGeom>
            <a:solidFill>
              <a:srgbClr val="371B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181343" y="2487168"/>
              <a:ext cx="1139952" cy="496824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6254753" y="2555581"/>
              <a:ext cx="991235" cy="359410"/>
            </a:xfrm>
            <a:custGeom>
              <a:avLst/>
              <a:gdLst/>
              <a:ahLst/>
              <a:cxnLst/>
              <a:rect l="l" t="t" r="r" b="b"/>
              <a:pathLst>
                <a:path w="991234" h="359410">
                  <a:moveTo>
                    <a:pt x="811535" y="0"/>
                  </a:moveTo>
                  <a:lnTo>
                    <a:pt x="179396" y="0"/>
                  </a:lnTo>
                  <a:lnTo>
                    <a:pt x="131705" y="6408"/>
                  </a:lnTo>
                  <a:lnTo>
                    <a:pt x="88851" y="24492"/>
                  </a:lnTo>
                  <a:lnTo>
                    <a:pt x="52544" y="52544"/>
                  </a:lnTo>
                  <a:lnTo>
                    <a:pt x="24492" y="88851"/>
                  </a:lnTo>
                  <a:lnTo>
                    <a:pt x="6408" y="131705"/>
                  </a:lnTo>
                  <a:lnTo>
                    <a:pt x="0" y="179395"/>
                  </a:lnTo>
                  <a:lnTo>
                    <a:pt x="6408" y="227085"/>
                  </a:lnTo>
                  <a:lnTo>
                    <a:pt x="24492" y="269939"/>
                  </a:lnTo>
                  <a:lnTo>
                    <a:pt x="52544" y="306247"/>
                  </a:lnTo>
                  <a:lnTo>
                    <a:pt x="88851" y="334298"/>
                  </a:lnTo>
                  <a:lnTo>
                    <a:pt x="131705" y="352383"/>
                  </a:lnTo>
                  <a:lnTo>
                    <a:pt x="179396" y="358791"/>
                  </a:lnTo>
                  <a:lnTo>
                    <a:pt x="811533" y="358792"/>
                  </a:lnTo>
                  <a:lnTo>
                    <a:pt x="859224" y="352384"/>
                  </a:lnTo>
                  <a:lnTo>
                    <a:pt x="902078" y="334299"/>
                  </a:lnTo>
                  <a:lnTo>
                    <a:pt x="938385" y="306248"/>
                  </a:lnTo>
                  <a:lnTo>
                    <a:pt x="966436" y="269941"/>
                  </a:lnTo>
                  <a:lnTo>
                    <a:pt x="984520" y="227087"/>
                  </a:lnTo>
                  <a:lnTo>
                    <a:pt x="990930" y="179396"/>
                  </a:lnTo>
                  <a:lnTo>
                    <a:pt x="984521" y="131705"/>
                  </a:lnTo>
                  <a:lnTo>
                    <a:pt x="966437" y="88851"/>
                  </a:lnTo>
                  <a:lnTo>
                    <a:pt x="938386" y="52544"/>
                  </a:lnTo>
                  <a:lnTo>
                    <a:pt x="902078" y="24492"/>
                  </a:lnTo>
                  <a:lnTo>
                    <a:pt x="859225" y="6408"/>
                  </a:lnTo>
                  <a:lnTo>
                    <a:pt x="811535" y="0"/>
                  </a:lnTo>
                  <a:close/>
                </a:path>
              </a:pathLst>
            </a:custGeom>
            <a:solidFill>
              <a:srgbClr val="00206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 descr=""/>
          <p:cNvSpPr txBox="1"/>
          <p:nvPr/>
        </p:nvSpPr>
        <p:spPr>
          <a:xfrm>
            <a:off x="6299368" y="2551176"/>
            <a:ext cx="9023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00"/>
              </a:lnSpc>
              <a:spcBef>
                <a:spcPts val="100"/>
              </a:spcBef>
            </a:pPr>
            <a:r>
              <a:rPr dirty="0" sz="1100" spc="-25" b="1">
                <a:solidFill>
                  <a:srgbClr val="FFFFFF"/>
                </a:solidFill>
                <a:latin typeface="Century Gothic"/>
                <a:cs typeface="Century Gothic"/>
              </a:rPr>
              <a:t>LPL</a:t>
            </a:r>
            <a:endParaRPr sz="1100">
              <a:latin typeface="Century Gothic"/>
              <a:cs typeface="Century Gothic"/>
            </a:endParaRPr>
          </a:p>
          <a:p>
            <a:pPr algn="ctr">
              <a:lnSpc>
                <a:spcPts val="1200"/>
              </a:lnSpc>
            </a:pP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Independent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55" name="object 55" descr=""/>
          <p:cNvGrpSpPr/>
          <p:nvPr/>
        </p:nvGrpSpPr>
        <p:grpSpPr>
          <a:xfrm>
            <a:off x="6746716" y="2273310"/>
            <a:ext cx="1498600" cy="1146810"/>
            <a:chOff x="6746716" y="2273310"/>
            <a:chExt cx="1498600" cy="1146810"/>
          </a:xfrm>
        </p:grpSpPr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46716" y="2276397"/>
              <a:ext cx="235262" cy="240042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217663" y="2474975"/>
              <a:ext cx="1027176" cy="518160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7292423" y="2545135"/>
              <a:ext cx="879475" cy="379730"/>
            </a:xfrm>
            <a:custGeom>
              <a:avLst/>
              <a:gdLst/>
              <a:ahLst/>
              <a:cxnLst/>
              <a:rect l="l" t="t" r="r" b="b"/>
              <a:pathLst>
                <a:path w="879475" h="379730">
                  <a:moveTo>
                    <a:pt x="689630" y="0"/>
                  </a:moveTo>
                  <a:lnTo>
                    <a:pt x="189839" y="0"/>
                  </a:lnTo>
                  <a:lnTo>
                    <a:pt x="139372" y="6781"/>
                  </a:lnTo>
                  <a:lnTo>
                    <a:pt x="94024" y="25918"/>
                  </a:lnTo>
                  <a:lnTo>
                    <a:pt x="55602" y="55603"/>
                  </a:lnTo>
                  <a:lnTo>
                    <a:pt x="25918" y="94024"/>
                  </a:lnTo>
                  <a:lnTo>
                    <a:pt x="6781" y="139373"/>
                  </a:lnTo>
                  <a:lnTo>
                    <a:pt x="0" y="189840"/>
                  </a:lnTo>
                  <a:lnTo>
                    <a:pt x="6781" y="240307"/>
                  </a:lnTo>
                  <a:lnTo>
                    <a:pt x="25918" y="285656"/>
                  </a:lnTo>
                  <a:lnTo>
                    <a:pt x="55602" y="324077"/>
                  </a:lnTo>
                  <a:lnTo>
                    <a:pt x="94024" y="353761"/>
                  </a:lnTo>
                  <a:lnTo>
                    <a:pt x="139372" y="372899"/>
                  </a:lnTo>
                  <a:lnTo>
                    <a:pt x="189839" y="379680"/>
                  </a:lnTo>
                  <a:lnTo>
                    <a:pt x="689630" y="379680"/>
                  </a:lnTo>
                  <a:lnTo>
                    <a:pt x="740096" y="372899"/>
                  </a:lnTo>
                  <a:lnTo>
                    <a:pt x="785445" y="353761"/>
                  </a:lnTo>
                  <a:lnTo>
                    <a:pt x="823866" y="324077"/>
                  </a:lnTo>
                  <a:lnTo>
                    <a:pt x="853551" y="285656"/>
                  </a:lnTo>
                  <a:lnTo>
                    <a:pt x="872688" y="240307"/>
                  </a:lnTo>
                  <a:lnTo>
                    <a:pt x="879469" y="189840"/>
                  </a:lnTo>
                  <a:lnTo>
                    <a:pt x="872688" y="139373"/>
                  </a:lnTo>
                  <a:lnTo>
                    <a:pt x="853551" y="94024"/>
                  </a:lnTo>
                  <a:lnTo>
                    <a:pt x="823866" y="55603"/>
                  </a:lnTo>
                  <a:lnTo>
                    <a:pt x="785445" y="25918"/>
                  </a:lnTo>
                  <a:lnTo>
                    <a:pt x="740096" y="6781"/>
                  </a:lnTo>
                  <a:lnTo>
                    <a:pt x="689630" y="0"/>
                  </a:lnTo>
                  <a:close/>
                </a:path>
              </a:pathLst>
            </a:custGeom>
            <a:solidFill>
              <a:srgbClr val="00206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390165" y="2273310"/>
              <a:ext cx="235262" cy="24004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772655" y="2950463"/>
              <a:ext cx="740664" cy="46939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763511" y="3008375"/>
              <a:ext cx="755903" cy="393192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6823915" y="2950998"/>
              <a:ext cx="635635" cy="367665"/>
            </a:xfrm>
            <a:custGeom>
              <a:avLst/>
              <a:gdLst/>
              <a:ahLst/>
              <a:cxnLst/>
              <a:rect l="l" t="t" r="r" b="b"/>
              <a:pathLst>
                <a:path w="635634" h="367664">
                  <a:moveTo>
                    <a:pt x="451980" y="0"/>
                  </a:moveTo>
                  <a:lnTo>
                    <a:pt x="183578" y="0"/>
                  </a:lnTo>
                  <a:lnTo>
                    <a:pt x="134775" y="6557"/>
                  </a:lnTo>
                  <a:lnTo>
                    <a:pt x="90922" y="25063"/>
                  </a:lnTo>
                  <a:lnTo>
                    <a:pt x="53768" y="53768"/>
                  </a:lnTo>
                  <a:lnTo>
                    <a:pt x="25063" y="90922"/>
                  </a:lnTo>
                  <a:lnTo>
                    <a:pt x="6557" y="134775"/>
                  </a:lnTo>
                  <a:lnTo>
                    <a:pt x="0" y="183578"/>
                  </a:lnTo>
                  <a:lnTo>
                    <a:pt x="6557" y="232380"/>
                  </a:lnTo>
                  <a:lnTo>
                    <a:pt x="25063" y="276233"/>
                  </a:lnTo>
                  <a:lnTo>
                    <a:pt x="53768" y="313387"/>
                  </a:lnTo>
                  <a:lnTo>
                    <a:pt x="90922" y="342091"/>
                  </a:lnTo>
                  <a:lnTo>
                    <a:pt x="134775" y="360598"/>
                  </a:lnTo>
                  <a:lnTo>
                    <a:pt x="183578" y="367155"/>
                  </a:lnTo>
                  <a:lnTo>
                    <a:pt x="451980" y="367155"/>
                  </a:lnTo>
                  <a:lnTo>
                    <a:pt x="500782" y="360598"/>
                  </a:lnTo>
                  <a:lnTo>
                    <a:pt x="544636" y="342091"/>
                  </a:lnTo>
                  <a:lnTo>
                    <a:pt x="581790" y="313387"/>
                  </a:lnTo>
                  <a:lnTo>
                    <a:pt x="610495" y="276233"/>
                  </a:lnTo>
                  <a:lnTo>
                    <a:pt x="629001" y="232380"/>
                  </a:lnTo>
                  <a:lnTo>
                    <a:pt x="635558" y="183578"/>
                  </a:lnTo>
                  <a:lnTo>
                    <a:pt x="629001" y="134775"/>
                  </a:lnTo>
                  <a:lnTo>
                    <a:pt x="610495" y="90922"/>
                  </a:lnTo>
                  <a:lnTo>
                    <a:pt x="581790" y="53768"/>
                  </a:lnTo>
                  <a:lnTo>
                    <a:pt x="544636" y="25063"/>
                  </a:lnTo>
                  <a:lnTo>
                    <a:pt x="500782" y="6557"/>
                  </a:lnTo>
                  <a:lnTo>
                    <a:pt x="451980" y="0"/>
                  </a:lnTo>
                  <a:close/>
                </a:path>
              </a:pathLst>
            </a:custGeom>
            <a:solidFill>
              <a:srgbClr val="BFBFBF">
                <a:alpha val="4783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6886107" y="3038855"/>
            <a:ext cx="51180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APOC3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64" name="object 64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53860" y="2984449"/>
            <a:ext cx="85725" cy="230050"/>
          </a:xfrm>
          <a:prstGeom prst="rect">
            <a:avLst/>
          </a:prstGeom>
        </p:spPr>
      </p:pic>
      <p:sp>
        <p:nvSpPr>
          <p:cNvPr id="65" name="object 65" descr=""/>
          <p:cNvSpPr txBox="1"/>
          <p:nvPr/>
        </p:nvSpPr>
        <p:spPr>
          <a:xfrm>
            <a:off x="387350" y="3965955"/>
            <a:ext cx="7019290" cy="718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79315" marR="1459865">
              <a:lnSpc>
                <a:spcPct val="100000"/>
              </a:lnSpc>
              <a:spcBef>
                <a:spcPts val="100"/>
              </a:spcBef>
            </a:pPr>
            <a:r>
              <a:rPr dirty="0" sz="1000" b="1" i="1">
                <a:solidFill>
                  <a:srgbClr val="008400"/>
                </a:solidFill>
                <a:latin typeface="Arial"/>
                <a:cs typeface="Arial"/>
              </a:rPr>
              <a:t>Increased</a:t>
            </a:r>
            <a:r>
              <a:rPr dirty="0" sz="1000" spc="-4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000" spc="-25" b="1" i="1">
                <a:solidFill>
                  <a:srgbClr val="008400"/>
                </a:solidFill>
                <a:latin typeface="Arial"/>
                <a:cs typeface="Arial"/>
              </a:rPr>
              <a:t>TRL</a:t>
            </a:r>
            <a:r>
              <a:rPr dirty="0" sz="1000" spc="-2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000" spc="-10" b="1" i="1">
                <a:solidFill>
                  <a:srgbClr val="008400"/>
                </a:solidFill>
                <a:latin typeface="Arial"/>
                <a:cs typeface="Arial"/>
              </a:rPr>
              <a:t>clearance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  <a:spcBef>
                <a:spcPts val="505"/>
              </a:spcBef>
            </a:pPr>
            <a:r>
              <a:rPr dirty="0" sz="700" b="1">
                <a:latin typeface="Century Gothic"/>
                <a:cs typeface="Century Gothic"/>
              </a:rPr>
              <a:t>1.</a:t>
            </a:r>
            <a:r>
              <a:rPr dirty="0" sz="700" spc="-15" b="1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Van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Zwol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J</a:t>
            </a:r>
            <a:r>
              <a:rPr dirty="0" sz="700" spc="-15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Clin</a:t>
            </a:r>
            <a:r>
              <a:rPr dirty="0" sz="700" spc="-20" i="1">
                <a:latin typeface="Century Gothic"/>
                <a:cs typeface="Century Gothic"/>
              </a:rPr>
              <a:t> </a:t>
            </a:r>
            <a:r>
              <a:rPr dirty="0" sz="700" i="1">
                <a:latin typeface="Century Gothic"/>
                <a:cs typeface="Century Gothic"/>
              </a:rPr>
              <a:t>Med</a:t>
            </a:r>
            <a:r>
              <a:rPr dirty="0" sz="700">
                <a:latin typeface="Century Gothic"/>
                <a:cs typeface="Century Gothic"/>
              </a:rPr>
              <a:t>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2019;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8:1085.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Chylomicrons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are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large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triglyceride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rich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lipoproteins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produced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enterocytes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from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dietary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lipids.</a:t>
            </a:r>
            <a:r>
              <a:rPr dirty="0" sz="700" spc="18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Remnant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cholesterol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very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atherogenic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lipoprotein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composed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primarily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very</a:t>
            </a:r>
            <a:r>
              <a:rPr dirty="0" sz="700" spc="-10">
                <a:latin typeface="Century Gothic"/>
                <a:cs typeface="Century Gothic"/>
              </a:rPr>
              <a:t> low-</a:t>
            </a:r>
            <a:r>
              <a:rPr dirty="0" sz="700">
                <a:latin typeface="Century Gothic"/>
                <a:cs typeface="Century Gothic"/>
              </a:rPr>
              <a:t>density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lipoprotein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(VLDL)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and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intermediate-</a:t>
            </a:r>
            <a:r>
              <a:rPr dirty="0" sz="700">
                <a:latin typeface="Century Gothic"/>
                <a:cs typeface="Century Gothic"/>
              </a:rPr>
              <a:t>density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lipoprotein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(IDL).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represents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amount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 spc="-25">
                <a:latin typeface="Century Gothic"/>
                <a:cs typeface="Century Gothic"/>
              </a:rPr>
              <a:t>of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cholesterol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remnant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lipoproteins.</a:t>
            </a:r>
            <a:endParaRPr sz="700">
              <a:latin typeface="Century Gothic"/>
              <a:cs typeface="Century Gothic"/>
            </a:endParaRPr>
          </a:p>
        </p:txBody>
      </p:sp>
      <p:grpSp>
        <p:nvGrpSpPr>
          <p:cNvPr id="66" name="object 66" descr=""/>
          <p:cNvGrpSpPr/>
          <p:nvPr/>
        </p:nvGrpSpPr>
        <p:grpSpPr>
          <a:xfrm>
            <a:off x="5926003" y="2924536"/>
            <a:ext cx="1797685" cy="733425"/>
            <a:chOff x="5926003" y="2924536"/>
            <a:chExt cx="1797685" cy="733425"/>
          </a:xfrm>
        </p:grpSpPr>
        <p:sp>
          <p:nvSpPr>
            <p:cNvPr id="67" name="object 67" descr=""/>
            <p:cNvSpPr/>
            <p:nvPr/>
          </p:nvSpPr>
          <p:spPr>
            <a:xfrm>
              <a:off x="7452653" y="3112673"/>
              <a:ext cx="205104" cy="0"/>
            </a:xfrm>
            <a:custGeom>
              <a:avLst/>
              <a:gdLst/>
              <a:ahLst/>
              <a:cxnLst/>
              <a:rect l="l" t="t" r="r" b="b"/>
              <a:pathLst>
                <a:path w="205104" h="0">
                  <a:moveTo>
                    <a:pt x="0" y="0"/>
                  </a:moveTo>
                  <a:lnTo>
                    <a:pt x="204648" y="1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89520" y="3011424"/>
              <a:ext cx="134111" cy="320039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7657301" y="3011801"/>
              <a:ext cx="0" cy="201930"/>
            </a:xfrm>
            <a:custGeom>
              <a:avLst/>
              <a:gdLst/>
              <a:ahLst/>
              <a:cxnLst/>
              <a:rect l="l" t="t" r="r" b="b"/>
              <a:pathLst>
                <a:path w="0" h="201930">
                  <a:moveTo>
                    <a:pt x="0" y="0"/>
                  </a:moveTo>
                  <a:lnTo>
                    <a:pt x="1" y="201744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925998" y="2924543"/>
              <a:ext cx="1348740" cy="706120"/>
            </a:xfrm>
            <a:custGeom>
              <a:avLst/>
              <a:gdLst/>
              <a:ahLst/>
              <a:cxnLst/>
              <a:rect l="l" t="t" r="r" b="b"/>
              <a:pathLst>
                <a:path w="1348740" h="706120">
                  <a:moveTo>
                    <a:pt x="437146" y="24066"/>
                  </a:moveTo>
                  <a:lnTo>
                    <a:pt x="421754" y="0"/>
                  </a:lnTo>
                  <a:lnTo>
                    <a:pt x="184467" y="151803"/>
                  </a:lnTo>
                  <a:lnTo>
                    <a:pt x="169062" y="127736"/>
                  </a:lnTo>
                  <a:lnTo>
                    <a:pt x="119951" y="210045"/>
                  </a:lnTo>
                  <a:lnTo>
                    <a:pt x="215265" y="199948"/>
                  </a:lnTo>
                  <a:lnTo>
                    <a:pt x="204787" y="183578"/>
                  </a:lnTo>
                  <a:lnTo>
                    <a:pt x="199859" y="175882"/>
                  </a:lnTo>
                  <a:lnTo>
                    <a:pt x="437146" y="24066"/>
                  </a:lnTo>
                  <a:close/>
                </a:path>
                <a:path w="1348740" h="706120">
                  <a:moveTo>
                    <a:pt x="1348460" y="648766"/>
                  </a:moveTo>
                  <a:lnTo>
                    <a:pt x="85725" y="648766"/>
                  </a:lnTo>
                  <a:lnTo>
                    <a:pt x="85725" y="620191"/>
                  </a:lnTo>
                  <a:lnTo>
                    <a:pt x="0" y="663054"/>
                  </a:lnTo>
                  <a:lnTo>
                    <a:pt x="85725" y="705916"/>
                  </a:lnTo>
                  <a:lnTo>
                    <a:pt x="85725" y="677341"/>
                  </a:lnTo>
                  <a:lnTo>
                    <a:pt x="1348460" y="677341"/>
                  </a:lnTo>
                  <a:lnTo>
                    <a:pt x="1348460" y="648766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251448" y="3044952"/>
              <a:ext cx="627888" cy="295656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6316820" y="3060545"/>
              <a:ext cx="507365" cy="162560"/>
            </a:xfrm>
            <a:custGeom>
              <a:avLst/>
              <a:gdLst/>
              <a:ahLst/>
              <a:cxnLst/>
              <a:rect l="l" t="t" r="r" b="b"/>
              <a:pathLst>
                <a:path w="507365" h="162560">
                  <a:moveTo>
                    <a:pt x="507102" y="0"/>
                  </a:moveTo>
                  <a:lnTo>
                    <a:pt x="0" y="162139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08776" y="3294888"/>
              <a:ext cx="219455" cy="362712"/>
            </a:xfrm>
            <a:prstGeom prst="rect">
              <a:avLst/>
            </a:prstGeom>
          </p:spPr>
        </p:pic>
        <p:sp>
          <p:nvSpPr>
            <p:cNvPr id="74" name="object 74" descr=""/>
            <p:cNvSpPr/>
            <p:nvPr/>
          </p:nvSpPr>
          <p:spPr>
            <a:xfrm>
              <a:off x="6273822" y="3301306"/>
              <a:ext cx="88265" cy="239395"/>
            </a:xfrm>
            <a:custGeom>
              <a:avLst/>
              <a:gdLst/>
              <a:ahLst/>
              <a:cxnLst/>
              <a:rect l="l" t="t" r="r" b="b"/>
              <a:pathLst>
                <a:path w="88264" h="239395">
                  <a:moveTo>
                    <a:pt x="0" y="0"/>
                  </a:moveTo>
                  <a:lnTo>
                    <a:pt x="87741" y="238791"/>
                  </a:lnTo>
                </a:path>
              </a:pathLst>
            </a:custGeom>
            <a:ln w="2857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5" name="object 75" descr=""/>
          <p:cNvSpPr txBox="1"/>
          <p:nvPr/>
        </p:nvSpPr>
        <p:spPr>
          <a:xfrm>
            <a:off x="7320202" y="1996948"/>
            <a:ext cx="1243965" cy="884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8775" marR="5080">
              <a:lnSpc>
                <a:spcPct val="100000"/>
              </a:lnSpc>
              <a:spcBef>
                <a:spcPts val="100"/>
              </a:spcBef>
            </a:pPr>
            <a:r>
              <a:rPr dirty="0" sz="1000" b="1" i="1">
                <a:solidFill>
                  <a:srgbClr val="008400"/>
                </a:solidFill>
                <a:latin typeface="Arial"/>
                <a:cs typeface="Arial"/>
              </a:rPr>
              <a:t>Increased</a:t>
            </a:r>
            <a:r>
              <a:rPr dirty="0" sz="1000" spc="-4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000" spc="-25" b="1" i="1">
                <a:solidFill>
                  <a:srgbClr val="008400"/>
                </a:solidFill>
                <a:latin typeface="Arial"/>
                <a:cs typeface="Arial"/>
              </a:rPr>
              <a:t>TRL</a:t>
            </a:r>
            <a:r>
              <a:rPr dirty="0" sz="1000" spc="-2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000" b="1" i="1">
                <a:solidFill>
                  <a:srgbClr val="008400"/>
                </a:solidFill>
                <a:latin typeface="Arial"/>
                <a:cs typeface="Arial"/>
              </a:rPr>
              <a:t>catabolism</a:t>
            </a:r>
            <a:r>
              <a:rPr dirty="0" sz="1000" spc="-5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000" spc="-25" b="1" i="1">
                <a:solidFill>
                  <a:srgbClr val="008400"/>
                </a:solidFill>
                <a:latin typeface="Arial"/>
                <a:cs typeface="Arial"/>
              </a:rPr>
              <a:t>by LPL</a:t>
            </a:r>
            <a:endParaRPr sz="1000">
              <a:latin typeface="Arial"/>
              <a:cs typeface="Arial"/>
            </a:endParaRPr>
          </a:p>
          <a:p>
            <a:pPr algn="ctr" marR="451484">
              <a:lnSpc>
                <a:spcPts val="1200"/>
              </a:lnSpc>
              <a:spcBef>
                <a:spcPts val="760"/>
              </a:spcBef>
            </a:pPr>
            <a:r>
              <a:rPr dirty="0" sz="1100" spc="-25" b="1">
                <a:solidFill>
                  <a:srgbClr val="FFFFFF"/>
                </a:solidFill>
                <a:latin typeface="Century Gothic"/>
                <a:cs typeface="Century Gothic"/>
              </a:rPr>
              <a:t>LPL</a:t>
            </a:r>
            <a:endParaRPr sz="1100">
              <a:latin typeface="Century Gothic"/>
              <a:cs typeface="Century Gothic"/>
            </a:endParaRPr>
          </a:p>
          <a:p>
            <a:pPr algn="ctr" marR="450215">
              <a:lnSpc>
                <a:spcPts val="1200"/>
              </a:lnSpc>
            </a:pP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Dependent</a:t>
            </a:r>
            <a:endParaRPr sz="1100">
              <a:latin typeface="Century Gothic"/>
              <a:cs typeface="Century Gothic"/>
            </a:endParaRPr>
          </a:p>
        </p:txBody>
      </p:sp>
      <p:sp>
        <p:nvSpPr>
          <p:cNvPr id="76" name="object 76" descr=""/>
          <p:cNvSpPr/>
          <p:nvPr/>
        </p:nvSpPr>
        <p:spPr>
          <a:xfrm>
            <a:off x="1836638" y="3016487"/>
            <a:ext cx="703580" cy="367665"/>
          </a:xfrm>
          <a:custGeom>
            <a:avLst/>
            <a:gdLst/>
            <a:ahLst/>
            <a:cxnLst/>
            <a:rect l="l" t="t" r="r" b="b"/>
            <a:pathLst>
              <a:path w="703580" h="367664">
                <a:moveTo>
                  <a:pt x="519475" y="0"/>
                </a:moveTo>
                <a:lnTo>
                  <a:pt x="183577" y="0"/>
                </a:lnTo>
                <a:lnTo>
                  <a:pt x="134775" y="6557"/>
                </a:lnTo>
                <a:lnTo>
                  <a:pt x="90922" y="25063"/>
                </a:lnTo>
                <a:lnTo>
                  <a:pt x="53768" y="53768"/>
                </a:lnTo>
                <a:lnTo>
                  <a:pt x="25063" y="90922"/>
                </a:lnTo>
                <a:lnTo>
                  <a:pt x="6557" y="134775"/>
                </a:lnTo>
                <a:lnTo>
                  <a:pt x="0" y="183577"/>
                </a:lnTo>
                <a:lnTo>
                  <a:pt x="6557" y="232379"/>
                </a:lnTo>
                <a:lnTo>
                  <a:pt x="25063" y="276232"/>
                </a:lnTo>
                <a:lnTo>
                  <a:pt x="53768" y="313386"/>
                </a:lnTo>
                <a:lnTo>
                  <a:pt x="90922" y="342091"/>
                </a:lnTo>
                <a:lnTo>
                  <a:pt x="134775" y="360598"/>
                </a:lnTo>
                <a:lnTo>
                  <a:pt x="183577" y="367155"/>
                </a:lnTo>
                <a:lnTo>
                  <a:pt x="519475" y="367155"/>
                </a:lnTo>
                <a:lnTo>
                  <a:pt x="568277" y="360598"/>
                </a:lnTo>
                <a:lnTo>
                  <a:pt x="612130" y="342091"/>
                </a:lnTo>
                <a:lnTo>
                  <a:pt x="649284" y="313386"/>
                </a:lnTo>
                <a:lnTo>
                  <a:pt x="677989" y="276232"/>
                </a:lnTo>
                <a:lnTo>
                  <a:pt x="696495" y="232379"/>
                </a:lnTo>
                <a:lnTo>
                  <a:pt x="703054" y="183577"/>
                </a:lnTo>
                <a:lnTo>
                  <a:pt x="696496" y="134775"/>
                </a:lnTo>
                <a:lnTo>
                  <a:pt x="677990" y="90922"/>
                </a:lnTo>
                <a:lnTo>
                  <a:pt x="649285" y="53768"/>
                </a:lnTo>
                <a:lnTo>
                  <a:pt x="612131" y="25063"/>
                </a:lnTo>
                <a:lnTo>
                  <a:pt x="568278" y="6557"/>
                </a:lnTo>
                <a:lnTo>
                  <a:pt x="519475" y="0"/>
                </a:lnTo>
                <a:close/>
              </a:path>
            </a:pathLst>
          </a:custGeom>
          <a:solidFill>
            <a:srgbClr val="4924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 txBox="1"/>
          <p:nvPr/>
        </p:nvSpPr>
        <p:spPr>
          <a:xfrm>
            <a:off x="1932577" y="3102864"/>
            <a:ext cx="511809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 b="1">
                <a:solidFill>
                  <a:srgbClr val="FFFFFF"/>
                </a:solidFill>
                <a:latin typeface="Century Gothic"/>
                <a:cs typeface="Century Gothic"/>
              </a:rPr>
              <a:t>APOC3</a:t>
            </a:r>
            <a:endParaRPr sz="1100">
              <a:latin typeface="Century Gothic"/>
              <a:cs typeface="Century Gothic"/>
            </a:endParaRPr>
          </a:p>
        </p:txBody>
      </p:sp>
      <p:grpSp>
        <p:nvGrpSpPr>
          <p:cNvPr id="78" name="object 78" descr=""/>
          <p:cNvGrpSpPr/>
          <p:nvPr/>
        </p:nvGrpSpPr>
        <p:grpSpPr>
          <a:xfrm>
            <a:off x="1044760" y="2987039"/>
            <a:ext cx="2421255" cy="942340"/>
            <a:chOff x="1044760" y="2987039"/>
            <a:chExt cx="2421255" cy="942340"/>
          </a:xfrm>
        </p:grpSpPr>
        <p:pic>
          <p:nvPicPr>
            <p:cNvPr id="79" name="object 79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002280" y="2987039"/>
              <a:ext cx="463295" cy="463295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026664" y="3011423"/>
              <a:ext cx="359663" cy="362712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956560" y="3386327"/>
              <a:ext cx="371856" cy="371856"/>
            </a:xfrm>
            <a:prstGeom prst="rect">
              <a:avLst/>
            </a:prstGeom>
          </p:spPr>
        </p:pic>
        <p:pic>
          <p:nvPicPr>
            <p:cNvPr id="82" name="object 8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2980944" y="3407663"/>
              <a:ext cx="271271" cy="271272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356360" y="3212591"/>
              <a:ext cx="423672" cy="420623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380744" y="3233927"/>
              <a:ext cx="320039" cy="323088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368552" y="3435095"/>
              <a:ext cx="420623" cy="423671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392936" y="3459479"/>
              <a:ext cx="320039" cy="320039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341120" y="3605783"/>
              <a:ext cx="323088" cy="323088"/>
            </a:xfrm>
            <a:prstGeom prst="rect">
              <a:avLst/>
            </a:prstGeom>
          </p:spPr>
        </p:pic>
        <p:pic>
          <p:nvPicPr>
            <p:cNvPr id="88" name="object 8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365504" y="3630167"/>
              <a:ext cx="219456" cy="219456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49096" y="3593591"/>
              <a:ext cx="323088" cy="320040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73480" y="3617975"/>
              <a:ext cx="219456" cy="219456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1530096" y="3374135"/>
              <a:ext cx="320040" cy="320039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1554480" y="3395471"/>
              <a:ext cx="219456" cy="222504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1335024" y="3261359"/>
              <a:ext cx="323088" cy="323088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1359408" y="3285743"/>
              <a:ext cx="219456" cy="219456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1136904" y="3352799"/>
              <a:ext cx="423672" cy="423672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161288" y="3377183"/>
              <a:ext cx="320040" cy="320039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1044760" y="3449062"/>
              <a:ext cx="899160" cy="182880"/>
            </a:xfrm>
            <a:custGeom>
              <a:avLst/>
              <a:gdLst/>
              <a:ahLst/>
              <a:cxnLst/>
              <a:rect l="l" t="t" r="r" b="b"/>
              <a:pathLst>
                <a:path w="899160" h="182879">
                  <a:moveTo>
                    <a:pt x="853404" y="0"/>
                  </a:moveTo>
                  <a:lnTo>
                    <a:pt x="45559" y="0"/>
                  </a:lnTo>
                  <a:lnTo>
                    <a:pt x="27825" y="3580"/>
                  </a:lnTo>
                  <a:lnTo>
                    <a:pt x="13344" y="13344"/>
                  </a:lnTo>
                  <a:lnTo>
                    <a:pt x="3580" y="27825"/>
                  </a:lnTo>
                  <a:lnTo>
                    <a:pt x="0" y="45559"/>
                  </a:lnTo>
                  <a:lnTo>
                    <a:pt x="0" y="137213"/>
                  </a:lnTo>
                  <a:lnTo>
                    <a:pt x="3580" y="154946"/>
                  </a:lnTo>
                  <a:lnTo>
                    <a:pt x="13344" y="169428"/>
                  </a:lnTo>
                  <a:lnTo>
                    <a:pt x="27825" y="179192"/>
                  </a:lnTo>
                  <a:lnTo>
                    <a:pt x="45559" y="182773"/>
                  </a:lnTo>
                  <a:lnTo>
                    <a:pt x="853404" y="182773"/>
                  </a:lnTo>
                  <a:lnTo>
                    <a:pt x="871138" y="179192"/>
                  </a:lnTo>
                  <a:lnTo>
                    <a:pt x="885619" y="169428"/>
                  </a:lnTo>
                  <a:lnTo>
                    <a:pt x="895383" y="154946"/>
                  </a:lnTo>
                  <a:lnTo>
                    <a:pt x="898963" y="137213"/>
                  </a:lnTo>
                  <a:lnTo>
                    <a:pt x="898963" y="45559"/>
                  </a:lnTo>
                  <a:lnTo>
                    <a:pt x="895383" y="27825"/>
                  </a:lnTo>
                  <a:lnTo>
                    <a:pt x="885619" y="13344"/>
                  </a:lnTo>
                  <a:lnTo>
                    <a:pt x="871138" y="3580"/>
                  </a:lnTo>
                  <a:lnTo>
                    <a:pt x="853404" y="0"/>
                  </a:lnTo>
                  <a:close/>
                </a:path>
              </a:pathLst>
            </a:custGeom>
            <a:solidFill>
              <a:srgbClr val="F2B55C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8" name="object 98" descr=""/>
          <p:cNvSpPr txBox="1"/>
          <p:nvPr/>
        </p:nvSpPr>
        <p:spPr>
          <a:xfrm>
            <a:off x="1076011" y="3460496"/>
            <a:ext cx="838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7B5C3D"/>
                </a:solidFill>
                <a:latin typeface="Arial"/>
                <a:cs typeface="Arial"/>
              </a:rPr>
              <a:t>TRL-Remnants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9" name="object 99" descr=""/>
          <p:cNvGrpSpPr/>
          <p:nvPr/>
        </p:nvGrpSpPr>
        <p:grpSpPr>
          <a:xfrm>
            <a:off x="5239511" y="3011423"/>
            <a:ext cx="3004185" cy="944880"/>
            <a:chOff x="5239511" y="3011423"/>
            <a:chExt cx="3004185" cy="944880"/>
          </a:xfrm>
        </p:grpSpPr>
        <p:pic>
          <p:nvPicPr>
            <p:cNvPr id="100" name="object 100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239511" y="3493007"/>
              <a:ext cx="463296" cy="463295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6225" y="3519097"/>
              <a:ext cx="358792" cy="358791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513831" y="3307079"/>
              <a:ext cx="463296" cy="463295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38599" y="3331030"/>
              <a:ext cx="358792" cy="358791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702807" y="3011423"/>
              <a:ext cx="326136" cy="326136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27721" y="3036051"/>
              <a:ext cx="223232" cy="223232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7574279" y="3240023"/>
              <a:ext cx="423672" cy="423672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7598663" y="3264407"/>
              <a:ext cx="320040" cy="320040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565135" y="3465575"/>
              <a:ext cx="420624" cy="420624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589519" y="3486911"/>
              <a:ext cx="320040" cy="323088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690104" y="3636263"/>
              <a:ext cx="323088" cy="320040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714488" y="3660647"/>
              <a:ext cx="219455" cy="219456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882127" y="3621023"/>
              <a:ext cx="323088" cy="323088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906511" y="3645407"/>
              <a:ext cx="219455" cy="219456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504176" y="3401567"/>
              <a:ext cx="320040" cy="323088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525511" y="3425951"/>
              <a:ext cx="222503" cy="219456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7696200" y="3291839"/>
              <a:ext cx="323088" cy="320039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7720583" y="3316223"/>
              <a:ext cx="219455" cy="219456"/>
            </a:xfrm>
            <a:prstGeom prst="rect">
              <a:avLst/>
            </a:prstGeom>
          </p:spPr>
        </p:pic>
        <p:pic>
          <p:nvPicPr>
            <p:cNvPr id="118" name="object 118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7793735" y="3383279"/>
              <a:ext cx="423672" cy="420623"/>
            </a:xfrm>
            <a:prstGeom prst="rect">
              <a:avLst/>
            </a:prstGeom>
          </p:spPr>
        </p:pic>
        <p:pic>
          <p:nvPicPr>
            <p:cNvPr id="119" name="object 119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7818119" y="3407663"/>
              <a:ext cx="320040" cy="320040"/>
            </a:xfrm>
            <a:prstGeom prst="rect">
              <a:avLst/>
            </a:prstGeom>
          </p:spPr>
        </p:pic>
        <p:sp>
          <p:nvSpPr>
            <p:cNvPr id="120" name="object 120" descr=""/>
            <p:cNvSpPr/>
            <p:nvPr/>
          </p:nvSpPr>
          <p:spPr>
            <a:xfrm>
              <a:off x="7344202" y="3364882"/>
              <a:ext cx="899160" cy="182880"/>
            </a:xfrm>
            <a:custGeom>
              <a:avLst/>
              <a:gdLst/>
              <a:ahLst/>
              <a:cxnLst/>
              <a:rect l="l" t="t" r="r" b="b"/>
              <a:pathLst>
                <a:path w="899159" h="182879">
                  <a:moveTo>
                    <a:pt x="853404" y="0"/>
                  </a:moveTo>
                  <a:lnTo>
                    <a:pt x="45559" y="0"/>
                  </a:lnTo>
                  <a:lnTo>
                    <a:pt x="27825" y="3580"/>
                  </a:lnTo>
                  <a:lnTo>
                    <a:pt x="13344" y="13344"/>
                  </a:lnTo>
                  <a:lnTo>
                    <a:pt x="3580" y="27825"/>
                  </a:lnTo>
                  <a:lnTo>
                    <a:pt x="0" y="45559"/>
                  </a:lnTo>
                  <a:lnTo>
                    <a:pt x="0" y="137213"/>
                  </a:lnTo>
                  <a:lnTo>
                    <a:pt x="3580" y="154947"/>
                  </a:lnTo>
                  <a:lnTo>
                    <a:pt x="13344" y="169429"/>
                  </a:lnTo>
                  <a:lnTo>
                    <a:pt x="27825" y="179193"/>
                  </a:lnTo>
                  <a:lnTo>
                    <a:pt x="45559" y="182773"/>
                  </a:lnTo>
                  <a:lnTo>
                    <a:pt x="853404" y="182773"/>
                  </a:lnTo>
                  <a:lnTo>
                    <a:pt x="871138" y="179193"/>
                  </a:lnTo>
                  <a:lnTo>
                    <a:pt x="885619" y="169429"/>
                  </a:lnTo>
                  <a:lnTo>
                    <a:pt x="895383" y="154947"/>
                  </a:lnTo>
                  <a:lnTo>
                    <a:pt x="898964" y="137213"/>
                  </a:lnTo>
                  <a:lnTo>
                    <a:pt x="898964" y="45559"/>
                  </a:lnTo>
                  <a:lnTo>
                    <a:pt x="895383" y="27825"/>
                  </a:lnTo>
                  <a:lnTo>
                    <a:pt x="885619" y="13344"/>
                  </a:lnTo>
                  <a:lnTo>
                    <a:pt x="871138" y="3580"/>
                  </a:lnTo>
                  <a:lnTo>
                    <a:pt x="853404" y="0"/>
                  </a:lnTo>
                  <a:close/>
                </a:path>
              </a:pathLst>
            </a:custGeom>
            <a:solidFill>
              <a:srgbClr val="F2B55C">
                <a:alpha val="697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 descr=""/>
          <p:cNvSpPr txBox="1"/>
          <p:nvPr/>
        </p:nvSpPr>
        <p:spPr>
          <a:xfrm>
            <a:off x="7375453" y="3375152"/>
            <a:ext cx="838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latin typeface="Arial"/>
                <a:cs typeface="Arial"/>
              </a:rPr>
              <a:t>TRL-Remnants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22" name="object 122" descr=""/>
          <p:cNvGrpSpPr/>
          <p:nvPr/>
        </p:nvGrpSpPr>
        <p:grpSpPr>
          <a:xfrm>
            <a:off x="6797040" y="1761744"/>
            <a:ext cx="628015" cy="624840"/>
            <a:chOff x="6797040" y="1761744"/>
            <a:chExt cx="628015" cy="624840"/>
          </a:xfrm>
        </p:grpSpPr>
        <p:pic>
          <p:nvPicPr>
            <p:cNvPr id="123" name="object 123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797040" y="1761744"/>
              <a:ext cx="627888" cy="624840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6821424" y="1786128"/>
              <a:ext cx="524255" cy="524256"/>
            </a:xfrm>
            <a:prstGeom prst="rect">
              <a:avLst/>
            </a:prstGeom>
          </p:spPr>
        </p:pic>
      </p:grpSp>
      <p:sp>
        <p:nvSpPr>
          <p:cNvPr id="125" name="object 125" descr=""/>
          <p:cNvSpPr txBox="1"/>
          <p:nvPr/>
        </p:nvSpPr>
        <p:spPr>
          <a:xfrm>
            <a:off x="5120242" y="931163"/>
            <a:ext cx="359537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5085">
              <a:lnSpc>
                <a:spcPct val="100000"/>
              </a:lnSpc>
              <a:spcBef>
                <a:spcPts val="100"/>
              </a:spcBef>
            </a:pPr>
            <a:r>
              <a:rPr dirty="0" sz="1400" spc="-10" b="1" i="1">
                <a:latin typeface="Arial"/>
                <a:cs typeface="Arial"/>
              </a:rPr>
              <a:t>Plozasiran</a:t>
            </a:r>
            <a:endParaRPr sz="1400">
              <a:latin typeface="Arial"/>
              <a:cs typeface="Arial"/>
            </a:endParaRPr>
          </a:p>
          <a:p>
            <a:pPr algn="ctr" marL="12065" marR="5080">
              <a:lnSpc>
                <a:spcPts val="1200"/>
              </a:lnSpc>
              <a:spcBef>
                <a:spcPts val="1135"/>
              </a:spcBef>
            </a:pP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Silencing</a:t>
            </a:r>
            <a:r>
              <a:rPr dirty="0" sz="1200" spc="-40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of</a:t>
            </a:r>
            <a:r>
              <a:rPr dirty="0" sz="1200" spc="-8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APOC3</a:t>
            </a:r>
            <a:r>
              <a:rPr dirty="0" sz="1200" spc="-50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Enables</a:t>
            </a:r>
            <a:r>
              <a:rPr dirty="0" sz="1200" spc="-50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TRL</a:t>
            </a:r>
            <a:r>
              <a:rPr dirty="0" sz="1200" spc="-5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Catabolism</a:t>
            </a:r>
            <a:r>
              <a:rPr dirty="0" sz="1200" spc="-4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spc="-25" b="1" i="1">
                <a:solidFill>
                  <a:srgbClr val="008400"/>
                </a:solidFill>
                <a:latin typeface="Arial"/>
                <a:cs typeface="Arial"/>
              </a:rPr>
              <a:t>and</a:t>
            </a:r>
            <a:r>
              <a:rPr dirty="0" sz="1200" spc="-2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Hepatic</a:t>
            </a:r>
            <a:r>
              <a:rPr dirty="0" sz="1200" spc="-50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Clearance</a:t>
            </a:r>
            <a:r>
              <a:rPr dirty="0" sz="1200" spc="-50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Leading</a:t>
            </a:r>
            <a:r>
              <a:rPr dirty="0" sz="1200" spc="-40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to</a:t>
            </a:r>
            <a:r>
              <a:rPr dirty="0" sz="1200" spc="-40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b="1" i="1">
                <a:solidFill>
                  <a:srgbClr val="008400"/>
                </a:solidFill>
                <a:latin typeface="Arial"/>
                <a:cs typeface="Arial"/>
              </a:rPr>
              <a:t>Reduced</a:t>
            </a:r>
            <a:r>
              <a:rPr dirty="0" sz="1200" spc="-45" b="1" i="1">
                <a:solidFill>
                  <a:srgbClr val="008400"/>
                </a:solidFill>
                <a:latin typeface="Arial"/>
                <a:cs typeface="Arial"/>
              </a:rPr>
              <a:t> </a:t>
            </a:r>
            <a:r>
              <a:rPr dirty="0" sz="1200" spc="-25" b="1" i="1">
                <a:solidFill>
                  <a:srgbClr val="008400"/>
                </a:solidFill>
                <a:latin typeface="Arial"/>
                <a:cs typeface="Arial"/>
              </a:rPr>
              <a:t>TGs</a:t>
            </a:r>
            <a:endParaRPr sz="1200">
              <a:latin typeface="Arial"/>
              <a:cs typeface="Arial"/>
            </a:endParaRPr>
          </a:p>
          <a:p>
            <a:pPr algn="ctr" marL="372745">
              <a:lnSpc>
                <a:spcPct val="100000"/>
              </a:lnSpc>
              <a:spcBef>
                <a:spcPts val="715"/>
              </a:spcBef>
            </a:pPr>
            <a:r>
              <a:rPr dirty="0" sz="700" spc="-10">
                <a:latin typeface="Arial"/>
                <a:cs typeface="Arial"/>
              </a:rPr>
              <a:t>Chylomicron</a:t>
            </a:r>
            <a:endParaRPr sz="700">
              <a:latin typeface="Arial"/>
              <a:cs typeface="Arial"/>
            </a:endParaRPr>
          </a:p>
          <a:p>
            <a:pPr marL="2189480">
              <a:lnSpc>
                <a:spcPct val="100000"/>
              </a:lnSpc>
              <a:spcBef>
                <a:spcPts val="385"/>
              </a:spcBef>
            </a:pPr>
            <a:r>
              <a:rPr dirty="0" sz="700" spc="-20">
                <a:latin typeface="Arial"/>
                <a:cs typeface="Arial"/>
              </a:rPr>
              <a:t>VLDL</a:t>
            </a:r>
            <a:endParaRPr sz="700">
              <a:latin typeface="Arial"/>
              <a:cs typeface="Arial"/>
            </a:endParaRPr>
          </a:p>
        </p:txBody>
      </p:sp>
      <p:grpSp>
        <p:nvGrpSpPr>
          <p:cNvPr id="126" name="object 126" descr=""/>
          <p:cNvGrpSpPr/>
          <p:nvPr/>
        </p:nvGrpSpPr>
        <p:grpSpPr>
          <a:xfrm>
            <a:off x="6552627" y="1941576"/>
            <a:ext cx="1028065" cy="463550"/>
            <a:chOff x="6552627" y="1941576"/>
            <a:chExt cx="1028065" cy="463550"/>
          </a:xfrm>
        </p:grpSpPr>
        <p:pic>
          <p:nvPicPr>
            <p:cNvPr id="127" name="object 127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7117079" y="1941576"/>
              <a:ext cx="463296" cy="463295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43673" y="1966702"/>
              <a:ext cx="358791" cy="358791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6552627" y="1976890"/>
              <a:ext cx="777240" cy="182880"/>
            </a:xfrm>
            <a:custGeom>
              <a:avLst/>
              <a:gdLst/>
              <a:ahLst/>
              <a:cxnLst/>
              <a:rect l="l" t="t" r="r" b="b"/>
              <a:pathLst>
                <a:path w="777240" h="182880">
                  <a:moveTo>
                    <a:pt x="731086" y="0"/>
                  </a:moveTo>
                  <a:lnTo>
                    <a:pt x="45559" y="0"/>
                  </a:lnTo>
                  <a:lnTo>
                    <a:pt x="27825" y="3580"/>
                  </a:lnTo>
                  <a:lnTo>
                    <a:pt x="13344" y="13344"/>
                  </a:lnTo>
                  <a:lnTo>
                    <a:pt x="3580" y="27825"/>
                  </a:lnTo>
                  <a:lnTo>
                    <a:pt x="0" y="45559"/>
                  </a:lnTo>
                  <a:lnTo>
                    <a:pt x="0" y="137213"/>
                  </a:lnTo>
                  <a:lnTo>
                    <a:pt x="3580" y="154946"/>
                  </a:lnTo>
                  <a:lnTo>
                    <a:pt x="13344" y="169428"/>
                  </a:lnTo>
                  <a:lnTo>
                    <a:pt x="27825" y="179192"/>
                  </a:lnTo>
                  <a:lnTo>
                    <a:pt x="45559" y="182773"/>
                  </a:lnTo>
                  <a:lnTo>
                    <a:pt x="731086" y="182773"/>
                  </a:lnTo>
                  <a:lnTo>
                    <a:pt x="748820" y="179192"/>
                  </a:lnTo>
                  <a:lnTo>
                    <a:pt x="763302" y="169428"/>
                  </a:lnTo>
                  <a:lnTo>
                    <a:pt x="773066" y="154946"/>
                  </a:lnTo>
                  <a:lnTo>
                    <a:pt x="776646" y="137213"/>
                  </a:lnTo>
                  <a:lnTo>
                    <a:pt x="776646" y="45559"/>
                  </a:lnTo>
                  <a:lnTo>
                    <a:pt x="773066" y="27825"/>
                  </a:lnTo>
                  <a:lnTo>
                    <a:pt x="763302" y="13344"/>
                  </a:lnTo>
                  <a:lnTo>
                    <a:pt x="748820" y="3580"/>
                  </a:lnTo>
                  <a:lnTo>
                    <a:pt x="731086" y="0"/>
                  </a:lnTo>
                  <a:close/>
                </a:path>
              </a:pathLst>
            </a:custGeom>
            <a:solidFill>
              <a:srgbClr val="F2B55C">
                <a:alpha val="701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0" name="object 130" descr=""/>
          <p:cNvSpPr txBox="1"/>
          <p:nvPr/>
        </p:nvSpPr>
        <p:spPr>
          <a:xfrm>
            <a:off x="6580702" y="1988311"/>
            <a:ext cx="248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 b="1">
                <a:latin typeface="Arial"/>
                <a:cs typeface="Arial"/>
              </a:rPr>
              <a:t>TRL</a:t>
            </a:r>
            <a:endParaRPr sz="900">
              <a:latin typeface="Arial"/>
              <a:cs typeface="Arial"/>
            </a:endParaRPr>
          </a:p>
        </p:txBody>
      </p:sp>
      <p:sp>
        <p:nvSpPr>
          <p:cNvPr id="131" name="object 13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5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409048"/>
            <a:ext cx="9144000" cy="3735070"/>
            <a:chOff x="0" y="1409048"/>
            <a:chExt cx="9144000" cy="37350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36591"/>
              <a:ext cx="9144000" cy="406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909" y="1464590"/>
              <a:ext cx="5311866" cy="31385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6337" y="3821195"/>
              <a:ext cx="2879562" cy="6231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4437" y="3821195"/>
              <a:ext cx="2879562" cy="623148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26338" y="2901369"/>
              <a:ext cx="2879562" cy="79681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64438" y="2901369"/>
              <a:ext cx="2879562" cy="79681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26337" y="1409048"/>
              <a:ext cx="2879562" cy="623148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4437" y="1409048"/>
              <a:ext cx="2879562" cy="623148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26337" y="2155209"/>
              <a:ext cx="2879562" cy="62314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64437" y="2155209"/>
              <a:ext cx="2879562" cy="623148"/>
            </a:xfrm>
            <a:prstGeom prst="rect">
              <a:avLst/>
            </a:prstGeom>
          </p:spPr>
        </p:pic>
      </p:grpSp>
      <p:sp>
        <p:nvSpPr>
          <p:cNvPr id="15" name="object 15" descr=""/>
          <p:cNvSpPr txBox="1"/>
          <p:nvPr/>
        </p:nvSpPr>
        <p:spPr>
          <a:xfrm>
            <a:off x="447166" y="617219"/>
            <a:ext cx="8207375" cy="375729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260350" marR="1735455" indent="-171450">
              <a:lnSpc>
                <a:spcPts val="1490"/>
              </a:lnSpc>
              <a:spcBef>
                <a:spcPts val="305"/>
              </a:spcBef>
              <a:buClr>
                <a:srgbClr val="009CDE"/>
              </a:buClr>
              <a:buFont typeface="Arial"/>
              <a:buChar char="■"/>
              <a:tabLst>
                <a:tab pos="260350" algn="l"/>
              </a:tabLst>
            </a:pP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Arrowhead's</a:t>
            </a:r>
            <a:r>
              <a:rPr dirty="0" sz="1400" spc="-5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Targeted</a:t>
            </a:r>
            <a:r>
              <a:rPr dirty="0" sz="1400" spc="-4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RNAi</a:t>
            </a:r>
            <a:r>
              <a:rPr dirty="0" sz="1400" spc="-5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Molecule</a:t>
            </a:r>
            <a:r>
              <a:rPr dirty="0" sz="1400" spc="-4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(TRiM</a:t>
            </a:r>
            <a:r>
              <a:rPr dirty="0" baseline="24691" sz="1350">
                <a:solidFill>
                  <a:srgbClr val="7F7F7F"/>
                </a:solidFill>
                <a:latin typeface="Century Gothic"/>
                <a:cs typeface="Century Gothic"/>
              </a:rPr>
              <a:t>TM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)</a:t>
            </a:r>
            <a:r>
              <a:rPr dirty="0" sz="1400" spc="-5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technology</a:t>
            </a:r>
            <a:r>
              <a:rPr dirty="0" sz="1400" spc="-4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leverages</a:t>
            </a:r>
            <a:r>
              <a:rPr dirty="0" sz="1400" spc="-5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7F7F7F"/>
                </a:solidFill>
                <a:latin typeface="Century Gothic"/>
                <a:cs typeface="Century Gothic"/>
              </a:rPr>
              <a:t>the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RNAi</a:t>
            </a:r>
            <a:r>
              <a:rPr dirty="0" sz="1400" spc="-4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7F7F7F"/>
                </a:solidFill>
                <a:latin typeface="Century Gothic"/>
                <a:cs typeface="Century Gothic"/>
              </a:rPr>
              <a:t>mechanism</a:t>
            </a:r>
            <a:endParaRPr sz="1400">
              <a:latin typeface="Century Gothic"/>
              <a:cs typeface="Century Gothic"/>
            </a:endParaRPr>
          </a:p>
          <a:p>
            <a:pPr marL="260350" marR="1866900" indent="-171450">
              <a:lnSpc>
                <a:spcPts val="1510"/>
              </a:lnSpc>
              <a:spcBef>
                <a:spcPts val="800"/>
              </a:spcBef>
              <a:buClr>
                <a:srgbClr val="009CDE"/>
              </a:buClr>
              <a:buFont typeface="Arial"/>
              <a:buChar char="■"/>
              <a:tabLst>
                <a:tab pos="260350" algn="l"/>
              </a:tabLst>
            </a:pP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RNAi</a:t>
            </a:r>
            <a:r>
              <a:rPr dirty="0" sz="1400" spc="-3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is</a:t>
            </a:r>
            <a:r>
              <a:rPr dirty="0" sz="1400" spc="-3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a</a:t>
            </a:r>
            <a:r>
              <a:rPr dirty="0" sz="14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natural</a:t>
            </a:r>
            <a:r>
              <a:rPr dirty="0" sz="1400" spc="-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process</a:t>
            </a:r>
            <a:r>
              <a:rPr dirty="0" sz="1400" spc="-3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that</a:t>
            </a:r>
            <a:r>
              <a:rPr dirty="0" sz="1400" spc="-2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uses</a:t>
            </a:r>
            <a:r>
              <a:rPr dirty="0" sz="1400" spc="-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short</a:t>
            </a:r>
            <a:r>
              <a:rPr dirty="0" sz="1400" spc="-2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fragments</a:t>
            </a:r>
            <a:r>
              <a:rPr dirty="0" sz="1400" spc="-3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of</a:t>
            </a:r>
            <a:r>
              <a:rPr dirty="0" sz="1400" spc="-3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RNA</a:t>
            </a:r>
            <a:r>
              <a:rPr dirty="0" sz="1400" spc="-2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molecules</a:t>
            </a:r>
            <a:r>
              <a:rPr dirty="0" sz="1400" spc="-3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 spc="-25">
                <a:solidFill>
                  <a:srgbClr val="7F7F7F"/>
                </a:solidFill>
                <a:latin typeface="Century Gothic"/>
                <a:cs typeface="Century Gothic"/>
              </a:rPr>
              <a:t>to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interfere</a:t>
            </a:r>
            <a:r>
              <a:rPr dirty="0" sz="1400" spc="-4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with</a:t>
            </a:r>
            <a:r>
              <a:rPr dirty="0" sz="1400" spc="-4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mRNA</a:t>
            </a:r>
            <a:r>
              <a:rPr dirty="0" sz="1400" spc="-4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translation</a:t>
            </a:r>
            <a:r>
              <a:rPr dirty="0" sz="1400" spc="-45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into</a:t>
            </a:r>
            <a:r>
              <a:rPr dirty="0" sz="1400" spc="-5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>
                <a:solidFill>
                  <a:srgbClr val="7F7F7F"/>
                </a:solidFill>
                <a:latin typeface="Century Gothic"/>
                <a:cs typeface="Century Gothic"/>
              </a:rPr>
              <a:t>associated</a:t>
            </a:r>
            <a:r>
              <a:rPr dirty="0" sz="1400" spc="-40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400" spc="-10">
                <a:solidFill>
                  <a:srgbClr val="7F7F7F"/>
                </a:solidFill>
                <a:latin typeface="Century Gothic"/>
                <a:cs typeface="Century Gothic"/>
              </a:rPr>
              <a:t>proteins.</a:t>
            </a:r>
            <a:endParaRPr sz="1400">
              <a:latin typeface="Century Gothic"/>
              <a:cs typeface="Century Gothic"/>
            </a:endParaRPr>
          </a:p>
          <a:p>
            <a:pPr marL="5938520">
              <a:lnSpc>
                <a:spcPts val="875"/>
              </a:lnSpc>
            </a:pPr>
            <a:r>
              <a:rPr dirty="0" sz="1200" b="1">
                <a:latin typeface="Century Gothic"/>
                <a:cs typeface="Century Gothic"/>
              </a:rPr>
              <a:t>High</a:t>
            </a:r>
            <a:r>
              <a:rPr dirty="0" sz="1200" spc="-15" b="1">
                <a:latin typeface="Century Gothic"/>
                <a:cs typeface="Century Gothic"/>
              </a:rPr>
              <a:t> </a:t>
            </a:r>
            <a:r>
              <a:rPr dirty="0" sz="1200" spc="-10" b="1">
                <a:latin typeface="Century Gothic"/>
                <a:cs typeface="Century Gothic"/>
              </a:rPr>
              <a:t>Specificity:</a:t>
            </a:r>
            <a:endParaRPr sz="1200">
              <a:latin typeface="Century Gothic"/>
              <a:cs typeface="Century Gothic"/>
            </a:endParaRPr>
          </a:p>
          <a:p>
            <a:pPr marL="5938520" marR="115570">
              <a:lnSpc>
                <a:spcPts val="1200"/>
              </a:lnSpc>
              <a:spcBef>
                <a:spcPts val="120"/>
              </a:spcBef>
            </a:pPr>
            <a:r>
              <a:rPr dirty="0" sz="1200">
                <a:latin typeface="Century Gothic"/>
                <a:cs typeface="Century Gothic"/>
              </a:rPr>
              <a:t>Allowing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to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suppress</a:t>
            </a:r>
            <a:r>
              <a:rPr dirty="0" sz="1200" spc="-35">
                <a:latin typeface="Century Gothic"/>
                <a:cs typeface="Century Gothic"/>
              </a:rPr>
              <a:t> </a:t>
            </a:r>
            <a:r>
              <a:rPr dirty="0" sz="1200" spc="-25">
                <a:latin typeface="Century Gothic"/>
                <a:cs typeface="Century Gothic"/>
              </a:rPr>
              <a:t>the </a:t>
            </a:r>
            <a:r>
              <a:rPr dirty="0" sz="1200">
                <a:latin typeface="Century Gothic"/>
                <a:cs typeface="Century Gothic"/>
              </a:rPr>
              <a:t>expression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of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a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specific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 spc="-20">
                <a:latin typeface="Century Gothic"/>
                <a:cs typeface="Century Gothic"/>
              </a:rPr>
              <a:t>gene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200">
              <a:latin typeface="Century Gothic"/>
              <a:cs typeface="Century Gothic"/>
            </a:endParaRPr>
          </a:p>
          <a:p>
            <a:pPr marL="5938520">
              <a:lnSpc>
                <a:spcPts val="1320"/>
              </a:lnSpc>
            </a:pPr>
            <a:r>
              <a:rPr dirty="0" sz="1200" b="1">
                <a:latin typeface="Century Gothic"/>
                <a:cs typeface="Century Gothic"/>
              </a:rPr>
              <a:t>Potent</a:t>
            </a:r>
            <a:r>
              <a:rPr dirty="0" sz="1200" spc="-25" b="1">
                <a:latin typeface="Century Gothic"/>
                <a:cs typeface="Century Gothic"/>
              </a:rPr>
              <a:t> </a:t>
            </a:r>
            <a:r>
              <a:rPr dirty="0" sz="1200" spc="-10" b="1">
                <a:latin typeface="Century Gothic"/>
                <a:cs typeface="Century Gothic"/>
              </a:rPr>
              <a:t>Activity:</a:t>
            </a:r>
            <a:endParaRPr sz="1200">
              <a:latin typeface="Century Gothic"/>
              <a:cs typeface="Century Gothic"/>
            </a:endParaRPr>
          </a:p>
          <a:p>
            <a:pPr marL="5938520" marR="43180">
              <a:lnSpc>
                <a:spcPts val="1200"/>
              </a:lnSpc>
              <a:spcBef>
                <a:spcPts val="120"/>
              </a:spcBef>
            </a:pPr>
            <a:r>
              <a:rPr dirty="0" sz="1200">
                <a:latin typeface="Century Gothic"/>
                <a:cs typeface="Century Gothic"/>
              </a:rPr>
              <a:t>Deep</a:t>
            </a:r>
            <a:r>
              <a:rPr dirty="0" sz="1200" spc="-4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and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consistent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silencing </a:t>
            </a:r>
            <a:r>
              <a:rPr dirty="0" sz="1200">
                <a:latin typeface="Century Gothic"/>
                <a:cs typeface="Century Gothic"/>
              </a:rPr>
              <a:t>of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target</a:t>
            </a:r>
            <a:r>
              <a:rPr dirty="0" sz="1200" spc="-5">
                <a:latin typeface="Century Gothic"/>
                <a:cs typeface="Century Gothic"/>
              </a:rPr>
              <a:t> </a:t>
            </a:r>
            <a:r>
              <a:rPr dirty="0" sz="1200" spc="-20">
                <a:latin typeface="Century Gothic"/>
                <a:cs typeface="Century Gothic"/>
              </a:rPr>
              <a:t>genes</a:t>
            </a:r>
            <a:endParaRPr sz="1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Century Gothic"/>
              <a:cs typeface="Century Gothic"/>
            </a:endParaRPr>
          </a:p>
          <a:p>
            <a:pPr marL="5947410">
              <a:lnSpc>
                <a:spcPts val="1320"/>
              </a:lnSpc>
              <a:spcBef>
                <a:spcPts val="5"/>
              </a:spcBef>
            </a:pPr>
            <a:r>
              <a:rPr dirty="0" sz="1200" spc="-10" b="1">
                <a:latin typeface="Century Gothic"/>
                <a:cs typeface="Century Gothic"/>
              </a:rPr>
              <a:t>Safety</a:t>
            </a:r>
            <a:r>
              <a:rPr dirty="0" sz="1200" spc="-10">
                <a:latin typeface="Century Gothic"/>
                <a:cs typeface="Century Gothic"/>
              </a:rPr>
              <a:t>:</a:t>
            </a:r>
            <a:endParaRPr sz="1200">
              <a:latin typeface="Century Gothic"/>
              <a:cs typeface="Century Gothic"/>
            </a:endParaRPr>
          </a:p>
          <a:p>
            <a:pPr marL="5947410" marR="302895">
              <a:lnSpc>
                <a:spcPct val="85600"/>
              </a:lnSpc>
              <a:spcBef>
                <a:spcPts val="85"/>
              </a:spcBef>
            </a:pPr>
            <a:r>
              <a:rPr dirty="0" sz="1200">
                <a:latin typeface="Century Gothic"/>
                <a:cs typeface="Century Gothic"/>
              </a:rPr>
              <a:t>Minimal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off</a:t>
            </a:r>
            <a:r>
              <a:rPr dirty="0" sz="1200" spc="-2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target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adverse </a:t>
            </a:r>
            <a:r>
              <a:rPr dirty="0" sz="1200">
                <a:latin typeface="Century Gothic"/>
                <a:cs typeface="Century Gothic"/>
              </a:rPr>
              <a:t>effects</a:t>
            </a:r>
            <a:r>
              <a:rPr dirty="0" sz="1200" spc="-2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due</a:t>
            </a:r>
            <a:r>
              <a:rPr dirty="0" sz="1200" spc="-1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to</a:t>
            </a:r>
            <a:r>
              <a:rPr dirty="0" sz="1200" spc="-15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targeted </a:t>
            </a:r>
            <a:r>
              <a:rPr dirty="0" sz="1200">
                <a:latin typeface="Century Gothic"/>
                <a:cs typeface="Century Gothic"/>
              </a:rPr>
              <a:t>delivery</a:t>
            </a:r>
            <a:r>
              <a:rPr dirty="0" sz="1200" spc="-3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(GalNAc)</a:t>
            </a:r>
            <a:r>
              <a:rPr dirty="0" sz="1200" spc="-35">
                <a:latin typeface="Century Gothic"/>
                <a:cs typeface="Century Gothic"/>
              </a:rPr>
              <a:t> </a:t>
            </a:r>
            <a:r>
              <a:rPr dirty="0" sz="1200" spc="-25">
                <a:latin typeface="Century Gothic"/>
                <a:cs typeface="Century Gothic"/>
              </a:rPr>
              <a:t>and </a:t>
            </a:r>
            <a:r>
              <a:rPr dirty="0" sz="1200">
                <a:latin typeface="Century Gothic"/>
                <a:cs typeface="Century Gothic"/>
              </a:rPr>
              <a:t>sequence</a:t>
            </a:r>
            <a:r>
              <a:rPr dirty="0" sz="1200" spc="-50">
                <a:latin typeface="Century Gothic"/>
                <a:cs typeface="Century Gothic"/>
              </a:rPr>
              <a:t> </a:t>
            </a:r>
            <a:r>
              <a:rPr dirty="0" sz="1200" spc="-10">
                <a:latin typeface="Century Gothic"/>
                <a:cs typeface="Century Gothic"/>
              </a:rPr>
              <a:t>specificity</a:t>
            </a:r>
            <a:endParaRPr sz="1200">
              <a:latin typeface="Century Gothic"/>
              <a:cs typeface="Century Gothic"/>
            </a:endParaRPr>
          </a:p>
          <a:p>
            <a:pPr marL="5938520">
              <a:lnSpc>
                <a:spcPts val="1320"/>
              </a:lnSpc>
              <a:spcBef>
                <a:spcPts val="1440"/>
              </a:spcBef>
            </a:pPr>
            <a:r>
              <a:rPr dirty="0" sz="1200" b="1">
                <a:latin typeface="Century Gothic"/>
                <a:cs typeface="Century Gothic"/>
              </a:rPr>
              <a:t>Infrequent</a:t>
            </a:r>
            <a:r>
              <a:rPr dirty="0" sz="1200" spc="-65" b="1">
                <a:latin typeface="Century Gothic"/>
                <a:cs typeface="Century Gothic"/>
              </a:rPr>
              <a:t> </a:t>
            </a:r>
            <a:r>
              <a:rPr dirty="0" sz="1200" spc="-10" b="1">
                <a:latin typeface="Century Gothic"/>
                <a:cs typeface="Century Gothic"/>
              </a:rPr>
              <a:t>Dosing:</a:t>
            </a:r>
            <a:endParaRPr sz="1200">
              <a:latin typeface="Century Gothic"/>
              <a:cs typeface="Century Gothic"/>
            </a:endParaRPr>
          </a:p>
          <a:p>
            <a:pPr marL="5938520" marR="186690">
              <a:lnSpc>
                <a:spcPts val="1200"/>
              </a:lnSpc>
              <a:spcBef>
                <a:spcPts val="120"/>
              </a:spcBef>
            </a:pPr>
            <a:r>
              <a:rPr dirty="0" sz="1200">
                <a:latin typeface="Century Gothic"/>
                <a:cs typeface="Century Gothic"/>
              </a:rPr>
              <a:t>Long</a:t>
            </a:r>
            <a:r>
              <a:rPr dirty="0" sz="1200" spc="-1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tissue</a:t>
            </a:r>
            <a:r>
              <a:rPr dirty="0" sz="1200" spc="-30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PK/PD,</a:t>
            </a:r>
            <a:r>
              <a:rPr dirty="0" sz="1200" spc="-15">
                <a:latin typeface="Century Gothic"/>
                <a:cs typeface="Century Gothic"/>
              </a:rPr>
              <a:t> </a:t>
            </a:r>
            <a:r>
              <a:rPr dirty="0" sz="1200">
                <a:latin typeface="Century Gothic"/>
                <a:cs typeface="Century Gothic"/>
              </a:rPr>
              <a:t>on</a:t>
            </a:r>
            <a:r>
              <a:rPr dirty="0" sz="1200" spc="-10">
                <a:latin typeface="Century Gothic"/>
                <a:cs typeface="Century Gothic"/>
              </a:rPr>
              <a:t> target effect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4</a:t>
            </a:fld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31926" y="120395"/>
            <a:ext cx="662813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Key</a:t>
            </a:r>
            <a:r>
              <a:rPr dirty="0" spc="-25"/>
              <a:t> </a:t>
            </a:r>
            <a:r>
              <a:rPr dirty="0"/>
              <a:t>Features</a:t>
            </a:r>
            <a:r>
              <a:rPr dirty="0" spc="-35"/>
              <a:t> </a:t>
            </a:r>
            <a:r>
              <a:rPr dirty="0"/>
              <a:t>Of</a:t>
            </a:r>
            <a:r>
              <a:rPr dirty="0" spc="-25"/>
              <a:t> </a:t>
            </a:r>
            <a:r>
              <a:rPr dirty="0"/>
              <a:t>Using</a:t>
            </a:r>
            <a:r>
              <a:rPr dirty="0" spc="-20"/>
              <a:t> </a:t>
            </a:r>
            <a:r>
              <a:rPr dirty="0"/>
              <a:t>RNAi</a:t>
            </a:r>
            <a:r>
              <a:rPr dirty="0" spc="-35"/>
              <a:t> </a:t>
            </a:r>
            <a:r>
              <a:rPr dirty="0"/>
              <a:t>As</a:t>
            </a:r>
            <a:r>
              <a:rPr dirty="0" spc="-35"/>
              <a:t> </a:t>
            </a:r>
            <a:r>
              <a:rPr dirty="0"/>
              <a:t>A</a:t>
            </a:r>
            <a:r>
              <a:rPr dirty="0" spc="-35"/>
              <a:t> </a:t>
            </a:r>
            <a:r>
              <a:rPr dirty="0"/>
              <a:t>Therapeutic</a:t>
            </a:r>
            <a:r>
              <a:rPr dirty="0" spc="-30"/>
              <a:t> </a:t>
            </a:r>
            <a:r>
              <a:rPr dirty="0" spc="-10"/>
              <a:t>Modality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6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427982"/>
            <a:ext cx="9144000" cy="715645"/>
            <a:chOff x="0" y="4427982"/>
            <a:chExt cx="9144000" cy="715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36591"/>
              <a:ext cx="9144000" cy="406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87350" y="4537455"/>
            <a:ext cx="211836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10" b="1">
                <a:latin typeface="Century Gothic"/>
                <a:cs typeface="Century Gothic"/>
              </a:rPr>
              <a:t>SHASTA-</a:t>
            </a:r>
            <a:r>
              <a:rPr dirty="0" sz="700" b="1">
                <a:latin typeface="Century Gothic"/>
                <a:cs typeface="Century Gothic"/>
              </a:rPr>
              <a:t>2</a:t>
            </a:r>
            <a:r>
              <a:rPr dirty="0" sz="700">
                <a:latin typeface="Century Gothic"/>
                <a:cs typeface="Century Gothic"/>
              </a:rPr>
              <a:t>. *All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samples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taken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after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≥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10 hour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20">
                <a:latin typeface="Century Gothic"/>
                <a:cs typeface="Century Gothic"/>
              </a:rPr>
              <a:t>fast.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76659" y="1389888"/>
            <a:ext cx="2790190" cy="1960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30" b="1">
                <a:latin typeface="Arial"/>
                <a:cs typeface="Arial"/>
              </a:rPr>
              <a:t>Study </a:t>
            </a:r>
            <a:r>
              <a:rPr dirty="0" sz="1100" spc="-35" b="1">
                <a:latin typeface="Arial"/>
                <a:cs typeface="Arial"/>
              </a:rPr>
              <a:t>Population: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SHTG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history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25">
                <a:latin typeface="Arial"/>
                <a:cs typeface="Arial"/>
              </a:rPr>
              <a:t> TG</a:t>
            </a:r>
            <a:endParaRPr sz="1100">
              <a:latin typeface="Arial"/>
              <a:cs typeface="Arial"/>
            </a:endParaRPr>
          </a:p>
          <a:p>
            <a:pPr marL="12700" marR="589280" indent="113030">
              <a:lnSpc>
                <a:spcPts val="1200"/>
              </a:lnSpc>
              <a:spcBef>
                <a:spcPts val="140"/>
              </a:spcBef>
              <a:buChar char="&gt;"/>
              <a:tabLst>
                <a:tab pos="125730" algn="l"/>
              </a:tabLst>
            </a:pPr>
            <a:r>
              <a:rPr dirty="0" u="none" sz="1100" spc="-20">
                <a:latin typeface="Arial"/>
                <a:cs typeface="Arial"/>
              </a:rPr>
              <a:t>500</a:t>
            </a:r>
            <a:r>
              <a:rPr dirty="0" u="none" sz="1100" spc="-55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mg/dL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and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fasting</a:t>
            </a:r>
            <a:r>
              <a:rPr dirty="0" u="none" sz="1100" spc="-50">
                <a:latin typeface="Arial"/>
                <a:cs typeface="Arial"/>
              </a:rPr>
              <a:t> </a:t>
            </a:r>
            <a:r>
              <a:rPr dirty="0" u="none" sz="1100" spc="-25">
                <a:latin typeface="Arial"/>
                <a:cs typeface="Arial"/>
              </a:rPr>
              <a:t>TG</a:t>
            </a:r>
            <a:r>
              <a:rPr dirty="0" u="none" sz="1100" spc="-65">
                <a:latin typeface="Arial"/>
                <a:cs typeface="Arial"/>
              </a:rPr>
              <a:t> </a:t>
            </a:r>
            <a:r>
              <a:rPr dirty="0" u="none" sz="1100">
                <a:latin typeface="Arial"/>
                <a:cs typeface="Arial"/>
              </a:rPr>
              <a:t>of</a:t>
            </a:r>
            <a:r>
              <a:rPr dirty="0" u="none" sz="1100" spc="-45">
                <a:latin typeface="Arial"/>
                <a:cs typeface="Arial"/>
              </a:rPr>
              <a:t> </a:t>
            </a:r>
            <a:r>
              <a:rPr dirty="0" u="none" sz="1100" spc="-20">
                <a:latin typeface="Arial"/>
                <a:cs typeface="Arial"/>
              </a:rPr>
              <a:t>500</a:t>
            </a:r>
            <a:r>
              <a:rPr dirty="0" u="none" sz="1100" spc="-40">
                <a:latin typeface="Arial"/>
                <a:cs typeface="Arial"/>
              </a:rPr>
              <a:t> </a:t>
            </a:r>
            <a:r>
              <a:rPr dirty="0" u="none" sz="1100" spc="-50">
                <a:latin typeface="Arial"/>
                <a:cs typeface="Arial"/>
              </a:rPr>
              <a:t>– </a:t>
            </a:r>
            <a:r>
              <a:rPr dirty="0" u="none" sz="1100" spc="-25">
                <a:latin typeface="Arial"/>
                <a:cs typeface="Arial"/>
              </a:rPr>
              <a:t>4,000 mg/dL during </a:t>
            </a:r>
            <a:r>
              <a:rPr dirty="0" u="none" sz="1100" spc="-30">
                <a:latin typeface="Arial"/>
                <a:cs typeface="Arial"/>
              </a:rPr>
              <a:t>screening</a:t>
            </a:r>
            <a:r>
              <a:rPr dirty="0" u="none" sz="1100" spc="-20">
                <a:latin typeface="Arial"/>
                <a:cs typeface="Arial"/>
              </a:rPr>
              <a:t> </a:t>
            </a:r>
            <a:r>
              <a:rPr dirty="0" u="none" sz="1100" spc="-10">
                <a:latin typeface="Arial"/>
                <a:cs typeface="Arial"/>
              </a:rPr>
              <a:t>period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300"/>
              </a:lnSpc>
              <a:spcBef>
                <a:spcPts val="15"/>
              </a:spcBef>
            </a:pPr>
            <a:r>
              <a:rPr dirty="0" sz="1100" spc="-35" b="1">
                <a:latin typeface="Arial"/>
                <a:cs typeface="Arial"/>
              </a:rPr>
              <a:t>Key</a:t>
            </a:r>
            <a:r>
              <a:rPr dirty="0" sz="1100" spc="-20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Endpoints*: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%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change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from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baseline</a:t>
            </a:r>
            <a:r>
              <a:rPr dirty="0" sz="1100" spc="-1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and </a:t>
            </a:r>
            <a:r>
              <a:rPr dirty="0" sz="1100" spc="-20">
                <a:latin typeface="Arial"/>
                <a:cs typeface="Arial"/>
              </a:rPr>
              <a:t>over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time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in:</a:t>
            </a:r>
            <a:endParaRPr sz="1100">
              <a:latin typeface="Arial"/>
              <a:cs typeface="Arial"/>
            </a:endParaRPr>
          </a:p>
          <a:p>
            <a:pPr lvl="1" marL="523875" indent="-168910">
              <a:lnSpc>
                <a:spcPts val="1145"/>
              </a:lnSpc>
              <a:buFont typeface="Arial"/>
              <a:buChar char="•"/>
              <a:tabLst>
                <a:tab pos="523875" algn="l"/>
              </a:tabLst>
            </a:pPr>
            <a:r>
              <a:rPr dirty="0" sz="1100" spc="-30" b="1">
                <a:latin typeface="Arial"/>
                <a:cs typeface="Arial"/>
              </a:rPr>
              <a:t>Primary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35" b="1">
                <a:latin typeface="Arial"/>
                <a:cs typeface="Arial"/>
              </a:rPr>
              <a:t>endpoint:</a:t>
            </a:r>
            <a:r>
              <a:rPr dirty="0" sz="1100" spc="-5" b="1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TG</a:t>
            </a:r>
            <a:endParaRPr sz="1100">
              <a:latin typeface="Arial"/>
              <a:cs typeface="Arial"/>
            </a:endParaRPr>
          </a:p>
          <a:p>
            <a:pPr lvl="1" marL="523875" marR="166370" indent="-168910">
              <a:lnSpc>
                <a:spcPts val="1200"/>
              </a:lnSpc>
              <a:spcBef>
                <a:spcPts val="13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1100" spc="-35" b="1">
                <a:latin typeface="Arial"/>
                <a:cs typeface="Arial"/>
              </a:rPr>
              <a:t>Key</a:t>
            </a:r>
            <a:r>
              <a:rPr dirty="0" sz="1100" spc="-30" b="1">
                <a:latin typeface="Arial"/>
                <a:cs typeface="Arial"/>
              </a:rPr>
              <a:t> LP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parameters:</a:t>
            </a:r>
            <a:r>
              <a:rPr dirty="0" sz="1100" spc="-15" b="1">
                <a:latin typeface="Arial"/>
                <a:cs typeface="Arial"/>
              </a:rPr>
              <a:t> </a:t>
            </a:r>
            <a:r>
              <a:rPr dirty="0" sz="1100" spc="-35">
                <a:latin typeface="Arial"/>
                <a:cs typeface="Arial"/>
              </a:rPr>
              <a:t>APOC3,</a:t>
            </a:r>
            <a:r>
              <a:rPr dirty="0" sz="1100" spc="-20">
                <a:latin typeface="Arial"/>
                <a:cs typeface="Arial"/>
              </a:rPr>
              <a:t> non- </a:t>
            </a:r>
            <a:r>
              <a:rPr dirty="0" sz="1100" spc="-20">
                <a:latin typeface="Arial"/>
                <a:cs typeface="Arial"/>
              </a:rPr>
              <a:t>	</a:t>
            </a:r>
            <a:r>
              <a:rPr dirty="0" sz="1100" spc="-40">
                <a:latin typeface="Arial"/>
                <a:cs typeface="Arial"/>
              </a:rPr>
              <a:t>HDL-</a:t>
            </a:r>
            <a:r>
              <a:rPr dirty="0" sz="1100">
                <a:latin typeface="Arial"/>
                <a:cs typeface="Arial"/>
              </a:rPr>
              <a:t>C,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LDL-</a:t>
            </a:r>
            <a:r>
              <a:rPr dirty="0" sz="1100">
                <a:latin typeface="Arial"/>
                <a:cs typeface="Arial"/>
              </a:rPr>
              <a:t>C,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40">
                <a:latin typeface="Arial"/>
                <a:cs typeface="Arial"/>
              </a:rPr>
              <a:t>HDL-</a:t>
            </a:r>
            <a:r>
              <a:rPr dirty="0" sz="1100">
                <a:latin typeface="Arial"/>
                <a:cs typeface="Arial"/>
              </a:rPr>
              <a:t>C,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APOB,</a:t>
            </a:r>
            <a:endParaRPr sz="1100">
              <a:latin typeface="Arial"/>
              <a:cs typeface="Arial"/>
            </a:endParaRPr>
          </a:p>
          <a:p>
            <a:pPr marL="526415">
              <a:lnSpc>
                <a:spcPts val="1265"/>
              </a:lnSpc>
            </a:pPr>
            <a:r>
              <a:rPr dirty="0" sz="1100" spc="-30">
                <a:latin typeface="Arial"/>
                <a:cs typeface="Arial"/>
              </a:rPr>
              <a:t>Remnant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Cholesterol</a:t>
            </a:r>
            <a:endParaRPr sz="1100">
              <a:latin typeface="Arial"/>
              <a:cs typeface="Arial"/>
            </a:endParaRPr>
          </a:p>
          <a:p>
            <a:pPr lvl="1" marL="523875" indent="-168910">
              <a:lnSpc>
                <a:spcPts val="1250"/>
              </a:lnSpc>
              <a:buFont typeface="Arial"/>
              <a:buChar char="•"/>
              <a:tabLst>
                <a:tab pos="523875" algn="l"/>
              </a:tabLst>
            </a:pPr>
            <a:r>
              <a:rPr dirty="0" sz="1100" spc="-10" b="1">
                <a:latin typeface="Arial"/>
                <a:cs typeface="Arial"/>
              </a:rPr>
              <a:t>Safety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260"/>
              </a:lnSpc>
            </a:pPr>
            <a:r>
              <a:rPr dirty="0" sz="1100" spc="-25" b="1">
                <a:latin typeface="Arial"/>
                <a:cs typeface="Arial"/>
              </a:rPr>
              <a:t>Data</a:t>
            </a:r>
            <a:r>
              <a:rPr dirty="0" sz="1100" spc="-40" b="1">
                <a:latin typeface="Arial"/>
                <a:cs typeface="Arial"/>
              </a:rPr>
              <a:t> </a:t>
            </a:r>
            <a:r>
              <a:rPr dirty="0" sz="1100" spc="-30" b="1">
                <a:latin typeface="Arial"/>
                <a:cs typeface="Arial"/>
              </a:rPr>
              <a:t>Analysis: </a:t>
            </a:r>
            <a:r>
              <a:rPr dirty="0" sz="1100" spc="-30">
                <a:latin typeface="Arial"/>
                <a:cs typeface="Arial"/>
              </a:rPr>
              <a:t>Phase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2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study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data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evaluated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40">
                <a:latin typeface="Arial"/>
                <a:cs typeface="Arial"/>
              </a:rPr>
              <a:t> Week </a:t>
            </a:r>
            <a:r>
              <a:rPr dirty="0" sz="1100" spc="-10">
                <a:latin typeface="Arial"/>
                <a:cs typeface="Arial"/>
              </a:rPr>
              <a:t>24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and</a:t>
            </a:r>
            <a:r>
              <a:rPr dirty="0" sz="1100" spc="-40">
                <a:latin typeface="Arial"/>
                <a:cs typeface="Arial"/>
              </a:rPr>
              <a:t> Week </a:t>
            </a:r>
            <a:r>
              <a:rPr dirty="0" sz="1100" spc="-25">
                <a:latin typeface="Arial"/>
                <a:cs typeface="Arial"/>
              </a:rPr>
              <a:t>48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76659" y="3474720"/>
            <a:ext cx="2692400" cy="35814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160"/>
              </a:spcBef>
            </a:pPr>
            <a:r>
              <a:rPr dirty="0" sz="1100" spc="-10">
                <a:latin typeface="Arial"/>
                <a:cs typeface="Arial"/>
              </a:rPr>
              <a:t>All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subjects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were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eligible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enroll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in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an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Open </a:t>
            </a:r>
            <a:r>
              <a:rPr dirty="0" sz="1100" spc="-25">
                <a:latin typeface="Arial"/>
                <a:cs typeface="Arial"/>
              </a:rPr>
              <a:t>Label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 spc="-30">
                <a:latin typeface="Arial"/>
                <a:cs typeface="Arial"/>
              </a:rPr>
              <a:t>Extension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(OLE)</a:t>
            </a:r>
            <a:r>
              <a:rPr dirty="0" sz="1100" spc="-4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at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end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of</a:t>
            </a:r>
            <a:r>
              <a:rPr dirty="0" sz="1100" spc="-45">
                <a:latin typeface="Arial"/>
                <a:cs typeface="Arial"/>
              </a:rPr>
              <a:t> </a:t>
            </a:r>
            <a:r>
              <a:rPr dirty="0" sz="1100" spc="-20">
                <a:latin typeface="Arial"/>
                <a:cs typeface="Arial"/>
              </a:rPr>
              <a:t>the</a:t>
            </a:r>
            <a:r>
              <a:rPr dirty="0" sz="1100" spc="-50">
                <a:latin typeface="Arial"/>
                <a:cs typeface="Arial"/>
              </a:rPr>
              <a:t> </a:t>
            </a:r>
            <a:r>
              <a:rPr dirty="0" sz="1100" spc="-10">
                <a:latin typeface="Arial"/>
                <a:cs typeface="Arial"/>
              </a:rPr>
              <a:t>study.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47625" marR="5080">
              <a:lnSpc>
                <a:spcPts val="1900"/>
              </a:lnSpc>
              <a:spcBef>
                <a:spcPts val="380"/>
              </a:spcBef>
            </a:pPr>
            <a:r>
              <a:rPr dirty="0" sz="1800" spc="-10"/>
              <a:t>SHASTA-</a:t>
            </a:r>
            <a:r>
              <a:rPr dirty="0" sz="1800"/>
              <a:t>2:</a:t>
            </a:r>
            <a:r>
              <a:rPr dirty="0" sz="1800" spc="-30"/>
              <a:t> </a:t>
            </a:r>
            <a:r>
              <a:rPr dirty="0" sz="1800"/>
              <a:t>A</a:t>
            </a:r>
            <a:r>
              <a:rPr dirty="0" sz="1800" spc="-15"/>
              <a:t> </a:t>
            </a:r>
            <a:r>
              <a:rPr dirty="0" sz="1800" spc="-10"/>
              <a:t>Double-</a:t>
            </a:r>
            <a:r>
              <a:rPr dirty="0" sz="1800"/>
              <a:t>blind,</a:t>
            </a:r>
            <a:r>
              <a:rPr dirty="0" sz="1800" spc="-25"/>
              <a:t> </a:t>
            </a:r>
            <a:r>
              <a:rPr dirty="0" sz="1800"/>
              <a:t>Phase</a:t>
            </a:r>
            <a:r>
              <a:rPr dirty="0" sz="1800" spc="-25"/>
              <a:t> </a:t>
            </a:r>
            <a:r>
              <a:rPr dirty="0" sz="1800"/>
              <a:t>2b</a:t>
            </a:r>
            <a:r>
              <a:rPr dirty="0" sz="1800" spc="-20"/>
              <a:t> </a:t>
            </a:r>
            <a:r>
              <a:rPr dirty="0" sz="1800" spc="-10"/>
              <a:t>Placebo-</a:t>
            </a:r>
            <a:r>
              <a:rPr dirty="0" sz="1800"/>
              <a:t>Controlled,</a:t>
            </a:r>
            <a:r>
              <a:rPr dirty="0" sz="1800" spc="-25"/>
              <a:t> </a:t>
            </a:r>
            <a:r>
              <a:rPr dirty="0" sz="1800"/>
              <a:t>Dose</a:t>
            </a:r>
            <a:r>
              <a:rPr dirty="0" sz="1800" spc="-25"/>
              <a:t> </a:t>
            </a:r>
            <a:r>
              <a:rPr dirty="0" sz="1800" spc="-10"/>
              <a:t>Ranging </a:t>
            </a:r>
            <a:r>
              <a:rPr dirty="0" sz="1800"/>
              <a:t>Study</a:t>
            </a:r>
            <a:r>
              <a:rPr dirty="0" sz="1800" spc="-30"/>
              <a:t> </a:t>
            </a:r>
            <a:r>
              <a:rPr dirty="0" sz="1800"/>
              <a:t>Of</a:t>
            </a:r>
            <a:r>
              <a:rPr dirty="0" sz="1800" spc="-35"/>
              <a:t> </a:t>
            </a:r>
            <a:r>
              <a:rPr dirty="0" sz="1800"/>
              <a:t>Plozasiran</a:t>
            </a:r>
            <a:r>
              <a:rPr dirty="0" sz="1800" spc="-35"/>
              <a:t> </a:t>
            </a:r>
            <a:r>
              <a:rPr dirty="0" sz="1800"/>
              <a:t>In</a:t>
            </a:r>
            <a:r>
              <a:rPr dirty="0" sz="1800" spc="-40"/>
              <a:t> </a:t>
            </a:r>
            <a:r>
              <a:rPr dirty="0" sz="1800"/>
              <a:t>Subjects</a:t>
            </a:r>
            <a:r>
              <a:rPr dirty="0" sz="1800" spc="-35"/>
              <a:t> </a:t>
            </a:r>
            <a:r>
              <a:rPr dirty="0" sz="1800"/>
              <a:t>With</a:t>
            </a:r>
            <a:r>
              <a:rPr dirty="0" sz="1800" spc="-35"/>
              <a:t> </a:t>
            </a:r>
            <a:r>
              <a:rPr dirty="0" sz="1800" spc="-20"/>
              <a:t>SHTG</a:t>
            </a:r>
            <a:endParaRPr sz="1800"/>
          </a:p>
        </p:txBody>
      </p:sp>
      <p:sp>
        <p:nvSpPr>
          <p:cNvPr id="10" name="object 10" descr=""/>
          <p:cNvSpPr txBox="1"/>
          <p:nvPr/>
        </p:nvSpPr>
        <p:spPr>
          <a:xfrm>
            <a:off x="523238" y="824483"/>
            <a:ext cx="8380095" cy="427990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84150" marR="5080" indent="-171450">
              <a:lnSpc>
                <a:spcPts val="1490"/>
              </a:lnSpc>
              <a:spcBef>
                <a:spcPts val="305"/>
              </a:spcBef>
              <a:buClr>
                <a:srgbClr val="009CDE"/>
              </a:buClr>
              <a:buFont typeface="Arial"/>
              <a:buChar char="■"/>
              <a:tabLst>
                <a:tab pos="184150" algn="l"/>
              </a:tabLst>
            </a:pPr>
            <a:r>
              <a:rPr dirty="0" sz="1400" b="1">
                <a:latin typeface="Century Gothic"/>
                <a:cs typeface="Century Gothic"/>
              </a:rPr>
              <a:t>Study</a:t>
            </a:r>
            <a:r>
              <a:rPr dirty="0" sz="1400" spc="-40" b="1">
                <a:latin typeface="Century Gothic"/>
                <a:cs typeface="Century Gothic"/>
              </a:rPr>
              <a:t> </a:t>
            </a:r>
            <a:r>
              <a:rPr dirty="0" sz="1400" b="1">
                <a:latin typeface="Century Gothic"/>
                <a:cs typeface="Century Gothic"/>
              </a:rPr>
              <a:t>Objectives:</a:t>
            </a:r>
            <a:r>
              <a:rPr dirty="0" sz="1400" spc="-40" b="1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To</a:t>
            </a:r>
            <a:r>
              <a:rPr dirty="0" sz="1400" spc="-3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evaluate</a:t>
            </a:r>
            <a:r>
              <a:rPr dirty="0" sz="1400" spc="-3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safety</a:t>
            </a:r>
            <a:r>
              <a:rPr dirty="0" sz="1400" spc="-3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and</a:t>
            </a:r>
            <a:r>
              <a:rPr dirty="0" sz="1400" spc="-3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efficacy</a:t>
            </a:r>
            <a:r>
              <a:rPr dirty="0" sz="1400" spc="-3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for</a:t>
            </a:r>
            <a:r>
              <a:rPr dirty="0" sz="1400" spc="-3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lowering</a:t>
            </a:r>
            <a:r>
              <a:rPr dirty="0" sz="1400" spc="-3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TG</a:t>
            </a:r>
            <a:r>
              <a:rPr dirty="0" sz="1400" spc="-3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and</a:t>
            </a:r>
            <a:r>
              <a:rPr dirty="0" sz="1400" spc="-3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atherogenic</a:t>
            </a:r>
            <a:r>
              <a:rPr dirty="0" sz="1400" spc="-40">
                <a:latin typeface="Century Gothic"/>
                <a:cs typeface="Century Gothic"/>
              </a:rPr>
              <a:t> </a:t>
            </a:r>
            <a:r>
              <a:rPr dirty="0" sz="1400" spc="-10">
                <a:latin typeface="Century Gothic"/>
                <a:cs typeface="Century Gothic"/>
              </a:rPr>
              <a:t>lipoproteins </a:t>
            </a:r>
            <a:r>
              <a:rPr dirty="0" sz="1400">
                <a:latin typeface="Century Gothic"/>
                <a:cs typeface="Century Gothic"/>
              </a:rPr>
              <a:t>and</a:t>
            </a:r>
            <a:r>
              <a:rPr dirty="0" sz="1400" spc="-20">
                <a:latin typeface="Century Gothic"/>
                <a:cs typeface="Century Gothic"/>
              </a:rPr>
              <a:t> </a:t>
            </a:r>
            <a:r>
              <a:rPr dirty="0" sz="1400" spc="-10">
                <a:latin typeface="Century Gothic"/>
                <a:cs typeface="Century Gothic"/>
              </a:rPr>
              <a:t>severity/occurrences</a:t>
            </a:r>
            <a:r>
              <a:rPr dirty="0" sz="1400" spc="-2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of</a:t>
            </a:r>
            <a:r>
              <a:rPr dirty="0" sz="1400" spc="-2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AP</a:t>
            </a:r>
            <a:r>
              <a:rPr dirty="0" sz="1400" spc="-2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in</a:t>
            </a:r>
            <a:r>
              <a:rPr dirty="0" sz="1400" spc="-2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subjects</a:t>
            </a:r>
            <a:r>
              <a:rPr dirty="0" sz="1400" spc="-2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with</a:t>
            </a:r>
            <a:r>
              <a:rPr dirty="0" sz="1400" spc="-2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SHTG,</a:t>
            </a:r>
            <a:r>
              <a:rPr dirty="0" sz="1400" spc="-2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and</a:t>
            </a:r>
            <a:r>
              <a:rPr dirty="0" sz="1400" spc="-1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to</a:t>
            </a:r>
            <a:r>
              <a:rPr dirty="0" sz="1400" spc="-30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explore</a:t>
            </a:r>
            <a:r>
              <a:rPr dirty="0" sz="1400" spc="-15">
                <a:latin typeface="Century Gothic"/>
                <a:cs typeface="Century Gothic"/>
              </a:rPr>
              <a:t> </a:t>
            </a:r>
            <a:r>
              <a:rPr dirty="0" sz="1400">
                <a:latin typeface="Century Gothic"/>
                <a:cs typeface="Century Gothic"/>
              </a:rPr>
              <a:t>optimal</a:t>
            </a:r>
            <a:r>
              <a:rPr dirty="0" sz="1400" spc="-25">
                <a:latin typeface="Century Gothic"/>
                <a:cs typeface="Century Gothic"/>
              </a:rPr>
              <a:t> </a:t>
            </a:r>
            <a:r>
              <a:rPr dirty="0" sz="1400" spc="-10">
                <a:latin typeface="Century Gothic"/>
                <a:cs typeface="Century Gothic"/>
              </a:rPr>
              <a:t>dosing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02865" y="1881949"/>
            <a:ext cx="1023619" cy="916305"/>
          </a:xfrm>
          <a:prstGeom prst="rect">
            <a:avLst/>
          </a:prstGeom>
          <a:solidFill>
            <a:srgbClr val="F2F2F2"/>
          </a:solidFill>
          <a:ln w="12700">
            <a:solidFill>
              <a:srgbClr val="A6A6A6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60"/>
              </a:spcBef>
            </a:pPr>
            <a:endParaRPr sz="1200">
              <a:latin typeface="Times New Roman"/>
              <a:cs typeface="Times New Roman"/>
            </a:endParaRPr>
          </a:p>
          <a:p>
            <a:pPr marL="114300" marR="99060" indent="-8255">
              <a:lnSpc>
                <a:spcPts val="1390"/>
              </a:lnSpc>
            </a:pPr>
            <a:r>
              <a:rPr dirty="0" sz="1200" spc="-10" b="1">
                <a:latin typeface="Century Gothic"/>
                <a:cs typeface="Century Gothic"/>
              </a:rPr>
              <a:t>Screening/ </a:t>
            </a:r>
            <a:r>
              <a:rPr dirty="0" sz="1200" b="1">
                <a:latin typeface="Century Gothic"/>
                <a:cs typeface="Century Gothic"/>
              </a:rPr>
              <a:t>Diet</a:t>
            </a:r>
            <a:r>
              <a:rPr dirty="0" sz="1200" spc="-10" b="1">
                <a:latin typeface="Century Gothic"/>
                <a:cs typeface="Century Gothic"/>
              </a:rPr>
              <a:t> Run-</a:t>
            </a:r>
            <a:r>
              <a:rPr dirty="0" sz="1200" spc="-25" b="1">
                <a:latin typeface="Century Gothic"/>
                <a:cs typeface="Century Gothic"/>
              </a:rPr>
              <a:t>in</a:t>
            </a:r>
            <a:endParaRPr sz="1200">
              <a:latin typeface="Century Gothic"/>
              <a:cs typeface="Century Gothic"/>
            </a:endParaRPr>
          </a:p>
          <a:p>
            <a:pPr marL="147955">
              <a:lnSpc>
                <a:spcPct val="100000"/>
              </a:lnSpc>
              <a:spcBef>
                <a:spcPts val="35"/>
              </a:spcBef>
            </a:pPr>
            <a:r>
              <a:rPr dirty="0" sz="1200" b="1">
                <a:latin typeface="Century Gothic"/>
                <a:cs typeface="Century Gothic"/>
              </a:rPr>
              <a:t>≤</a:t>
            </a:r>
            <a:r>
              <a:rPr dirty="0" sz="1200" spc="-5" b="1">
                <a:latin typeface="Century Gothic"/>
                <a:cs typeface="Century Gothic"/>
              </a:rPr>
              <a:t> </a:t>
            </a:r>
            <a:r>
              <a:rPr dirty="0" sz="1200" b="1">
                <a:latin typeface="Century Gothic"/>
                <a:cs typeface="Century Gothic"/>
              </a:rPr>
              <a:t>6</a:t>
            </a:r>
            <a:r>
              <a:rPr dirty="0" sz="1200" spc="-5" b="1">
                <a:latin typeface="Century Gothic"/>
                <a:cs typeface="Century Gothic"/>
              </a:rPr>
              <a:t> </a:t>
            </a:r>
            <a:r>
              <a:rPr dirty="0" sz="1200" spc="-10" b="1">
                <a:latin typeface="Century Gothic"/>
                <a:cs typeface="Century Gothic"/>
              </a:rPr>
              <a:t>weeks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60060" y="1556269"/>
            <a:ext cx="240665" cy="1802130"/>
          </a:xfrm>
          <a:prstGeom prst="rect">
            <a:avLst/>
          </a:prstGeom>
          <a:solidFill>
            <a:srgbClr val="F2F2F2"/>
          </a:solidFill>
          <a:ln w="12700">
            <a:solidFill>
              <a:srgbClr val="A6A6A6"/>
            </a:solidFill>
          </a:ln>
        </p:spPr>
        <p:txBody>
          <a:bodyPr wrap="square" lIns="0" tIns="28575" rIns="0" bIns="0" rtlCol="0" vert="vert270">
            <a:spAutoFit/>
          </a:bodyPr>
          <a:lstStyle/>
          <a:p>
            <a:pPr marL="352425">
              <a:lnSpc>
                <a:spcPct val="100000"/>
              </a:lnSpc>
              <a:spcBef>
                <a:spcPts val="225"/>
              </a:spcBef>
            </a:pPr>
            <a:r>
              <a:rPr dirty="0" sz="1200" spc="-10" b="1">
                <a:latin typeface="Century Gothic"/>
                <a:cs typeface="Century Gothic"/>
              </a:rPr>
              <a:t>Randomization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878735" y="2523896"/>
            <a:ext cx="3778250" cy="400050"/>
          </a:xfrm>
          <a:prstGeom prst="rect">
            <a:avLst/>
          </a:prstGeom>
          <a:solidFill>
            <a:srgbClr val="4924AA"/>
          </a:solidFill>
        </p:spPr>
        <p:txBody>
          <a:bodyPr wrap="square" lIns="0" tIns="93345" rIns="0" bIns="0" rtlCol="0" vert="horz">
            <a:spAutoFit/>
          </a:bodyPr>
          <a:lstStyle/>
          <a:p>
            <a:pPr marL="855980">
              <a:lnSpc>
                <a:spcPct val="100000"/>
              </a:lnSpc>
              <a:spcBef>
                <a:spcPts val="735"/>
              </a:spcBef>
            </a:pP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Plozasiran</a:t>
            </a:r>
            <a:r>
              <a:rPr dirty="0" sz="1400" spc="-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50</a:t>
            </a:r>
            <a:r>
              <a:rPr dirty="0" sz="140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mg</a:t>
            </a:r>
            <a:r>
              <a:rPr dirty="0" sz="14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entury Gothic"/>
                <a:cs typeface="Century Gothic"/>
              </a:rPr>
              <a:t>(N=57)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878736" y="2027092"/>
            <a:ext cx="3778250" cy="400050"/>
          </a:xfrm>
          <a:prstGeom prst="rect">
            <a:avLst/>
          </a:prstGeom>
          <a:solidFill>
            <a:srgbClr val="009CDE"/>
          </a:solidFill>
        </p:spPr>
        <p:txBody>
          <a:bodyPr wrap="square" lIns="0" tIns="93345" rIns="0" bIns="0" rtlCol="0" vert="horz">
            <a:spAutoFit/>
          </a:bodyPr>
          <a:lstStyle/>
          <a:p>
            <a:pPr marL="855980">
              <a:lnSpc>
                <a:spcPct val="100000"/>
              </a:lnSpc>
              <a:spcBef>
                <a:spcPts val="735"/>
              </a:spcBef>
            </a:pP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Plozasiran</a:t>
            </a:r>
            <a:r>
              <a:rPr dirty="0" sz="1400" spc="-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25</a:t>
            </a:r>
            <a:r>
              <a:rPr dirty="0" sz="140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mg</a:t>
            </a:r>
            <a:r>
              <a:rPr dirty="0" sz="14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entury Gothic"/>
                <a:cs typeface="Century Gothic"/>
              </a:rPr>
              <a:t>(N=55)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878735" y="1551463"/>
            <a:ext cx="3778250" cy="387350"/>
          </a:xfrm>
          <a:prstGeom prst="rect">
            <a:avLst/>
          </a:prstGeom>
          <a:solidFill>
            <a:srgbClr val="43B02A"/>
          </a:solidFill>
        </p:spPr>
        <p:txBody>
          <a:bodyPr wrap="square" lIns="0" tIns="86995" rIns="0" bIns="0" rtlCol="0" vert="horz">
            <a:spAutoFit/>
          </a:bodyPr>
          <a:lstStyle/>
          <a:p>
            <a:pPr marL="855980">
              <a:lnSpc>
                <a:spcPct val="100000"/>
              </a:lnSpc>
              <a:spcBef>
                <a:spcPts val="685"/>
              </a:spcBef>
            </a:pP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Plozasiran</a:t>
            </a:r>
            <a:r>
              <a:rPr dirty="0" sz="1400" spc="-4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10</a:t>
            </a:r>
            <a:r>
              <a:rPr dirty="0" sz="1400" spc="-35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b="1">
                <a:solidFill>
                  <a:srgbClr val="FFFFFF"/>
                </a:solidFill>
                <a:latin typeface="Century Gothic"/>
                <a:cs typeface="Century Gothic"/>
              </a:rPr>
              <a:t>mg</a:t>
            </a:r>
            <a:r>
              <a:rPr dirty="0" sz="1400" spc="-30" b="1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Century Gothic"/>
                <a:cs typeface="Century Gothic"/>
              </a:rPr>
              <a:t>(N=54)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78735" y="3020698"/>
            <a:ext cx="3778250" cy="335280"/>
          </a:xfrm>
          <a:prstGeom prst="rect">
            <a:avLst/>
          </a:prstGeom>
          <a:solidFill>
            <a:srgbClr val="BFBFBF"/>
          </a:solidFill>
        </p:spPr>
        <p:txBody>
          <a:bodyPr wrap="square" lIns="0" tIns="59690" rIns="0" bIns="0" rtlCol="0" vert="horz">
            <a:spAutoFit/>
          </a:bodyPr>
          <a:lstStyle/>
          <a:p>
            <a:pPr marL="890269">
              <a:lnSpc>
                <a:spcPct val="100000"/>
              </a:lnSpc>
              <a:spcBef>
                <a:spcPts val="470"/>
              </a:spcBef>
            </a:pPr>
            <a:r>
              <a:rPr dirty="0" sz="1400" b="1">
                <a:latin typeface="Century Gothic"/>
                <a:cs typeface="Century Gothic"/>
              </a:rPr>
              <a:t>Pooled</a:t>
            </a:r>
            <a:r>
              <a:rPr dirty="0" sz="1400" spc="-60" b="1">
                <a:latin typeface="Century Gothic"/>
                <a:cs typeface="Century Gothic"/>
              </a:rPr>
              <a:t> </a:t>
            </a:r>
            <a:r>
              <a:rPr dirty="0" sz="1400" b="1">
                <a:latin typeface="Century Gothic"/>
                <a:cs typeface="Century Gothic"/>
              </a:rPr>
              <a:t>Placebo</a:t>
            </a:r>
            <a:r>
              <a:rPr dirty="0" sz="1400" spc="-55" b="1">
                <a:latin typeface="Century Gothic"/>
                <a:cs typeface="Century Gothic"/>
              </a:rPr>
              <a:t> </a:t>
            </a:r>
            <a:r>
              <a:rPr dirty="0" sz="1400" spc="-10" b="1">
                <a:latin typeface="Century Gothic"/>
                <a:cs typeface="Century Gothic"/>
              </a:rPr>
              <a:t>(N=60)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1910477" y="3440370"/>
            <a:ext cx="3752850" cy="123189"/>
          </a:xfrm>
          <a:custGeom>
            <a:avLst/>
            <a:gdLst/>
            <a:ahLst/>
            <a:cxnLst/>
            <a:rect l="l" t="t" r="r" b="b"/>
            <a:pathLst>
              <a:path w="3752850" h="123189">
                <a:moveTo>
                  <a:pt x="318002" y="0"/>
                </a:moveTo>
                <a:lnTo>
                  <a:pt x="318002" y="123190"/>
                </a:lnTo>
              </a:path>
              <a:path w="3752850" h="123189">
                <a:moveTo>
                  <a:pt x="629654" y="0"/>
                </a:moveTo>
                <a:lnTo>
                  <a:pt x="629654" y="123190"/>
                </a:lnTo>
              </a:path>
              <a:path w="3752850" h="123189">
                <a:moveTo>
                  <a:pt x="941306" y="0"/>
                </a:moveTo>
                <a:lnTo>
                  <a:pt x="941306" y="123190"/>
                </a:lnTo>
              </a:path>
              <a:path w="3752850" h="123189">
                <a:moveTo>
                  <a:pt x="1252958" y="0"/>
                </a:moveTo>
                <a:lnTo>
                  <a:pt x="1252958" y="123190"/>
                </a:lnTo>
              </a:path>
              <a:path w="3752850" h="123189">
                <a:moveTo>
                  <a:pt x="1564610" y="0"/>
                </a:moveTo>
                <a:lnTo>
                  <a:pt x="1564610" y="123190"/>
                </a:lnTo>
              </a:path>
              <a:path w="3752850" h="123189">
                <a:moveTo>
                  <a:pt x="1876262" y="0"/>
                </a:moveTo>
                <a:lnTo>
                  <a:pt x="1876262" y="123190"/>
                </a:lnTo>
              </a:path>
              <a:path w="3752850" h="123189">
                <a:moveTo>
                  <a:pt x="2187914" y="0"/>
                </a:moveTo>
                <a:lnTo>
                  <a:pt x="2187914" y="123190"/>
                </a:lnTo>
              </a:path>
              <a:path w="3752850" h="123189">
                <a:moveTo>
                  <a:pt x="2499566" y="0"/>
                </a:moveTo>
                <a:lnTo>
                  <a:pt x="2499566" y="123190"/>
                </a:lnTo>
              </a:path>
              <a:path w="3752850" h="123189">
                <a:moveTo>
                  <a:pt x="2811218" y="0"/>
                </a:moveTo>
                <a:lnTo>
                  <a:pt x="2811218" y="123190"/>
                </a:lnTo>
              </a:path>
              <a:path w="3752850" h="123189">
                <a:moveTo>
                  <a:pt x="3122870" y="0"/>
                </a:moveTo>
                <a:lnTo>
                  <a:pt x="3122870" y="123190"/>
                </a:lnTo>
              </a:path>
              <a:path w="3752850" h="123189">
                <a:moveTo>
                  <a:pt x="3434522" y="0"/>
                </a:moveTo>
                <a:lnTo>
                  <a:pt x="3434522" y="123190"/>
                </a:lnTo>
              </a:path>
              <a:path w="3752850" h="123189">
                <a:moveTo>
                  <a:pt x="6350" y="0"/>
                </a:moveTo>
                <a:lnTo>
                  <a:pt x="6350" y="123190"/>
                </a:lnTo>
              </a:path>
              <a:path w="3752850" h="123189">
                <a:moveTo>
                  <a:pt x="3746174" y="0"/>
                </a:moveTo>
                <a:lnTo>
                  <a:pt x="3746174" y="123190"/>
                </a:lnTo>
              </a:path>
              <a:path w="3752850" h="123189">
                <a:moveTo>
                  <a:pt x="0" y="6350"/>
                </a:moveTo>
                <a:lnTo>
                  <a:pt x="3752524" y="63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860579" y="3574796"/>
            <a:ext cx="2009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5985" algn="l"/>
                <a:tab pos="1827530" algn="l"/>
              </a:tabLst>
            </a:pPr>
            <a:r>
              <a:rPr dirty="0" sz="1200" spc="-50">
                <a:latin typeface="Century Gothic"/>
                <a:cs typeface="Century Gothic"/>
              </a:rPr>
              <a:t>0</a:t>
            </a:r>
            <a:r>
              <a:rPr dirty="0" sz="1200">
                <a:latin typeface="Century Gothic"/>
                <a:cs typeface="Century Gothic"/>
              </a:rPr>
              <a:t>	</a:t>
            </a:r>
            <a:r>
              <a:rPr dirty="0" sz="1200" spc="-25">
                <a:latin typeface="Century Gothic"/>
                <a:cs typeface="Century Gothic"/>
              </a:rPr>
              <a:t>12</a:t>
            </a:r>
            <a:r>
              <a:rPr dirty="0" sz="1200">
                <a:latin typeface="Century Gothic"/>
                <a:cs typeface="Century Gothic"/>
              </a:rPr>
              <a:t>	</a:t>
            </a:r>
            <a:r>
              <a:rPr dirty="0" sz="1200" spc="-25">
                <a:latin typeface="Century Gothic"/>
                <a:cs typeface="Century Gothic"/>
              </a:rPr>
              <a:t>24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628222" y="3538220"/>
            <a:ext cx="193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latin typeface="Century Gothic"/>
                <a:cs typeface="Century Gothic"/>
              </a:rPr>
              <a:t>36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418656" y="3495547"/>
            <a:ext cx="313690" cy="58039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840"/>
              </a:spcBef>
            </a:pPr>
            <a:r>
              <a:rPr dirty="0" sz="1200" spc="-25">
                <a:latin typeface="Century Gothic"/>
                <a:cs typeface="Century Gothic"/>
              </a:rPr>
              <a:t>48</a:t>
            </a:r>
            <a:endParaRPr sz="1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1200" spc="-25">
                <a:latin typeface="Century Gothic"/>
                <a:cs typeface="Century Gothic"/>
              </a:rPr>
              <a:t>EOS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42130" y="3590035"/>
            <a:ext cx="445134" cy="4864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latin typeface="Century Gothic"/>
                <a:cs typeface="Century Gothic"/>
              </a:rPr>
              <a:t>Week</a:t>
            </a:r>
            <a:endParaRPr sz="1200">
              <a:latin typeface="Century Gothic"/>
              <a:cs typeface="Century Gothic"/>
            </a:endParaRPr>
          </a:p>
          <a:p>
            <a:pPr marL="25400">
              <a:lnSpc>
                <a:spcPct val="100000"/>
              </a:lnSpc>
              <a:spcBef>
                <a:spcPts val="865"/>
              </a:spcBef>
            </a:pPr>
            <a:r>
              <a:rPr dirty="0" sz="1100" spc="-10">
                <a:latin typeface="Century Gothic"/>
                <a:cs typeface="Century Gothic"/>
              </a:rPr>
              <a:t>Doses</a:t>
            </a:r>
            <a:endParaRPr sz="1100">
              <a:latin typeface="Century Gothic"/>
              <a:cs typeface="Century Gothic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6023" y="3791711"/>
            <a:ext cx="435863" cy="438912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33472" y="3767327"/>
            <a:ext cx="435863" cy="438912"/>
          </a:xfrm>
          <a:prstGeom prst="rect">
            <a:avLst/>
          </a:prstGeom>
        </p:spPr>
      </p:pic>
      <p:sp>
        <p:nvSpPr>
          <p:cNvPr id="24" name="object 24" descr=""/>
          <p:cNvSpPr/>
          <p:nvPr/>
        </p:nvSpPr>
        <p:spPr>
          <a:xfrm>
            <a:off x="1226439" y="2254244"/>
            <a:ext cx="334010" cy="171450"/>
          </a:xfrm>
          <a:custGeom>
            <a:avLst/>
            <a:gdLst/>
            <a:ahLst/>
            <a:cxnLst/>
            <a:rect l="l" t="t" r="r" b="b"/>
            <a:pathLst>
              <a:path w="334009" h="171450">
                <a:moveTo>
                  <a:pt x="162170" y="0"/>
                </a:moveTo>
                <a:lnTo>
                  <a:pt x="162171" y="171450"/>
                </a:lnTo>
                <a:lnTo>
                  <a:pt x="276469" y="114300"/>
                </a:lnTo>
                <a:lnTo>
                  <a:pt x="190746" y="114300"/>
                </a:lnTo>
                <a:lnTo>
                  <a:pt x="190745" y="57150"/>
                </a:lnTo>
                <a:lnTo>
                  <a:pt x="276472" y="57150"/>
                </a:lnTo>
                <a:lnTo>
                  <a:pt x="162170" y="0"/>
                </a:lnTo>
                <a:close/>
              </a:path>
              <a:path w="334009" h="171450">
                <a:moveTo>
                  <a:pt x="162170" y="57150"/>
                </a:moveTo>
                <a:lnTo>
                  <a:pt x="0" y="57150"/>
                </a:lnTo>
                <a:lnTo>
                  <a:pt x="0" y="114300"/>
                </a:lnTo>
                <a:lnTo>
                  <a:pt x="162171" y="114300"/>
                </a:lnTo>
                <a:lnTo>
                  <a:pt x="162170" y="57150"/>
                </a:lnTo>
                <a:close/>
              </a:path>
              <a:path w="334009" h="171450">
                <a:moveTo>
                  <a:pt x="276472" y="57150"/>
                </a:moveTo>
                <a:lnTo>
                  <a:pt x="190745" y="57150"/>
                </a:lnTo>
                <a:lnTo>
                  <a:pt x="190746" y="114300"/>
                </a:lnTo>
                <a:lnTo>
                  <a:pt x="276469" y="114300"/>
                </a:lnTo>
                <a:lnTo>
                  <a:pt x="333620" y="85723"/>
                </a:lnTo>
                <a:lnTo>
                  <a:pt x="276472" y="5715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7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427982"/>
            <a:ext cx="9144000" cy="715645"/>
            <a:chOff x="0" y="4427982"/>
            <a:chExt cx="9144000" cy="715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36591"/>
              <a:ext cx="9144000" cy="406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Baseline</a:t>
            </a:r>
            <a:r>
              <a:rPr dirty="0" spc="-60"/>
              <a:t> </a:t>
            </a:r>
            <a:r>
              <a:rPr dirty="0" spc="-10"/>
              <a:t>Characteristics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7</a:t>
            </a:fld>
          </a:p>
        </p:txBody>
      </p:sp>
      <p:sp>
        <p:nvSpPr>
          <p:cNvPr id="7" name="object 7" descr=""/>
          <p:cNvSpPr txBox="1"/>
          <p:nvPr/>
        </p:nvSpPr>
        <p:spPr>
          <a:xfrm>
            <a:off x="361950" y="4424679"/>
            <a:ext cx="6193790" cy="236220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38100" marR="30480">
              <a:lnSpc>
                <a:spcPts val="819"/>
              </a:lnSpc>
              <a:spcBef>
                <a:spcPts val="145"/>
              </a:spcBef>
            </a:pPr>
            <a:r>
              <a:rPr dirty="0" baseline="22222" sz="750" b="1">
                <a:latin typeface="Century Gothic"/>
                <a:cs typeface="Century Gothic"/>
              </a:rPr>
              <a:t>a</a:t>
            </a:r>
            <a:r>
              <a:rPr dirty="0" sz="700">
                <a:latin typeface="Century Gothic"/>
                <a:cs typeface="Century Gothic"/>
              </a:rPr>
              <a:t>Analysis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that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removed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n=2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participants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with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baseline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values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BLOQ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(ad</a:t>
            </a:r>
            <a:r>
              <a:rPr dirty="0" sz="700" spc="-10">
                <a:latin typeface="Century Gothic"/>
                <a:cs typeface="Century Gothic"/>
              </a:rPr>
              <a:t> hoc);</a:t>
            </a:r>
            <a:r>
              <a:rPr dirty="0" sz="700" spc="-60">
                <a:latin typeface="Century Gothic"/>
                <a:cs typeface="Century Gothic"/>
              </a:rPr>
              <a:t> </a:t>
            </a:r>
            <a:r>
              <a:rPr dirty="0" baseline="22222" sz="750" b="1">
                <a:latin typeface="Century Gothic"/>
                <a:cs typeface="Century Gothic"/>
              </a:rPr>
              <a:t>b</a:t>
            </a:r>
            <a:r>
              <a:rPr dirty="0" sz="700">
                <a:latin typeface="Century Gothic"/>
                <a:cs typeface="Century Gothic"/>
              </a:rPr>
              <a:t>Based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on</a:t>
            </a:r>
            <a:r>
              <a:rPr dirty="0" sz="700" spc="-10">
                <a:latin typeface="Century Gothic"/>
                <a:cs typeface="Century Gothic"/>
              </a:rPr>
              <a:t> calculation:</a:t>
            </a:r>
            <a:r>
              <a:rPr dirty="0" sz="700">
                <a:latin typeface="Century Gothic"/>
                <a:cs typeface="Century Gothic"/>
              </a:rPr>
              <a:t> Total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cholesterol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–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HDL-</a:t>
            </a:r>
            <a:r>
              <a:rPr dirty="0" sz="700">
                <a:latin typeface="Century Gothic"/>
                <a:cs typeface="Century Gothic"/>
              </a:rPr>
              <a:t>C –</a:t>
            </a:r>
            <a:r>
              <a:rPr dirty="0" sz="700" spc="19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LDL-</a:t>
            </a:r>
            <a:r>
              <a:rPr dirty="0" sz="700">
                <a:latin typeface="Century Gothic"/>
                <a:cs typeface="Century Gothic"/>
              </a:rPr>
              <a:t>C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(UC).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Data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are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shown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the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full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analysis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set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 226,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ie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all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randomized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patients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who received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least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1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dose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 </a:t>
            </a:r>
            <a:r>
              <a:rPr dirty="0" sz="700" spc="-10">
                <a:latin typeface="Century Gothic"/>
                <a:cs typeface="Century Gothic"/>
              </a:rPr>
              <a:t>investigational product.</a:t>
            </a:r>
            <a:endParaRPr sz="700">
              <a:latin typeface="Century Gothic"/>
              <a:cs typeface="Century Gothic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266206" y="708416"/>
          <a:ext cx="8749030" cy="3514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9585"/>
                <a:gridCol w="1397635"/>
                <a:gridCol w="1419225"/>
                <a:gridCol w="1355725"/>
                <a:gridCol w="1431290"/>
              </a:tblGrid>
              <a:tr h="246379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82975" marR="106045" indent="-339090">
                        <a:lnSpc>
                          <a:spcPts val="1200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Pooled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 (N=60)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192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195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12192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53390" marR="466725" indent="16510">
                        <a:lnSpc>
                          <a:spcPts val="1200"/>
                        </a:lnSpc>
                        <a:spcBef>
                          <a:spcPts val="39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(N=54)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50165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431800" marR="424180" indent="16510">
                        <a:lnSpc>
                          <a:spcPts val="1200"/>
                        </a:lnSpc>
                        <a:spcBef>
                          <a:spcPts val="39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(N=55)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50165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473709" marR="457834" indent="-5080">
                        <a:lnSpc>
                          <a:spcPts val="1200"/>
                        </a:lnSpc>
                        <a:spcBef>
                          <a:spcPts val="39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mg 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(N=57)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50165">
                    <a:lnT w="190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2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age,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 years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56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(11)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53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(10)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56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(11)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54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(11)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Female,</a:t>
                      </a:r>
                      <a:r>
                        <a:rPr dirty="0" sz="12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(%)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14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(23)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8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(15)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12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(22)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16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(28)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White,</a:t>
                      </a:r>
                      <a:r>
                        <a:rPr dirty="0" sz="12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n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(%)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55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(92)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47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(87)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48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(87)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53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(93)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2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BMI,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 kg/m</a:t>
                      </a:r>
                      <a:r>
                        <a:rPr dirty="0" baseline="27777" sz="1200" spc="-30" b="1">
                          <a:latin typeface="Century Gothic"/>
                          <a:cs typeface="Century Gothic"/>
                        </a:rPr>
                        <a:t>2</a:t>
                      </a:r>
                      <a:endParaRPr baseline="27777"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C10E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(4)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33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(5)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32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(5)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32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(5)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2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APOC3,</a:t>
                      </a:r>
                      <a:r>
                        <a:rPr dirty="0" baseline="27777" sz="1200" b="1"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baseline="27777" sz="1200" spc="127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mg/dL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L w="38100">
                      <a:solidFill>
                        <a:srgbClr val="C10E20"/>
                      </a:solidFill>
                      <a:prstDash val="solid"/>
                    </a:lnL>
                    <a:lnT w="5715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(16)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T w="5715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33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(15)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T w="5715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34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(17)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T w="5715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32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(16)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37465">
                    <a:lnR w="38100">
                      <a:solidFill>
                        <a:srgbClr val="C10E20"/>
                      </a:solidFill>
                      <a:prstDash val="solid"/>
                    </a:lnR>
                    <a:lnT w="5715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Median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(Q1,</a:t>
                      </a:r>
                      <a:r>
                        <a:rPr dirty="0" sz="12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Q3)</a:t>
                      </a:r>
                      <a:r>
                        <a:rPr dirty="0" sz="12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triglyceride,</a:t>
                      </a:r>
                      <a:r>
                        <a:rPr dirty="0" sz="1200" spc="-3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mg/dL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99060">
                    <a:lnL w="38100">
                      <a:solidFill>
                        <a:srgbClr val="C10E20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C10E2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Bef>
                          <a:spcPts val="155"/>
                        </a:spcBef>
                      </a:pPr>
                      <a:r>
                        <a:rPr dirty="0" sz="1200" spc="-25">
                          <a:latin typeface="Century Gothic"/>
                          <a:cs typeface="Century Gothic"/>
                        </a:rPr>
                        <a:t>679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algn="ctr" marL="635">
                        <a:lnSpc>
                          <a:spcPts val="1320"/>
                        </a:lnSpc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(540,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929)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970">
                        <a:lnSpc>
                          <a:spcPts val="1320"/>
                        </a:lnSpc>
                        <a:spcBef>
                          <a:spcPts val="155"/>
                        </a:spcBef>
                      </a:pPr>
                      <a:r>
                        <a:rPr dirty="0" sz="1200" spc="-25">
                          <a:latin typeface="Century Gothic"/>
                          <a:cs typeface="Century Gothic"/>
                        </a:rPr>
                        <a:t>696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algn="ctr" marR="12700">
                        <a:lnSpc>
                          <a:spcPts val="1320"/>
                        </a:lnSpc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(559,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1088)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  <a:spcBef>
                          <a:spcPts val="155"/>
                        </a:spcBef>
                      </a:pPr>
                      <a:r>
                        <a:rPr dirty="0" sz="1200" spc="-25">
                          <a:latin typeface="Century Gothic"/>
                          <a:cs typeface="Century Gothic"/>
                        </a:rPr>
                        <a:t>598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1320"/>
                        </a:lnSpc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(517,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982)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320"/>
                        </a:lnSpc>
                        <a:spcBef>
                          <a:spcPts val="155"/>
                        </a:spcBef>
                      </a:pPr>
                      <a:r>
                        <a:rPr dirty="0" sz="1200" spc="-25">
                          <a:latin typeface="Century Gothic"/>
                          <a:cs typeface="Century Gothic"/>
                        </a:rPr>
                        <a:t>663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  <a:p>
                      <a:pPr algn="ctr" marL="8255">
                        <a:lnSpc>
                          <a:spcPts val="1320"/>
                        </a:lnSpc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(531,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1028)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R w="38100">
                      <a:solidFill>
                        <a:srgbClr val="C10E20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C10E2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 (SD)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 non-HDL-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C,</a:t>
                      </a:r>
                      <a:r>
                        <a:rPr dirty="0" sz="1200" spc="-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mg/dL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3810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185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(79)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3810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209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(74)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3810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206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(91)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3810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196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(88)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38100">
                      <a:solidFill>
                        <a:srgbClr val="C10E20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ApoB,</a:t>
                      </a:r>
                      <a:r>
                        <a:rPr dirty="0" sz="1200" spc="-2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mg/dL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95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(29)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103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(44)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103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(32)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110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(55)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2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2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remnant</a:t>
                      </a:r>
                      <a:r>
                        <a:rPr dirty="0" sz="1200" spc="-3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cholesterol,</a:t>
                      </a:r>
                      <a:r>
                        <a:rPr dirty="0" baseline="27777" sz="1200" b="1">
                          <a:latin typeface="Century Gothic"/>
                          <a:cs typeface="Century Gothic"/>
                        </a:rPr>
                        <a:t>b</a:t>
                      </a:r>
                      <a:r>
                        <a:rPr dirty="0" baseline="27777" sz="1200" spc="112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mg/dL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115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(82)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134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(88)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132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(98)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124</a:t>
                      </a:r>
                      <a:r>
                        <a:rPr dirty="0" sz="1200" spc="-1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(92)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LDL-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C,</a:t>
                      </a:r>
                      <a:r>
                        <a:rPr dirty="0" sz="12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UC,</a:t>
                      </a:r>
                      <a:r>
                        <a:rPr dirty="0" sz="12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mg/dL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69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(39)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75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(44)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74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(40)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72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(42)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246379"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 b="1">
                          <a:latin typeface="Century Gothic"/>
                          <a:cs typeface="Century Gothic"/>
                        </a:rPr>
                        <a:t>Mean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(SD)</a:t>
                      </a:r>
                      <a:r>
                        <a:rPr dirty="0" sz="1200" spc="-15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HDL-</a:t>
                      </a:r>
                      <a:r>
                        <a:rPr dirty="0" sz="1200" b="1">
                          <a:latin typeface="Century Gothic"/>
                          <a:cs typeface="Century Gothic"/>
                        </a:rPr>
                        <a:t>C,</a:t>
                      </a:r>
                      <a:r>
                        <a:rPr dirty="0" sz="1200" spc="-10" b="1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 b="1">
                          <a:latin typeface="Century Gothic"/>
                          <a:cs typeface="Century Gothic"/>
                        </a:rPr>
                        <a:t>mg/dL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30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(12)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28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5">
                          <a:latin typeface="Century Gothic"/>
                          <a:cs typeface="Century Gothic"/>
                        </a:rPr>
                        <a:t>(9)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30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(11)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dirty="0" sz="1200">
                          <a:latin typeface="Century Gothic"/>
                          <a:cs typeface="Century Gothic"/>
                        </a:rPr>
                        <a:t>31</a:t>
                      </a:r>
                      <a:r>
                        <a:rPr dirty="0" sz="1200" spc="-5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200" spc="-20">
                          <a:latin typeface="Century Gothic"/>
                          <a:cs typeface="Century Gothic"/>
                        </a:rPr>
                        <a:t>(13)</a:t>
                      </a:r>
                      <a:endParaRPr sz="1200">
                        <a:latin typeface="Century Gothic"/>
                        <a:cs typeface="Century Gothic"/>
                      </a:endParaRPr>
                    </a:p>
                  </a:txBody>
                  <a:tcPr marL="0" marR="0" marB="0" marT="1968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8</a:t>
            </a:r>
            <a:endParaRPr sz="900">
              <a:latin typeface="Century Gothic"/>
              <a:cs typeface="Century Gothic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4318117"/>
            <a:ext cx="9144000" cy="825500"/>
            <a:chOff x="0" y="4318117"/>
            <a:chExt cx="9144000" cy="8255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736591"/>
              <a:ext cx="9144000" cy="4069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3472" y="4427982"/>
              <a:ext cx="995238" cy="27384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519813" y="4357542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71827" y="431811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427" y="0"/>
                  </a:moveTo>
                  <a:lnTo>
                    <a:pt x="0" y="39426"/>
                  </a:lnTo>
                  <a:lnTo>
                    <a:pt x="39427" y="78853"/>
                  </a:lnTo>
                  <a:lnTo>
                    <a:pt x="78853" y="39426"/>
                  </a:lnTo>
                  <a:lnTo>
                    <a:pt x="3942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778543" y="4357542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29777" y="431811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427" y="0"/>
                  </a:moveTo>
                  <a:lnTo>
                    <a:pt x="24080" y="3098"/>
                  </a:lnTo>
                  <a:lnTo>
                    <a:pt x="11547" y="11547"/>
                  </a:lnTo>
                  <a:lnTo>
                    <a:pt x="3098" y="24079"/>
                  </a:lnTo>
                  <a:lnTo>
                    <a:pt x="0" y="39426"/>
                  </a:lnTo>
                  <a:lnTo>
                    <a:pt x="3098" y="54773"/>
                  </a:lnTo>
                  <a:lnTo>
                    <a:pt x="11547" y="67305"/>
                  </a:lnTo>
                  <a:lnTo>
                    <a:pt x="24080" y="75754"/>
                  </a:lnTo>
                  <a:lnTo>
                    <a:pt x="39427" y="78853"/>
                  </a:lnTo>
                  <a:lnTo>
                    <a:pt x="54773" y="75754"/>
                  </a:lnTo>
                  <a:lnTo>
                    <a:pt x="67305" y="67305"/>
                  </a:lnTo>
                  <a:lnTo>
                    <a:pt x="75754" y="54773"/>
                  </a:lnTo>
                  <a:lnTo>
                    <a:pt x="78853" y="39426"/>
                  </a:lnTo>
                  <a:lnTo>
                    <a:pt x="75754" y="24079"/>
                  </a:lnTo>
                  <a:lnTo>
                    <a:pt x="67305" y="11547"/>
                  </a:lnTo>
                  <a:lnTo>
                    <a:pt x="54773" y="3098"/>
                  </a:lnTo>
                  <a:lnTo>
                    <a:pt x="394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75111" y="4357542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30826" y="431811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8853" y="0"/>
                  </a:moveTo>
                  <a:lnTo>
                    <a:pt x="0" y="0"/>
                  </a:lnTo>
                  <a:lnTo>
                    <a:pt x="0" y="78853"/>
                  </a:lnTo>
                  <a:lnTo>
                    <a:pt x="78853" y="78853"/>
                  </a:lnTo>
                  <a:lnTo>
                    <a:pt x="7885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97463" y="4357542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53180" y="431811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425" y="0"/>
                  </a:moveTo>
                  <a:lnTo>
                    <a:pt x="0" y="78853"/>
                  </a:lnTo>
                  <a:lnTo>
                    <a:pt x="78853" y="78853"/>
                  </a:lnTo>
                  <a:lnTo>
                    <a:pt x="39425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2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dirty="0" sz="1800"/>
              <a:t>Plozasiran</a:t>
            </a:r>
            <a:r>
              <a:rPr dirty="0" sz="1800" spc="-50"/>
              <a:t> </a:t>
            </a:r>
            <a:r>
              <a:rPr dirty="0" sz="1800"/>
              <a:t>Demonstrates</a:t>
            </a:r>
            <a:r>
              <a:rPr dirty="0" sz="1800" spc="-50"/>
              <a:t> </a:t>
            </a:r>
            <a:r>
              <a:rPr dirty="0" sz="1800"/>
              <a:t>Significant</a:t>
            </a:r>
            <a:r>
              <a:rPr dirty="0" sz="1800" spc="-50"/>
              <a:t> </a:t>
            </a:r>
            <a:r>
              <a:rPr dirty="0" sz="1800"/>
              <a:t>Decreases</a:t>
            </a:r>
            <a:r>
              <a:rPr dirty="0" sz="1800" spc="-45"/>
              <a:t> </a:t>
            </a:r>
            <a:r>
              <a:rPr dirty="0" sz="1800"/>
              <a:t>in</a:t>
            </a:r>
            <a:r>
              <a:rPr dirty="0" sz="1800" spc="-50"/>
              <a:t> </a:t>
            </a:r>
            <a:r>
              <a:rPr dirty="0" sz="1800"/>
              <a:t>APOC3</a:t>
            </a:r>
            <a:r>
              <a:rPr dirty="0" sz="1800" spc="-40"/>
              <a:t> </a:t>
            </a:r>
            <a:r>
              <a:rPr dirty="0" sz="1800"/>
              <a:t>and</a:t>
            </a:r>
            <a:r>
              <a:rPr dirty="0" sz="1800" spc="-50"/>
              <a:t> </a:t>
            </a:r>
            <a:r>
              <a:rPr dirty="0" sz="1800"/>
              <a:t>Contributes</a:t>
            </a:r>
            <a:r>
              <a:rPr dirty="0" sz="1800" spc="-50"/>
              <a:t> </a:t>
            </a:r>
            <a:r>
              <a:rPr dirty="0" sz="1800" spc="-25"/>
              <a:t>to </a:t>
            </a:r>
            <a:r>
              <a:rPr dirty="0" sz="1800"/>
              <a:t>Restore</a:t>
            </a:r>
            <a:r>
              <a:rPr dirty="0" sz="1800" spc="-75"/>
              <a:t> </a:t>
            </a:r>
            <a:r>
              <a:rPr dirty="0" sz="1800"/>
              <a:t>Triglyceride</a:t>
            </a:r>
            <a:r>
              <a:rPr dirty="0" sz="1800" spc="-70"/>
              <a:t> </a:t>
            </a:r>
            <a:r>
              <a:rPr dirty="0" sz="1800" spc="-10"/>
              <a:t>Homeostasis</a:t>
            </a:r>
            <a:endParaRPr sz="1800"/>
          </a:p>
        </p:txBody>
      </p:sp>
      <p:sp>
        <p:nvSpPr>
          <p:cNvPr id="15" name="object 15" descr=""/>
          <p:cNvSpPr txBox="1"/>
          <p:nvPr/>
        </p:nvSpPr>
        <p:spPr>
          <a:xfrm>
            <a:off x="349250" y="4264659"/>
            <a:ext cx="6849109" cy="454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38300">
              <a:lnSpc>
                <a:spcPct val="100000"/>
              </a:lnSpc>
              <a:spcBef>
                <a:spcPts val="100"/>
              </a:spcBef>
              <a:tabLst>
                <a:tab pos="2534920" algn="l"/>
                <a:tab pos="3957320" algn="l"/>
                <a:tab pos="5379085" algn="l"/>
              </a:tabLst>
            </a:pPr>
            <a:r>
              <a:rPr dirty="0" sz="1000" spc="-10">
                <a:latin typeface="Century Gothic"/>
                <a:cs typeface="Century Gothic"/>
              </a:rPr>
              <a:t>Placebo</a:t>
            </a:r>
            <a:r>
              <a:rPr dirty="0" sz="1000">
                <a:latin typeface="Century Gothic"/>
                <a:cs typeface="Century Gothic"/>
              </a:rPr>
              <a:t>	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10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r>
              <a:rPr dirty="0" sz="1000">
                <a:latin typeface="Century Gothic"/>
                <a:cs typeface="Century Gothic"/>
              </a:rPr>
              <a:t>	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25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r>
              <a:rPr dirty="0" sz="1000">
                <a:latin typeface="Century Gothic"/>
                <a:cs typeface="Century Gothic"/>
              </a:rPr>
              <a:t>	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50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endParaRPr sz="1000">
              <a:latin typeface="Century Gothic"/>
              <a:cs typeface="Century Gothic"/>
            </a:endParaRPr>
          </a:p>
          <a:p>
            <a:pPr marL="50800" marR="43180">
              <a:lnSpc>
                <a:spcPts val="790"/>
              </a:lnSpc>
              <a:spcBef>
                <a:spcPts val="605"/>
              </a:spcBef>
            </a:pPr>
            <a:r>
              <a:rPr dirty="0" baseline="22222" sz="750" spc="-15">
                <a:latin typeface="Century Gothic"/>
                <a:cs typeface="Century Gothic"/>
              </a:rPr>
              <a:t>a</a:t>
            </a:r>
            <a:r>
              <a:rPr dirty="0" sz="700" spc="-10">
                <a:latin typeface="Century Gothic"/>
                <a:cs typeface="Century Gothic"/>
              </a:rPr>
              <a:t>Analysis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that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removed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n=2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participants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with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baseline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values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BLOQ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(ad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hoc).</a:t>
            </a:r>
            <a:r>
              <a:rPr dirty="0" sz="700" spc="-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*Statistical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significance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determined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using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Mixed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Model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Repeat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Measures</a:t>
            </a:r>
            <a:r>
              <a:rPr dirty="0" sz="700" spc="50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(MMRM)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analysis.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Nadir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achieved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at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16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weeks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where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Placebo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corrected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LSM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of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77%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difference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achieved,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i.e.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135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mg/dL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from</a:t>
            </a:r>
            <a:r>
              <a:rPr dirty="0" sz="700" spc="-1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942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mean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baseline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032740" y="844803"/>
            <a:ext cx="8782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entury Gothic"/>
                <a:cs typeface="Century Gothic"/>
              </a:rPr>
              <a:t>APOC3</a:t>
            </a:r>
            <a:r>
              <a:rPr dirty="0" baseline="25252" sz="1650" spc="-15" b="1">
                <a:latin typeface="Century Gothic"/>
                <a:cs typeface="Century Gothic"/>
              </a:rPr>
              <a:t>a</a:t>
            </a:r>
            <a:endParaRPr baseline="25252" sz="1650">
              <a:latin typeface="Century Gothic"/>
              <a:cs typeface="Century Gothic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1031" y="2118089"/>
            <a:ext cx="245745" cy="6045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73025">
              <a:lnSpc>
                <a:spcPct val="100000"/>
              </a:lnSpc>
              <a:spcBef>
                <a:spcPts val="110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60</a:t>
            </a:r>
            <a:endParaRPr sz="850">
              <a:latin typeface="Arial"/>
              <a:cs typeface="Arial"/>
            </a:endParaRPr>
          </a:p>
          <a:p>
            <a:pPr marL="73025">
              <a:lnSpc>
                <a:spcPct val="100000"/>
              </a:lnSpc>
              <a:spcBef>
                <a:spcPts val="740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80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100</a:t>
            </a:r>
            <a:endParaRPr sz="8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41893" y="997740"/>
            <a:ext cx="184150" cy="1053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10"/>
              </a:spcBef>
            </a:pPr>
            <a:r>
              <a:rPr dirty="0" sz="850" spc="-2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755"/>
              </a:spcBef>
            </a:pPr>
            <a:r>
              <a:rPr dirty="0" sz="850" spc="-2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740"/>
              </a:spcBef>
            </a:pPr>
            <a:r>
              <a:rPr dirty="0" sz="850" spc="-5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005035" y="2059300"/>
            <a:ext cx="0" cy="99695"/>
          </a:xfrm>
          <a:custGeom>
            <a:avLst/>
            <a:gdLst/>
            <a:ahLst/>
            <a:cxnLst/>
            <a:rect l="l" t="t" r="r" b="b"/>
            <a:pathLst>
              <a:path w="0" h="99694">
                <a:moveTo>
                  <a:pt x="0" y="0"/>
                </a:moveTo>
                <a:lnTo>
                  <a:pt x="0" y="49722"/>
                </a:lnTo>
              </a:path>
              <a:path w="0" h="99694">
                <a:moveTo>
                  <a:pt x="0" y="49722"/>
                </a:moveTo>
                <a:lnTo>
                  <a:pt x="0" y="99444"/>
                </a:lnTo>
              </a:path>
            </a:pathLst>
          </a:custGeom>
          <a:ln w="9946">
            <a:solidFill>
              <a:srgbClr val="43B02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0" name="object 20" descr=""/>
          <p:cNvGrpSpPr/>
          <p:nvPr/>
        </p:nvGrpSpPr>
        <p:grpSpPr>
          <a:xfrm>
            <a:off x="1232647" y="1076460"/>
            <a:ext cx="2437765" cy="1652905"/>
            <a:chOff x="1232647" y="1076460"/>
            <a:chExt cx="2437765" cy="1652905"/>
          </a:xfrm>
        </p:grpSpPr>
        <p:sp>
          <p:nvSpPr>
            <p:cNvPr id="21" name="object 21" descr=""/>
            <p:cNvSpPr/>
            <p:nvPr/>
          </p:nvSpPr>
          <p:spPr>
            <a:xfrm>
              <a:off x="1352021" y="1530588"/>
              <a:ext cx="2313305" cy="0"/>
            </a:xfrm>
            <a:custGeom>
              <a:avLst/>
              <a:gdLst/>
              <a:ahLst/>
              <a:cxnLst/>
              <a:rect l="l" t="t" r="r" b="b"/>
              <a:pathLst>
                <a:path w="2313304" h="0">
                  <a:moveTo>
                    <a:pt x="0" y="0"/>
                  </a:moveTo>
                  <a:lnTo>
                    <a:pt x="2312892" y="0"/>
                  </a:lnTo>
                </a:path>
              </a:pathLst>
            </a:custGeom>
            <a:ln w="19888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307257" y="2649336"/>
              <a:ext cx="2362835" cy="80010"/>
            </a:xfrm>
            <a:custGeom>
              <a:avLst/>
              <a:gdLst/>
              <a:ahLst/>
              <a:cxnLst/>
              <a:rect l="l" t="t" r="r" b="b"/>
              <a:pathLst>
                <a:path w="2362835" h="80010">
                  <a:moveTo>
                    <a:pt x="0" y="0"/>
                  </a:moveTo>
                  <a:lnTo>
                    <a:pt x="2362631" y="0"/>
                  </a:lnTo>
                </a:path>
                <a:path w="2362835" h="80010">
                  <a:moveTo>
                    <a:pt x="4973" y="0"/>
                  </a:moveTo>
                  <a:lnTo>
                    <a:pt x="4973" y="79555"/>
                  </a:lnTo>
                </a:path>
                <a:path w="2362835" h="80010">
                  <a:moveTo>
                    <a:pt x="192326" y="0"/>
                  </a:moveTo>
                  <a:lnTo>
                    <a:pt x="192326" y="79555"/>
                  </a:lnTo>
                </a:path>
                <a:path w="2362835" h="80010">
                  <a:moveTo>
                    <a:pt x="381337" y="0"/>
                  </a:moveTo>
                  <a:lnTo>
                    <a:pt x="381337" y="79555"/>
                  </a:lnTo>
                </a:path>
                <a:path w="2362835" h="80010">
                  <a:moveTo>
                    <a:pt x="568689" y="0"/>
                  </a:moveTo>
                  <a:lnTo>
                    <a:pt x="568689" y="79555"/>
                  </a:lnTo>
                </a:path>
                <a:path w="2362835" h="80010">
                  <a:moveTo>
                    <a:pt x="757700" y="0"/>
                  </a:moveTo>
                  <a:lnTo>
                    <a:pt x="757700" y="79555"/>
                  </a:lnTo>
                </a:path>
                <a:path w="2362835" h="80010">
                  <a:moveTo>
                    <a:pt x="945052" y="0"/>
                  </a:moveTo>
                  <a:lnTo>
                    <a:pt x="945052" y="79555"/>
                  </a:lnTo>
                </a:path>
                <a:path w="2362835" h="80010">
                  <a:moveTo>
                    <a:pt x="1134063" y="0"/>
                  </a:moveTo>
                  <a:lnTo>
                    <a:pt x="1134063" y="79555"/>
                  </a:lnTo>
                </a:path>
                <a:path w="2362835" h="80010">
                  <a:moveTo>
                    <a:pt x="1321415" y="0"/>
                  </a:moveTo>
                  <a:lnTo>
                    <a:pt x="1321415" y="79555"/>
                  </a:lnTo>
                </a:path>
                <a:path w="2362835" h="80010">
                  <a:moveTo>
                    <a:pt x="1510426" y="0"/>
                  </a:moveTo>
                  <a:lnTo>
                    <a:pt x="1510426" y="79555"/>
                  </a:lnTo>
                </a:path>
                <a:path w="2362835" h="80010">
                  <a:moveTo>
                    <a:pt x="1697778" y="0"/>
                  </a:moveTo>
                  <a:lnTo>
                    <a:pt x="1697778" y="79555"/>
                  </a:lnTo>
                </a:path>
                <a:path w="2362835" h="80010">
                  <a:moveTo>
                    <a:pt x="1886789" y="0"/>
                  </a:moveTo>
                  <a:lnTo>
                    <a:pt x="1886789" y="79555"/>
                  </a:lnTo>
                </a:path>
                <a:path w="2362835" h="80010">
                  <a:moveTo>
                    <a:pt x="2074141" y="0"/>
                  </a:moveTo>
                  <a:lnTo>
                    <a:pt x="2074141" y="79555"/>
                  </a:lnTo>
                </a:path>
                <a:path w="2362835" h="80010">
                  <a:moveTo>
                    <a:pt x="2263152" y="0"/>
                  </a:moveTo>
                  <a:lnTo>
                    <a:pt x="2263152" y="79555"/>
                  </a:lnTo>
                </a:path>
              </a:pathLst>
            </a:custGeom>
            <a:ln w="99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312231" y="1076460"/>
              <a:ext cx="0" cy="1577975"/>
            </a:xfrm>
            <a:custGeom>
              <a:avLst/>
              <a:gdLst/>
              <a:ahLst/>
              <a:cxnLst/>
              <a:rect l="l" t="t" r="r" b="b"/>
              <a:pathLst>
                <a:path w="0" h="1577975">
                  <a:moveTo>
                    <a:pt x="0" y="493907"/>
                  </a:moveTo>
                  <a:lnTo>
                    <a:pt x="0" y="1577848"/>
                  </a:lnTo>
                </a:path>
                <a:path w="0" h="1577975">
                  <a:moveTo>
                    <a:pt x="0" y="0"/>
                  </a:moveTo>
                  <a:lnTo>
                    <a:pt x="0" y="414352"/>
                  </a:lnTo>
                </a:path>
              </a:pathLst>
            </a:custGeom>
            <a:ln w="994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32647" y="1081432"/>
              <a:ext cx="80010" cy="1568450"/>
            </a:xfrm>
            <a:custGeom>
              <a:avLst/>
              <a:gdLst/>
              <a:ahLst/>
              <a:cxnLst/>
              <a:rect l="l" t="t" r="r" b="b"/>
              <a:pathLst>
                <a:path w="80009" h="1568450">
                  <a:moveTo>
                    <a:pt x="79583" y="1567903"/>
                  </a:moveTo>
                  <a:lnTo>
                    <a:pt x="0" y="1567903"/>
                  </a:lnTo>
                </a:path>
                <a:path w="80009" h="1568450">
                  <a:moveTo>
                    <a:pt x="79583" y="1344154"/>
                  </a:moveTo>
                  <a:lnTo>
                    <a:pt x="0" y="1344154"/>
                  </a:lnTo>
                </a:path>
                <a:path w="80009" h="1568450">
                  <a:moveTo>
                    <a:pt x="79583" y="1120404"/>
                  </a:moveTo>
                  <a:lnTo>
                    <a:pt x="0" y="1120404"/>
                  </a:lnTo>
                </a:path>
                <a:path w="80009" h="1568450">
                  <a:moveTo>
                    <a:pt x="79583" y="896655"/>
                  </a:moveTo>
                  <a:lnTo>
                    <a:pt x="0" y="896655"/>
                  </a:lnTo>
                </a:path>
                <a:path w="80009" h="1568450">
                  <a:moveTo>
                    <a:pt x="79583" y="672905"/>
                  </a:moveTo>
                  <a:lnTo>
                    <a:pt x="0" y="672905"/>
                  </a:lnTo>
                </a:path>
                <a:path w="80009" h="1568450">
                  <a:moveTo>
                    <a:pt x="79583" y="225406"/>
                  </a:moveTo>
                  <a:lnTo>
                    <a:pt x="0" y="225406"/>
                  </a:lnTo>
                </a:path>
                <a:path w="80009" h="1568450">
                  <a:moveTo>
                    <a:pt x="79583" y="0"/>
                  </a:moveTo>
                  <a:lnTo>
                    <a:pt x="0" y="0"/>
                  </a:lnTo>
                </a:path>
              </a:pathLst>
            </a:custGeom>
            <a:ln w="99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232647" y="1530588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5" h="0">
                  <a:moveTo>
                    <a:pt x="0" y="0"/>
                  </a:moveTo>
                  <a:lnTo>
                    <a:pt x="39790" y="0"/>
                  </a:lnTo>
                </a:path>
              </a:pathLst>
            </a:custGeom>
            <a:ln w="99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312231" y="1530588"/>
              <a:ext cx="2258695" cy="974725"/>
            </a:xfrm>
            <a:custGeom>
              <a:avLst/>
              <a:gdLst/>
              <a:ahLst/>
              <a:cxnLst/>
              <a:rect l="l" t="t" r="r" b="b"/>
              <a:pathLst>
                <a:path w="2258695" h="974725">
                  <a:moveTo>
                    <a:pt x="0" y="0"/>
                  </a:moveTo>
                  <a:lnTo>
                    <a:pt x="0" y="0"/>
                  </a:lnTo>
                  <a:lnTo>
                    <a:pt x="187352" y="936432"/>
                  </a:lnTo>
                  <a:lnTo>
                    <a:pt x="376363" y="888368"/>
                  </a:lnTo>
                  <a:lnTo>
                    <a:pt x="563715" y="810470"/>
                  </a:lnTo>
                  <a:lnTo>
                    <a:pt x="752726" y="974553"/>
                  </a:lnTo>
                  <a:lnTo>
                    <a:pt x="752726" y="974553"/>
                  </a:lnTo>
                  <a:lnTo>
                    <a:pt x="940078" y="962951"/>
                  </a:lnTo>
                  <a:lnTo>
                    <a:pt x="1129089" y="878423"/>
                  </a:lnTo>
                  <a:lnTo>
                    <a:pt x="1316441" y="827044"/>
                  </a:lnTo>
                  <a:lnTo>
                    <a:pt x="1692804" y="659646"/>
                  </a:lnTo>
                  <a:lnTo>
                    <a:pt x="2258178" y="525396"/>
                  </a:lnTo>
                </a:path>
              </a:pathLst>
            </a:custGeom>
            <a:ln w="19889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459791" y="2294651"/>
              <a:ext cx="456565" cy="213995"/>
            </a:xfrm>
            <a:custGeom>
              <a:avLst/>
              <a:gdLst/>
              <a:ahLst/>
              <a:cxnLst/>
              <a:rect l="l" t="t" r="r" b="b"/>
              <a:pathLst>
                <a:path w="456564" h="213994">
                  <a:moveTo>
                    <a:pt x="39791" y="130934"/>
                  </a:moveTo>
                  <a:lnTo>
                    <a:pt x="39791" y="172369"/>
                  </a:lnTo>
                </a:path>
                <a:path w="456564" h="213994">
                  <a:moveTo>
                    <a:pt x="39791" y="172369"/>
                  </a:moveTo>
                  <a:lnTo>
                    <a:pt x="39791" y="213805"/>
                  </a:lnTo>
                </a:path>
                <a:path w="456564" h="213994">
                  <a:moveTo>
                    <a:pt x="0" y="130934"/>
                  </a:moveTo>
                  <a:lnTo>
                    <a:pt x="79583" y="130934"/>
                  </a:lnTo>
                </a:path>
                <a:path w="456564" h="213994">
                  <a:moveTo>
                    <a:pt x="0" y="213805"/>
                  </a:moveTo>
                  <a:lnTo>
                    <a:pt x="79583" y="213805"/>
                  </a:lnTo>
                </a:path>
                <a:path w="456564" h="213994">
                  <a:moveTo>
                    <a:pt x="228802" y="77897"/>
                  </a:moveTo>
                  <a:lnTo>
                    <a:pt x="228802" y="124305"/>
                  </a:lnTo>
                </a:path>
                <a:path w="456564" h="213994">
                  <a:moveTo>
                    <a:pt x="228802" y="124305"/>
                  </a:moveTo>
                  <a:lnTo>
                    <a:pt x="228802" y="170712"/>
                  </a:lnTo>
                </a:path>
                <a:path w="456564" h="213994">
                  <a:moveTo>
                    <a:pt x="189010" y="77897"/>
                  </a:moveTo>
                  <a:lnTo>
                    <a:pt x="268593" y="77897"/>
                  </a:lnTo>
                </a:path>
                <a:path w="456564" h="213994">
                  <a:moveTo>
                    <a:pt x="189010" y="170712"/>
                  </a:moveTo>
                  <a:lnTo>
                    <a:pt x="268593" y="170712"/>
                  </a:lnTo>
                </a:path>
                <a:path w="456564" h="213994">
                  <a:moveTo>
                    <a:pt x="416154" y="0"/>
                  </a:moveTo>
                  <a:lnTo>
                    <a:pt x="416154" y="46407"/>
                  </a:lnTo>
                </a:path>
                <a:path w="456564" h="213994">
                  <a:moveTo>
                    <a:pt x="416154" y="46407"/>
                  </a:moveTo>
                  <a:lnTo>
                    <a:pt x="416154" y="92814"/>
                  </a:lnTo>
                </a:path>
                <a:path w="456564" h="213994">
                  <a:moveTo>
                    <a:pt x="376363" y="0"/>
                  </a:moveTo>
                  <a:lnTo>
                    <a:pt x="455946" y="0"/>
                  </a:lnTo>
                </a:path>
                <a:path w="456564" h="213994">
                  <a:moveTo>
                    <a:pt x="376363" y="92814"/>
                  </a:moveTo>
                  <a:lnTo>
                    <a:pt x="455946" y="92814"/>
                  </a:lnTo>
                </a:path>
              </a:pathLst>
            </a:custGeom>
            <a:ln w="9946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005035" y="2148800"/>
              <a:ext cx="0" cy="41910"/>
            </a:xfrm>
            <a:custGeom>
              <a:avLst/>
              <a:gdLst/>
              <a:ahLst/>
              <a:cxnLst/>
              <a:rect l="l" t="t" r="r" b="b"/>
              <a:pathLst>
                <a:path w="0" h="41910">
                  <a:moveTo>
                    <a:pt x="0" y="0"/>
                  </a:moveTo>
                  <a:lnTo>
                    <a:pt x="0" y="41434"/>
                  </a:lnTo>
                </a:path>
              </a:pathLst>
            </a:custGeom>
            <a:ln w="9947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965244" y="1991346"/>
              <a:ext cx="645160" cy="254000"/>
            </a:xfrm>
            <a:custGeom>
              <a:avLst/>
              <a:gdLst/>
              <a:ahLst/>
              <a:cxnLst/>
              <a:rect l="l" t="t" r="r" b="b"/>
              <a:pathLst>
                <a:path w="645160" h="254000">
                  <a:moveTo>
                    <a:pt x="39791" y="198888"/>
                  </a:moveTo>
                  <a:lnTo>
                    <a:pt x="39791" y="253582"/>
                  </a:lnTo>
                </a:path>
                <a:path w="645160" h="254000">
                  <a:moveTo>
                    <a:pt x="0" y="253582"/>
                  </a:moveTo>
                  <a:lnTo>
                    <a:pt x="79583" y="253582"/>
                  </a:lnTo>
                </a:path>
                <a:path w="645160" h="254000">
                  <a:moveTo>
                    <a:pt x="605165" y="0"/>
                  </a:moveTo>
                  <a:lnTo>
                    <a:pt x="605165" y="64638"/>
                  </a:lnTo>
                </a:path>
                <a:path w="645160" h="254000">
                  <a:moveTo>
                    <a:pt x="605165" y="64638"/>
                  </a:moveTo>
                  <a:lnTo>
                    <a:pt x="605165" y="129277"/>
                  </a:lnTo>
                </a:path>
                <a:path w="645160" h="254000">
                  <a:moveTo>
                    <a:pt x="565373" y="0"/>
                  </a:moveTo>
                  <a:lnTo>
                    <a:pt x="644956" y="0"/>
                  </a:lnTo>
                </a:path>
                <a:path w="645160" h="254000">
                  <a:moveTo>
                    <a:pt x="565373" y="129277"/>
                  </a:moveTo>
                  <a:lnTo>
                    <a:pt x="644956" y="129277"/>
                  </a:lnTo>
                </a:path>
              </a:pathLst>
            </a:custGeom>
            <a:ln w="9946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272439" y="149081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791" y="0"/>
                  </a:moveTo>
                  <a:lnTo>
                    <a:pt x="79583" y="39777"/>
                  </a:lnTo>
                  <a:lnTo>
                    <a:pt x="39791" y="79555"/>
                  </a:lnTo>
                  <a:lnTo>
                    <a:pt x="0" y="39777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459791" y="2427244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791" y="0"/>
                  </a:moveTo>
                  <a:lnTo>
                    <a:pt x="0" y="39777"/>
                  </a:lnTo>
                  <a:lnTo>
                    <a:pt x="39791" y="79555"/>
                  </a:lnTo>
                  <a:lnTo>
                    <a:pt x="79583" y="3977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459791" y="242724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791" y="0"/>
                  </a:moveTo>
                  <a:lnTo>
                    <a:pt x="79583" y="39777"/>
                  </a:lnTo>
                  <a:lnTo>
                    <a:pt x="39791" y="79555"/>
                  </a:lnTo>
                  <a:lnTo>
                    <a:pt x="0" y="39777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648801" y="237917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0" y="39777"/>
                  </a:lnTo>
                  <a:lnTo>
                    <a:pt x="39791" y="79555"/>
                  </a:lnTo>
                  <a:lnTo>
                    <a:pt x="79583" y="3977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648802" y="237917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79583" y="39777"/>
                  </a:lnTo>
                  <a:lnTo>
                    <a:pt x="39791" y="79555"/>
                  </a:lnTo>
                  <a:lnTo>
                    <a:pt x="0" y="39777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836154" y="230128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0" y="39777"/>
                  </a:lnTo>
                  <a:lnTo>
                    <a:pt x="39791" y="79555"/>
                  </a:lnTo>
                  <a:lnTo>
                    <a:pt x="79583" y="3977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836154" y="230128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79583" y="39777"/>
                  </a:lnTo>
                  <a:lnTo>
                    <a:pt x="39791" y="79555"/>
                  </a:lnTo>
                  <a:lnTo>
                    <a:pt x="0" y="39777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24198" y="2464397"/>
              <a:ext cx="81517" cy="81489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11551" y="2452795"/>
              <a:ext cx="81517" cy="8148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0561" y="2368267"/>
              <a:ext cx="81517" cy="81489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87914" y="2316888"/>
              <a:ext cx="81517" cy="81489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2965243" y="215045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0" y="39777"/>
                  </a:lnTo>
                  <a:lnTo>
                    <a:pt x="39791" y="79555"/>
                  </a:lnTo>
                  <a:lnTo>
                    <a:pt x="79583" y="3977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965244" y="215045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79583" y="39777"/>
                  </a:lnTo>
                  <a:lnTo>
                    <a:pt x="39791" y="79555"/>
                  </a:lnTo>
                  <a:lnTo>
                    <a:pt x="0" y="39777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530616" y="201620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0" y="39777"/>
                  </a:lnTo>
                  <a:lnTo>
                    <a:pt x="39791" y="79555"/>
                  </a:lnTo>
                  <a:lnTo>
                    <a:pt x="79583" y="3977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530617" y="201620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79583" y="39777"/>
                  </a:lnTo>
                  <a:lnTo>
                    <a:pt x="39791" y="79555"/>
                  </a:lnTo>
                  <a:lnTo>
                    <a:pt x="0" y="39777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312231" y="1530588"/>
              <a:ext cx="2258695" cy="966469"/>
            </a:xfrm>
            <a:custGeom>
              <a:avLst/>
              <a:gdLst/>
              <a:ahLst/>
              <a:cxnLst/>
              <a:rect l="l" t="t" r="r" b="b"/>
              <a:pathLst>
                <a:path w="2258695" h="966469">
                  <a:moveTo>
                    <a:pt x="0" y="0"/>
                  </a:moveTo>
                  <a:lnTo>
                    <a:pt x="0" y="0"/>
                  </a:lnTo>
                  <a:lnTo>
                    <a:pt x="187352" y="941405"/>
                  </a:lnTo>
                  <a:lnTo>
                    <a:pt x="376363" y="875108"/>
                  </a:lnTo>
                  <a:lnTo>
                    <a:pt x="563715" y="797211"/>
                  </a:lnTo>
                  <a:lnTo>
                    <a:pt x="752726" y="966266"/>
                  </a:lnTo>
                  <a:lnTo>
                    <a:pt x="752726" y="966266"/>
                  </a:lnTo>
                  <a:lnTo>
                    <a:pt x="940078" y="904942"/>
                  </a:lnTo>
                  <a:lnTo>
                    <a:pt x="1129089" y="818757"/>
                  </a:lnTo>
                  <a:lnTo>
                    <a:pt x="1316441" y="805498"/>
                  </a:lnTo>
                  <a:lnTo>
                    <a:pt x="1692804" y="692794"/>
                  </a:lnTo>
                  <a:lnTo>
                    <a:pt x="2258178" y="561859"/>
                  </a:lnTo>
                </a:path>
              </a:pathLst>
            </a:custGeom>
            <a:ln w="19889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965244" y="2051013"/>
              <a:ext cx="645160" cy="215900"/>
            </a:xfrm>
            <a:custGeom>
              <a:avLst/>
              <a:gdLst/>
              <a:ahLst/>
              <a:cxnLst/>
              <a:rect l="l" t="t" r="r" b="b"/>
              <a:pathLst>
                <a:path w="645160" h="215900">
                  <a:moveTo>
                    <a:pt x="39791" y="129277"/>
                  </a:moveTo>
                  <a:lnTo>
                    <a:pt x="39791" y="172369"/>
                  </a:lnTo>
                </a:path>
                <a:path w="645160" h="215900">
                  <a:moveTo>
                    <a:pt x="39791" y="172369"/>
                  </a:moveTo>
                  <a:lnTo>
                    <a:pt x="39791" y="215462"/>
                  </a:lnTo>
                </a:path>
                <a:path w="645160" h="215900">
                  <a:moveTo>
                    <a:pt x="0" y="129277"/>
                  </a:moveTo>
                  <a:lnTo>
                    <a:pt x="79583" y="129277"/>
                  </a:lnTo>
                </a:path>
                <a:path w="645160" h="215900">
                  <a:moveTo>
                    <a:pt x="0" y="215462"/>
                  </a:moveTo>
                  <a:lnTo>
                    <a:pt x="79583" y="215462"/>
                  </a:lnTo>
                </a:path>
                <a:path w="645160" h="215900">
                  <a:moveTo>
                    <a:pt x="605165" y="0"/>
                  </a:moveTo>
                  <a:lnTo>
                    <a:pt x="605165" y="41435"/>
                  </a:lnTo>
                </a:path>
                <a:path w="645160" h="215900">
                  <a:moveTo>
                    <a:pt x="605165" y="41435"/>
                  </a:moveTo>
                  <a:lnTo>
                    <a:pt x="605165" y="82870"/>
                  </a:lnTo>
                </a:path>
                <a:path w="645160" h="215900">
                  <a:moveTo>
                    <a:pt x="565373" y="0"/>
                  </a:moveTo>
                  <a:lnTo>
                    <a:pt x="644956" y="0"/>
                  </a:lnTo>
                </a:path>
                <a:path w="645160" h="215900">
                  <a:moveTo>
                    <a:pt x="565373" y="82870"/>
                  </a:moveTo>
                  <a:lnTo>
                    <a:pt x="644956" y="82870"/>
                  </a:lnTo>
                </a:path>
              </a:pathLst>
            </a:custGeom>
            <a:ln w="9946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272439" y="149081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791" y="0"/>
                  </a:moveTo>
                  <a:lnTo>
                    <a:pt x="79583" y="79555"/>
                  </a:lnTo>
                  <a:lnTo>
                    <a:pt x="0" y="79555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8824" y="2431249"/>
              <a:ext cx="81517" cy="81489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7835" y="2364953"/>
              <a:ext cx="81517" cy="8148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35187" y="2287055"/>
              <a:ext cx="81517" cy="81489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24198" y="2456110"/>
              <a:ext cx="81517" cy="8148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11551" y="2394786"/>
              <a:ext cx="81517" cy="81489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0561" y="2308601"/>
              <a:ext cx="81517" cy="81489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7914" y="2295342"/>
              <a:ext cx="81517" cy="81489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2965243" y="218360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0" y="79555"/>
                  </a:lnTo>
                  <a:lnTo>
                    <a:pt x="79583" y="79555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965244" y="218360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79583" y="79555"/>
                  </a:lnTo>
                  <a:lnTo>
                    <a:pt x="0" y="79555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3530616" y="205267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0" y="79555"/>
                  </a:lnTo>
                  <a:lnTo>
                    <a:pt x="79583" y="79555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3530617" y="205267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791" y="0"/>
                  </a:moveTo>
                  <a:lnTo>
                    <a:pt x="79583" y="79555"/>
                  </a:lnTo>
                  <a:lnTo>
                    <a:pt x="0" y="79555"/>
                  </a:lnTo>
                  <a:lnTo>
                    <a:pt x="3979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312231" y="1530588"/>
              <a:ext cx="2258695" cy="850265"/>
            </a:xfrm>
            <a:custGeom>
              <a:avLst/>
              <a:gdLst/>
              <a:ahLst/>
              <a:cxnLst/>
              <a:rect l="l" t="t" r="r" b="b"/>
              <a:pathLst>
                <a:path w="2258695" h="850264">
                  <a:moveTo>
                    <a:pt x="0" y="0"/>
                  </a:moveTo>
                  <a:lnTo>
                    <a:pt x="0" y="0"/>
                  </a:lnTo>
                  <a:lnTo>
                    <a:pt x="187352" y="740859"/>
                  </a:lnTo>
                  <a:lnTo>
                    <a:pt x="376363" y="659646"/>
                  </a:lnTo>
                  <a:lnTo>
                    <a:pt x="563715" y="606609"/>
                  </a:lnTo>
                  <a:lnTo>
                    <a:pt x="752726" y="850247"/>
                  </a:lnTo>
                  <a:lnTo>
                    <a:pt x="752726" y="850247"/>
                  </a:lnTo>
                  <a:lnTo>
                    <a:pt x="940078" y="803840"/>
                  </a:lnTo>
                  <a:lnTo>
                    <a:pt x="1129089" y="793896"/>
                  </a:lnTo>
                  <a:lnTo>
                    <a:pt x="1316441" y="740859"/>
                  </a:lnTo>
                  <a:lnTo>
                    <a:pt x="1692804" y="578433"/>
                  </a:lnTo>
                  <a:lnTo>
                    <a:pt x="2258178" y="414350"/>
                  </a:lnTo>
                </a:path>
              </a:pathLst>
            </a:custGeom>
            <a:ln w="19889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459791" y="1883615"/>
              <a:ext cx="2150745" cy="540385"/>
            </a:xfrm>
            <a:custGeom>
              <a:avLst/>
              <a:gdLst/>
              <a:ahLst/>
              <a:cxnLst/>
              <a:rect l="l" t="t" r="r" b="b"/>
              <a:pathLst>
                <a:path w="2150745" h="540385">
                  <a:moveTo>
                    <a:pt x="39791" y="338110"/>
                  </a:moveTo>
                  <a:lnTo>
                    <a:pt x="39791" y="387832"/>
                  </a:lnTo>
                </a:path>
                <a:path w="2150745" h="540385">
                  <a:moveTo>
                    <a:pt x="39791" y="387832"/>
                  </a:moveTo>
                  <a:lnTo>
                    <a:pt x="39791" y="437554"/>
                  </a:lnTo>
                </a:path>
                <a:path w="2150745" h="540385">
                  <a:moveTo>
                    <a:pt x="0" y="338110"/>
                  </a:moveTo>
                  <a:lnTo>
                    <a:pt x="79583" y="338110"/>
                  </a:lnTo>
                </a:path>
                <a:path w="2150745" h="540385">
                  <a:moveTo>
                    <a:pt x="0" y="437554"/>
                  </a:moveTo>
                  <a:lnTo>
                    <a:pt x="79583" y="437554"/>
                  </a:lnTo>
                </a:path>
                <a:path w="2150745" h="540385">
                  <a:moveTo>
                    <a:pt x="228802" y="256897"/>
                  </a:moveTo>
                  <a:lnTo>
                    <a:pt x="228802" y="306619"/>
                  </a:lnTo>
                </a:path>
                <a:path w="2150745" h="540385">
                  <a:moveTo>
                    <a:pt x="228802" y="306619"/>
                  </a:moveTo>
                  <a:lnTo>
                    <a:pt x="228802" y="356341"/>
                  </a:lnTo>
                </a:path>
                <a:path w="2150745" h="540385">
                  <a:moveTo>
                    <a:pt x="189010" y="256897"/>
                  </a:moveTo>
                  <a:lnTo>
                    <a:pt x="268593" y="256897"/>
                  </a:lnTo>
                </a:path>
                <a:path w="2150745" h="540385">
                  <a:moveTo>
                    <a:pt x="189010" y="356341"/>
                  </a:moveTo>
                  <a:lnTo>
                    <a:pt x="268593" y="356341"/>
                  </a:lnTo>
                </a:path>
                <a:path w="2150745" h="540385">
                  <a:moveTo>
                    <a:pt x="416154" y="197231"/>
                  </a:moveTo>
                  <a:lnTo>
                    <a:pt x="416154" y="253582"/>
                  </a:lnTo>
                </a:path>
                <a:path w="2150745" h="540385">
                  <a:moveTo>
                    <a:pt x="416154" y="253582"/>
                  </a:moveTo>
                  <a:lnTo>
                    <a:pt x="416154" y="309934"/>
                  </a:lnTo>
                </a:path>
                <a:path w="2150745" h="540385">
                  <a:moveTo>
                    <a:pt x="376363" y="197231"/>
                  </a:moveTo>
                  <a:lnTo>
                    <a:pt x="455946" y="197231"/>
                  </a:lnTo>
                </a:path>
                <a:path w="2150745" h="540385">
                  <a:moveTo>
                    <a:pt x="376363" y="309934"/>
                  </a:moveTo>
                  <a:lnTo>
                    <a:pt x="455946" y="309934"/>
                  </a:lnTo>
                </a:path>
                <a:path w="2150745" h="540385">
                  <a:moveTo>
                    <a:pt x="605165" y="454128"/>
                  </a:moveTo>
                  <a:lnTo>
                    <a:pt x="605165" y="497221"/>
                  </a:lnTo>
                </a:path>
                <a:path w="2150745" h="540385">
                  <a:moveTo>
                    <a:pt x="605165" y="497221"/>
                  </a:moveTo>
                  <a:lnTo>
                    <a:pt x="605165" y="540313"/>
                  </a:lnTo>
                </a:path>
                <a:path w="2150745" h="540385">
                  <a:moveTo>
                    <a:pt x="565373" y="454128"/>
                  </a:moveTo>
                  <a:lnTo>
                    <a:pt x="644956" y="454128"/>
                  </a:lnTo>
                </a:path>
                <a:path w="2150745" h="540385">
                  <a:moveTo>
                    <a:pt x="565373" y="540313"/>
                  </a:moveTo>
                  <a:lnTo>
                    <a:pt x="644956" y="540313"/>
                  </a:lnTo>
                </a:path>
                <a:path w="2150745" h="540385">
                  <a:moveTo>
                    <a:pt x="752726" y="411036"/>
                  </a:moveTo>
                  <a:lnTo>
                    <a:pt x="832309" y="411036"/>
                  </a:lnTo>
                </a:path>
                <a:path w="2150745" h="540385">
                  <a:moveTo>
                    <a:pt x="752726" y="490591"/>
                  </a:moveTo>
                  <a:lnTo>
                    <a:pt x="832309" y="490591"/>
                  </a:lnTo>
                </a:path>
                <a:path w="2150745" h="540385">
                  <a:moveTo>
                    <a:pt x="1505452" y="175684"/>
                  </a:moveTo>
                  <a:lnTo>
                    <a:pt x="1585035" y="175684"/>
                  </a:lnTo>
                </a:path>
                <a:path w="2150745" h="540385">
                  <a:moveTo>
                    <a:pt x="1505452" y="275128"/>
                  </a:moveTo>
                  <a:lnTo>
                    <a:pt x="1585035" y="275128"/>
                  </a:lnTo>
                </a:path>
                <a:path w="2150745" h="540385">
                  <a:moveTo>
                    <a:pt x="2110617" y="0"/>
                  </a:moveTo>
                  <a:lnTo>
                    <a:pt x="2110617" y="61323"/>
                  </a:lnTo>
                </a:path>
                <a:path w="2150745" h="540385">
                  <a:moveTo>
                    <a:pt x="2110617" y="61323"/>
                  </a:moveTo>
                  <a:lnTo>
                    <a:pt x="2110617" y="122647"/>
                  </a:lnTo>
                </a:path>
                <a:path w="2150745" h="540385">
                  <a:moveTo>
                    <a:pt x="2070825" y="0"/>
                  </a:moveTo>
                  <a:lnTo>
                    <a:pt x="2150409" y="0"/>
                  </a:lnTo>
                </a:path>
                <a:path w="2150745" h="540385">
                  <a:moveTo>
                    <a:pt x="2070825" y="122647"/>
                  </a:moveTo>
                  <a:lnTo>
                    <a:pt x="2150409" y="122647"/>
                  </a:lnTo>
                </a:path>
              </a:pathLst>
            </a:custGeom>
            <a:ln w="9946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272438" y="149081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272439" y="149081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459791" y="223167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459791" y="223167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648801" y="215045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648802" y="215045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836154" y="209742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836154" y="209742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025164" y="234105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025165" y="234105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212517" y="229465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212518" y="229465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401528" y="228470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401528" y="228470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588879" y="223167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588881" y="223167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965243" y="206924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965244" y="2069244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3530616" y="190516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583" y="0"/>
                  </a:moveTo>
                  <a:lnTo>
                    <a:pt x="0" y="0"/>
                  </a:lnTo>
                  <a:lnTo>
                    <a:pt x="0" y="79555"/>
                  </a:lnTo>
                  <a:lnTo>
                    <a:pt x="79583" y="79555"/>
                  </a:lnTo>
                  <a:lnTo>
                    <a:pt x="7958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3530617" y="190516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555"/>
                  </a:moveTo>
                  <a:lnTo>
                    <a:pt x="79583" y="79555"/>
                  </a:lnTo>
                  <a:lnTo>
                    <a:pt x="79583" y="0"/>
                  </a:lnTo>
                  <a:lnTo>
                    <a:pt x="0" y="0"/>
                  </a:lnTo>
                  <a:lnTo>
                    <a:pt x="0" y="7955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312231" y="1431144"/>
              <a:ext cx="2258695" cy="119380"/>
            </a:xfrm>
            <a:custGeom>
              <a:avLst/>
              <a:gdLst/>
              <a:ahLst/>
              <a:cxnLst/>
              <a:rect l="l" t="t" r="r" b="b"/>
              <a:pathLst>
                <a:path w="2258695" h="119380">
                  <a:moveTo>
                    <a:pt x="0" y="99444"/>
                  </a:moveTo>
                  <a:lnTo>
                    <a:pt x="0" y="99444"/>
                  </a:lnTo>
                  <a:lnTo>
                    <a:pt x="187352" y="21546"/>
                  </a:lnTo>
                  <a:lnTo>
                    <a:pt x="376363" y="46407"/>
                  </a:lnTo>
                  <a:lnTo>
                    <a:pt x="563715" y="82870"/>
                  </a:lnTo>
                  <a:lnTo>
                    <a:pt x="752726" y="53036"/>
                  </a:lnTo>
                  <a:lnTo>
                    <a:pt x="940078" y="0"/>
                  </a:lnTo>
                  <a:lnTo>
                    <a:pt x="1129089" y="96129"/>
                  </a:lnTo>
                  <a:lnTo>
                    <a:pt x="1316441" y="119333"/>
                  </a:lnTo>
                  <a:lnTo>
                    <a:pt x="1692804" y="82870"/>
                  </a:lnTo>
                  <a:lnTo>
                    <a:pt x="2258178" y="43092"/>
                  </a:lnTo>
                </a:path>
              </a:pathLst>
            </a:custGeom>
            <a:ln w="1988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459791" y="1343302"/>
              <a:ext cx="2150745" cy="276860"/>
            </a:xfrm>
            <a:custGeom>
              <a:avLst/>
              <a:gdLst/>
              <a:ahLst/>
              <a:cxnLst/>
              <a:rect l="l" t="t" r="r" b="b"/>
              <a:pathLst>
                <a:path w="2150745" h="276859">
                  <a:moveTo>
                    <a:pt x="39791" y="56351"/>
                  </a:moveTo>
                  <a:lnTo>
                    <a:pt x="39791" y="109388"/>
                  </a:lnTo>
                </a:path>
                <a:path w="2150745" h="276859">
                  <a:moveTo>
                    <a:pt x="39791" y="109388"/>
                  </a:moveTo>
                  <a:lnTo>
                    <a:pt x="39791" y="162425"/>
                  </a:lnTo>
                </a:path>
                <a:path w="2150745" h="276859">
                  <a:moveTo>
                    <a:pt x="0" y="56351"/>
                  </a:moveTo>
                  <a:lnTo>
                    <a:pt x="79583" y="56351"/>
                  </a:lnTo>
                </a:path>
                <a:path w="2150745" h="276859">
                  <a:moveTo>
                    <a:pt x="0" y="162425"/>
                  </a:moveTo>
                  <a:lnTo>
                    <a:pt x="79583" y="162425"/>
                  </a:lnTo>
                </a:path>
                <a:path w="2150745" h="276859">
                  <a:moveTo>
                    <a:pt x="228802" y="72925"/>
                  </a:moveTo>
                  <a:lnTo>
                    <a:pt x="228802" y="134249"/>
                  </a:lnTo>
                </a:path>
                <a:path w="2150745" h="276859">
                  <a:moveTo>
                    <a:pt x="228802" y="134249"/>
                  </a:moveTo>
                  <a:lnTo>
                    <a:pt x="228802" y="195573"/>
                  </a:lnTo>
                </a:path>
                <a:path w="2150745" h="276859">
                  <a:moveTo>
                    <a:pt x="189010" y="72925"/>
                  </a:moveTo>
                  <a:lnTo>
                    <a:pt x="268593" y="72925"/>
                  </a:lnTo>
                </a:path>
                <a:path w="2150745" h="276859">
                  <a:moveTo>
                    <a:pt x="189010" y="195573"/>
                  </a:moveTo>
                  <a:lnTo>
                    <a:pt x="268593" y="195573"/>
                  </a:lnTo>
                </a:path>
                <a:path w="2150745" h="276859">
                  <a:moveTo>
                    <a:pt x="416154" y="96129"/>
                  </a:moveTo>
                  <a:lnTo>
                    <a:pt x="416154" y="170712"/>
                  </a:lnTo>
                </a:path>
                <a:path w="2150745" h="276859">
                  <a:moveTo>
                    <a:pt x="416154" y="170712"/>
                  </a:moveTo>
                  <a:lnTo>
                    <a:pt x="416154" y="245295"/>
                  </a:lnTo>
                </a:path>
                <a:path w="2150745" h="276859">
                  <a:moveTo>
                    <a:pt x="376363" y="96129"/>
                  </a:moveTo>
                  <a:lnTo>
                    <a:pt x="455946" y="96129"/>
                  </a:lnTo>
                </a:path>
                <a:path w="2150745" h="276859">
                  <a:moveTo>
                    <a:pt x="376363" y="245295"/>
                  </a:moveTo>
                  <a:lnTo>
                    <a:pt x="455946" y="245295"/>
                  </a:lnTo>
                </a:path>
                <a:path w="2150745" h="276859">
                  <a:moveTo>
                    <a:pt x="605165" y="74583"/>
                  </a:moveTo>
                  <a:lnTo>
                    <a:pt x="605165" y="140879"/>
                  </a:lnTo>
                </a:path>
                <a:path w="2150745" h="276859">
                  <a:moveTo>
                    <a:pt x="605165" y="140879"/>
                  </a:moveTo>
                  <a:lnTo>
                    <a:pt x="605165" y="207175"/>
                  </a:lnTo>
                </a:path>
                <a:path w="2150745" h="276859">
                  <a:moveTo>
                    <a:pt x="565373" y="74583"/>
                  </a:moveTo>
                  <a:lnTo>
                    <a:pt x="644956" y="74583"/>
                  </a:lnTo>
                </a:path>
                <a:path w="2150745" h="276859">
                  <a:moveTo>
                    <a:pt x="565373" y="207175"/>
                  </a:moveTo>
                  <a:lnTo>
                    <a:pt x="644956" y="207175"/>
                  </a:lnTo>
                </a:path>
                <a:path w="2150745" h="276859">
                  <a:moveTo>
                    <a:pt x="792517" y="0"/>
                  </a:moveTo>
                  <a:lnTo>
                    <a:pt x="792517" y="87842"/>
                  </a:lnTo>
                </a:path>
                <a:path w="2150745" h="276859">
                  <a:moveTo>
                    <a:pt x="792517" y="87842"/>
                  </a:moveTo>
                  <a:lnTo>
                    <a:pt x="792517" y="175684"/>
                  </a:lnTo>
                </a:path>
                <a:path w="2150745" h="276859">
                  <a:moveTo>
                    <a:pt x="752726" y="0"/>
                  </a:moveTo>
                  <a:lnTo>
                    <a:pt x="832309" y="0"/>
                  </a:lnTo>
                </a:path>
                <a:path w="2150745" h="276859">
                  <a:moveTo>
                    <a:pt x="752726" y="175684"/>
                  </a:moveTo>
                  <a:lnTo>
                    <a:pt x="832309" y="175684"/>
                  </a:lnTo>
                </a:path>
                <a:path w="2150745" h="276859">
                  <a:moveTo>
                    <a:pt x="981528" y="109388"/>
                  </a:moveTo>
                  <a:lnTo>
                    <a:pt x="981528" y="183971"/>
                  </a:lnTo>
                </a:path>
                <a:path w="2150745" h="276859">
                  <a:moveTo>
                    <a:pt x="981528" y="183971"/>
                  </a:moveTo>
                  <a:lnTo>
                    <a:pt x="981528" y="258554"/>
                  </a:lnTo>
                </a:path>
                <a:path w="2150745" h="276859">
                  <a:moveTo>
                    <a:pt x="941736" y="109388"/>
                  </a:moveTo>
                  <a:lnTo>
                    <a:pt x="1021320" y="109388"/>
                  </a:lnTo>
                </a:path>
                <a:path w="2150745" h="276859">
                  <a:moveTo>
                    <a:pt x="941736" y="258554"/>
                  </a:moveTo>
                  <a:lnTo>
                    <a:pt x="1021320" y="258554"/>
                  </a:lnTo>
                </a:path>
                <a:path w="2150745" h="276859">
                  <a:moveTo>
                    <a:pt x="1168880" y="137564"/>
                  </a:moveTo>
                  <a:lnTo>
                    <a:pt x="1168880" y="207175"/>
                  </a:lnTo>
                </a:path>
                <a:path w="2150745" h="276859">
                  <a:moveTo>
                    <a:pt x="1168880" y="207175"/>
                  </a:moveTo>
                  <a:lnTo>
                    <a:pt x="1168880" y="276786"/>
                  </a:lnTo>
                </a:path>
                <a:path w="2150745" h="276859">
                  <a:moveTo>
                    <a:pt x="1129089" y="137564"/>
                  </a:moveTo>
                  <a:lnTo>
                    <a:pt x="1208672" y="137564"/>
                  </a:lnTo>
                </a:path>
                <a:path w="2150745" h="276859">
                  <a:moveTo>
                    <a:pt x="1129089" y="276786"/>
                  </a:moveTo>
                  <a:lnTo>
                    <a:pt x="1208672" y="276786"/>
                  </a:lnTo>
                </a:path>
                <a:path w="2150745" h="276859">
                  <a:moveTo>
                    <a:pt x="1545243" y="96129"/>
                  </a:moveTo>
                  <a:lnTo>
                    <a:pt x="1545243" y="170712"/>
                  </a:lnTo>
                </a:path>
                <a:path w="2150745" h="276859">
                  <a:moveTo>
                    <a:pt x="1545243" y="170712"/>
                  </a:moveTo>
                  <a:lnTo>
                    <a:pt x="1545243" y="245295"/>
                  </a:lnTo>
                </a:path>
                <a:path w="2150745" h="276859">
                  <a:moveTo>
                    <a:pt x="1505452" y="96129"/>
                  </a:moveTo>
                  <a:lnTo>
                    <a:pt x="1585035" y="96129"/>
                  </a:lnTo>
                </a:path>
                <a:path w="2150745" h="276859">
                  <a:moveTo>
                    <a:pt x="1505452" y="245295"/>
                  </a:moveTo>
                  <a:lnTo>
                    <a:pt x="1585035" y="245295"/>
                  </a:lnTo>
                </a:path>
                <a:path w="2150745" h="276859">
                  <a:moveTo>
                    <a:pt x="2110617" y="28175"/>
                  </a:moveTo>
                  <a:lnTo>
                    <a:pt x="2110617" y="130934"/>
                  </a:lnTo>
                </a:path>
                <a:path w="2150745" h="276859">
                  <a:moveTo>
                    <a:pt x="2110617" y="130934"/>
                  </a:moveTo>
                  <a:lnTo>
                    <a:pt x="2110617" y="233693"/>
                  </a:lnTo>
                </a:path>
                <a:path w="2150745" h="276859">
                  <a:moveTo>
                    <a:pt x="2070825" y="28175"/>
                  </a:moveTo>
                  <a:lnTo>
                    <a:pt x="2150409" y="28175"/>
                  </a:lnTo>
                </a:path>
                <a:path w="2150745" h="276859">
                  <a:moveTo>
                    <a:pt x="2070825" y="233693"/>
                  </a:moveTo>
                  <a:lnTo>
                    <a:pt x="2150409" y="233693"/>
                  </a:lnTo>
                </a:path>
              </a:pathLst>
            </a:custGeom>
            <a:ln w="994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71472" y="1489844"/>
              <a:ext cx="81517" cy="81489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1459791" y="1412914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791" y="0"/>
                  </a:moveTo>
                  <a:lnTo>
                    <a:pt x="24300" y="3127"/>
                  </a:lnTo>
                  <a:lnTo>
                    <a:pt x="11652" y="11653"/>
                  </a:lnTo>
                  <a:lnTo>
                    <a:pt x="3126" y="24297"/>
                  </a:lnTo>
                  <a:lnTo>
                    <a:pt x="0" y="39777"/>
                  </a:lnTo>
                  <a:lnTo>
                    <a:pt x="3126" y="55257"/>
                  </a:lnTo>
                  <a:lnTo>
                    <a:pt x="11652" y="67901"/>
                  </a:lnTo>
                  <a:lnTo>
                    <a:pt x="24300" y="76428"/>
                  </a:lnTo>
                  <a:lnTo>
                    <a:pt x="39791" y="79555"/>
                  </a:lnTo>
                  <a:lnTo>
                    <a:pt x="55282" y="76428"/>
                  </a:lnTo>
                  <a:lnTo>
                    <a:pt x="67930" y="67901"/>
                  </a:lnTo>
                  <a:lnTo>
                    <a:pt x="76457" y="55257"/>
                  </a:lnTo>
                  <a:lnTo>
                    <a:pt x="79583" y="39777"/>
                  </a:lnTo>
                  <a:lnTo>
                    <a:pt x="76457" y="24297"/>
                  </a:lnTo>
                  <a:lnTo>
                    <a:pt x="67930" y="11653"/>
                  </a:lnTo>
                  <a:lnTo>
                    <a:pt x="55282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459791" y="141291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79583" y="39777"/>
                  </a:moveTo>
                  <a:lnTo>
                    <a:pt x="76457" y="55257"/>
                  </a:lnTo>
                  <a:lnTo>
                    <a:pt x="67930" y="67901"/>
                  </a:lnTo>
                  <a:lnTo>
                    <a:pt x="55282" y="76428"/>
                  </a:lnTo>
                  <a:lnTo>
                    <a:pt x="39791" y="79555"/>
                  </a:lnTo>
                  <a:lnTo>
                    <a:pt x="24300" y="76428"/>
                  </a:lnTo>
                  <a:lnTo>
                    <a:pt x="11652" y="67901"/>
                  </a:lnTo>
                  <a:lnTo>
                    <a:pt x="3126" y="55257"/>
                  </a:lnTo>
                  <a:lnTo>
                    <a:pt x="0" y="39777"/>
                  </a:lnTo>
                  <a:lnTo>
                    <a:pt x="3126" y="24297"/>
                  </a:lnTo>
                  <a:lnTo>
                    <a:pt x="11652" y="11653"/>
                  </a:lnTo>
                  <a:lnTo>
                    <a:pt x="24300" y="3127"/>
                  </a:lnTo>
                  <a:lnTo>
                    <a:pt x="39791" y="0"/>
                  </a:lnTo>
                  <a:lnTo>
                    <a:pt x="55282" y="3127"/>
                  </a:lnTo>
                  <a:lnTo>
                    <a:pt x="67930" y="11653"/>
                  </a:lnTo>
                  <a:lnTo>
                    <a:pt x="76457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648801" y="1437774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0" y="3127"/>
                  </a:lnTo>
                  <a:lnTo>
                    <a:pt x="11652" y="11653"/>
                  </a:lnTo>
                  <a:lnTo>
                    <a:pt x="3126" y="24298"/>
                  </a:lnTo>
                  <a:lnTo>
                    <a:pt x="0" y="39777"/>
                  </a:lnTo>
                  <a:lnTo>
                    <a:pt x="3126" y="55257"/>
                  </a:lnTo>
                  <a:lnTo>
                    <a:pt x="11652" y="67901"/>
                  </a:lnTo>
                  <a:lnTo>
                    <a:pt x="24300" y="76428"/>
                  </a:lnTo>
                  <a:lnTo>
                    <a:pt x="39791" y="79555"/>
                  </a:lnTo>
                  <a:lnTo>
                    <a:pt x="55282" y="76428"/>
                  </a:lnTo>
                  <a:lnTo>
                    <a:pt x="67930" y="67901"/>
                  </a:lnTo>
                  <a:lnTo>
                    <a:pt x="76457" y="55257"/>
                  </a:lnTo>
                  <a:lnTo>
                    <a:pt x="79583" y="39777"/>
                  </a:lnTo>
                  <a:lnTo>
                    <a:pt x="76457" y="24298"/>
                  </a:lnTo>
                  <a:lnTo>
                    <a:pt x="67930" y="11653"/>
                  </a:lnTo>
                  <a:lnTo>
                    <a:pt x="55282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648802" y="1437774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7" y="55257"/>
                  </a:lnTo>
                  <a:lnTo>
                    <a:pt x="67930" y="67901"/>
                  </a:lnTo>
                  <a:lnTo>
                    <a:pt x="55282" y="76428"/>
                  </a:lnTo>
                  <a:lnTo>
                    <a:pt x="39791" y="79555"/>
                  </a:lnTo>
                  <a:lnTo>
                    <a:pt x="24300" y="76428"/>
                  </a:lnTo>
                  <a:lnTo>
                    <a:pt x="11652" y="67901"/>
                  </a:lnTo>
                  <a:lnTo>
                    <a:pt x="3126" y="55257"/>
                  </a:lnTo>
                  <a:lnTo>
                    <a:pt x="0" y="39777"/>
                  </a:lnTo>
                  <a:lnTo>
                    <a:pt x="3126" y="24297"/>
                  </a:lnTo>
                  <a:lnTo>
                    <a:pt x="11652" y="11653"/>
                  </a:lnTo>
                  <a:lnTo>
                    <a:pt x="24300" y="3127"/>
                  </a:lnTo>
                  <a:lnTo>
                    <a:pt x="39791" y="0"/>
                  </a:lnTo>
                  <a:lnTo>
                    <a:pt x="55282" y="3127"/>
                  </a:lnTo>
                  <a:lnTo>
                    <a:pt x="67930" y="11653"/>
                  </a:lnTo>
                  <a:lnTo>
                    <a:pt x="76457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836154" y="147423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0" y="3127"/>
                  </a:lnTo>
                  <a:lnTo>
                    <a:pt x="11652" y="11653"/>
                  </a:lnTo>
                  <a:lnTo>
                    <a:pt x="3126" y="24297"/>
                  </a:lnTo>
                  <a:lnTo>
                    <a:pt x="0" y="39777"/>
                  </a:lnTo>
                  <a:lnTo>
                    <a:pt x="3126" y="55257"/>
                  </a:lnTo>
                  <a:lnTo>
                    <a:pt x="11652" y="67901"/>
                  </a:lnTo>
                  <a:lnTo>
                    <a:pt x="24300" y="76428"/>
                  </a:lnTo>
                  <a:lnTo>
                    <a:pt x="39791" y="79555"/>
                  </a:lnTo>
                  <a:lnTo>
                    <a:pt x="55282" y="76428"/>
                  </a:lnTo>
                  <a:lnTo>
                    <a:pt x="67930" y="67901"/>
                  </a:lnTo>
                  <a:lnTo>
                    <a:pt x="76457" y="55257"/>
                  </a:lnTo>
                  <a:lnTo>
                    <a:pt x="79583" y="39777"/>
                  </a:lnTo>
                  <a:lnTo>
                    <a:pt x="76457" y="24297"/>
                  </a:lnTo>
                  <a:lnTo>
                    <a:pt x="67930" y="11653"/>
                  </a:lnTo>
                  <a:lnTo>
                    <a:pt x="55282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836154" y="147423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7" y="55257"/>
                  </a:lnTo>
                  <a:lnTo>
                    <a:pt x="67930" y="67901"/>
                  </a:lnTo>
                  <a:lnTo>
                    <a:pt x="55282" y="76428"/>
                  </a:lnTo>
                  <a:lnTo>
                    <a:pt x="39791" y="79555"/>
                  </a:lnTo>
                  <a:lnTo>
                    <a:pt x="24300" y="76428"/>
                  </a:lnTo>
                  <a:lnTo>
                    <a:pt x="11652" y="67901"/>
                  </a:lnTo>
                  <a:lnTo>
                    <a:pt x="3126" y="55257"/>
                  </a:lnTo>
                  <a:lnTo>
                    <a:pt x="0" y="39777"/>
                  </a:lnTo>
                  <a:lnTo>
                    <a:pt x="3126" y="24297"/>
                  </a:lnTo>
                  <a:lnTo>
                    <a:pt x="11652" y="11653"/>
                  </a:lnTo>
                  <a:lnTo>
                    <a:pt x="24300" y="3127"/>
                  </a:lnTo>
                  <a:lnTo>
                    <a:pt x="39791" y="0"/>
                  </a:lnTo>
                  <a:lnTo>
                    <a:pt x="55282" y="3127"/>
                  </a:lnTo>
                  <a:lnTo>
                    <a:pt x="67930" y="11653"/>
                  </a:lnTo>
                  <a:lnTo>
                    <a:pt x="76457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025164" y="144440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6" y="3127"/>
                  </a:lnTo>
                  <a:lnTo>
                    <a:pt x="11657" y="11653"/>
                  </a:lnTo>
                  <a:lnTo>
                    <a:pt x="3128" y="24298"/>
                  </a:lnTo>
                  <a:lnTo>
                    <a:pt x="0" y="39777"/>
                  </a:lnTo>
                  <a:lnTo>
                    <a:pt x="3128" y="55257"/>
                  </a:lnTo>
                  <a:lnTo>
                    <a:pt x="11657" y="67901"/>
                  </a:lnTo>
                  <a:lnTo>
                    <a:pt x="24306" y="76428"/>
                  </a:lnTo>
                  <a:lnTo>
                    <a:pt x="39791" y="79555"/>
                  </a:lnTo>
                  <a:lnTo>
                    <a:pt x="55277" y="76428"/>
                  </a:lnTo>
                  <a:lnTo>
                    <a:pt x="67925" y="67901"/>
                  </a:lnTo>
                  <a:lnTo>
                    <a:pt x="76455" y="55257"/>
                  </a:lnTo>
                  <a:lnTo>
                    <a:pt x="79583" y="39777"/>
                  </a:lnTo>
                  <a:lnTo>
                    <a:pt x="76455" y="24298"/>
                  </a:lnTo>
                  <a:lnTo>
                    <a:pt x="67925" y="11653"/>
                  </a:lnTo>
                  <a:lnTo>
                    <a:pt x="55277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025165" y="144440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5" y="55257"/>
                  </a:lnTo>
                  <a:lnTo>
                    <a:pt x="67925" y="67901"/>
                  </a:lnTo>
                  <a:lnTo>
                    <a:pt x="55277" y="76428"/>
                  </a:lnTo>
                  <a:lnTo>
                    <a:pt x="39791" y="79555"/>
                  </a:lnTo>
                  <a:lnTo>
                    <a:pt x="24306" y="76428"/>
                  </a:lnTo>
                  <a:lnTo>
                    <a:pt x="11657" y="67901"/>
                  </a:lnTo>
                  <a:lnTo>
                    <a:pt x="3128" y="55257"/>
                  </a:lnTo>
                  <a:lnTo>
                    <a:pt x="0" y="39777"/>
                  </a:lnTo>
                  <a:lnTo>
                    <a:pt x="3128" y="24297"/>
                  </a:lnTo>
                  <a:lnTo>
                    <a:pt x="11657" y="11653"/>
                  </a:lnTo>
                  <a:lnTo>
                    <a:pt x="24306" y="3127"/>
                  </a:lnTo>
                  <a:lnTo>
                    <a:pt x="39791" y="0"/>
                  </a:lnTo>
                  <a:lnTo>
                    <a:pt x="55277" y="3127"/>
                  </a:lnTo>
                  <a:lnTo>
                    <a:pt x="67925" y="11653"/>
                  </a:lnTo>
                  <a:lnTo>
                    <a:pt x="76455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212517" y="139136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6" y="3127"/>
                  </a:lnTo>
                  <a:lnTo>
                    <a:pt x="11657" y="11653"/>
                  </a:lnTo>
                  <a:lnTo>
                    <a:pt x="3128" y="24297"/>
                  </a:lnTo>
                  <a:lnTo>
                    <a:pt x="0" y="39777"/>
                  </a:lnTo>
                  <a:lnTo>
                    <a:pt x="3128" y="55257"/>
                  </a:lnTo>
                  <a:lnTo>
                    <a:pt x="11657" y="67901"/>
                  </a:lnTo>
                  <a:lnTo>
                    <a:pt x="24306" y="76428"/>
                  </a:lnTo>
                  <a:lnTo>
                    <a:pt x="39791" y="79555"/>
                  </a:lnTo>
                  <a:lnTo>
                    <a:pt x="55276" y="76428"/>
                  </a:lnTo>
                  <a:lnTo>
                    <a:pt x="67925" y="67901"/>
                  </a:lnTo>
                  <a:lnTo>
                    <a:pt x="76454" y="55257"/>
                  </a:lnTo>
                  <a:lnTo>
                    <a:pt x="79583" y="39777"/>
                  </a:lnTo>
                  <a:lnTo>
                    <a:pt x="76454" y="24297"/>
                  </a:lnTo>
                  <a:lnTo>
                    <a:pt x="67925" y="11653"/>
                  </a:lnTo>
                  <a:lnTo>
                    <a:pt x="55276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212518" y="139136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5" y="55257"/>
                  </a:lnTo>
                  <a:lnTo>
                    <a:pt x="67925" y="67901"/>
                  </a:lnTo>
                  <a:lnTo>
                    <a:pt x="55277" y="76428"/>
                  </a:lnTo>
                  <a:lnTo>
                    <a:pt x="39791" y="79555"/>
                  </a:lnTo>
                  <a:lnTo>
                    <a:pt x="24306" y="76428"/>
                  </a:lnTo>
                  <a:lnTo>
                    <a:pt x="11657" y="67901"/>
                  </a:lnTo>
                  <a:lnTo>
                    <a:pt x="3128" y="55257"/>
                  </a:lnTo>
                  <a:lnTo>
                    <a:pt x="0" y="39777"/>
                  </a:lnTo>
                  <a:lnTo>
                    <a:pt x="3128" y="24297"/>
                  </a:lnTo>
                  <a:lnTo>
                    <a:pt x="11657" y="11653"/>
                  </a:lnTo>
                  <a:lnTo>
                    <a:pt x="24306" y="3127"/>
                  </a:lnTo>
                  <a:lnTo>
                    <a:pt x="39791" y="0"/>
                  </a:lnTo>
                  <a:lnTo>
                    <a:pt x="55277" y="3127"/>
                  </a:lnTo>
                  <a:lnTo>
                    <a:pt x="67925" y="11653"/>
                  </a:lnTo>
                  <a:lnTo>
                    <a:pt x="76455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401528" y="148749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6" y="3127"/>
                  </a:lnTo>
                  <a:lnTo>
                    <a:pt x="11657" y="11653"/>
                  </a:lnTo>
                  <a:lnTo>
                    <a:pt x="3128" y="24297"/>
                  </a:lnTo>
                  <a:lnTo>
                    <a:pt x="0" y="39777"/>
                  </a:lnTo>
                  <a:lnTo>
                    <a:pt x="3128" y="55257"/>
                  </a:lnTo>
                  <a:lnTo>
                    <a:pt x="11657" y="67901"/>
                  </a:lnTo>
                  <a:lnTo>
                    <a:pt x="24306" y="76428"/>
                  </a:lnTo>
                  <a:lnTo>
                    <a:pt x="39791" y="79555"/>
                  </a:lnTo>
                  <a:lnTo>
                    <a:pt x="55277" y="76428"/>
                  </a:lnTo>
                  <a:lnTo>
                    <a:pt x="67925" y="67901"/>
                  </a:lnTo>
                  <a:lnTo>
                    <a:pt x="76455" y="55257"/>
                  </a:lnTo>
                  <a:lnTo>
                    <a:pt x="79583" y="39777"/>
                  </a:lnTo>
                  <a:lnTo>
                    <a:pt x="76455" y="24297"/>
                  </a:lnTo>
                  <a:lnTo>
                    <a:pt x="67925" y="11653"/>
                  </a:lnTo>
                  <a:lnTo>
                    <a:pt x="55277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401528" y="148749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5" y="55257"/>
                  </a:lnTo>
                  <a:lnTo>
                    <a:pt x="67925" y="67901"/>
                  </a:lnTo>
                  <a:lnTo>
                    <a:pt x="55277" y="76428"/>
                  </a:lnTo>
                  <a:lnTo>
                    <a:pt x="39791" y="79555"/>
                  </a:lnTo>
                  <a:lnTo>
                    <a:pt x="24306" y="76428"/>
                  </a:lnTo>
                  <a:lnTo>
                    <a:pt x="11657" y="67901"/>
                  </a:lnTo>
                  <a:lnTo>
                    <a:pt x="3128" y="55257"/>
                  </a:lnTo>
                  <a:lnTo>
                    <a:pt x="0" y="39777"/>
                  </a:lnTo>
                  <a:lnTo>
                    <a:pt x="3128" y="24297"/>
                  </a:lnTo>
                  <a:lnTo>
                    <a:pt x="11657" y="11653"/>
                  </a:lnTo>
                  <a:lnTo>
                    <a:pt x="24306" y="3127"/>
                  </a:lnTo>
                  <a:lnTo>
                    <a:pt x="39791" y="0"/>
                  </a:lnTo>
                  <a:lnTo>
                    <a:pt x="55277" y="3127"/>
                  </a:lnTo>
                  <a:lnTo>
                    <a:pt x="67925" y="11653"/>
                  </a:lnTo>
                  <a:lnTo>
                    <a:pt x="76455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588879" y="151070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6" y="3127"/>
                  </a:lnTo>
                  <a:lnTo>
                    <a:pt x="11657" y="11653"/>
                  </a:lnTo>
                  <a:lnTo>
                    <a:pt x="3128" y="24297"/>
                  </a:lnTo>
                  <a:lnTo>
                    <a:pt x="0" y="39777"/>
                  </a:lnTo>
                  <a:lnTo>
                    <a:pt x="3128" y="55257"/>
                  </a:lnTo>
                  <a:lnTo>
                    <a:pt x="11657" y="67901"/>
                  </a:lnTo>
                  <a:lnTo>
                    <a:pt x="24306" y="76428"/>
                  </a:lnTo>
                  <a:lnTo>
                    <a:pt x="39791" y="79555"/>
                  </a:lnTo>
                  <a:lnTo>
                    <a:pt x="55277" y="76428"/>
                  </a:lnTo>
                  <a:lnTo>
                    <a:pt x="67925" y="67901"/>
                  </a:lnTo>
                  <a:lnTo>
                    <a:pt x="76455" y="55257"/>
                  </a:lnTo>
                  <a:lnTo>
                    <a:pt x="79583" y="39777"/>
                  </a:lnTo>
                  <a:lnTo>
                    <a:pt x="76455" y="24297"/>
                  </a:lnTo>
                  <a:lnTo>
                    <a:pt x="67925" y="11653"/>
                  </a:lnTo>
                  <a:lnTo>
                    <a:pt x="55277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588881" y="151069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5" y="55257"/>
                  </a:lnTo>
                  <a:lnTo>
                    <a:pt x="67925" y="67901"/>
                  </a:lnTo>
                  <a:lnTo>
                    <a:pt x="55277" y="76428"/>
                  </a:lnTo>
                  <a:lnTo>
                    <a:pt x="39791" y="79555"/>
                  </a:lnTo>
                  <a:lnTo>
                    <a:pt x="24306" y="76428"/>
                  </a:lnTo>
                  <a:lnTo>
                    <a:pt x="11657" y="67901"/>
                  </a:lnTo>
                  <a:lnTo>
                    <a:pt x="3128" y="55257"/>
                  </a:lnTo>
                  <a:lnTo>
                    <a:pt x="0" y="39777"/>
                  </a:lnTo>
                  <a:lnTo>
                    <a:pt x="3128" y="24297"/>
                  </a:lnTo>
                  <a:lnTo>
                    <a:pt x="11657" y="11653"/>
                  </a:lnTo>
                  <a:lnTo>
                    <a:pt x="24306" y="3127"/>
                  </a:lnTo>
                  <a:lnTo>
                    <a:pt x="39791" y="0"/>
                  </a:lnTo>
                  <a:lnTo>
                    <a:pt x="55277" y="3127"/>
                  </a:lnTo>
                  <a:lnTo>
                    <a:pt x="67925" y="11653"/>
                  </a:lnTo>
                  <a:lnTo>
                    <a:pt x="76455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965243" y="147423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6" y="3127"/>
                  </a:lnTo>
                  <a:lnTo>
                    <a:pt x="11657" y="11653"/>
                  </a:lnTo>
                  <a:lnTo>
                    <a:pt x="3128" y="24297"/>
                  </a:lnTo>
                  <a:lnTo>
                    <a:pt x="0" y="39777"/>
                  </a:lnTo>
                  <a:lnTo>
                    <a:pt x="3128" y="55257"/>
                  </a:lnTo>
                  <a:lnTo>
                    <a:pt x="11657" y="67901"/>
                  </a:lnTo>
                  <a:lnTo>
                    <a:pt x="24306" y="76428"/>
                  </a:lnTo>
                  <a:lnTo>
                    <a:pt x="39791" y="79555"/>
                  </a:lnTo>
                  <a:lnTo>
                    <a:pt x="55277" y="76428"/>
                  </a:lnTo>
                  <a:lnTo>
                    <a:pt x="67925" y="67901"/>
                  </a:lnTo>
                  <a:lnTo>
                    <a:pt x="76455" y="55257"/>
                  </a:lnTo>
                  <a:lnTo>
                    <a:pt x="79583" y="39777"/>
                  </a:lnTo>
                  <a:lnTo>
                    <a:pt x="76455" y="24297"/>
                  </a:lnTo>
                  <a:lnTo>
                    <a:pt x="67925" y="11653"/>
                  </a:lnTo>
                  <a:lnTo>
                    <a:pt x="55277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965244" y="147423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5" y="55257"/>
                  </a:lnTo>
                  <a:lnTo>
                    <a:pt x="67925" y="67901"/>
                  </a:lnTo>
                  <a:lnTo>
                    <a:pt x="55277" y="76428"/>
                  </a:lnTo>
                  <a:lnTo>
                    <a:pt x="39791" y="79555"/>
                  </a:lnTo>
                  <a:lnTo>
                    <a:pt x="24306" y="76428"/>
                  </a:lnTo>
                  <a:lnTo>
                    <a:pt x="11657" y="67901"/>
                  </a:lnTo>
                  <a:lnTo>
                    <a:pt x="3128" y="55257"/>
                  </a:lnTo>
                  <a:lnTo>
                    <a:pt x="0" y="39777"/>
                  </a:lnTo>
                  <a:lnTo>
                    <a:pt x="3128" y="24297"/>
                  </a:lnTo>
                  <a:lnTo>
                    <a:pt x="11657" y="11653"/>
                  </a:lnTo>
                  <a:lnTo>
                    <a:pt x="24306" y="3127"/>
                  </a:lnTo>
                  <a:lnTo>
                    <a:pt x="39791" y="0"/>
                  </a:lnTo>
                  <a:lnTo>
                    <a:pt x="55277" y="3127"/>
                  </a:lnTo>
                  <a:lnTo>
                    <a:pt x="67925" y="11653"/>
                  </a:lnTo>
                  <a:lnTo>
                    <a:pt x="76455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530616" y="143445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791" y="0"/>
                  </a:moveTo>
                  <a:lnTo>
                    <a:pt x="24306" y="3127"/>
                  </a:lnTo>
                  <a:lnTo>
                    <a:pt x="11657" y="11653"/>
                  </a:lnTo>
                  <a:lnTo>
                    <a:pt x="3128" y="24297"/>
                  </a:lnTo>
                  <a:lnTo>
                    <a:pt x="0" y="39777"/>
                  </a:lnTo>
                  <a:lnTo>
                    <a:pt x="3128" y="55257"/>
                  </a:lnTo>
                  <a:lnTo>
                    <a:pt x="11657" y="67901"/>
                  </a:lnTo>
                  <a:lnTo>
                    <a:pt x="24306" y="76428"/>
                  </a:lnTo>
                  <a:lnTo>
                    <a:pt x="39791" y="79555"/>
                  </a:lnTo>
                  <a:lnTo>
                    <a:pt x="55277" y="76428"/>
                  </a:lnTo>
                  <a:lnTo>
                    <a:pt x="67925" y="67901"/>
                  </a:lnTo>
                  <a:lnTo>
                    <a:pt x="76455" y="55257"/>
                  </a:lnTo>
                  <a:lnTo>
                    <a:pt x="79583" y="39777"/>
                  </a:lnTo>
                  <a:lnTo>
                    <a:pt x="76455" y="24297"/>
                  </a:lnTo>
                  <a:lnTo>
                    <a:pt x="67925" y="11653"/>
                  </a:lnTo>
                  <a:lnTo>
                    <a:pt x="55277" y="3127"/>
                  </a:lnTo>
                  <a:lnTo>
                    <a:pt x="397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530617" y="143445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583" y="39777"/>
                  </a:moveTo>
                  <a:lnTo>
                    <a:pt x="76455" y="55257"/>
                  </a:lnTo>
                  <a:lnTo>
                    <a:pt x="67925" y="67901"/>
                  </a:lnTo>
                  <a:lnTo>
                    <a:pt x="55277" y="76428"/>
                  </a:lnTo>
                  <a:lnTo>
                    <a:pt x="39791" y="79555"/>
                  </a:lnTo>
                  <a:lnTo>
                    <a:pt x="24306" y="76428"/>
                  </a:lnTo>
                  <a:lnTo>
                    <a:pt x="11657" y="67901"/>
                  </a:lnTo>
                  <a:lnTo>
                    <a:pt x="3128" y="55257"/>
                  </a:lnTo>
                  <a:lnTo>
                    <a:pt x="0" y="39777"/>
                  </a:lnTo>
                  <a:lnTo>
                    <a:pt x="3128" y="24297"/>
                  </a:lnTo>
                  <a:lnTo>
                    <a:pt x="11657" y="11653"/>
                  </a:lnTo>
                  <a:lnTo>
                    <a:pt x="24306" y="3127"/>
                  </a:lnTo>
                  <a:lnTo>
                    <a:pt x="39791" y="0"/>
                  </a:lnTo>
                  <a:lnTo>
                    <a:pt x="55277" y="3127"/>
                  </a:lnTo>
                  <a:lnTo>
                    <a:pt x="67925" y="11653"/>
                  </a:lnTo>
                  <a:lnTo>
                    <a:pt x="76455" y="24297"/>
                  </a:lnTo>
                  <a:lnTo>
                    <a:pt x="79583" y="3977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2" name="object 102" descr=""/>
          <p:cNvSpPr txBox="1"/>
          <p:nvPr/>
        </p:nvSpPr>
        <p:spPr>
          <a:xfrm>
            <a:off x="1269106" y="2703263"/>
            <a:ext cx="2375535" cy="35052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388620" algn="l"/>
              </a:tabLst>
            </a:pPr>
            <a:r>
              <a:rPr dirty="0" sz="850">
                <a:latin typeface="Arial"/>
                <a:cs typeface="Arial"/>
              </a:rPr>
              <a:t>0</a:t>
            </a:r>
            <a:r>
              <a:rPr dirty="0" sz="850" spc="260">
                <a:latin typeface="Arial"/>
                <a:cs typeface="Arial"/>
              </a:rPr>
              <a:t>  </a:t>
            </a:r>
            <a:r>
              <a:rPr dirty="0" sz="850" spc="-50">
                <a:latin typeface="Arial"/>
                <a:cs typeface="Arial"/>
              </a:rPr>
              <a:t>4</a:t>
            </a:r>
            <a:r>
              <a:rPr dirty="0" sz="850">
                <a:latin typeface="Arial"/>
                <a:cs typeface="Arial"/>
              </a:rPr>
              <a:t>	8</a:t>
            </a:r>
            <a:r>
              <a:rPr dirty="0" sz="850" spc="140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12</a:t>
            </a:r>
            <a:r>
              <a:rPr dirty="0" sz="850" spc="2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16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20</a:t>
            </a:r>
            <a:r>
              <a:rPr dirty="0" sz="850" spc="2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24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28</a:t>
            </a:r>
            <a:r>
              <a:rPr dirty="0" sz="850" spc="2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32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36</a:t>
            </a:r>
            <a:r>
              <a:rPr dirty="0" sz="850" spc="2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40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44</a:t>
            </a:r>
            <a:r>
              <a:rPr dirty="0" sz="850" spc="285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48</a:t>
            </a:r>
            <a:endParaRPr sz="850">
              <a:latin typeface="Arial"/>
              <a:cs typeface="Arial"/>
            </a:endParaRPr>
          </a:p>
          <a:p>
            <a:pPr marL="913130">
              <a:lnSpc>
                <a:spcPct val="100000"/>
              </a:lnSpc>
              <a:spcBef>
                <a:spcPts val="260"/>
              </a:spcBef>
            </a:pPr>
            <a:r>
              <a:rPr dirty="0" sz="850" b="1">
                <a:latin typeface="Arial"/>
                <a:cs typeface="Arial"/>
              </a:rPr>
              <a:t>Study</a:t>
            </a:r>
            <a:r>
              <a:rPr dirty="0" sz="850" spc="-4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Week</a:t>
            </a:r>
            <a:endParaRPr sz="85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71571" y="1039386"/>
            <a:ext cx="273685" cy="1669414"/>
          </a:xfrm>
          <a:prstGeom prst="rect">
            <a:avLst/>
          </a:prstGeom>
        </p:spPr>
        <p:txBody>
          <a:bodyPr wrap="square" lIns="0" tIns="10795" rIns="0" bIns="0" rtlCol="0" vert="vert270">
            <a:spAutoFit/>
          </a:bodyPr>
          <a:lstStyle/>
          <a:p>
            <a:pPr marL="12700" marR="5080" indent="215265">
              <a:lnSpc>
                <a:spcPts val="990"/>
              </a:lnSpc>
              <a:spcBef>
                <a:spcPts val="85"/>
              </a:spcBef>
            </a:pPr>
            <a:r>
              <a:rPr dirty="0" sz="850" b="1">
                <a:latin typeface="Arial"/>
                <a:cs typeface="Arial"/>
              </a:rPr>
              <a:t>APOC3</a:t>
            </a:r>
            <a:r>
              <a:rPr dirty="0" sz="850" spc="-1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- Mean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Percent </a:t>
            </a:r>
            <a:r>
              <a:rPr dirty="0" sz="850" b="1">
                <a:latin typeface="Arial"/>
                <a:cs typeface="Arial"/>
              </a:rPr>
              <a:t>Change (± SEM)</a:t>
            </a:r>
            <a:r>
              <a:rPr dirty="0" sz="850" spc="24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From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Baseline</a:t>
            </a:r>
            <a:endParaRPr sz="850">
              <a:latin typeface="Arial"/>
              <a:cs typeface="Arial"/>
            </a:endParaRPr>
          </a:p>
        </p:txBody>
      </p:sp>
      <p:pic>
        <p:nvPicPr>
          <p:cNvPr id="104" name="object 10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64869" y="2885732"/>
            <a:ext cx="91636" cy="236428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33558" y="2885732"/>
            <a:ext cx="91635" cy="236428"/>
          </a:xfrm>
          <a:prstGeom prst="rect">
            <a:avLst/>
          </a:prstGeom>
        </p:spPr>
      </p:pic>
      <p:graphicFrame>
        <p:nvGraphicFramePr>
          <p:cNvPr id="106" name="object 106" descr=""/>
          <p:cNvGraphicFramePr>
            <a:graphicFrameLocks noGrp="1"/>
          </p:cNvGraphicFramePr>
          <p:nvPr/>
        </p:nvGraphicFramePr>
        <p:xfrm>
          <a:off x="932490" y="3366373"/>
          <a:ext cx="3042920" cy="782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1825"/>
                <a:gridCol w="552450"/>
                <a:gridCol w="592455"/>
                <a:gridCol w="592455"/>
                <a:gridCol w="592455"/>
              </a:tblGrid>
              <a:tr h="150495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2625">
                        <a:lnSpc>
                          <a:spcPct val="100000"/>
                        </a:lnSpc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33020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3175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732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020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950"/>
                        </a:lnSpc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950"/>
                        </a:lnSpc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ts val="950"/>
                        </a:lnSpc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180">
                    <a:lnL w="6350">
                      <a:solidFill>
                        <a:srgbClr val="22155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800" spc="-10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1%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31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00" spc="-10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69%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00" spc="-10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72%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</a:pPr>
                      <a:r>
                        <a:rPr dirty="0" sz="800" spc="-10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78%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48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5244">
                    <a:lnL w="6350">
                      <a:solidFill>
                        <a:srgbClr val="221551"/>
                      </a:solidFill>
                      <a:prstDash val="solid"/>
                    </a:lnL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4%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5244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75"/>
                        </a:spcBef>
                      </a:pPr>
                      <a:r>
                        <a:rPr dirty="0" sz="800" spc="-10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34%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75"/>
                        </a:spcBef>
                      </a:pPr>
                      <a:r>
                        <a:rPr dirty="0" sz="800" spc="-10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48%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75"/>
                        </a:spcBef>
                      </a:pPr>
                      <a:r>
                        <a:rPr dirty="0" sz="800" spc="-10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47%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7" name="object 107" descr=""/>
          <p:cNvSpPr txBox="1"/>
          <p:nvPr/>
        </p:nvSpPr>
        <p:spPr>
          <a:xfrm>
            <a:off x="943285" y="3214116"/>
            <a:ext cx="266700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Century Gothic"/>
                <a:cs typeface="Century Gothic"/>
              </a:rPr>
              <a:t>LS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Mean*</a:t>
            </a:r>
            <a:r>
              <a:rPr dirty="0" baseline="22222" sz="750" b="1">
                <a:latin typeface="Century Gothic"/>
                <a:cs typeface="Century Gothic"/>
              </a:rPr>
              <a:t>a</a:t>
            </a:r>
            <a:r>
              <a:rPr dirty="0" baseline="22222" sz="750" spc="127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%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Change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from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Baseline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at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Weeks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24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&amp;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spc="-25" b="1">
                <a:latin typeface="Century Gothic"/>
                <a:cs typeface="Century Gothic"/>
              </a:rPr>
              <a:t>48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5550268" y="1072507"/>
            <a:ext cx="2458720" cy="1671320"/>
            <a:chOff x="5550268" y="1072507"/>
            <a:chExt cx="2458720" cy="1671320"/>
          </a:xfrm>
        </p:grpSpPr>
        <p:sp>
          <p:nvSpPr>
            <p:cNvPr id="109" name="object 109" descr=""/>
            <p:cNvSpPr/>
            <p:nvPr/>
          </p:nvSpPr>
          <p:spPr>
            <a:xfrm>
              <a:off x="5675262" y="1534055"/>
              <a:ext cx="2323465" cy="0"/>
            </a:xfrm>
            <a:custGeom>
              <a:avLst/>
              <a:gdLst/>
              <a:ahLst/>
              <a:cxnLst/>
              <a:rect l="l" t="t" r="r" b="b"/>
              <a:pathLst>
                <a:path w="2323465" h="0">
                  <a:moveTo>
                    <a:pt x="0" y="0"/>
                  </a:moveTo>
                  <a:lnTo>
                    <a:pt x="2323332" y="0"/>
                  </a:lnTo>
                </a:path>
              </a:pathLst>
            </a:custGeom>
            <a:ln w="19991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630294" y="2658565"/>
              <a:ext cx="2373630" cy="80010"/>
            </a:xfrm>
            <a:custGeom>
              <a:avLst/>
              <a:gdLst/>
              <a:ahLst/>
              <a:cxnLst/>
              <a:rect l="l" t="t" r="r" b="b"/>
              <a:pathLst>
                <a:path w="2373629" h="80010">
                  <a:moveTo>
                    <a:pt x="0" y="0"/>
                  </a:moveTo>
                  <a:lnTo>
                    <a:pt x="2373296" y="0"/>
                  </a:lnTo>
                </a:path>
                <a:path w="2373629" h="80010">
                  <a:moveTo>
                    <a:pt x="4996" y="0"/>
                  </a:moveTo>
                  <a:lnTo>
                    <a:pt x="4996" y="79965"/>
                  </a:lnTo>
                </a:path>
                <a:path w="2373629" h="80010">
                  <a:moveTo>
                    <a:pt x="193194" y="0"/>
                  </a:moveTo>
                  <a:lnTo>
                    <a:pt x="193194" y="79965"/>
                  </a:lnTo>
                </a:path>
                <a:path w="2373629" h="80010">
                  <a:moveTo>
                    <a:pt x="383058" y="0"/>
                  </a:moveTo>
                  <a:lnTo>
                    <a:pt x="383058" y="79965"/>
                  </a:lnTo>
                </a:path>
                <a:path w="2373629" h="80010">
                  <a:moveTo>
                    <a:pt x="571256" y="0"/>
                  </a:moveTo>
                  <a:lnTo>
                    <a:pt x="571256" y="79965"/>
                  </a:lnTo>
                </a:path>
                <a:path w="2373629" h="80010">
                  <a:moveTo>
                    <a:pt x="761120" y="0"/>
                  </a:moveTo>
                  <a:lnTo>
                    <a:pt x="761120" y="79965"/>
                  </a:lnTo>
                </a:path>
                <a:path w="2373629" h="80010">
                  <a:moveTo>
                    <a:pt x="949318" y="0"/>
                  </a:moveTo>
                  <a:lnTo>
                    <a:pt x="949318" y="79965"/>
                  </a:lnTo>
                </a:path>
                <a:path w="2373629" h="80010">
                  <a:moveTo>
                    <a:pt x="1139182" y="0"/>
                  </a:moveTo>
                  <a:lnTo>
                    <a:pt x="1139182" y="79965"/>
                  </a:lnTo>
                </a:path>
                <a:path w="2373629" h="80010">
                  <a:moveTo>
                    <a:pt x="1327380" y="0"/>
                  </a:moveTo>
                  <a:lnTo>
                    <a:pt x="1327380" y="79965"/>
                  </a:lnTo>
                </a:path>
                <a:path w="2373629" h="80010">
                  <a:moveTo>
                    <a:pt x="1517244" y="0"/>
                  </a:moveTo>
                  <a:lnTo>
                    <a:pt x="1517244" y="79965"/>
                  </a:lnTo>
                </a:path>
                <a:path w="2373629" h="80010">
                  <a:moveTo>
                    <a:pt x="1705442" y="0"/>
                  </a:moveTo>
                  <a:lnTo>
                    <a:pt x="1705442" y="79965"/>
                  </a:lnTo>
                </a:path>
                <a:path w="2373629" h="80010">
                  <a:moveTo>
                    <a:pt x="1895306" y="0"/>
                  </a:moveTo>
                  <a:lnTo>
                    <a:pt x="1895306" y="79965"/>
                  </a:lnTo>
                </a:path>
                <a:path w="2373629" h="80010">
                  <a:moveTo>
                    <a:pt x="2083504" y="0"/>
                  </a:moveTo>
                  <a:lnTo>
                    <a:pt x="2083504" y="79965"/>
                  </a:lnTo>
                </a:path>
                <a:path w="2373629" h="80010">
                  <a:moveTo>
                    <a:pt x="2273368" y="0"/>
                  </a:moveTo>
                  <a:lnTo>
                    <a:pt x="2273368" y="79965"/>
                  </a:lnTo>
                </a:path>
              </a:pathLst>
            </a:custGeom>
            <a:ln w="9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635291" y="1077587"/>
              <a:ext cx="0" cy="1586230"/>
            </a:xfrm>
            <a:custGeom>
              <a:avLst/>
              <a:gdLst/>
              <a:ahLst/>
              <a:cxnLst/>
              <a:rect l="l" t="t" r="r" b="b"/>
              <a:pathLst>
                <a:path w="0" h="1586230">
                  <a:moveTo>
                    <a:pt x="0" y="496450"/>
                  </a:moveTo>
                  <a:lnTo>
                    <a:pt x="0" y="1585975"/>
                  </a:lnTo>
                </a:path>
                <a:path w="0" h="1586230">
                  <a:moveTo>
                    <a:pt x="0" y="0"/>
                  </a:moveTo>
                  <a:lnTo>
                    <a:pt x="0" y="416485"/>
                  </a:lnTo>
                </a:path>
              </a:pathLst>
            </a:custGeom>
            <a:ln w="99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555348" y="1082585"/>
              <a:ext cx="80010" cy="1576070"/>
            </a:xfrm>
            <a:custGeom>
              <a:avLst/>
              <a:gdLst/>
              <a:ahLst/>
              <a:cxnLst/>
              <a:rect l="l" t="t" r="r" b="b"/>
              <a:pathLst>
                <a:path w="80010" h="1576070">
                  <a:moveTo>
                    <a:pt x="79942" y="1575980"/>
                  </a:moveTo>
                  <a:lnTo>
                    <a:pt x="0" y="1575980"/>
                  </a:lnTo>
                </a:path>
                <a:path w="80010" h="1576070">
                  <a:moveTo>
                    <a:pt x="79942" y="1351078"/>
                  </a:moveTo>
                  <a:lnTo>
                    <a:pt x="0" y="1351078"/>
                  </a:lnTo>
                </a:path>
                <a:path w="80010" h="1576070">
                  <a:moveTo>
                    <a:pt x="79942" y="1126175"/>
                  </a:moveTo>
                  <a:lnTo>
                    <a:pt x="0" y="1126175"/>
                  </a:lnTo>
                </a:path>
                <a:path w="80010" h="1576070">
                  <a:moveTo>
                    <a:pt x="79942" y="901273"/>
                  </a:moveTo>
                  <a:lnTo>
                    <a:pt x="0" y="901273"/>
                  </a:lnTo>
                </a:path>
                <a:path w="80010" h="1576070">
                  <a:moveTo>
                    <a:pt x="79942" y="676371"/>
                  </a:moveTo>
                  <a:lnTo>
                    <a:pt x="0" y="676371"/>
                  </a:lnTo>
                </a:path>
                <a:path w="80010" h="1576070">
                  <a:moveTo>
                    <a:pt x="79942" y="226567"/>
                  </a:moveTo>
                  <a:lnTo>
                    <a:pt x="0" y="226567"/>
                  </a:lnTo>
                </a:path>
                <a:path w="80010" h="1576070">
                  <a:moveTo>
                    <a:pt x="79942" y="0"/>
                  </a:moveTo>
                  <a:lnTo>
                    <a:pt x="0" y="0"/>
                  </a:lnTo>
                </a:path>
              </a:pathLst>
            </a:custGeom>
            <a:ln w="99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555348" y="1534055"/>
              <a:ext cx="40005" cy="0"/>
            </a:xfrm>
            <a:custGeom>
              <a:avLst/>
              <a:gdLst/>
              <a:ahLst/>
              <a:cxnLst/>
              <a:rect l="l" t="t" r="r" b="b"/>
              <a:pathLst>
                <a:path w="40004" h="0">
                  <a:moveTo>
                    <a:pt x="0" y="0"/>
                  </a:moveTo>
                  <a:lnTo>
                    <a:pt x="39971" y="0"/>
                  </a:lnTo>
                </a:path>
              </a:pathLst>
            </a:custGeom>
            <a:ln w="99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635291" y="1534055"/>
              <a:ext cx="2268855" cy="875030"/>
            </a:xfrm>
            <a:custGeom>
              <a:avLst/>
              <a:gdLst/>
              <a:ahLst/>
              <a:cxnLst/>
              <a:rect l="l" t="t" r="r" b="b"/>
              <a:pathLst>
                <a:path w="2268854" h="875030">
                  <a:moveTo>
                    <a:pt x="0" y="0"/>
                  </a:moveTo>
                  <a:lnTo>
                    <a:pt x="188198" y="874618"/>
                  </a:lnTo>
                  <a:lnTo>
                    <a:pt x="188198" y="874618"/>
                  </a:lnTo>
                  <a:lnTo>
                    <a:pt x="378062" y="817976"/>
                  </a:lnTo>
                  <a:lnTo>
                    <a:pt x="566260" y="791321"/>
                  </a:lnTo>
                  <a:lnTo>
                    <a:pt x="756124" y="866289"/>
                  </a:lnTo>
                  <a:lnTo>
                    <a:pt x="944322" y="857959"/>
                  </a:lnTo>
                  <a:lnTo>
                    <a:pt x="1134186" y="832970"/>
                  </a:lnTo>
                  <a:lnTo>
                    <a:pt x="1322384" y="796319"/>
                  </a:lnTo>
                  <a:lnTo>
                    <a:pt x="1700446" y="603070"/>
                  </a:lnTo>
                  <a:lnTo>
                    <a:pt x="2268372" y="596406"/>
                  </a:lnTo>
                </a:path>
              </a:pathLst>
            </a:custGeom>
            <a:ln w="19990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973381" y="2312049"/>
              <a:ext cx="458470" cy="143510"/>
            </a:xfrm>
            <a:custGeom>
              <a:avLst/>
              <a:gdLst/>
              <a:ahLst/>
              <a:cxnLst/>
              <a:rect l="l" t="t" r="r" b="b"/>
              <a:pathLst>
                <a:path w="458470" h="143510">
                  <a:moveTo>
                    <a:pt x="39971" y="0"/>
                  </a:moveTo>
                  <a:lnTo>
                    <a:pt x="39971" y="39982"/>
                  </a:lnTo>
                </a:path>
                <a:path w="458470" h="143510">
                  <a:moveTo>
                    <a:pt x="39971" y="39982"/>
                  </a:moveTo>
                  <a:lnTo>
                    <a:pt x="39971" y="79965"/>
                  </a:lnTo>
                </a:path>
                <a:path w="458470" h="143510">
                  <a:moveTo>
                    <a:pt x="0" y="0"/>
                  </a:moveTo>
                  <a:lnTo>
                    <a:pt x="79942" y="0"/>
                  </a:lnTo>
                </a:path>
                <a:path w="458470" h="143510">
                  <a:moveTo>
                    <a:pt x="0" y="79965"/>
                  </a:moveTo>
                  <a:lnTo>
                    <a:pt x="79942" y="79965"/>
                  </a:lnTo>
                </a:path>
                <a:path w="458470" h="143510">
                  <a:moveTo>
                    <a:pt x="418033" y="33318"/>
                  </a:moveTo>
                  <a:lnTo>
                    <a:pt x="418033" y="88294"/>
                  </a:lnTo>
                </a:path>
                <a:path w="458470" h="143510">
                  <a:moveTo>
                    <a:pt x="418033" y="88294"/>
                  </a:moveTo>
                  <a:lnTo>
                    <a:pt x="418033" y="143270"/>
                  </a:lnTo>
                </a:path>
                <a:path w="458470" h="143510">
                  <a:moveTo>
                    <a:pt x="378062" y="33318"/>
                  </a:moveTo>
                  <a:lnTo>
                    <a:pt x="458004" y="33318"/>
                  </a:lnTo>
                </a:path>
                <a:path w="458470" h="143510">
                  <a:moveTo>
                    <a:pt x="378062" y="143270"/>
                  </a:moveTo>
                  <a:lnTo>
                    <a:pt x="458004" y="143270"/>
                  </a:lnTo>
                </a:path>
              </a:pathLst>
            </a:custGeom>
            <a:ln w="999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335737" y="2048831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w="0" h="88900">
                  <a:moveTo>
                    <a:pt x="0" y="0"/>
                  </a:moveTo>
                  <a:lnTo>
                    <a:pt x="0" y="88294"/>
                  </a:lnTo>
                </a:path>
              </a:pathLst>
            </a:custGeom>
            <a:ln w="9992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335737" y="2137126"/>
              <a:ext cx="0" cy="92075"/>
            </a:xfrm>
            <a:custGeom>
              <a:avLst/>
              <a:gdLst/>
              <a:ahLst/>
              <a:cxnLst/>
              <a:rect l="l" t="t" r="r" b="b"/>
              <a:pathLst>
                <a:path w="0" h="92075">
                  <a:moveTo>
                    <a:pt x="0" y="0"/>
                  </a:moveTo>
                  <a:lnTo>
                    <a:pt x="0" y="91626"/>
                  </a:lnTo>
                </a:path>
              </a:pathLst>
            </a:custGeom>
            <a:ln w="9992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295766" y="2049664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09" h="0">
                  <a:moveTo>
                    <a:pt x="0" y="0"/>
                  </a:moveTo>
                  <a:lnTo>
                    <a:pt x="79942" y="0"/>
                  </a:lnTo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295766" y="2085482"/>
              <a:ext cx="648335" cy="143510"/>
            </a:xfrm>
            <a:custGeom>
              <a:avLst/>
              <a:gdLst/>
              <a:ahLst/>
              <a:cxnLst/>
              <a:rect l="l" t="t" r="r" b="b"/>
              <a:pathLst>
                <a:path w="648334" h="143510">
                  <a:moveTo>
                    <a:pt x="0" y="143270"/>
                  </a:moveTo>
                  <a:lnTo>
                    <a:pt x="79942" y="143270"/>
                  </a:lnTo>
                </a:path>
                <a:path w="648334" h="143510">
                  <a:moveTo>
                    <a:pt x="607897" y="0"/>
                  </a:moveTo>
                  <a:lnTo>
                    <a:pt x="607897" y="44980"/>
                  </a:lnTo>
                </a:path>
                <a:path w="648334" h="143510">
                  <a:moveTo>
                    <a:pt x="607897" y="44980"/>
                  </a:moveTo>
                  <a:lnTo>
                    <a:pt x="607897" y="89960"/>
                  </a:lnTo>
                </a:path>
                <a:path w="648334" h="143510">
                  <a:moveTo>
                    <a:pt x="567925" y="0"/>
                  </a:moveTo>
                  <a:lnTo>
                    <a:pt x="647868" y="0"/>
                  </a:lnTo>
                </a:path>
                <a:path w="648334" h="143510">
                  <a:moveTo>
                    <a:pt x="567925" y="89960"/>
                  </a:moveTo>
                  <a:lnTo>
                    <a:pt x="647868" y="89960"/>
                  </a:lnTo>
                </a:path>
              </a:pathLst>
            </a:custGeom>
            <a:ln w="999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595319" y="149407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971" y="0"/>
                  </a:moveTo>
                  <a:lnTo>
                    <a:pt x="79942" y="39982"/>
                  </a:lnTo>
                  <a:lnTo>
                    <a:pt x="39971" y="79965"/>
                  </a:lnTo>
                  <a:lnTo>
                    <a:pt x="0" y="39982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546" y="2367720"/>
              <a:ext cx="81885" cy="81908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5973381" y="231205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971" y="0"/>
                  </a:moveTo>
                  <a:lnTo>
                    <a:pt x="0" y="39982"/>
                  </a:lnTo>
                  <a:lnTo>
                    <a:pt x="39971" y="79965"/>
                  </a:lnTo>
                  <a:lnTo>
                    <a:pt x="79942" y="39982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973381" y="231204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971" y="0"/>
                  </a:moveTo>
                  <a:lnTo>
                    <a:pt x="79942" y="39982"/>
                  </a:lnTo>
                  <a:lnTo>
                    <a:pt x="39971" y="79965"/>
                  </a:lnTo>
                  <a:lnTo>
                    <a:pt x="0" y="39982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60608" y="2284423"/>
              <a:ext cx="81885" cy="81908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6351444" y="236036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971" y="0"/>
                  </a:moveTo>
                  <a:lnTo>
                    <a:pt x="0" y="39983"/>
                  </a:lnTo>
                  <a:lnTo>
                    <a:pt x="39971" y="79965"/>
                  </a:lnTo>
                  <a:lnTo>
                    <a:pt x="79942" y="3998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351443" y="236036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971" y="0"/>
                  </a:moveTo>
                  <a:lnTo>
                    <a:pt x="79942" y="39982"/>
                  </a:lnTo>
                  <a:lnTo>
                    <a:pt x="39971" y="79965"/>
                  </a:lnTo>
                  <a:lnTo>
                    <a:pt x="0" y="39982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8670" y="2351060"/>
              <a:ext cx="81885" cy="81908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28534" y="2326071"/>
              <a:ext cx="81885" cy="81908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16732" y="2289421"/>
              <a:ext cx="81885" cy="81908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7295766" y="209714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0" y="0"/>
                  </a:moveTo>
                  <a:lnTo>
                    <a:pt x="0" y="39983"/>
                  </a:lnTo>
                  <a:lnTo>
                    <a:pt x="39970" y="79965"/>
                  </a:lnTo>
                  <a:lnTo>
                    <a:pt x="79942" y="39983"/>
                  </a:lnTo>
                  <a:lnTo>
                    <a:pt x="39970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7295766" y="209714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79942" y="39982"/>
                  </a:lnTo>
                  <a:lnTo>
                    <a:pt x="39971" y="79965"/>
                  </a:lnTo>
                  <a:lnTo>
                    <a:pt x="0" y="39982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863691" y="209047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0" y="39983"/>
                  </a:lnTo>
                  <a:lnTo>
                    <a:pt x="39971" y="79965"/>
                  </a:lnTo>
                  <a:lnTo>
                    <a:pt x="79942" y="3998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863691" y="209047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79942" y="39982"/>
                  </a:lnTo>
                  <a:lnTo>
                    <a:pt x="39971" y="79965"/>
                  </a:lnTo>
                  <a:lnTo>
                    <a:pt x="0" y="39982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635291" y="1534055"/>
              <a:ext cx="2268855" cy="908050"/>
            </a:xfrm>
            <a:custGeom>
              <a:avLst/>
              <a:gdLst/>
              <a:ahLst/>
              <a:cxnLst/>
              <a:rect l="l" t="t" r="r" b="b"/>
              <a:pathLst>
                <a:path w="2268854" h="908050">
                  <a:moveTo>
                    <a:pt x="0" y="0"/>
                  </a:moveTo>
                  <a:lnTo>
                    <a:pt x="0" y="0"/>
                  </a:lnTo>
                  <a:lnTo>
                    <a:pt x="188198" y="896276"/>
                  </a:lnTo>
                  <a:lnTo>
                    <a:pt x="378062" y="822974"/>
                  </a:lnTo>
                  <a:lnTo>
                    <a:pt x="566260" y="731348"/>
                  </a:lnTo>
                  <a:lnTo>
                    <a:pt x="756124" y="907937"/>
                  </a:lnTo>
                  <a:lnTo>
                    <a:pt x="756124" y="907937"/>
                  </a:lnTo>
                  <a:lnTo>
                    <a:pt x="944322" y="851295"/>
                  </a:lnTo>
                  <a:lnTo>
                    <a:pt x="1134186" y="792987"/>
                  </a:lnTo>
                  <a:lnTo>
                    <a:pt x="1322384" y="796319"/>
                  </a:lnTo>
                  <a:lnTo>
                    <a:pt x="1700446" y="733013"/>
                  </a:lnTo>
                  <a:lnTo>
                    <a:pt x="2268372" y="658046"/>
                  </a:lnTo>
                </a:path>
              </a:pathLst>
            </a:custGeom>
            <a:ln w="1999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201551" y="2177108"/>
              <a:ext cx="0" cy="88900"/>
            </a:xfrm>
            <a:custGeom>
              <a:avLst/>
              <a:gdLst/>
              <a:ahLst/>
              <a:cxnLst/>
              <a:rect l="l" t="t" r="r" b="b"/>
              <a:pathLst>
                <a:path w="0" h="88900">
                  <a:moveTo>
                    <a:pt x="0" y="0"/>
                  </a:moveTo>
                  <a:lnTo>
                    <a:pt x="0" y="88294"/>
                  </a:lnTo>
                </a:path>
              </a:pathLst>
            </a:custGeom>
            <a:ln w="9992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201551" y="2265403"/>
              <a:ext cx="0" cy="90170"/>
            </a:xfrm>
            <a:custGeom>
              <a:avLst/>
              <a:gdLst/>
              <a:ahLst/>
              <a:cxnLst/>
              <a:rect l="l" t="t" r="r" b="b"/>
              <a:pathLst>
                <a:path w="0" h="90169">
                  <a:moveTo>
                    <a:pt x="0" y="0"/>
                  </a:moveTo>
                  <a:lnTo>
                    <a:pt x="0" y="89960"/>
                  </a:lnTo>
                </a:path>
              </a:pathLst>
            </a:custGeom>
            <a:ln w="9992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161580" y="2178774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10" h="0">
                  <a:moveTo>
                    <a:pt x="0" y="0"/>
                  </a:moveTo>
                  <a:lnTo>
                    <a:pt x="79942" y="0"/>
                  </a:lnTo>
                </a:path>
              </a:pathLst>
            </a:custGeom>
            <a:ln w="3331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6161580" y="2355364"/>
              <a:ext cx="80010" cy="0"/>
            </a:xfrm>
            <a:custGeom>
              <a:avLst/>
              <a:gdLst/>
              <a:ahLst/>
              <a:cxnLst/>
              <a:rect l="l" t="t" r="r" b="b"/>
              <a:pathLst>
                <a:path w="80010" h="0">
                  <a:moveTo>
                    <a:pt x="0" y="0"/>
                  </a:moveTo>
                  <a:lnTo>
                    <a:pt x="79942" y="0"/>
                  </a:lnTo>
                </a:path>
              </a:pathLst>
            </a:custGeom>
            <a:ln w="999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579613" y="2362028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w="0" h="23494">
                  <a:moveTo>
                    <a:pt x="0" y="0"/>
                  </a:moveTo>
                  <a:lnTo>
                    <a:pt x="0" y="23322"/>
                  </a:lnTo>
                </a:path>
              </a:pathLst>
            </a:custGeom>
            <a:ln w="9992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6539642" y="2283728"/>
              <a:ext cx="458470" cy="145415"/>
            </a:xfrm>
            <a:custGeom>
              <a:avLst/>
              <a:gdLst/>
              <a:ahLst/>
              <a:cxnLst/>
              <a:rect l="l" t="t" r="r" b="b"/>
              <a:pathLst>
                <a:path w="458470" h="145414">
                  <a:moveTo>
                    <a:pt x="39971" y="101622"/>
                  </a:moveTo>
                  <a:lnTo>
                    <a:pt x="39971" y="144936"/>
                  </a:lnTo>
                </a:path>
                <a:path w="458470" h="145414">
                  <a:moveTo>
                    <a:pt x="0" y="144936"/>
                  </a:moveTo>
                  <a:lnTo>
                    <a:pt x="79942" y="144936"/>
                  </a:lnTo>
                </a:path>
                <a:path w="458470" h="145414">
                  <a:moveTo>
                    <a:pt x="229835" y="0"/>
                  </a:moveTo>
                  <a:lnTo>
                    <a:pt x="229835" y="43314"/>
                  </a:lnTo>
                </a:path>
                <a:path w="458470" h="145414">
                  <a:moveTo>
                    <a:pt x="229835" y="43314"/>
                  </a:moveTo>
                  <a:lnTo>
                    <a:pt x="229835" y="86628"/>
                  </a:lnTo>
                </a:path>
                <a:path w="458470" h="145414">
                  <a:moveTo>
                    <a:pt x="189863" y="0"/>
                  </a:moveTo>
                  <a:lnTo>
                    <a:pt x="269806" y="0"/>
                  </a:lnTo>
                </a:path>
                <a:path w="458470" h="145414">
                  <a:moveTo>
                    <a:pt x="189863" y="86628"/>
                  </a:moveTo>
                  <a:lnTo>
                    <a:pt x="269806" y="86628"/>
                  </a:lnTo>
                </a:path>
                <a:path w="458470" h="145414">
                  <a:moveTo>
                    <a:pt x="418033" y="6663"/>
                  </a:moveTo>
                  <a:lnTo>
                    <a:pt x="418033" y="46646"/>
                  </a:lnTo>
                </a:path>
                <a:path w="458470" h="145414">
                  <a:moveTo>
                    <a:pt x="418033" y="46646"/>
                  </a:moveTo>
                  <a:lnTo>
                    <a:pt x="418033" y="86628"/>
                  </a:lnTo>
                </a:path>
                <a:path w="458470" h="145414">
                  <a:moveTo>
                    <a:pt x="378062" y="6663"/>
                  </a:moveTo>
                  <a:lnTo>
                    <a:pt x="458004" y="6663"/>
                  </a:lnTo>
                </a:path>
                <a:path w="458470" h="145414">
                  <a:moveTo>
                    <a:pt x="378062" y="86628"/>
                  </a:moveTo>
                  <a:lnTo>
                    <a:pt x="458004" y="86628"/>
                  </a:lnTo>
                </a:path>
              </a:pathLst>
            </a:custGeom>
            <a:ln w="999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595319" y="149407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971" y="0"/>
                  </a:moveTo>
                  <a:lnTo>
                    <a:pt x="79942" y="79965"/>
                  </a:lnTo>
                  <a:lnTo>
                    <a:pt x="0" y="79965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82546" y="2389377"/>
              <a:ext cx="81885" cy="81908"/>
            </a:xfrm>
            <a:prstGeom prst="rect">
              <a:avLst/>
            </a:prstGeom>
          </p:spPr>
        </p:pic>
        <p:pic>
          <p:nvPicPr>
            <p:cNvPr id="143" name="object 1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2410" y="2316076"/>
              <a:ext cx="81885" cy="81908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6161580" y="222542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971" y="0"/>
                  </a:moveTo>
                  <a:lnTo>
                    <a:pt x="0" y="79965"/>
                  </a:lnTo>
                  <a:lnTo>
                    <a:pt x="79942" y="79965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6161580" y="222542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971" y="0"/>
                  </a:moveTo>
                  <a:lnTo>
                    <a:pt x="79942" y="79965"/>
                  </a:lnTo>
                  <a:lnTo>
                    <a:pt x="0" y="79965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50472" y="2401039"/>
              <a:ext cx="81885" cy="81908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6539642" y="234536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0" y="0"/>
                  </a:moveTo>
                  <a:lnTo>
                    <a:pt x="0" y="79965"/>
                  </a:lnTo>
                  <a:lnTo>
                    <a:pt x="79942" y="79965"/>
                  </a:lnTo>
                  <a:lnTo>
                    <a:pt x="39970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6539642" y="234536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79942" y="79965"/>
                  </a:lnTo>
                  <a:lnTo>
                    <a:pt x="0" y="79965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729506" y="228706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0" y="0"/>
                  </a:moveTo>
                  <a:lnTo>
                    <a:pt x="0" y="79964"/>
                  </a:lnTo>
                  <a:lnTo>
                    <a:pt x="79942" y="79964"/>
                  </a:lnTo>
                  <a:lnTo>
                    <a:pt x="39970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729505" y="228706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79942" y="79965"/>
                  </a:lnTo>
                  <a:lnTo>
                    <a:pt x="0" y="79965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917703" y="229039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0" y="79965"/>
                  </a:lnTo>
                  <a:lnTo>
                    <a:pt x="79942" y="79965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917704" y="229039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79942" y="79965"/>
                  </a:lnTo>
                  <a:lnTo>
                    <a:pt x="0" y="79965"/>
                  </a:lnTo>
                  <a:lnTo>
                    <a:pt x="39971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94794" y="2226115"/>
              <a:ext cx="81885" cy="81908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62720" y="2151147"/>
              <a:ext cx="81885" cy="81908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5635291" y="1534055"/>
              <a:ext cx="2268855" cy="806450"/>
            </a:xfrm>
            <a:custGeom>
              <a:avLst/>
              <a:gdLst/>
              <a:ahLst/>
              <a:cxnLst/>
              <a:rect l="l" t="t" r="r" b="b"/>
              <a:pathLst>
                <a:path w="2268854" h="806450">
                  <a:moveTo>
                    <a:pt x="0" y="0"/>
                  </a:moveTo>
                  <a:lnTo>
                    <a:pt x="0" y="0"/>
                  </a:lnTo>
                  <a:lnTo>
                    <a:pt x="188198" y="708024"/>
                  </a:lnTo>
                  <a:lnTo>
                    <a:pt x="378062" y="606402"/>
                  </a:lnTo>
                  <a:lnTo>
                    <a:pt x="566260" y="603070"/>
                  </a:lnTo>
                  <a:lnTo>
                    <a:pt x="756124" y="806315"/>
                  </a:lnTo>
                  <a:lnTo>
                    <a:pt x="756124" y="806315"/>
                  </a:lnTo>
                  <a:lnTo>
                    <a:pt x="944322" y="787990"/>
                  </a:lnTo>
                  <a:lnTo>
                    <a:pt x="1134186" y="774662"/>
                  </a:lnTo>
                  <a:lnTo>
                    <a:pt x="1322384" y="703027"/>
                  </a:lnTo>
                  <a:lnTo>
                    <a:pt x="1700446" y="474793"/>
                  </a:lnTo>
                  <a:lnTo>
                    <a:pt x="2268372" y="388164"/>
                  </a:lnTo>
                </a:path>
              </a:pathLst>
            </a:custGeom>
            <a:ln w="19990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5783518" y="1820597"/>
              <a:ext cx="2160270" cy="498475"/>
            </a:xfrm>
            <a:custGeom>
              <a:avLst/>
              <a:gdLst/>
              <a:ahLst/>
              <a:cxnLst/>
              <a:rect l="l" t="t" r="r" b="b"/>
              <a:pathLst>
                <a:path w="2160270" h="498475">
                  <a:moveTo>
                    <a:pt x="39971" y="368172"/>
                  </a:moveTo>
                  <a:lnTo>
                    <a:pt x="39971" y="421483"/>
                  </a:lnTo>
                </a:path>
                <a:path w="2160270" h="498475">
                  <a:moveTo>
                    <a:pt x="39971" y="421483"/>
                  </a:moveTo>
                  <a:lnTo>
                    <a:pt x="39971" y="474793"/>
                  </a:lnTo>
                </a:path>
                <a:path w="2160270" h="498475">
                  <a:moveTo>
                    <a:pt x="0" y="368172"/>
                  </a:moveTo>
                  <a:lnTo>
                    <a:pt x="79942" y="368172"/>
                  </a:lnTo>
                </a:path>
                <a:path w="2160270" h="498475">
                  <a:moveTo>
                    <a:pt x="0" y="474793"/>
                  </a:moveTo>
                  <a:lnTo>
                    <a:pt x="79942" y="474793"/>
                  </a:lnTo>
                </a:path>
                <a:path w="2160270" h="498475">
                  <a:moveTo>
                    <a:pt x="229835" y="251557"/>
                  </a:moveTo>
                  <a:lnTo>
                    <a:pt x="229835" y="319860"/>
                  </a:lnTo>
                </a:path>
                <a:path w="2160270" h="498475">
                  <a:moveTo>
                    <a:pt x="229835" y="319860"/>
                  </a:moveTo>
                  <a:lnTo>
                    <a:pt x="229835" y="388164"/>
                  </a:lnTo>
                </a:path>
                <a:path w="2160270" h="498475">
                  <a:moveTo>
                    <a:pt x="189863" y="251557"/>
                  </a:moveTo>
                  <a:lnTo>
                    <a:pt x="269806" y="251557"/>
                  </a:lnTo>
                </a:path>
                <a:path w="2160270" h="498475">
                  <a:moveTo>
                    <a:pt x="189863" y="388164"/>
                  </a:moveTo>
                  <a:lnTo>
                    <a:pt x="269806" y="388164"/>
                  </a:lnTo>
                </a:path>
                <a:path w="2160270" h="498475">
                  <a:moveTo>
                    <a:pt x="418033" y="236563"/>
                  </a:moveTo>
                  <a:lnTo>
                    <a:pt x="418033" y="316528"/>
                  </a:lnTo>
                </a:path>
                <a:path w="2160270" h="498475">
                  <a:moveTo>
                    <a:pt x="418033" y="316528"/>
                  </a:moveTo>
                  <a:lnTo>
                    <a:pt x="418033" y="396493"/>
                  </a:lnTo>
                </a:path>
                <a:path w="2160270" h="498475">
                  <a:moveTo>
                    <a:pt x="378062" y="236563"/>
                  </a:moveTo>
                  <a:lnTo>
                    <a:pt x="458004" y="236563"/>
                  </a:lnTo>
                </a:path>
                <a:path w="2160270" h="498475">
                  <a:moveTo>
                    <a:pt x="378062" y="396493"/>
                  </a:moveTo>
                  <a:lnTo>
                    <a:pt x="458004" y="396493"/>
                  </a:lnTo>
                </a:path>
                <a:path w="2160270" h="498475">
                  <a:moveTo>
                    <a:pt x="1174157" y="334854"/>
                  </a:moveTo>
                  <a:lnTo>
                    <a:pt x="1174157" y="416485"/>
                  </a:lnTo>
                </a:path>
                <a:path w="2160270" h="498475">
                  <a:moveTo>
                    <a:pt x="1174157" y="416485"/>
                  </a:moveTo>
                  <a:lnTo>
                    <a:pt x="1174157" y="498116"/>
                  </a:lnTo>
                </a:path>
                <a:path w="2160270" h="498475">
                  <a:moveTo>
                    <a:pt x="1134186" y="334854"/>
                  </a:moveTo>
                  <a:lnTo>
                    <a:pt x="1214128" y="334854"/>
                  </a:lnTo>
                </a:path>
                <a:path w="2160270" h="498475">
                  <a:moveTo>
                    <a:pt x="1134186" y="498116"/>
                  </a:moveTo>
                  <a:lnTo>
                    <a:pt x="1214128" y="498116"/>
                  </a:lnTo>
                </a:path>
                <a:path w="2160270" h="498475">
                  <a:moveTo>
                    <a:pt x="1552219" y="71635"/>
                  </a:moveTo>
                  <a:lnTo>
                    <a:pt x="1552219" y="188251"/>
                  </a:lnTo>
                </a:path>
                <a:path w="2160270" h="498475">
                  <a:moveTo>
                    <a:pt x="1552219" y="188251"/>
                  </a:moveTo>
                  <a:lnTo>
                    <a:pt x="1552219" y="304867"/>
                  </a:lnTo>
                </a:path>
                <a:path w="2160270" h="498475">
                  <a:moveTo>
                    <a:pt x="1512248" y="71635"/>
                  </a:moveTo>
                  <a:lnTo>
                    <a:pt x="1592190" y="71635"/>
                  </a:lnTo>
                </a:path>
                <a:path w="2160270" h="498475">
                  <a:moveTo>
                    <a:pt x="1512248" y="304867"/>
                  </a:moveTo>
                  <a:lnTo>
                    <a:pt x="1592190" y="304867"/>
                  </a:lnTo>
                </a:path>
                <a:path w="2160270" h="498475">
                  <a:moveTo>
                    <a:pt x="2120145" y="0"/>
                  </a:moveTo>
                  <a:lnTo>
                    <a:pt x="2120145" y="101622"/>
                  </a:lnTo>
                </a:path>
                <a:path w="2160270" h="498475">
                  <a:moveTo>
                    <a:pt x="2120145" y="101622"/>
                  </a:moveTo>
                  <a:lnTo>
                    <a:pt x="2120145" y="203244"/>
                  </a:lnTo>
                </a:path>
                <a:path w="2160270" h="498475">
                  <a:moveTo>
                    <a:pt x="2080173" y="0"/>
                  </a:moveTo>
                  <a:lnTo>
                    <a:pt x="2160116" y="0"/>
                  </a:lnTo>
                </a:path>
                <a:path w="2160270" h="498475">
                  <a:moveTo>
                    <a:pt x="2080173" y="203244"/>
                  </a:moveTo>
                  <a:lnTo>
                    <a:pt x="2160116" y="203244"/>
                  </a:lnTo>
                </a:path>
              </a:pathLst>
            </a:custGeom>
            <a:ln w="9994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5595320" y="149407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5595319" y="149407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5783517" y="220209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5783518" y="220209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5973381" y="210047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973381" y="210047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6161580" y="209714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6161580" y="209714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6351444" y="230038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6351443" y="230038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6539642" y="228206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539642" y="228206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6729506" y="226873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6729505" y="226873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917703" y="219710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917704" y="2197100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7295766" y="196886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7295766" y="1968866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7863691" y="1882238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0"/>
                  </a:moveTo>
                  <a:lnTo>
                    <a:pt x="0" y="0"/>
                  </a:lnTo>
                  <a:lnTo>
                    <a:pt x="0" y="79965"/>
                  </a:lnTo>
                  <a:lnTo>
                    <a:pt x="79942" y="79965"/>
                  </a:lnTo>
                  <a:lnTo>
                    <a:pt x="79942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7863691" y="188223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0" y="79965"/>
                  </a:moveTo>
                  <a:lnTo>
                    <a:pt x="79942" y="79965"/>
                  </a:lnTo>
                  <a:lnTo>
                    <a:pt x="79942" y="0"/>
                  </a:lnTo>
                  <a:lnTo>
                    <a:pt x="0" y="0"/>
                  </a:lnTo>
                  <a:lnTo>
                    <a:pt x="0" y="79965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5635291" y="1460754"/>
              <a:ext cx="2268855" cy="278765"/>
            </a:xfrm>
            <a:custGeom>
              <a:avLst/>
              <a:gdLst/>
              <a:ahLst/>
              <a:cxnLst/>
              <a:rect l="l" t="t" r="r" b="b"/>
              <a:pathLst>
                <a:path w="2268854" h="278764">
                  <a:moveTo>
                    <a:pt x="0" y="73301"/>
                  </a:moveTo>
                  <a:lnTo>
                    <a:pt x="188198" y="0"/>
                  </a:lnTo>
                  <a:lnTo>
                    <a:pt x="188198" y="0"/>
                  </a:lnTo>
                  <a:lnTo>
                    <a:pt x="378062" y="89960"/>
                  </a:lnTo>
                  <a:lnTo>
                    <a:pt x="566260" y="159930"/>
                  </a:lnTo>
                  <a:lnTo>
                    <a:pt x="756124" y="111618"/>
                  </a:lnTo>
                  <a:lnTo>
                    <a:pt x="944322" y="54976"/>
                  </a:lnTo>
                  <a:lnTo>
                    <a:pt x="1134186" y="278212"/>
                  </a:lnTo>
                  <a:lnTo>
                    <a:pt x="1322384" y="213240"/>
                  </a:lnTo>
                  <a:lnTo>
                    <a:pt x="1700446" y="129943"/>
                  </a:lnTo>
                  <a:lnTo>
                    <a:pt x="2268372" y="143270"/>
                  </a:lnTo>
                </a:path>
              </a:pathLst>
            </a:custGeom>
            <a:ln w="1999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5783518" y="1375791"/>
              <a:ext cx="2160270" cy="460375"/>
            </a:xfrm>
            <a:custGeom>
              <a:avLst/>
              <a:gdLst/>
              <a:ahLst/>
              <a:cxnLst/>
              <a:rect l="l" t="t" r="r" b="b"/>
              <a:pathLst>
                <a:path w="2160270" h="460375">
                  <a:moveTo>
                    <a:pt x="39971" y="0"/>
                  </a:moveTo>
                  <a:lnTo>
                    <a:pt x="39971" y="84962"/>
                  </a:lnTo>
                </a:path>
                <a:path w="2160270" h="460375">
                  <a:moveTo>
                    <a:pt x="39971" y="84962"/>
                  </a:moveTo>
                  <a:lnTo>
                    <a:pt x="39971" y="169925"/>
                  </a:lnTo>
                </a:path>
                <a:path w="2160270" h="460375">
                  <a:moveTo>
                    <a:pt x="0" y="0"/>
                  </a:moveTo>
                  <a:lnTo>
                    <a:pt x="79942" y="0"/>
                  </a:lnTo>
                </a:path>
                <a:path w="2160270" h="460375">
                  <a:moveTo>
                    <a:pt x="0" y="169925"/>
                  </a:moveTo>
                  <a:lnTo>
                    <a:pt x="79942" y="169925"/>
                  </a:lnTo>
                </a:path>
                <a:path w="2160270" h="460375">
                  <a:moveTo>
                    <a:pt x="229835" y="93292"/>
                  </a:moveTo>
                  <a:lnTo>
                    <a:pt x="229835" y="174923"/>
                  </a:lnTo>
                </a:path>
                <a:path w="2160270" h="460375">
                  <a:moveTo>
                    <a:pt x="229835" y="174923"/>
                  </a:moveTo>
                  <a:lnTo>
                    <a:pt x="229835" y="256554"/>
                  </a:lnTo>
                </a:path>
                <a:path w="2160270" h="460375">
                  <a:moveTo>
                    <a:pt x="189863" y="93292"/>
                  </a:moveTo>
                  <a:lnTo>
                    <a:pt x="269806" y="93292"/>
                  </a:lnTo>
                </a:path>
                <a:path w="2160270" h="460375">
                  <a:moveTo>
                    <a:pt x="189863" y="256554"/>
                  </a:moveTo>
                  <a:lnTo>
                    <a:pt x="269806" y="256554"/>
                  </a:lnTo>
                </a:path>
                <a:path w="2160270" h="460375">
                  <a:moveTo>
                    <a:pt x="418033" y="141604"/>
                  </a:moveTo>
                  <a:lnTo>
                    <a:pt x="418033" y="244893"/>
                  </a:lnTo>
                </a:path>
                <a:path w="2160270" h="460375">
                  <a:moveTo>
                    <a:pt x="418033" y="244893"/>
                  </a:moveTo>
                  <a:lnTo>
                    <a:pt x="418033" y="348181"/>
                  </a:lnTo>
                </a:path>
                <a:path w="2160270" h="460375">
                  <a:moveTo>
                    <a:pt x="378062" y="141604"/>
                  </a:moveTo>
                  <a:lnTo>
                    <a:pt x="458004" y="141604"/>
                  </a:lnTo>
                </a:path>
                <a:path w="2160270" h="460375">
                  <a:moveTo>
                    <a:pt x="378062" y="348181"/>
                  </a:moveTo>
                  <a:lnTo>
                    <a:pt x="458004" y="348181"/>
                  </a:lnTo>
                </a:path>
                <a:path w="2160270" h="460375">
                  <a:moveTo>
                    <a:pt x="607897" y="88294"/>
                  </a:moveTo>
                  <a:lnTo>
                    <a:pt x="607897" y="196581"/>
                  </a:lnTo>
                </a:path>
                <a:path w="2160270" h="460375">
                  <a:moveTo>
                    <a:pt x="607897" y="196581"/>
                  </a:moveTo>
                  <a:lnTo>
                    <a:pt x="607897" y="304867"/>
                  </a:lnTo>
                </a:path>
                <a:path w="2160270" h="460375">
                  <a:moveTo>
                    <a:pt x="567925" y="88294"/>
                  </a:moveTo>
                  <a:lnTo>
                    <a:pt x="647868" y="88294"/>
                  </a:lnTo>
                </a:path>
                <a:path w="2160270" h="460375">
                  <a:moveTo>
                    <a:pt x="567925" y="304867"/>
                  </a:moveTo>
                  <a:lnTo>
                    <a:pt x="647868" y="304867"/>
                  </a:lnTo>
                </a:path>
                <a:path w="2160270" h="460375">
                  <a:moveTo>
                    <a:pt x="796095" y="6663"/>
                  </a:moveTo>
                  <a:lnTo>
                    <a:pt x="796095" y="139939"/>
                  </a:lnTo>
                </a:path>
                <a:path w="2160270" h="460375">
                  <a:moveTo>
                    <a:pt x="796095" y="139939"/>
                  </a:moveTo>
                  <a:lnTo>
                    <a:pt x="796095" y="273214"/>
                  </a:lnTo>
                </a:path>
                <a:path w="2160270" h="460375">
                  <a:moveTo>
                    <a:pt x="756124" y="6663"/>
                  </a:moveTo>
                  <a:lnTo>
                    <a:pt x="836066" y="6663"/>
                  </a:lnTo>
                </a:path>
                <a:path w="2160270" h="460375">
                  <a:moveTo>
                    <a:pt x="756124" y="273214"/>
                  </a:moveTo>
                  <a:lnTo>
                    <a:pt x="836066" y="273214"/>
                  </a:lnTo>
                </a:path>
                <a:path w="2160270" h="460375">
                  <a:moveTo>
                    <a:pt x="985959" y="266550"/>
                  </a:moveTo>
                  <a:lnTo>
                    <a:pt x="985959" y="363175"/>
                  </a:lnTo>
                </a:path>
                <a:path w="2160270" h="460375">
                  <a:moveTo>
                    <a:pt x="985959" y="363175"/>
                  </a:moveTo>
                  <a:lnTo>
                    <a:pt x="985959" y="459799"/>
                  </a:lnTo>
                </a:path>
                <a:path w="2160270" h="460375">
                  <a:moveTo>
                    <a:pt x="945987" y="266550"/>
                  </a:moveTo>
                  <a:lnTo>
                    <a:pt x="1025930" y="266550"/>
                  </a:lnTo>
                </a:path>
                <a:path w="2160270" h="460375">
                  <a:moveTo>
                    <a:pt x="945987" y="459799"/>
                  </a:moveTo>
                  <a:lnTo>
                    <a:pt x="1025930" y="459799"/>
                  </a:lnTo>
                </a:path>
                <a:path w="2160270" h="460375">
                  <a:moveTo>
                    <a:pt x="1174157" y="208242"/>
                  </a:moveTo>
                  <a:lnTo>
                    <a:pt x="1174157" y="298203"/>
                  </a:lnTo>
                </a:path>
                <a:path w="2160270" h="460375">
                  <a:moveTo>
                    <a:pt x="1174157" y="298203"/>
                  </a:moveTo>
                  <a:lnTo>
                    <a:pt x="1174157" y="388164"/>
                  </a:lnTo>
                </a:path>
                <a:path w="2160270" h="460375">
                  <a:moveTo>
                    <a:pt x="1134186" y="208242"/>
                  </a:moveTo>
                  <a:lnTo>
                    <a:pt x="1214128" y="208242"/>
                  </a:lnTo>
                </a:path>
                <a:path w="2160270" h="460375">
                  <a:moveTo>
                    <a:pt x="1134186" y="388164"/>
                  </a:moveTo>
                  <a:lnTo>
                    <a:pt x="1214128" y="388164"/>
                  </a:lnTo>
                </a:path>
                <a:path w="2160270" h="460375">
                  <a:moveTo>
                    <a:pt x="1552219" y="76633"/>
                  </a:moveTo>
                  <a:lnTo>
                    <a:pt x="1552219" y="214906"/>
                  </a:lnTo>
                </a:path>
                <a:path w="2160270" h="460375">
                  <a:moveTo>
                    <a:pt x="1552219" y="214906"/>
                  </a:moveTo>
                  <a:lnTo>
                    <a:pt x="1552219" y="353179"/>
                  </a:lnTo>
                </a:path>
                <a:path w="2160270" h="460375">
                  <a:moveTo>
                    <a:pt x="1512248" y="76633"/>
                  </a:moveTo>
                  <a:lnTo>
                    <a:pt x="1592190" y="76633"/>
                  </a:lnTo>
                </a:path>
                <a:path w="2160270" h="460375">
                  <a:moveTo>
                    <a:pt x="1512248" y="353179"/>
                  </a:moveTo>
                  <a:lnTo>
                    <a:pt x="1592190" y="353179"/>
                  </a:lnTo>
                </a:path>
                <a:path w="2160270" h="460375">
                  <a:moveTo>
                    <a:pt x="2120145" y="98290"/>
                  </a:moveTo>
                  <a:lnTo>
                    <a:pt x="2120145" y="228233"/>
                  </a:lnTo>
                </a:path>
                <a:path w="2160270" h="460375">
                  <a:moveTo>
                    <a:pt x="2120145" y="228233"/>
                  </a:moveTo>
                  <a:lnTo>
                    <a:pt x="2120145" y="358177"/>
                  </a:lnTo>
                </a:path>
                <a:path w="2160270" h="460375">
                  <a:moveTo>
                    <a:pt x="2080173" y="98290"/>
                  </a:moveTo>
                  <a:lnTo>
                    <a:pt x="2160116" y="98290"/>
                  </a:lnTo>
                </a:path>
                <a:path w="2160270" h="460375">
                  <a:moveTo>
                    <a:pt x="2080173" y="358177"/>
                  </a:moveTo>
                  <a:lnTo>
                    <a:pt x="2160116" y="358177"/>
                  </a:lnTo>
                </a:path>
              </a:pathLst>
            </a:custGeom>
            <a:ln w="999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9" name="object 17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94348" y="1493101"/>
              <a:ext cx="81885" cy="81908"/>
            </a:xfrm>
            <a:prstGeom prst="rect">
              <a:avLst/>
            </a:prstGeom>
          </p:spPr>
        </p:pic>
        <p:sp>
          <p:nvSpPr>
            <p:cNvPr id="180" name="object 180" descr=""/>
            <p:cNvSpPr/>
            <p:nvPr/>
          </p:nvSpPr>
          <p:spPr>
            <a:xfrm>
              <a:off x="5783517" y="142077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971" y="0"/>
                  </a:moveTo>
                  <a:lnTo>
                    <a:pt x="24410" y="3143"/>
                  </a:lnTo>
                  <a:lnTo>
                    <a:pt x="11705" y="11713"/>
                  </a:lnTo>
                  <a:lnTo>
                    <a:pt x="3140" y="24423"/>
                  </a:lnTo>
                  <a:lnTo>
                    <a:pt x="0" y="39982"/>
                  </a:lnTo>
                  <a:lnTo>
                    <a:pt x="3140" y="55541"/>
                  </a:lnTo>
                  <a:lnTo>
                    <a:pt x="11705" y="68251"/>
                  </a:lnTo>
                  <a:lnTo>
                    <a:pt x="24410" y="76822"/>
                  </a:lnTo>
                  <a:lnTo>
                    <a:pt x="39971" y="79965"/>
                  </a:lnTo>
                  <a:lnTo>
                    <a:pt x="55533" y="76822"/>
                  </a:lnTo>
                  <a:lnTo>
                    <a:pt x="68237" y="68251"/>
                  </a:lnTo>
                  <a:lnTo>
                    <a:pt x="76802" y="55541"/>
                  </a:lnTo>
                  <a:lnTo>
                    <a:pt x="79942" y="39982"/>
                  </a:lnTo>
                  <a:lnTo>
                    <a:pt x="76802" y="24423"/>
                  </a:lnTo>
                  <a:lnTo>
                    <a:pt x="68237" y="11713"/>
                  </a:lnTo>
                  <a:lnTo>
                    <a:pt x="55533" y="314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5783518" y="142077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942" y="39982"/>
                  </a:moveTo>
                  <a:lnTo>
                    <a:pt x="76802" y="55542"/>
                  </a:lnTo>
                  <a:lnTo>
                    <a:pt x="68237" y="68251"/>
                  </a:lnTo>
                  <a:lnTo>
                    <a:pt x="55532" y="76821"/>
                  </a:lnTo>
                  <a:lnTo>
                    <a:pt x="39971" y="79965"/>
                  </a:lnTo>
                  <a:lnTo>
                    <a:pt x="24410" y="76821"/>
                  </a:lnTo>
                  <a:lnTo>
                    <a:pt x="11705" y="68251"/>
                  </a:lnTo>
                  <a:lnTo>
                    <a:pt x="3140" y="55542"/>
                  </a:lnTo>
                  <a:lnTo>
                    <a:pt x="0" y="39982"/>
                  </a:lnTo>
                  <a:lnTo>
                    <a:pt x="3140" y="24422"/>
                  </a:lnTo>
                  <a:lnTo>
                    <a:pt x="11705" y="11713"/>
                  </a:lnTo>
                  <a:lnTo>
                    <a:pt x="24410" y="3143"/>
                  </a:lnTo>
                  <a:lnTo>
                    <a:pt x="39971" y="0"/>
                  </a:lnTo>
                  <a:lnTo>
                    <a:pt x="55532" y="3143"/>
                  </a:lnTo>
                  <a:lnTo>
                    <a:pt x="68237" y="11713"/>
                  </a:lnTo>
                  <a:lnTo>
                    <a:pt x="76802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5973381" y="151073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971" y="0"/>
                  </a:moveTo>
                  <a:lnTo>
                    <a:pt x="24410" y="3143"/>
                  </a:lnTo>
                  <a:lnTo>
                    <a:pt x="11705" y="11714"/>
                  </a:lnTo>
                  <a:lnTo>
                    <a:pt x="3140" y="24423"/>
                  </a:lnTo>
                  <a:lnTo>
                    <a:pt x="0" y="39983"/>
                  </a:lnTo>
                  <a:lnTo>
                    <a:pt x="3140" y="55543"/>
                  </a:lnTo>
                  <a:lnTo>
                    <a:pt x="11705" y="68252"/>
                  </a:lnTo>
                  <a:lnTo>
                    <a:pt x="24410" y="76822"/>
                  </a:lnTo>
                  <a:lnTo>
                    <a:pt x="39971" y="79965"/>
                  </a:lnTo>
                  <a:lnTo>
                    <a:pt x="55533" y="76822"/>
                  </a:lnTo>
                  <a:lnTo>
                    <a:pt x="68237" y="68252"/>
                  </a:lnTo>
                  <a:lnTo>
                    <a:pt x="76802" y="55543"/>
                  </a:lnTo>
                  <a:lnTo>
                    <a:pt x="79942" y="39983"/>
                  </a:lnTo>
                  <a:lnTo>
                    <a:pt x="76802" y="24423"/>
                  </a:lnTo>
                  <a:lnTo>
                    <a:pt x="68237" y="11714"/>
                  </a:lnTo>
                  <a:lnTo>
                    <a:pt x="55533" y="314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973381" y="151073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942" y="39982"/>
                  </a:moveTo>
                  <a:lnTo>
                    <a:pt x="76802" y="55542"/>
                  </a:lnTo>
                  <a:lnTo>
                    <a:pt x="68237" y="68251"/>
                  </a:lnTo>
                  <a:lnTo>
                    <a:pt x="55532" y="76821"/>
                  </a:lnTo>
                  <a:lnTo>
                    <a:pt x="39971" y="79965"/>
                  </a:lnTo>
                  <a:lnTo>
                    <a:pt x="24410" y="76821"/>
                  </a:lnTo>
                  <a:lnTo>
                    <a:pt x="11705" y="68251"/>
                  </a:lnTo>
                  <a:lnTo>
                    <a:pt x="3140" y="55542"/>
                  </a:lnTo>
                  <a:lnTo>
                    <a:pt x="0" y="39982"/>
                  </a:lnTo>
                  <a:lnTo>
                    <a:pt x="3140" y="24422"/>
                  </a:lnTo>
                  <a:lnTo>
                    <a:pt x="11705" y="11713"/>
                  </a:lnTo>
                  <a:lnTo>
                    <a:pt x="24410" y="3143"/>
                  </a:lnTo>
                  <a:lnTo>
                    <a:pt x="39971" y="0"/>
                  </a:lnTo>
                  <a:lnTo>
                    <a:pt x="55532" y="3143"/>
                  </a:lnTo>
                  <a:lnTo>
                    <a:pt x="68237" y="11713"/>
                  </a:lnTo>
                  <a:lnTo>
                    <a:pt x="76802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6161580" y="158070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39971" y="0"/>
                  </a:moveTo>
                  <a:lnTo>
                    <a:pt x="24410" y="3143"/>
                  </a:lnTo>
                  <a:lnTo>
                    <a:pt x="11705" y="11713"/>
                  </a:lnTo>
                  <a:lnTo>
                    <a:pt x="3140" y="24422"/>
                  </a:lnTo>
                  <a:lnTo>
                    <a:pt x="0" y="39982"/>
                  </a:lnTo>
                  <a:lnTo>
                    <a:pt x="3140" y="55541"/>
                  </a:lnTo>
                  <a:lnTo>
                    <a:pt x="11705" y="68250"/>
                  </a:lnTo>
                  <a:lnTo>
                    <a:pt x="24410" y="76821"/>
                  </a:lnTo>
                  <a:lnTo>
                    <a:pt x="39971" y="79964"/>
                  </a:lnTo>
                  <a:lnTo>
                    <a:pt x="55532" y="76821"/>
                  </a:lnTo>
                  <a:lnTo>
                    <a:pt x="68237" y="68250"/>
                  </a:lnTo>
                  <a:lnTo>
                    <a:pt x="76802" y="55541"/>
                  </a:lnTo>
                  <a:lnTo>
                    <a:pt x="79942" y="39982"/>
                  </a:lnTo>
                  <a:lnTo>
                    <a:pt x="76802" y="24422"/>
                  </a:lnTo>
                  <a:lnTo>
                    <a:pt x="68237" y="11713"/>
                  </a:lnTo>
                  <a:lnTo>
                    <a:pt x="55532" y="314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6161580" y="1580701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10">
                  <a:moveTo>
                    <a:pt x="79942" y="39982"/>
                  </a:moveTo>
                  <a:lnTo>
                    <a:pt x="76802" y="55542"/>
                  </a:lnTo>
                  <a:lnTo>
                    <a:pt x="68237" y="68251"/>
                  </a:lnTo>
                  <a:lnTo>
                    <a:pt x="55532" y="76821"/>
                  </a:lnTo>
                  <a:lnTo>
                    <a:pt x="39971" y="79965"/>
                  </a:lnTo>
                  <a:lnTo>
                    <a:pt x="24410" y="76821"/>
                  </a:lnTo>
                  <a:lnTo>
                    <a:pt x="11705" y="68251"/>
                  </a:lnTo>
                  <a:lnTo>
                    <a:pt x="3140" y="55542"/>
                  </a:lnTo>
                  <a:lnTo>
                    <a:pt x="0" y="39982"/>
                  </a:lnTo>
                  <a:lnTo>
                    <a:pt x="3140" y="24422"/>
                  </a:lnTo>
                  <a:lnTo>
                    <a:pt x="11705" y="11713"/>
                  </a:lnTo>
                  <a:lnTo>
                    <a:pt x="24410" y="3143"/>
                  </a:lnTo>
                  <a:lnTo>
                    <a:pt x="39971" y="0"/>
                  </a:lnTo>
                  <a:lnTo>
                    <a:pt x="55532" y="3143"/>
                  </a:lnTo>
                  <a:lnTo>
                    <a:pt x="68237" y="11713"/>
                  </a:lnTo>
                  <a:lnTo>
                    <a:pt x="76802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6351444" y="153238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39971" y="0"/>
                  </a:moveTo>
                  <a:lnTo>
                    <a:pt x="24416" y="3143"/>
                  </a:lnTo>
                  <a:lnTo>
                    <a:pt x="11710" y="11714"/>
                  </a:lnTo>
                  <a:lnTo>
                    <a:pt x="3142" y="24423"/>
                  </a:lnTo>
                  <a:lnTo>
                    <a:pt x="0" y="39983"/>
                  </a:lnTo>
                  <a:lnTo>
                    <a:pt x="3142" y="55543"/>
                  </a:lnTo>
                  <a:lnTo>
                    <a:pt x="11710" y="68252"/>
                  </a:lnTo>
                  <a:lnTo>
                    <a:pt x="24416" y="76822"/>
                  </a:lnTo>
                  <a:lnTo>
                    <a:pt x="39971" y="79965"/>
                  </a:lnTo>
                  <a:lnTo>
                    <a:pt x="55527" y="76822"/>
                  </a:lnTo>
                  <a:lnTo>
                    <a:pt x="68232" y="68252"/>
                  </a:lnTo>
                  <a:lnTo>
                    <a:pt x="76800" y="55543"/>
                  </a:lnTo>
                  <a:lnTo>
                    <a:pt x="79942" y="39983"/>
                  </a:lnTo>
                  <a:lnTo>
                    <a:pt x="76800" y="24423"/>
                  </a:lnTo>
                  <a:lnTo>
                    <a:pt x="68232" y="11714"/>
                  </a:lnTo>
                  <a:lnTo>
                    <a:pt x="55527" y="314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6351443" y="1532389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10" h="80009">
                  <a:moveTo>
                    <a:pt x="79942" y="39982"/>
                  </a:moveTo>
                  <a:lnTo>
                    <a:pt x="76800" y="55542"/>
                  </a:lnTo>
                  <a:lnTo>
                    <a:pt x="68232" y="68251"/>
                  </a:lnTo>
                  <a:lnTo>
                    <a:pt x="55526" y="76821"/>
                  </a:lnTo>
                  <a:lnTo>
                    <a:pt x="39971" y="79965"/>
                  </a:lnTo>
                  <a:lnTo>
                    <a:pt x="24416" y="76821"/>
                  </a:lnTo>
                  <a:lnTo>
                    <a:pt x="11710" y="68251"/>
                  </a:lnTo>
                  <a:lnTo>
                    <a:pt x="3142" y="55542"/>
                  </a:lnTo>
                  <a:lnTo>
                    <a:pt x="0" y="39982"/>
                  </a:lnTo>
                  <a:lnTo>
                    <a:pt x="3142" y="24422"/>
                  </a:lnTo>
                  <a:lnTo>
                    <a:pt x="11710" y="11713"/>
                  </a:lnTo>
                  <a:lnTo>
                    <a:pt x="24416" y="3143"/>
                  </a:lnTo>
                  <a:lnTo>
                    <a:pt x="39971" y="0"/>
                  </a:lnTo>
                  <a:lnTo>
                    <a:pt x="55526" y="3143"/>
                  </a:lnTo>
                  <a:lnTo>
                    <a:pt x="68232" y="11713"/>
                  </a:lnTo>
                  <a:lnTo>
                    <a:pt x="76800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6539642" y="147574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39970" y="0"/>
                  </a:moveTo>
                  <a:lnTo>
                    <a:pt x="24415" y="3143"/>
                  </a:lnTo>
                  <a:lnTo>
                    <a:pt x="11710" y="11714"/>
                  </a:lnTo>
                  <a:lnTo>
                    <a:pt x="3142" y="24423"/>
                  </a:lnTo>
                  <a:lnTo>
                    <a:pt x="0" y="39983"/>
                  </a:lnTo>
                  <a:lnTo>
                    <a:pt x="3142" y="55543"/>
                  </a:lnTo>
                  <a:lnTo>
                    <a:pt x="11710" y="68252"/>
                  </a:lnTo>
                  <a:lnTo>
                    <a:pt x="24415" y="76822"/>
                  </a:lnTo>
                  <a:lnTo>
                    <a:pt x="39970" y="79965"/>
                  </a:lnTo>
                  <a:lnTo>
                    <a:pt x="55526" y="76822"/>
                  </a:lnTo>
                  <a:lnTo>
                    <a:pt x="68232" y="68252"/>
                  </a:lnTo>
                  <a:lnTo>
                    <a:pt x="76800" y="55543"/>
                  </a:lnTo>
                  <a:lnTo>
                    <a:pt x="79942" y="39983"/>
                  </a:lnTo>
                  <a:lnTo>
                    <a:pt x="76800" y="24423"/>
                  </a:lnTo>
                  <a:lnTo>
                    <a:pt x="68232" y="11714"/>
                  </a:lnTo>
                  <a:lnTo>
                    <a:pt x="55526" y="3143"/>
                  </a:lnTo>
                  <a:lnTo>
                    <a:pt x="3997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6539642" y="1475747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09">
                  <a:moveTo>
                    <a:pt x="79942" y="39982"/>
                  </a:moveTo>
                  <a:lnTo>
                    <a:pt x="76800" y="55542"/>
                  </a:lnTo>
                  <a:lnTo>
                    <a:pt x="68232" y="68251"/>
                  </a:lnTo>
                  <a:lnTo>
                    <a:pt x="55526" y="76821"/>
                  </a:lnTo>
                  <a:lnTo>
                    <a:pt x="39971" y="79965"/>
                  </a:lnTo>
                  <a:lnTo>
                    <a:pt x="24416" y="76821"/>
                  </a:lnTo>
                  <a:lnTo>
                    <a:pt x="11710" y="68251"/>
                  </a:lnTo>
                  <a:lnTo>
                    <a:pt x="3142" y="55542"/>
                  </a:lnTo>
                  <a:lnTo>
                    <a:pt x="0" y="39982"/>
                  </a:lnTo>
                  <a:lnTo>
                    <a:pt x="3142" y="24422"/>
                  </a:lnTo>
                  <a:lnTo>
                    <a:pt x="11710" y="11713"/>
                  </a:lnTo>
                  <a:lnTo>
                    <a:pt x="24416" y="3143"/>
                  </a:lnTo>
                  <a:lnTo>
                    <a:pt x="39971" y="0"/>
                  </a:lnTo>
                  <a:lnTo>
                    <a:pt x="55526" y="3143"/>
                  </a:lnTo>
                  <a:lnTo>
                    <a:pt x="68232" y="11713"/>
                  </a:lnTo>
                  <a:lnTo>
                    <a:pt x="76800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6729506" y="1698984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0" y="0"/>
                  </a:moveTo>
                  <a:lnTo>
                    <a:pt x="24415" y="3143"/>
                  </a:lnTo>
                  <a:lnTo>
                    <a:pt x="11710" y="11713"/>
                  </a:lnTo>
                  <a:lnTo>
                    <a:pt x="3142" y="24422"/>
                  </a:lnTo>
                  <a:lnTo>
                    <a:pt x="0" y="39982"/>
                  </a:lnTo>
                  <a:lnTo>
                    <a:pt x="3142" y="55541"/>
                  </a:lnTo>
                  <a:lnTo>
                    <a:pt x="11710" y="68250"/>
                  </a:lnTo>
                  <a:lnTo>
                    <a:pt x="24415" y="76821"/>
                  </a:lnTo>
                  <a:lnTo>
                    <a:pt x="39970" y="79964"/>
                  </a:lnTo>
                  <a:lnTo>
                    <a:pt x="55526" y="76821"/>
                  </a:lnTo>
                  <a:lnTo>
                    <a:pt x="68232" y="68250"/>
                  </a:lnTo>
                  <a:lnTo>
                    <a:pt x="76800" y="55541"/>
                  </a:lnTo>
                  <a:lnTo>
                    <a:pt x="79942" y="39982"/>
                  </a:lnTo>
                  <a:lnTo>
                    <a:pt x="76800" y="24422"/>
                  </a:lnTo>
                  <a:lnTo>
                    <a:pt x="68232" y="11713"/>
                  </a:lnTo>
                  <a:lnTo>
                    <a:pt x="55526" y="3143"/>
                  </a:lnTo>
                  <a:lnTo>
                    <a:pt x="3997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6729505" y="169898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39982"/>
                  </a:moveTo>
                  <a:lnTo>
                    <a:pt x="76800" y="55542"/>
                  </a:lnTo>
                  <a:lnTo>
                    <a:pt x="68232" y="68251"/>
                  </a:lnTo>
                  <a:lnTo>
                    <a:pt x="55526" y="76821"/>
                  </a:lnTo>
                  <a:lnTo>
                    <a:pt x="39971" y="79965"/>
                  </a:lnTo>
                  <a:lnTo>
                    <a:pt x="24416" y="76821"/>
                  </a:lnTo>
                  <a:lnTo>
                    <a:pt x="11710" y="68251"/>
                  </a:lnTo>
                  <a:lnTo>
                    <a:pt x="3142" y="55542"/>
                  </a:lnTo>
                  <a:lnTo>
                    <a:pt x="0" y="39982"/>
                  </a:lnTo>
                  <a:lnTo>
                    <a:pt x="3142" y="24422"/>
                  </a:lnTo>
                  <a:lnTo>
                    <a:pt x="11710" y="11713"/>
                  </a:lnTo>
                  <a:lnTo>
                    <a:pt x="24416" y="3143"/>
                  </a:lnTo>
                  <a:lnTo>
                    <a:pt x="39971" y="0"/>
                  </a:lnTo>
                  <a:lnTo>
                    <a:pt x="55526" y="3143"/>
                  </a:lnTo>
                  <a:lnTo>
                    <a:pt x="68232" y="11713"/>
                  </a:lnTo>
                  <a:lnTo>
                    <a:pt x="76800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917703" y="163401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24416" y="3143"/>
                  </a:lnTo>
                  <a:lnTo>
                    <a:pt x="11710" y="11713"/>
                  </a:lnTo>
                  <a:lnTo>
                    <a:pt x="3142" y="24422"/>
                  </a:lnTo>
                  <a:lnTo>
                    <a:pt x="0" y="39982"/>
                  </a:lnTo>
                  <a:lnTo>
                    <a:pt x="3142" y="55541"/>
                  </a:lnTo>
                  <a:lnTo>
                    <a:pt x="11710" y="68251"/>
                  </a:lnTo>
                  <a:lnTo>
                    <a:pt x="24416" y="76822"/>
                  </a:lnTo>
                  <a:lnTo>
                    <a:pt x="39971" y="79965"/>
                  </a:lnTo>
                  <a:lnTo>
                    <a:pt x="55527" y="76822"/>
                  </a:lnTo>
                  <a:lnTo>
                    <a:pt x="68232" y="68251"/>
                  </a:lnTo>
                  <a:lnTo>
                    <a:pt x="76800" y="55541"/>
                  </a:lnTo>
                  <a:lnTo>
                    <a:pt x="79942" y="39982"/>
                  </a:lnTo>
                  <a:lnTo>
                    <a:pt x="76800" y="24422"/>
                  </a:lnTo>
                  <a:lnTo>
                    <a:pt x="68232" y="11713"/>
                  </a:lnTo>
                  <a:lnTo>
                    <a:pt x="55527" y="314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6917704" y="163401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39982"/>
                  </a:moveTo>
                  <a:lnTo>
                    <a:pt x="76800" y="55542"/>
                  </a:lnTo>
                  <a:lnTo>
                    <a:pt x="68232" y="68251"/>
                  </a:lnTo>
                  <a:lnTo>
                    <a:pt x="55526" y="76821"/>
                  </a:lnTo>
                  <a:lnTo>
                    <a:pt x="39971" y="79965"/>
                  </a:lnTo>
                  <a:lnTo>
                    <a:pt x="24416" y="76821"/>
                  </a:lnTo>
                  <a:lnTo>
                    <a:pt x="11710" y="68251"/>
                  </a:lnTo>
                  <a:lnTo>
                    <a:pt x="3142" y="55542"/>
                  </a:lnTo>
                  <a:lnTo>
                    <a:pt x="0" y="39982"/>
                  </a:lnTo>
                  <a:lnTo>
                    <a:pt x="3142" y="24422"/>
                  </a:lnTo>
                  <a:lnTo>
                    <a:pt x="11710" y="11713"/>
                  </a:lnTo>
                  <a:lnTo>
                    <a:pt x="24416" y="3143"/>
                  </a:lnTo>
                  <a:lnTo>
                    <a:pt x="39971" y="0"/>
                  </a:lnTo>
                  <a:lnTo>
                    <a:pt x="55526" y="3143"/>
                  </a:lnTo>
                  <a:lnTo>
                    <a:pt x="68232" y="11713"/>
                  </a:lnTo>
                  <a:lnTo>
                    <a:pt x="76800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7295766" y="1550715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0" y="0"/>
                  </a:moveTo>
                  <a:lnTo>
                    <a:pt x="24415" y="3143"/>
                  </a:lnTo>
                  <a:lnTo>
                    <a:pt x="11710" y="11713"/>
                  </a:lnTo>
                  <a:lnTo>
                    <a:pt x="3142" y="24422"/>
                  </a:lnTo>
                  <a:lnTo>
                    <a:pt x="0" y="39982"/>
                  </a:lnTo>
                  <a:lnTo>
                    <a:pt x="3142" y="55541"/>
                  </a:lnTo>
                  <a:lnTo>
                    <a:pt x="11710" y="68250"/>
                  </a:lnTo>
                  <a:lnTo>
                    <a:pt x="24415" y="76821"/>
                  </a:lnTo>
                  <a:lnTo>
                    <a:pt x="39970" y="79964"/>
                  </a:lnTo>
                  <a:lnTo>
                    <a:pt x="55526" y="76821"/>
                  </a:lnTo>
                  <a:lnTo>
                    <a:pt x="68232" y="68250"/>
                  </a:lnTo>
                  <a:lnTo>
                    <a:pt x="76800" y="55541"/>
                  </a:lnTo>
                  <a:lnTo>
                    <a:pt x="79942" y="39982"/>
                  </a:lnTo>
                  <a:lnTo>
                    <a:pt x="76800" y="24422"/>
                  </a:lnTo>
                  <a:lnTo>
                    <a:pt x="68232" y="11713"/>
                  </a:lnTo>
                  <a:lnTo>
                    <a:pt x="55526" y="3143"/>
                  </a:lnTo>
                  <a:lnTo>
                    <a:pt x="3997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7295766" y="1550714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39982"/>
                  </a:moveTo>
                  <a:lnTo>
                    <a:pt x="76800" y="55542"/>
                  </a:lnTo>
                  <a:lnTo>
                    <a:pt x="68232" y="68251"/>
                  </a:lnTo>
                  <a:lnTo>
                    <a:pt x="55526" y="76821"/>
                  </a:lnTo>
                  <a:lnTo>
                    <a:pt x="39971" y="79965"/>
                  </a:lnTo>
                  <a:lnTo>
                    <a:pt x="24416" y="76821"/>
                  </a:lnTo>
                  <a:lnTo>
                    <a:pt x="11710" y="68251"/>
                  </a:lnTo>
                  <a:lnTo>
                    <a:pt x="3142" y="55542"/>
                  </a:lnTo>
                  <a:lnTo>
                    <a:pt x="0" y="39982"/>
                  </a:lnTo>
                  <a:lnTo>
                    <a:pt x="3142" y="24422"/>
                  </a:lnTo>
                  <a:lnTo>
                    <a:pt x="11710" y="11713"/>
                  </a:lnTo>
                  <a:lnTo>
                    <a:pt x="24416" y="3143"/>
                  </a:lnTo>
                  <a:lnTo>
                    <a:pt x="39971" y="0"/>
                  </a:lnTo>
                  <a:lnTo>
                    <a:pt x="55526" y="3143"/>
                  </a:lnTo>
                  <a:lnTo>
                    <a:pt x="68232" y="11713"/>
                  </a:lnTo>
                  <a:lnTo>
                    <a:pt x="76800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7863691" y="1564043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39971" y="0"/>
                  </a:moveTo>
                  <a:lnTo>
                    <a:pt x="24416" y="3143"/>
                  </a:lnTo>
                  <a:lnTo>
                    <a:pt x="11710" y="11713"/>
                  </a:lnTo>
                  <a:lnTo>
                    <a:pt x="3142" y="24422"/>
                  </a:lnTo>
                  <a:lnTo>
                    <a:pt x="0" y="39982"/>
                  </a:lnTo>
                  <a:lnTo>
                    <a:pt x="3142" y="55541"/>
                  </a:lnTo>
                  <a:lnTo>
                    <a:pt x="11710" y="68251"/>
                  </a:lnTo>
                  <a:lnTo>
                    <a:pt x="24416" y="76822"/>
                  </a:lnTo>
                  <a:lnTo>
                    <a:pt x="39971" y="79965"/>
                  </a:lnTo>
                  <a:lnTo>
                    <a:pt x="55527" y="76822"/>
                  </a:lnTo>
                  <a:lnTo>
                    <a:pt x="68232" y="68251"/>
                  </a:lnTo>
                  <a:lnTo>
                    <a:pt x="76800" y="55541"/>
                  </a:lnTo>
                  <a:lnTo>
                    <a:pt x="79942" y="39982"/>
                  </a:lnTo>
                  <a:lnTo>
                    <a:pt x="76800" y="24422"/>
                  </a:lnTo>
                  <a:lnTo>
                    <a:pt x="68232" y="11713"/>
                  </a:lnTo>
                  <a:lnTo>
                    <a:pt x="55527" y="3143"/>
                  </a:lnTo>
                  <a:lnTo>
                    <a:pt x="3997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7863691" y="1564042"/>
              <a:ext cx="80010" cy="80010"/>
            </a:xfrm>
            <a:custGeom>
              <a:avLst/>
              <a:gdLst/>
              <a:ahLst/>
              <a:cxnLst/>
              <a:rect l="l" t="t" r="r" b="b"/>
              <a:pathLst>
                <a:path w="80009" h="80010">
                  <a:moveTo>
                    <a:pt x="79942" y="39982"/>
                  </a:moveTo>
                  <a:lnTo>
                    <a:pt x="76800" y="55542"/>
                  </a:lnTo>
                  <a:lnTo>
                    <a:pt x="68232" y="68251"/>
                  </a:lnTo>
                  <a:lnTo>
                    <a:pt x="55526" y="76821"/>
                  </a:lnTo>
                  <a:lnTo>
                    <a:pt x="39971" y="79965"/>
                  </a:lnTo>
                  <a:lnTo>
                    <a:pt x="24416" y="76821"/>
                  </a:lnTo>
                  <a:lnTo>
                    <a:pt x="11710" y="68251"/>
                  </a:lnTo>
                  <a:lnTo>
                    <a:pt x="3142" y="55542"/>
                  </a:lnTo>
                  <a:lnTo>
                    <a:pt x="0" y="39982"/>
                  </a:lnTo>
                  <a:lnTo>
                    <a:pt x="3142" y="24422"/>
                  </a:lnTo>
                  <a:lnTo>
                    <a:pt x="11710" y="11713"/>
                  </a:lnTo>
                  <a:lnTo>
                    <a:pt x="24416" y="3143"/>
                  </a:lnTo>
                  <a:lnTo>
                    <a:pt x="39971" y="0"/>
                  </a:lnTo>
                  <a:lnTo>
                    <a:pt x="55526" y="3143"/>
                  </a:lnTo>
                  <a:lnTo>
                    <a:pt x="68232" y="11713"/>
                  </a:lnTo>
                  <a:lnTo>
                    <a:pt x="76800" y="24422"/>
                  </a:lnTo>
                  <a:lnTo>
                    <a:pt x="79942" y="39982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8" name="object 198" descr=""/>
          <p:cNvSpPr txBox="1"/>
          <p:nvPr/>
        </p:nvSpPr>
        <p:spPr>
          <a:xfrm>
            <a:off x="5592029" y="2712836"/>
            <a:ext cx="2386330" cy="352425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200660" algn="l"/>
                <a:tab pos="390525" algn="l"/>
              </a:tabLst>
            </a:pPr>
            <a:r>
              <a:rPr dirty="0" sz="850" spc="-50">
                <a:latin typeface="Arial"/>
                <a:cs typeface="Arial"/>
              </a:rPr>
              <a:t>0</a:t>
            </a:r>
            <a:r>
              <a:rPr dirty="0" sz="850">
                <a:latin typeface="Arial"/>
                <a:cs typeface="Arial"/>
              </a:rPr>
              <a:t>	</a:t>
            </a:r>
            <a:r>
              <a:rPr dirty="0" sz="850" spc="-50">
                <a:latin typeface="Arial"/>
                <a:cs typeface="Arial"/>
              </a:rPr>
              <a:t>4</a:t>
            </a:r>
            <a:r>
              <a:rPr dirty="0" sz="850">
                <a:latin typeface="Arial"/>
                <a:cs typeface="Arial"/>
              </a:rPr>
              <a:t>	8</a:t>
            </a:r>
            <a:r>
              <a:rPr dirty="0" sz="850" spc="150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12</a:t>
            </a:r>
            <a:r>
              <a:rPr dirty="0" sz="850" spc="29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16</a:t>
            </a:r>
            <a:r>
              <a:rPr dirty="0" sz="850" spc="2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20</a:t>
            </a:r>
            <a:r>
              <a:rPr dirty="0" sz="850" spc="3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24</a:t>
            </a:r>
            <a:r>
              <a:rPr dirty="0" sz="850" spc="28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28</a:t>
            </a:r>
            <a:r>
              <a:rPr dirty="0" sz="850" spc="3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32</a:t>
            </a:r>
            <a:r>
              <a:rPr dirty="0" sz="850" spc="28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36</a:t>
            </a:r>
            <a:r>
              <a:rPr dirty="0" sz="850" spc="30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40</a:t>
            </a:r>
            <a:r>
              <a:rPr dirty="0" sz="850" spc="28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44</a:t>
            </a:r>
            <a:r>
              <a:rPr dirty="0" sz="850" spc="300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48</a:t>
            </a:r>
            <a:endParaRPr sz="850">
              <a:latin typeface="Arial"/>
              <a:cs typeface="Arial"/>
            </a:endParaRPr>
          </a:p>
          <a:p>
            <a:pPr marL="917575">
              <a:lnSpc>
                <a:spcPct val="100000"/>
              </a:lnSpc>
              <a:spcBef>
                <a:spcPts val="265"/>
              </a:spcBef>
            </a:pPr>
            <a:r>
              <a:rPr dirty="0" sz="850" b="1">
                <a:latin typeface="Arial"/>
                <a:cs typeface="Arial"/>
              </a:rPr>
              <a:t>Study</a:t>
            </a:r>
            <a:r>
              <a:rPr dirty="0" sz="850" spc="-30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Week</a:t>
            </a:r>
            <a:endParaRPr sz="850">
              <a:latin typeface="Arial"/>
              <a:cs typeface="Arial"/>
            </a:endParaRPr>
          </a:p>
        </p:txBody>
      </p:sp>
      <p:sp>
        <p:nvSpPr>
          <p:cNvPr id="199" name="object 199" descr=""/>
          <p:cNvSpPr txBox="1"/>
          <p:nvPr/>
        </p:nvSpPr>
        <p:spPr>
          <a:xfrm>
            <a:off x="5302654" y="2574452"/>
            <a:ext cx="247015" cy="1574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85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100</a:t>
            </a:r>
            <a:endParaRPr sz="850">
              <a:latin typeface="Arial"/>
              <a:cs typeface="Arial"/>
            </a:endParaRPr>
          </a:p>
        </p:txBody>
      </p:sp>
      <p:sp>
        <p:nvSpPr>
          <p:cNvPr id="200" name="object 200" descr=""/>
          <p:cNvSpPr txBox="1"/>
          <p:nvPr/>
        </p:nvSpPr>
        <p:spPr>
          <a:xfrm>
            <a:off x="5363790" y="998527"/>
            <a:ext cx="185420" cy="150876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48895">
              <a:lnSpc>
                <a:spcPct val="100000"/>
              </a:lnSpc>
              <a:spcBef>
                <a:spcPts val="114"/>
              </a:spcBef>
            </a:pPr>
            <a:r>
              <a:rPr dirty="0" sz="850" spc="-2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  <a:p>
            <a:pPr marL="48895">
              <a:lnSpc>
                <a:spcPct val="100000"/>
              </a:lnSpc>
              <a:spcBef>
                <a:spcPts val="765"/>
              </a:spcBef>
            </a:pPr>
            <a:r>
              <a:rPr dirty="0" sz="850" spc="-2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750"/>
              </a:spcBef>
            </a:pPr>
            <a:r>
              <a:rPr dirty="0" sz="850" spc="-5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85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85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85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60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dirty="0" sz="85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80</a:t>
            </a:r>
            <a:endParaRPr sz="850">
              <a:latin typeface="Arial"/>
              <a:cs typeface="Arial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4991797" y="1040388"/>
            <a:ext cx="274955" cy="1677670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 marR="5080" indent="97790">
              <a:lnSpc>
                <a:spcPts val="1000"/>
              </a:lnSpc>
              <a:spcBef>
                <a:spcPts val="80"/>
              </a:spcBef>
            </a:pPr>
            <a:r>
              <a:rPr dirty="0" sz="850" b="1">
                <a:latin typeface="Arial"/>
                <a:cs typeface="Arial"/>
              </a:rPr>
              <a:t>Triglyceride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-</a:t>
            </a:r>
            <a:r>
              <a:rPr dirty="0" sz="850" spc="-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Mean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Percent </a:t>
            </a:r>
            <a:r>
              <a:rPr dirty="0" sz="850" b="1">
                <a:latin typeface="Arial"/>
                <a:cs typeface="Arial"/>
              </a:rPr>
              <a:t>Change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(±</a:t>
            </a:r>
            <a:r>
              <a:rPr dirty="0" sz="850" spc="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SEM)</a:t>
            </a:r>
            <a:r>
              <a:rPr dirty="0" sz="850" spc="254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From</a:t>
            </a:r>
            <a:r>
              <a:rPr dirty="0" sz="850" spc="1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Baseline</a:t>
            </a:r>
            <a:endParaRPr sz="850">
              <a:latin typeface="Arial"/>
              <a:cs typeface="Arial"/>
            </a:endParaRPr>
          </a:p>
        </p:txBody>
      </p:sp>
      <p:pic>
        <p:nvPicPr>
          <p:cNvPr id="202" name="object 20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587716" y="2896180"/>
            <a:ext cx="92049" cy="237644"/>
          </a:xfrm>
          <a:prstGeom prst="rect">
            <a:avLst/>
          </a:prstGeom>
        </p:spPr>
      </p:pic>
      <p:pic>
        <p:nvPicPr>
          <p:cNvPr id="203" name="object 20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158972" y="2896180"/>
            <a:ext cx="92049" cy="237644"/>
          </a:xfrm>
          <a:prstGeom prst="rect">
            <a:avLst/>
          </a:prstGeom>
        </p:spPr>
      </p:pic>
      <p:graphicFrame>
        <p:nvGraphicFramePr>
          <p:cNvPr id="204" name="object 204" descr=""/>
          <p:cNvGraphicFramePr>
            <a:graphicFrameLocks noGrp="1"/>
          </p:cNvGraphicFramePr>
          <p:nvPr/>
        </p:nvGraphicFramePr>
        <p:xfrm>
          <a:off x="5074887" y="3365520"/>
          <a:ext cx="3042920" cy="779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220"/>
                <a:gridCol w="566420"/>
                <a:gridCol w="591820"/>
                <a:gridCol w="591819"/>
                <a:gridCol w="591819"/>
              </a:tblGrid>
              <a:tr h="149860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82625">
                        <a:lnSpc>
                          <a:spcPct val="100000"/>
                        </a:lnSpc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3365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668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365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2545">
                    <a:lnL w="6350">
                      <a:solidFill>
                        <a:srgbClr val="22155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800" spc="-10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17%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254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dirty="0" sz="800" spc="-10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66%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dirty="0" sz="800" spc="-10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70%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5"/>
                        </a:lnSpc>
                      </a:pPr>
                      <a:r>
                        <a:rPr dirty="0" sz="800" spc="-10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74%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0">
                    <a:lnR w="6350">
                      <a:solidFill>
                        <a:srgbClr val="221551"/>
                      </a:solidFill>
                      <a:prstDash val="solid"/>
                    </a:lnR>
                  </a:tcPr>
                </a:tc>
              </a:tr>
              <a:tr h="25209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48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5244">
                    <a:lnL w="6350">
                      <a:solidFill>
                        <a:srgbClr val="221551"/>
                      </a:solidFill>
                      <a:prstDash val="solid"/>
                    </a:lnL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800" spc="-10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7%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5244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925"/>
                        </a:lnSpc>
                        <a:spcBef>
                          <a:spcPts val="75"/>
                        </a:spcBef>
                      </a:pPr>
                      <a:r>
                        <a:rPr dirty="0" sz="800" spc="-10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31%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marL="151765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p&lt;0.05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75"/>
                        </a:spcBef>
                      </a:pPr>
                      <a:r>
                        <a:rPr dirty="0" sz="800" spc="-10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58%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75"/>
                        </a:spcBef>
                      </a:pPr>
                      <a:r>
                        <a:rPr dirty="0" sz="800" spc="-10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53%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9525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05" name="object 205" descr=""/>
          <p:cNvSpPr txBox="1"/>
          <p:nvPr/>
        </p:nvSpPr>
        <p:spPr>
          <a:xfrm>
            <a:off x="5111081" y="3211067"/>
            <a:ext cx="25723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Century Gothic"/>
                <a:cs typeface="Century Gothic"/>
              </a:rPr>
              <a:t>LS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Mean*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%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Change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from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Baseline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at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Weeks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24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&amp;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spc="-25" b="1">
                <a:latin typeface="Century Gothic"/>
                <a:cs typeface="Century Gothic"/>
              </a:rPr>
              <a:t>48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06" name="object 206" descr=""/>
          <p:cNvSpPr/>
          <p:nvPr/>
        </p:nvSpPr>
        <p:spPr>
          <a:xfrm>
            <a:off x="6392848" y="1543276"/>
            <a:ext cx="0" cy="1161415"/>
          </a:xfrm>
          <a:custGeom>
            <a:avLst/>
            <a:gdLst/>
            <a:ahLst/>
            <a:cxnLst/>
            <a:rect l="l" t="t" r="r" b="b"/>
            <a:pathLst>
              <a:path w="0" h="1161414">
                <a:moveTo>
                  <a:pt x="0" y="0"/>
                </a:moveTo>
                <a:lnTo>
                  <a:pt x="1" y="1160891"/>
                </a:lnTo>
              </a:path>
            </a:pathLst>
          </a:custGeom>
          <a:ln w="25400">
            <a:solidFill>
              <a:srgbClr val="AFAFA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7" name="object 207" descr=""/>
          <p:cNvSpPr txBox="1"/>
          <p:nvPr/>
        </p:nvSpPr>
        <p:spPr>
          <a:xfrm>
            <a:off x="6069473" y="844803"/>
            <a:ext cx="1464310" cy="531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0979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entury Gothic"/>
                <a:cs typeface="Century Gothic"/>
              </a:rPr>
              <a:t>Triglycerides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1000" b="1">
                <a:solidFill>
                  <a:srgbClr val="7F7F7F"/>
                </a:solidFill>
                <a:latin typeface="Century Gothic"/>
                <a:cs typeface="Century Gothic"/>
              </a:rPr>
              <a:t>16Wk</a:t>
            </a:r>
            <a:r>
              <a:rPr dirty="0" sz="1000" spc="-30" b="1">
                <a:solidFill>
                  <a:srgbClr val="7F7F7F"/>
                </a:solidFill>
                <a:latin typeface="Century Gothic"/>
                <a:cs typeface="Century Gothic"/>
              </a:rPr>
              <a:t> </a:t>
            </a:r>
            <a:r>
              <a:rPr dirty="0" sz="1000" spc="-10" b="1">
                <a:solidFill>
                  <a:srgbClr val="7F7F7F"/>
                </a:solidFill>
                <a:latin typeface="Century Gothic"/>
                <a:cs typeface="Century Gothic"/>
              </a:rPr>
              <a:t>Nadir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08" name="object 20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7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3472" y="4427982"/>
            <a:ext cx="995238" cy="27384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336" y="185419"/>
            <a:ext cx="7103109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/>
              <a:t>Plozasiran</a:t>
            </a:r>
            <a:r>
              <a:rPr dirty="0" sz="1800" spc="-45"/>
              <a:t> </a:t>
            </a:r>
            <a:r>
              <a:rPr dirty="0" sz="1800"/>
              <a:t>Decreases</a:t>
            </a:r>
            <a:r>
              <a:rPr dirty="0" sz="1800" spc="-40"/>
              <a:t> </a:t>
            </a:r>
            <a:r>
              <a:rPr dirty="0" sz="1800"/>
              <a:t>Remnant</a:t>
            </a:r>
            <a:r>
              <a:rPr dirty="0" sz="1800" spc="-40"/>
              <a:t> </a:t>
            </a:r>
            <a:r>
              <a:rPr dirty="0" sz="1800"/>
              <a:t>Cholesterol</a:t>
            </a:r>
            <a:r>
              <a:rPr dirty="0" sz="1800" spc="-30"/>
              <a:t> </a:t>
            </a:r>
            <a:r>
              <a:rPr dirty="0" sz="1800"/>
              <a:t>and</a:t>
            </a:r>
            <a:r>
              <a:rPr dirty="0" sz="1800" spc="-40"/>
              <a:t> </a:t>
            </a:r>
            <a:r>
              <a:rPr dirty="0" sz="1800"/>
              <a:t>Increases</a:t>
            </a:r>
            <a:r>
              <a:rPr dirty="0" sz="1800" spc="-40"/>
              <a:t> </a:t>
            </a:r>
            <a:r>
              <a:rPr dirty="0" sz="1800" spc="-10"/>
              <a:t>HDL-</a:t>
            </a:r>
            <a:r>
              <a:rPr dirty="0" sz="1800" spc="-50"/>
              <a:t>C</a:t>
            </a:r>
            <a:endParaRPr sz="1800"/>
          </a:p>
        </p:txBody>
      </p:sp>
      <p:sp>
        <p:nvSpPr>
          <p:cNvPr id="4" name="object 4" descr=""/>
          <p:cNvSpPr txBox="1"/>
          <p:nvPr/>
        </p:nvSpPr>
        <p:spPr>
          <a:xfrm>
            <a:off x="1431526" y="664971"/>
            <a:ext cx="60528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4805" algn="l"/>
              </a:tabLst>
            </a:pPr>
            <a:r>
              <a:rPr dirty="0" sz="1600" b="1">
                <a:latin typeface="Century Gothic"/>
                <a:cs typeface="Century Gothic"/>
              </a:rPr>
              <a:t>Remnant</a:t>
            </a:r>
            <a:r>
              <a:rPr dirty="0" sz="1600" spc="-40" b="1">
                <a:latin typeface="Century Gothic"/>
                <a:cs typeface="Century Gothic"/>
              </a:rPr>
              <a:t> </a:t>
            </a:r>
            <a:r>
              <a:rPr dirty="0" sz="1600" spc="-10" b="1">
                <a:latin typeface="Century Gothic"/>
                <a:cs typeface="Century Gothic"/>
              </a:rPr>
              <a:t>Cholesterol</a:t>
            </a:r>
            <a:r>
              <a:rPr dirty="0" sz="1600" b="1">
                <a:latin typeface="Century Gothic"/>
                <a:cs typeface="Century Gothic"/>
              </a:rPr>
              <a:t>	</a:t>
            </a:r>
            <a:r>
              <a:rPr dirty="0" baseline="3472" sz="2400" spc="-15" b="1">
                <a:latin typeface="Century Gothic"/>
                <a:cs typeface="Century Gothic"/>
              </a:rPr>
              <a:t>HDL-</a:t>
            </a:r>
            <a:r>
              <a:rPr dirty="0" baseline="3472" sz="2400" spc="-75" b="1">
                <a:latin typeface="Century Gothic"/>
                <a:cs typeface="Century Gothic"/>
              </a:rPr>
              <a:t>C</a:t>
            </a:r>
            <a:endParaRPr baseline="3472" sz="2400">
              <a:latin typeface="Century Gothic"/>
              <a:cs typeface="Century Gothic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175711" y="1026264"/>
            <a:ext cx="2404110" cy="1628775"/>
            <a:chOff x="1175711" y="1026264"/>
            <a:chExt cx="2404110" cy="1628775"/>
          </a:xfrm>
        </p:grpSpPr>
        <p:sp>
          <p:nvSpPr>
            <p:cNvPr id="6" name="object 6" descr=""/>
            <p:cNvSpPr/>
            <p:nvPr/>
          </p:nvSpPr>
          <p:spPr>
            <a:xfrm>
              <a:off x="1293200" y="1472933"/>
              <a:ext cx="2281555" cy="0"/>
            </a:xfrm>
            <a:custGeom>
              <a:avLst/>
              <a:gdLst/>
              <a:ahLst/>
              <a:cxnLst/>
              <a:rect l="l" t="t" r="r" b="b"/>
              <a:pathLst>
                <a:path w="2281554" h="0">
                  <a:moveTo>
                    <a:pt x="0" y="0"/>
                  </a:moveTo>
                  <a:lnTo>
                    <a:pt x="2281239" y="0"/>
                  </a:lnTo>
                </a:path>
              </a:pathLst>
            </a:custGeom>
            <a:ln w="19562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49142" y="2576565"/>
              <a:ext cx="2330450" cy="78740"/>
            </a:xfrm>
            <a:custGeom>
              <a:avLst/>
              <a:gdLst/>
              <a:ahLst/>
              <a:cxnLst/>
              <a:rect l="l" t="t" r="r" b="b"/>
              <a:pathLst>
                <a:path w="2330450" h="78739">
                  <a:moveTo>
                    <a:pt x="0" y="0"/>
                  </a:moveTo>
                  <a:lnTo>
                    <a:pt x="2330193" y="0"/>
                  </a:lnTo>
                </a:path>
                <a:path w="2330450" h="78739">
                  <a:moveTo>
                    <a:pt x="4895" y="0"/>
                  </a:moveTo>
                  <a:lnTo>
                    <a:pt x="4895" y="78248"/>
                  </a:lnTo>
                </a:path>
                <a:path w="2330450" h="78739">
                  <a:moveTo>
                    <a:pt x="189287" y="0"/>
                  </a:moveTo>
                  <a:lnTo>
                    <a:pt x="189287" y="78248"/>
                  </a:lnTo>
                </a:path>
                <a:path w="2330450" h="78739">
                  <a:moveTo>
                    <a:pt x="375311" y="0"/>
                  </a:moveTo>
                  <a:lnTo>
                    <a:pt x="375311" y="78248"/>
                  </a:lnTo>
                </a:path>
                <a:path w="2330450" h="78739">
                  <a:moveTo>
                    <a:pt x="561335" y="0"/>
                  </a:moveTo>
                  <a:lnTo>
                    <a:pt x="561335" y="78248"/>
                  </a:lnTo>
                </a:path>
                <a:path w="2330450" h="78739">
                  <a:moveTo>
                    <a:pt x="747358" y="0"/>
                  </a:moveTo>
                  <a:lnTo>
                    <a:pt x="747358" y="78248"/>
                  </a:lnTo>
                </a:path>
                <a:path w="2330450" h="78739">
                  <a:moveTo>
                    <a:pt x="931750" y="0"/>
                  </a:moveTo>
                  <a:lnTo>
                    <a:pt x="931750" y="78248"/>
                  </a:lnTo>
                </a:path>
                <a:path w="2330450" h="78739">
                  <a:moveTo>
                    <a:pt x="1117774" y="0"/>
                  </a:moveTo>
                  <a:lnTo>
                    <a:pt x="1117774" y="78248"/>
                  </a:lnTo>
                </a:path>
                <a:path w="2330450" h="78739">
                  <a:moveTo>
                    <a:pt x="1303798" y="0"/>
                  </a:moveTo>
                  <a:lnTo>
                    <a:pt x="1303798" y="78248"/>
                  </a:lnTo>
                </a:path>
                <a:path w="2330450" h="78739">
                  <a:moveTo>
                    <a:pt x="1489822" y="0"/>
                  </a:moveTo>
                  <a:lnTo>
                    <a:pt x="1489822" y="78248"/>
                  </a:lnTo>
                </a:path>
                <a:path w="2330450" h="78739">
                  <a:moveTo>
                    <a:pt x="1674214" y="0"/>
                  </a:moveTo>
                  <a:lnTo>
                    <a:pt x="1674214" y="78248"/>
                  </a:lnTo>
                </a:path>
                <a:path w="2330450" h="78739">
                  <a:moveTo>
                    <a:pt x="1860238" y="0"/>
                  </a:moveTo>
                  <a:lnTo>
                    <a:pt x="1860238" y="78248"/>
                  </a:lnTo>
                </a:path>
                <a:path w="2330450" h="78739">
                  <a:moveTo>
                    <a:pt x="2046262" y="0"/>
                  </a:moveTo>
                  <a:lnTo>
                    <a:pt x="2046262" y="78248"/>
                  </a:lnTo>
                </a:path>
                <a:path w="2330450" h="78739">
                  <a:moveTo>
                    <a:pt x="2232285" y="0"/>
                  </a:moveTo>
                  <a:lnTo>
                    <a:pt x="2232285" y="78248"/>
                  </a:lnTo>
                </a:path>
              </a:pathLst>
            </a:custGeom>
            <a:ln w="9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54037" y="1026264"/>
              <a:ext cx="0" cy="1555750"/>
            </a:xfrm>
            <a:custGeom>
              <a:avLst/>
              <a:gdLst/>
              <a:ahLst/>
              <a:cxnLst/>
              <a:rect l="l" t="t" r="r" b="b"/>
              <a:pathLst>
                <a:path w="0" h="1555750">
                  <a:moveTo>
                    <a:pt x="0" y="485793"/>
                  </a:moveTo>
                  <a:lnTo>
                    <a:pt x="0" y="1555191"/>
                  </a:lnTo>
                </a:path>
                <a:path w="0" h="1555750">
                  <a:moveTo>
                    <a:pt x="0" y="0"/>
                  </a:moveTo>
                  <a:lnTo>
                    <a:pt x="0" y="407545"/>
                  </a:lnTo>
                </a:path>
              </a:pathLst>
            </a:custGeom>
            <a:ln w="97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75711" y="1031154"/>
              <a:ext cx="78740" cy="1545590"/>
            </a:xfrm>
            <a:custGeom>
              <a:avLst/>
              <a:gdLst/>
              <a:ahLst/>
              <a:cxnLst/>
              <a:rect l="l" t="t" r="r" b="b"/>
              <a:pathLst>
                <a:path w="78740" h="1545589">
                  <a:moveTo>
                    <a:pt x="78325" y="1545410"/>
                  </a:moveTo>
                  <a:lnTo>
                    <a:pt x="0" y="1545410"/>
                  </a:lnTo>
                </a:path>
                <a:path w="78740" h="1545589">
                  <a:moveTo>
                    <a:pt x="78325" y="1325336"/>
                  </a:moveTo>
                  <a:lnTo>
                    <a:pt x="0" y="1325336"/>
                  </a:lnTo>
                </a:path>
                <a:path w="78740" h="1545589">
                  <a:moveTo>
                    <a:pt x="78325" y="1105262"/>
                  </a:moveTo>
                  <a:lnTo>
                    <a:pt x="0" y="1105262"/>
                  </a:lnTo>
                </a:path>
                <a:path w="78740" h="1545589">
                  <a:moveTo>
                    <a:pt x="78325" y="883557"/>
                  </a:moveTo>
                  <a:lnTo>
                    <a:pt x="0" y="883557"/>
                  </a:lnTo>
                </a:path>
                <a:path w="78740" h="1545589">
                  <a:moveTo>
                    <a:pt x="78325" y="663483"/>
                  </a:moveTo>
                  <a:lnTo>
                    <a:pt x="0" y="663483"/>
                  </a:lnTo>
                </a:path>
                <a:path w="78740" h="1545589">
                  <a:moveTo>
                    <a:pt x="78325" y="221704"/>
                  </a:moveTo>
                  <a:lnTo>
                    <a:pt x="0" y="221704"/>
                  </a:lnTo>
                </a:path>
                <a:path w="78740" h="1545589">
                  <a:moveTo>
                    <a:pt x="78325" y="0"/>
                  </a:moveTo>
                  <a:lnTo>
                    <a:pt x="0" y="0"/>
                  </a:lnTo>
                </a:path>
              </a:pathLst>
            </a:custGeom>
            <a:ln w="978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175711" y="1472933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69" h="0">
                  <a:moveTo>
                    <a:pt x="0" y="0"/>
                  </a:moveTo>
                  <a:lnTo>
                    <a:pt x="39162" y="0"/>
                  </a:lnTo>
                </a:path>
              </a:pathLst>
            </a:custGeom>
            <a:ln w="97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54037" y="1472933"/>
              <a:ext cx="2227580" cy="727075"/>
            </a:xfrm>
            <a:custGeom>
              <a:avLst/>
              <a:gdLst/>
              <a:ahLst/>
              <a:cxnLst/>
              <a:rect l="l" t="t" r="r" b="b"/>
              <a:pathLst>
                <a:path w="2227579" h="727075">
                  <a:moveTo>
                    <a:pt x="0" y="0"/>
                  </a:moveTo>
                  <a:lnTo>
                    <a:pt x="0" y="0"/>
                  </a:lnTo>
                  <a:lnTo>
                    <a:pt x="184392" y="723799"/>
                  </a:lnTo>
                  <a:lnTo>
                    <a:pt x="370415" y="665113"/>
                  </a:lnTo>
                  <a:lnTo>
                    <a:pt x="556439" y="599906"/>
                  </a:lnTo>
                  <a:lnTo>
                    <a:pt x="742463" y="722169"/>
                  </a:lnTo>
                  <a:lnTo>
                    <a:pt x="926855" y="727060"/>
                  </a:lnTo>
                  <a:lnTo>
                    <a:pt x="926855" y="727060"/>
                  </a:lnTo>
                  <a:lnTo>
                    <a:pt x="1112879" y="635770"/>
                  </a:lnTo>
                  <a:lnTo>
                    <a:pt x="1298903" y="622728"/>
                  </a:lnTo>
                  <a:lnTo>
                    <a:pt x="1669319" y="472752"/>
                  </a:lnTo>
                  <a:lnTo>
                    <a:pt x="2227390" y="396133"/>
                  </a:lnTo>
                </a:path>
              </a:pathLst>
            </a:custGeom>
            <a:ln w="1956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399266" y="2076100"/>
              <a:ext cx="264795" cy="166370"/>
            </a:xfrm>
            <a:custGeom>
              <a:avLst/>
              <a:gdLst/>
              <a:ahLst/>
              <a:cxnLst/>
              <a:rect l="l" t="t" r="r" b="b"/>
              <a:pathLst>
                <a:path w="264794" h="166369">
                  <a:moveTo>
                    <a:pt x="39162" y="74988"/>
                  </a:moveTo>
                  <a:lnTo>
                    <a:pt x="39162" y="120633"/>
                  </a:lnTo>
                </a:path>
                <a:path w="264794" h="166369">
                  <a:moveTo>
                    <a:pt x="39162" y="120633"/>
                  </a:moveTo>
                  <a:lnTo>
                    <a:pt x="39162" y="166278"/>
                  </a:lnTo>
                </a:path>
                <a:path w="264794" h="166369">
                  <a:moveTo>
                    <a:pt x="0" y="74988"/>
                  </a:moveTo>
                  <a:lnTo>
                    <a:pt x="78325" y="74988"/>
                  </a:lnTo>
                </a:path>
                <a:path w="264794" h="166369">
                  <a:moveTo>
                    <a:pt x="0" y="166278"/>
                  </a:moveTo>
                  <a:lnTo>
                    <a:pt x="78325" y="166278"/>
                  </a:lnTo>
                </a:path>
                <a:path w="264794" h="166369">
                  <a:moveTo>
                    <a:pt x="225186" y="0"/>
                  </a:moveTo>
                  <a:lnTo>
                    <a:pt x="225186" y="61946"/>
                  </a:lnTo>
                </a:path>
                <a:path w="264794" h="166369">
                  <a:moveTo>
                    <a:pt x="225186" y="61946"/>
                  </a:moveTo>
                  <a:lnTo>
                    <a:pt x="225186" y="123893"/>
                  </a:lnTo>
                </a:path>
                <a:path w="264794" h="166369">
                  <a:moveTo>
                    <a:pt x="186023" y="0"/>
                  </a:moveTo>
                  <a:lnTo>
                    <a:pt x="264349" y="0"/>
                  </a:lnTo>
                </a:path>
                <a:path w="264794" h="166369">
                  <a:moveTo>
                    <a:pt x="186023" y="123893"/>
                  </a:moveTo>
                  <a:lnTo>
                    <a:pt x="264349" y="123893"/>
                  </a:lnTo>
                </a:path>
              </a:pathLst>
            </a:custGeom>
            <a:ln w="978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810477" y="2009263"/>
              <a:ext cx="0" cy="64135"/>
            </a:xfrm>
            <a:custGeom>
              <a:avLst/>
              <a:gdLst/>
              <a:ahLst/>
              <a:cxnLst/>
              <a:rect l="l" t="t" r="r" b="b"/>
              <a:pathLst>
                <a:path w="0" h="64135">
                  <a:moveTo>
                    <a:pt x="0" y="0"/>
                  </a:moveTo>
                  <a:lnTo>
                    <a:pt x="0" y="63576"/>
                  </a:lnTo>
                </a:path>
              </a:pathLst>
            </a:custGeom>
            <a:ln w="9790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771314" y="1857656"/>
              <a:ext cx="1191260" cy="414655"/>
            </a:xfrm>
            <a:custGeom>
              <a:avLst/>
              <a:gdLst/>
              <a:ahLst/>
              <a:cxnLst/>
              <a:rect l="l" t="t" r="r" b="b"/>
              <a:pathLst>
                <a:path w="1191260" h="414655">
                  <a:moveTo>
                    <a:pt x="39162" y="215183"/>
                  </a:moveTo>
                  <a:lnTo>
                    <a:pt x="39162" y="285281"/>
                  </a:lnTo>
                </a:path>
                <a:path w="1191260" h="414655">
                  <a:moveTo>
                    <a:pt x="0" y="285281"/>
                  </a:moveTo>
                  <a:lnTo>
                    <a:pt x="78325" y="285281"/>
                  </a:lnTo>
                </a:path>
                <a:path w="1191260" h="414655">
                  <a:moveTo>
                    <a:pt x="225186" y="260828"/>
                  </a:moveTo>
                  <a:lnTo>
                    <a:pt x="225186" y="337447"/>
                  </a:lnTo>
                </a:path>
                <a:path w="1191260" h="414655">
                  <a:moveTo>
                    <a:pt x="225186" y="337447"/>
                  </a:moveTo>
                  <a:lnTo>
                    <a:pt x="225186" y="414065"/>
                  </a:lnTo>
                </a:path>
                <a:path w="1191260" h="414655">
                  <a:moveTo>
                    <a:pt x="186023" y="260828"/>
                  </a:moveTo>
                  <a:lnTo>
                    <a:pt x="264349" y="260828"/>
                  </a:lnTo>
                </a:path>
                <a:path w="1191260" h="414655">
                  <a:moveTo>
                    <a:pt x="186023" y="414065"/>
                  </a:moveTo>
                  <a:lnTo>
                    <a:pt x="264349" y="414065"/>
                  </a:lnTo>
                </a:path>
                <a:path w="1191260" h="414655">
                  <a:moveTo>
                    <a:pt x="409578" y="286911"/>
                  </a:moveTo>
                  <a:lnTo>
                    <a:pt x="409578" y="342337"/>
                  </a:lnTo>
                </a:path>
                <a:path w="1191260" h="414655">
                  <a:moveTo>
                    <a:pt x="409578" y="342337"/>
                  </a:moveTo>
                  <a:lnTo>
                    <a:pt x="409578" y="397763"/>
                  </a:lnTo>
                </a:path>
                <a:path w="1191260" h="414655">
                  <a:moveTo>
                    <a:pt x="370415" y="286911"/>
                  </a:moveTo>
                  <a:lnTo>
                    <a:pt x="448741" y="286911"/>
                  </a:lnTo>
                </a:path>
                <a:path w="1191260" h="414655">
                  <a:moveTo>
                    <a:pt x="370415" y="397763"/>
                  </a:moveTo>
                  <a:lnTo>
                    <a:pt x="448741" y="397763"/>
                  </a:lnTo>
                </a:path>
                <a:path w="1191260" h="414655">
                  <a:moveTo>
                    <a:pt x="595602" y="192361"/>
                  </a:moveTo>
                  <a:lnTo>
                    <a:pt x="595602" y="251047"/>
                  </a:lnTo>
                </a:path>
                <a:path w="1191260" h="414655">
                  <a:moveTo>
                    <a:pt x="595602" y="251047"/>
                  </a:moveTo>
                  <a:lnTo>
                    <a:pt x="595602" y="309734"/>
                  </a:lnTo>
                </a:path>
                <a:path w="1191260" h="414655">
                  <a:moveTo>
                    <a:pt x="556439" y="192361"/>
                  </a:moveTo>
                  <a:lnTo>
                    <a:pt x="634765" y="192361"/>
                  </a:lnTo>
                </a:path>
                <a:path w="1191260" h="414655">
                  <a:moveTo>
                    <a:pt x="556439" y="309734"/>
                  </a:moveTo>
                  <a:lnTo>
                    <a:pt x="634765" y="309734"/>
                  </a:lnTo>
                </a:path>
                <a:path w="1191260" h="414655">
                  <a:moveTo>
                    <a:pt x="781626" y="189100"/>
                  </a:moveTo>
                  <a:lnTo>
                    <a:pt x="781626" y="238006"/>
                  </a:lnTo>
                </a:path>
                <a:path w="1191260" h="414655">
                  <a:moveTo>
                    <a:pt x="781626" y="238006"/>
                  </a:moveTo>
                  <a:lnTo>
                    <a:pt x="781626" y="286911"/>
                  </a:lnTo>
                </a:path>
                <a:path w="1191260" h="414655">
                  <a:moveTo>
                    <a:pt x="742463" y="189100"/>
                  </a:moveTo>
                  <a:lnTo>
                    <a:pt x="820789" y="189100"/>
                  </a:lnTo>
                </a:path>
                <a:path w="1191260" h="414655">
                  <a:moveTo>
                    <a:pt x="742463" y="286911"/>
                  </a:moveTo>
                  <a:lnTo>
                    <a:pt x="820789" y="286911"/>
                  </a:lnTo>
                </a:path>
                <a:path w="1191260" h="414655">
                  <a:moveTo>
                    <a:pt x="1152042" y="0"/>
                  </a:moveTo>
                  <a:lnTo>
                    <a:pt x="1152042" y="88029"/>
                  </a:lnTo>
                </a:path>
                <a:path w="1191260" h="414655">
                  <a:moveTo>
                    <a:pt x="1152042" y="88029"/>
                  </a:moveTo>
                  <a:lnTo>
                    <a:pt x="1152042" y="176059"/>
                  </a:lnTo>
                </a:path>
                <a:path w="1191260" h="414655">
                  <a:moveTo>
                    <a:pt x="1112879" y="0"/>
                  </a:moveTo>
                  <a:lnTo>
                    <a:pt x="1191205" y="0"/>
                  </a:lnTo>
                </a:path>
                <a:path w="1191260" h="414655">
                  <a:moveTo>
                    <a:pt x="1112879" y="176059"/>
                  </a:moveTo>
                  <a:lnTo>
                    <a:pt x="1191205" y="176059"/>
                  </a:lnTo>
                </a:path>
              </a:pathLst>
            </a:custGeom>
            <a:ln w="978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481428" y="1812010"/>
              <a:ext cx="0" cy="57150"/>
            </a:xfrm>
            <a:custGeom>
              <a:avLst/>
              <a:gdLst/>
              <a:ahLst/>
              <a:cxnLst/>
              <a:rect l="l" t="t" r="r" b="b"/>
              <a:pathLst>
                <a:path w="0" h="57150">
                  <a:moveTo>
                    <a:pt x="0" y="0"/>
                  </a:moveTo>
                  <a:lnTo>
                    <a:pt x="0" y="57056"/>
                  </a:lnTo>
                </a:path>
              </a:pathLst>
            </a:custGeom>
            <a:ln w="9790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442265" y="1869067"/>
              <a:ext cx="78740" cy="80010"/>
            </a:xfrm>
            <a:custGeom>
              <a:avLst/>
              <a:gdLst/>
              <a:ahLst/>
              <a:cxnLst/>
              <a:rect l="l" t="t" r="r" b="b"/>
              <a:pathLst>
                <a:path w="78739" h="80010">
                  <a:moveTo>
                    <a:pt x="39162" y="0"/>
                  </a:moveTo>
                  <a:lnTo>
                    <a:pt x="39162" y="79878"/>
                  </a:lnTo>
                </a:path>
                <a:path w="78739" h="80010">
                  <a:moveTo>
                    <a:pt x="0" y="79878"/>
                  </a:moveTo>
                  <a:lnTo>
                    <a:pt x="78325" y="79878"/>
                  </a:lnTo>
                </a:path>
              </a:pathLst>
            </a:custGeom>
            <a:ln w="978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214874" y="14338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399266" y="21576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8"/>
                  </a:lnTo>
                  <a:lnTo>
                    <a:pt x="78325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399266" y="21576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585290" y="209892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8"/>
                  </a:lnTo>
                  <a:lnTo>
                    <a:pt x="78325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585290" y="209892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771314" y="20337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8"/>
                  </a:lnTo>
                  <a:lnTo>
                    <a:pt x="78324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771314" y="20337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957337" y="215597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9"/>
                  </a:lnTo>
                  <a:lnTo>
                    <a:pt x="78325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957338" y="215597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141730" y="216086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8"/>
                  </a:lnTo>
                  <a:lnTo>
                    <a:pt x="78324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141730" y="216086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327753" y="206957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8"/>
                  </a:lnTo>
                  <a:lnTo>
                    <a:pt x="78325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27754" y="206957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513776" y="205653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9"/>
                  </a:lnTo>
                  <a:lnTo>
                    <a:pt x="78325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513777" y="205653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884192" y="190656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3"/>
                  </a:lnTo>
                  <a:lnTo>
                    <a:pt x="39162" y="78248"/>
                  </a:lnTo>
                  <a:lnTo>
                    <a:pt x="78325" y="39123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884193" y="190656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442265" y="182994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39124"/>
                  </a:lnTo>
                  <a:lnTo>
                    <a:pt x="39162" y="78248"/>
                  </a:lnTo>
                  <a:lnTo>
                    <a:pt x="78325" y="39124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3442265" y="182994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39124"/>
                  </a:lnTo>
                  <a:lnTo>
                    <a:pt x="39162" y="78248"/>
                  </a:lnTo>
                  <a:lnTo>
                    <a:pt x="0" y="39124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254037" y="1472933"/>
              <a:ext cx="2227580" cy="826769"/>
            </a:xfrm>
            <a:custGeom>
              <a:avLst/>
              <a:gdLst/>
              <a:ahLst/>
              <a:cxnLst/>
              <a:rect l="l" t="t" r="r" b="b"/>
              <a:pathLst>
                <a:path w="2227579" h="826769">
                  <a:moveTo>
                    <a:pt x="0" y="0"/>
                  </a:moveTo>
                  <a:lnTo>
                    <a:pt x="0" y="0"/>
                  </a:lnTo>
                  <a:lnTo>
                    <a:pt x="184392" y="792267"/>
                  </a:lnTo>
                  <a:lnTo>
                    <a:pt x="370415" y="717279"/>
                  </a:lnTo>
                  <a:lnTo>
                    <a:pt x="556439" y="710758"/>
                  </a:lnTo>
                  <a:lnTo>
                    <a:pt x="742463" y="826501"/>
                  </a:lnTo>
                  <a:lnTo>
                    <a:pt x="742463" y="826501"/>
                  </a:lnTo>
                  <a:lnTo>
                    <a:pt x="926855" y="780856"/>
                  </a:lnTo>
                  <a:lnTo>
                    <a:pt x="1112879" y="700977"/>
                  </a:lnTo>
                  <a:lnTo>
                    <a:pt x="1298903" y="676524"/>
                  </a:lnTo>
                  <a:lnTo>
                    <a:pt x="1669319" y="617838"/>
                  </a:lnTo>
                  <a:lnTo>
                    <a:pt x="2227390" y="531438"/>
                  </a:lnTo>
                </a:path>
              </a:pathLst>
            </a:custGeom>
            <a:ln w="1956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585290" y="2142937"/>
              <a:ext cx="595630" cy="154940"/>
            </a:xfrm>
            <a:custGeom>
              <a:avLst/>
              <a:gdLst/>
              <a:ahLst/>
              <a:cxnLst/>
              <a:rect l="l" t="t" r="r" b="b"/>
              <a:pathLst>
                <a:path w="595630" h="154939">
                  <a:moveTo>
                    <a:pt x="39162" y="4890"/>
                  </a:moveTo>
                  <a:lnTo>
                    <a:pt x="39162" y="47275"/>
                  </a:lnTo>
                </a:path>
                <a:path w="595630" h="154939">
                  <a:moveTo>
                    <a:pt x="39162" y="47275"/>
                  </a:moveTo>
                  <a:lnTo>
                    <a:pt x="39162" y="89659"/>
                  </a:lnTo>
                </a:path>
                <a:path w="595630" h="154939">
                  <a:moveTo>
                    <a:pt x="0" y="4890"/>
                  </a:moveTo>
                  <a:lnTo>
                    <a:pt x="78325" y="4890"/>
                  </a:lnTo>
                </a:path>
                <a:path w="595630" h="154939">
                  <a:moveTo>
                    <a:pt x="0" y="89659"/>
                  </a:moveTo>
                  <a:lnTo>
                    <a:pt x="78325" y="89659"/>
                  </a:lnTo>
                </a:path>
                <a:path w="595630" h="154939">
                  <a:moveTo>
                    <a:pt x="225186" y="0"/>
                  </a:moveTo>
                  <a:lnTo>
                    <a:pt x="225186" y="40754"/>
                  </a:lnTo>
                </a:path>
                <a:path w="595630" h="154939">
                  <a:moveTo>
                    <a:pt x="225186" y="40754"/>
                  </a:moveTo>
                  <a:lnTo>
                    <a:pt x="225186" y="81509"/>
                  </a:lnTo>
                </a:path>
                <a:path w="595630" h="154939">
                  <a:moveTo>
                    <a:pt x="186023" y="0"/>
                  </a:moveTo>
                  <a:lnTo>
                    <a:pt x="264349" y="0"/>
                  </a:lnTo>
                </a:path>
                <a:path w="595630" h="154939">
                  <a:moveTo>
                    <a:pt x="186023" y="81509"/>
                  </a:moveTo>
                  <a:lnTo>
                    <a:pt x="264349" y="81509"/>
                  </a:lnTo>
                </a:path>
                <a:path w="595630" h="154939">
                  <a:moveTo>
                    <a:pt x="595602" y="66837"/>
                  </a:moveTo>
                  <a:lnTo>
                    <a:pt x="595602" y="110852"/>
                  </a:lnTo>
                </a:path>
                <a:path w="595630" h="154939">
                  <a:moveTo>
                    <a:pt x="595602" y="110852"/>
                  </a:moveTo>
                  <a:lnTo>
                    <a:pt x="595602" y="154867"/>
                  </a:lnTo>
                </a:path>
              </a:pathLst>
            </a:custGeom>
            <a:ln w="978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141730" y="2210590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39" h="0">
                  <a:moveTo>
                    <a:pt x="0" y="0"/>
                  </a:moveTo>
                  <a:lnTo>
                    <a:pt x="78325" y="0"/>
                  </a:lnTo>
                </a:path>
              </a:pathLst>
            </a:custGeom>
            <a:ln w="8151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141730" y="1955466"/>
              <a:ext cx="1379220" cy="342900"/>
            </a:xfrm>
            <a:custGeom>
              <a:avLst/>
              <a:gdLst/>
              <a:ahLst/>
              <a:cxnLst/>
              <a:rect l="l" t="t" r="r" b="b"/>
              <a:pathLst>
                <a:path w="1379220" h="342900">
                  <a:moveTo>
                    <a:pt x="0" y="342337"/>
                  </a:moveTo>
                  <a:lnTo>
                    <a:pt x="78325" y="342337"/>
                  </a:lnTo>
                </a:path>
                <a:path w="1379220" h="342900">
                  <a:moveTo>
                    <a:pt x="225186" y="166278"/>
                  </a:moveTo>
                  <a:lnTo>
                    <a:pt x="225186" y="218444"/>
                  </a:lnTo>
                </a:path>
                <a:path w="1379220" h="342900">
                  <a:moveTo>
                    <a:pt x="225186" y="218444"/>
                  </a:moveTo>
                  <a:lnTo>
                    <a:pt x="225186" y="270609"/>
                  </a:lnTo>
                </a:path>
                <a:path w="1379220" h="342900">
                  <a:moveTo>
                    <a:pt x="186023" y="166278"/>
                  </a:moveTo>
                  <a:lnTo>
                    <a:pt x="264349" y="166278"/>
                  </a:lnTo>
                </a:path>
                <a:path w="1379220" h="342900">
                  <a:moveTo>
                    <a:pt x="186023" y="270609"/>
                  </a:moveTo>
                  <a:lnTo>
                    <a:pt x="264349" y="270609"/>
                  </a:lnTo>
                </a:path>
                <a:path w="1379220" h="342900">
                  <a:moveTo>
                    <a:pt x="411210" y="141825"/>
                  </a:moveTo>
                  <a:lnTo>
                    <a:pt x="411210" y="193991"/>
                  </a:lnTo>
                </a:path>
                <a:path w="1379220" h="342900">
                  <a:moveTo>
                    <a:pt x="411210" y="193991"/>
                  </a:moveTo>
                  <a:lnTo>
                    <a:pt x="411210" y="246157"/>
                  </a:lnTo>
                </a:path>
                <a:path w="1379220" h="342900">
                  <a:moveTo>
                    <a:pt x="372047" y="141825"/>
                  </a:moveTo>
                  <a:lnTo>
                    <a:pt x="450373" y="141825"/>
                  </a:lnTo>
                </a:path>
                <a:path w="1379220" h="342900">
                  <a:moveTo>
                    <a:pt x="372047" y="246157"/>
                  </a:moveTo>
                  <a:lnTo>
                    <a:pt x="450373" y="246157"/>
                  </a:lnTo>
                </a:path>
                <a:path w="1379220" h="342900">
                  <a:moveTo>
                    <a:pt x="781626" y="88029"/>
                  </a:moveTo>
                  <a:lnTo>
                    <a:pt x="781626" y="135304"/>
                  </a:lnTo>
                </a:path>
                <a:path w="1379220" h="342900">
                  <a:moveTo>
                    <a:pt x="781626" y="135304"/>
                  </a:moveTo>
                  <a:lnTo>
                    <a:pt x="781626" y="182580"/>
                  </a:lnTo>
                </a:path>
                <a:path w="1379220" h="342900">
                  <a:moveTo>
                    <a:pt x="742463" y="88029"/>
                  </a:moveTo>
                  <a:lnTo>
                    <a:pt x="820789" y="88029"/>
                  </a:lnTo>
                </a:path>
                <a:path w="1379220" h="342900">
                  <a:moveTo>
                    <a:pt x="742463" y="182580"/>
                  </a:moveTo>
                  <a:lnTo>
                    <a:pt x="820789" y="182580"/>
                  </a:lnTo>
                </a:path>
                <a:path w="1379220" h="342900">
                  <a:moveTo>
                    <a:pt x="1339697" y="0"/>
                  </a:moveTo>
                  <a:lnTo>
                    <a:pt x="1339697" y="48905"/>
                  </a:lnTo>
                </a:path>
                <a:path w="1379220" h="342900">
                  <a:moveTo>
                    <a:pt x="1339697" y="48905"/>
                  </a:moveTo>
                  <a:lnTo>
                    <a:pt x="1339697" y="97810"/>
                  </a:lnTo>
                </a:path>
                <a:path w="1379220" h="342900">
                  <a:moveTo>
                    <a:pt x="1300534" y="0"/>
                  </a:moveTo>
                  <a:lnTo>
                    <a:pt x="1378860" y="0"/>
                  </a:lnTo>
                </a:path>
                <a:path w="1379220" h="342900">
                  <a:moveTo>
                    <a:pt x="1300534" y="97810"/>
                  </a:moveTo>
                  <a:lnTo>
                    <a:pt x="1378860" y="97810"/>
                  </a:lnTo>
                </a:path>
              </a:pathLst>
            </a:custGeom>
            <a:ln w="978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214874" y="14338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8315" y="2225125"/>
              <a:ext cx="80228" cy="80151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585290" y="215108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78248"/>
                  </a:lnTo>
                  <a:lnTo>
                    <a:pt x="78325" y="78248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585290" y="215108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771314" y="214456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78248"/>
                  </a:lnTo>
                  <a:lnTo>
                    <a:pt x="78324" y="78248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771314" y="214456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56386" y="2259359"/>
              <a:ext cx="80228" cy="8015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2141730" y="221466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78248"/>
                  </a:lnTo>
                  <a:lnTo>
                    <a:pt x="78324" y="78248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141730" y="221466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327753" y="213478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78248"/>
                  </a:lnTo>
                  <a:lnTo>
                    <a:pt x="78325" y="78248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327754" y="213478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513776" y="211033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78249"/>
                  </a:lnTo>
                  <a:lnTo>
                    <a:pt x="78325" y="78249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513777" y="211033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884192" y="205164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78248"/>
                  </a:lnTo>
                  <a:lnTo>
                    <a:pt x="78325" y="78248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884193" y="205164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442265" y="196524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0" y="78249"/>
                  </a:lnTo>
                  <a:lnTo>
                    <a:pt x="78325" y="78249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442265" y="196524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62" y="0"/>
                  </a:moveTo>
                  <a:lnTo>
                    <a:pt x="78325" y="78248"/>
                  </a:lnTo>
                  <a:lnTo>
                    <a:pt x="0" y="78248"/>
                  </a:lnTo>
                  <a:lnTo>
                    <a:pt x="39162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254037" y="1472933"/>
              <a:ext cx="2227580" cy="727075"/>
            </a:xfrm>
            <a:custGeom>
              <a:avLst/>
              <a:gdLst/>
              <a:ahLst/>
              <a:cxnLst/>
              <a:rect l="l" t="t" r="r" b="b"/>
              <a:pathLst>
                <a:path w="2227579" h="727075">
                  <a:moveTo>
                    <a:pt x="0" y="0"/>
                  </a:moveTo>
                  <a:lnTo>
                    <a:pt x="0" y="0"/>
                  </a:lnTo>
                  <a:lnTo>
                    <a:pt x="184392" y="614577"/>
                  </a:lnTo>
                  <a:lnTo>
                    <a:pt x="370415" y="537959"/>
                  </a:lnTo>
                  <a:lnTo>
                    <a:pt x="556439" y="497204"/>
                  </a:lnTo>
                  <a:lnTo>
                    <a:pt x="742463" y="727060"/>
                  </a:lnTo>
                  <a:lnTo>
                    <a:pt x="742463" y="727060"/>
                  </a:lnTo>
                  <a:lnTo>
                    <a:pt x="926855" y="694456"/>
                  </a:lnTo>
                  <a:lnTo>
                    <a:pt x="1112879" y="696086"/>
                  </a:lnTo>
                  <a:lnTo>
                    <a:pt x="1298903" y="655332"/>
                  </a:lnTo>
                  <a:lnTo>
                    <a:pt x="1669319" y="479272"/>
                  </a:lnTo>
                  <a:lnTo>
                    <a:pt x="2227390" y="299953"/>
                  </a:lnTo>
                </a:path>
              </a:pathLst>
            </a:custGeom>
            <a:ln w="19564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399266" y="1684857"/>
              <a:ext cx="2121535" cy="527050"/>
            </a:xfrm>
            <a:custGeom>
              <a:avLst/>
              <a:gdLst/>
              <a:ahLst/>
              <a:cxnLst/>
              <a:rect l="l" t="t" r="r" b="b"/>
              <a:pathLst>
                <a:path w="2121535" h="527050">
                  <a:moveTo>
                    <a:pt x="39162" y="352118"/>
                  </a:moveTo>
                  <a:lnTo>
                    <a:pt x="39162" y="402654"/>
                  </a:lnTo>
                </a:path>
                <a:path w="2121535" h="527050">
                  <a:moveTo>
                    <a:pt x="39162" y="402654"/>
                  </a:moveTo>
                  <a:lnTo>
                    <a:pt x="39162" y="453190"/>
                  </a:lnTo>
                </a:path>
                <a:path w="2121535" h="527050">
                  <a:moveTo>
                    <a:pt x="0" y="352118"/>
                  </a:moveTo>
                  <a:lnTo>
                    <a:pt x="78325" y="352118"/>
                  </a:lnTo>
                </a:path>
                <a:path w="2121535" h="527050">
                  <a:moveTo>
                    <a:pt x="0" y="453190"/>
                  </a:moveTo>
                  <a:lnTo>
                    <a:pt x="78325" y="453190"/>
                  </a:lnTo>
                </a:path>
                <a:path w="2121535" h="527050">
                  <a:moveTo>
                    <a:pt x="225186" y="262458"/>
                  </a:moveTo>
                  <a:lnTo>
                    <a:pt x="225186" y="326036"/>
                  </a:lnTo>
                </a:path>
                <a:path w="2121535" h="527050">
                  <a:moveTo>
                    <a:pt x="225186" y="326036"/>
                  </a:moveTo>
                  <a:lnTo>
                    <a:pt x="225186" y="389613"/>
                  </a:lnTo>
                </a:path>
                <a:path w="2121535" h="527050">
                  <a:moveTo>
                    <a:pt x="186023" y="262458"/>
                  </a:moveTo>
                  <a:lnTo>
                    <a:pt x="264349" y="262458"/>
                  </a:lnTo>
                </a:path>
                <a:path w="2121535" h="527050">
                  <a:moveTo>
                    <a:pt x="186023" y="389613"/>
                  </a:moveTo>
                  <a:lnTo>
                    <a:pt x="264349" y="389613"/>
                  </a:lnTo>
                </a:path>
                <a:path w="2121535" h="527050">
                  <a:moveTo>
                    <a:pt x="411210" y="208663"/>
                  </a:moveTo>
                  <a:lnTo>
                    <a:pt x="411210" y="285281"/>
                  </a:lnTo>
                </a:path>
                <a:path w="2121535" h="527050">
                  <a:moveTo>
                    <a:pt x="411210" y="285281"/>
                  </a:moveTo>
                  <a:lnTo>
                    <a:pt x="411210" y="361899"/>
                  </a:lnTo>
                </a:path>
                <a:path w="2121535" h="527050">
                  <a:moveTo>
                    <a:pt x="372047" y="208663"/>
                  </a:moveTo>
                  <a:lnTo>
                    <a:pt x="450373" y="208663"/>
                  </a:lnTo>
                </a:path>
                <a:path w="2121535" h="527050">
                  <a:moveTo>
                    <a:pt x="372047" y="361899"/>
                  </a:moveTo>
                  <a:lnTo>
                    <a:pt x="450373" y="361899"/>
                  </a:lnTo>
                </a:path>
                <a:path w="2121535" h="527050">
                  <a:moveTo>
                    <a:pt x="781626" y="441778"/>
                  </a:moveTo>
                  <a:lnTo>
                    <a:pt x="781626" y="482533"/>
                  </a:lnTo>
                </a:path>
                <a:path w="2121535" h="527050">
                  <a:moveTo>
                    <a:pt x="781626" y="482533"/>
                  </a:moveTo>
                  <a:lnTo>
                    <a:pt x="781626" y="523287"/>
                  </a:lnTo>
                </a:path>
                <a:path w="2121535" h="527050">
                  <a:moveTo>
                    <a:pt x="742463" y="441778"/>
                  </a:moveTo>
                  <a:lnTo>
                    <a:pt x="820789" y="441778"/>
                  </a:lnTo>
                </a:path>
                <a:path w="2121535" h="527050">
                  <a:moveTo>
                    <a:pt x="742463" y="523287"/>
                  </a:moveTo>
                  <a:lnTo>
                    <a:pt x="820789" y="523287"/>
                  </a:lnTo>
                </a:path>
                <a:path w="2121535" h="527050">
                  <a:moveTo>
                    <a:pt x="967650" y="441778"/>
                  </a:moveTo>
                  <a:lnTo>
                    <a:pt x="967650" y="484163"/>
                  </a:lnTo>
                </a:path>
                <a:path w="2121535" h="527050">
                  <a:moveTo>
                    <a:pt x="967650" y="484163"/>
                  </a:moveTo>
                  <a:lnTo>
                    <a:pt x="967650" y="526548"/>
                  </a:lnTo>
                </a:path>
                <a:path w="2121535" h="527050">
                  <a:moveTo>
                    <a:pt x="928487" y="441778"/>
                  </a:moveTo>
                  <a:lnTo>
                    <a:pt x="1006813" y="441778"/>
                  </a:lnTo>
                </a:path>
                <a:path w="2121535" h="527050">
                  <a:moveTo>
                    <a:pt x="928487" y="526548"/>
                  </a:moveTo>
                  <a:lnTo>
                    <a:pt x="1006813" y="526548"/>
                  </a:lnTo>
                </a:path>
                <a:path w="2121535" h="527050">
                  <a:moveTo>
                    <a:pt x="1153674" y="383092"/>
                  </a:moveTo>
                  <a:lnTo>
                    <a:pt x="1153674" y="443408"/>
                  </a:lnTo>
                </a:path>
                <a:path w="2121535" h="527050">
                  <a:moveTo>
                    <a:pt x="1153674" y="443408"/>
                  </a:moveTo>
                  <a:lnTo>
                    <a:pt x="1153674" y="503725"/>
                  </a:lnTo>
                </a:path>
                <a:path w="2121535" h="527050">
                  <a:moveTo>
                    <a:pt x="1114511" y="383092"/>
                  </a:moveTo>
                  <a:lnTo>
                    <a:pt x="1192836" y="383092"/>
                  </a:lnTo>
                </a:path>
                <a:path w="2121535" h="527050">
                  <a:moveTo>
                    <a:pt x="1114511" y="503725"/>
                  </a:moveTo>
                  <a:lnTo>
                    <a:pt x="1192836" y="503725"/>
                  </a:lnTo>
                </a:path>
                <a:path w="2121535" h="527050">
                  <a:moveTo>
                    <a:pt x="1524089" y="195621"/>
                  </a:moveTo>
                  <a:lnTo>
                    <a:pt x="1524089" y="267349"/>
                  </a:lnTo>
                </a:path>
                <a:path w="2121535" h="527050">
                  <a:moveTo>
                    <a:pt x="1524089" y="267349"/>
                  </a:moveTo>
                  <a:lnTo>
                    <a:pt x="1524089" y="339077"/>
                  </a:lnTo>
                </a:path>
                <a:path w="2121535" h="527050">
                  <a:moveTo>
                    <a:pt x="1484927" y="195621"/>
                  </a:moveTo>
                  <a:lnTo>
                    <a:pt x="1563252" y="195621"/>
                  </a:lnTo>
                </a:path>
                <a:path w="2121535" h="527050">
                  <a:moveTo>
                    <a:pt x="1484927" y="339077"/>
                  </a:moveTo>
                  <a:lnTo>
                    <a:pt x="1563252" y="339077"/>
                  </a:lnTo>
                </a:path>
                <a:path w="2121535" h="527050">
                  <a:moveTo>
                    <a:pt x="2082161" y="0"/>
                  </a:moveTo>
                  <a:lnTo>
                    <a:pt x="2082161" y="88029"/>
                  </a:lnTo>
                </a:path>
                <a:path w="2121535" h="527050">
                  <a:moveTo>
                    <a:pt x="2082161" y="88029"/>
                  </a:moveTo>
                  <a:lnTo>
                    <a:pt x="2082161" y="176059"/>
                  </a:lnTo>
                </a:path>
                <a:path w="2121535" h="527050">
                  <a:moveTo>
                    <a:pt x="2042998" y="0"/>
                  </a:moveTo>
                  <a:lnTo>
                    <a:pt x="2121324" y="0"/>
                  </a:lnTo>
                </a:path>
                <a:path w="2121535" h="527050">
                  <a:moveTo>
                    <a:pt x="2042998" y="176059"/>
                  </a:moveTo>
                  <a:lnTo>
                    <a:pt x="2121324" y="176059"/>
                  </a:lnTo>
                </a:path>
              </a:pathLst>
            </a:custGeom>
            <a:ln w="978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214874" y="14338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214874" y="14338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399266" y="204838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399266" y="204838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585290" y="197176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585290" y="197176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771314" y="193101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771314" y="193101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957337" y="216086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957338" y="216086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141730" y="212826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141730" y="212826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327753" y="212989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327754" y="212989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513776" y="208914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513777" y="208914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884192" y="191308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884193" y="191308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3442265" y="173376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325" y="0"/>
                  </a:moveTo>
                  <a:lnTo>
                    <a:pt x="0" y="0"/>
                  </a:lnTo>
                  <a:lnTo>
                    <a:pt x="0" y="78248"/>
                  </a:lnTo>
                  <a:lnTo>
                    <a:pt x="78325" y="78248"/>
                  </a:lnTo>
                  <a:lnTo>
                    <a:pt x="78325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3442265" y="173376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48"/>
                  </a:moveTo>
                  <a:lnTo>
                    <a:pt x="78325" y="78248"/>
                  </a:lnTo>
                  <a:lnTo>
                    <a:pt x="78325" y="0"/>
                  </a:lnTo>
                  <a:lnTo>
                    <a:pt x="0" y="0"/>
                  </a:lnTo>
                  <a:lnTo>
                    <a:pt x="0" y="78248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1254037" y="1285462"/>
              <a:ext cx="2227580" cy="192405"/>
            </a:xfrm>
            <a:custGeom>
              <a:avLst/>
              <a:gdLst/>
              <a:ahLst/>
              <a:cxnLst/>
              <a:rect l="l" t="t" r="r" b="b"/>
              <a:pathLst>
                <a:path w="2227579" h="192405">
                  <a:moveTo>
                    <a:pt x="0" y="187470"/>
                  </a:moveTo>
                  <a:lnTo>
                    <a:pt x="184392" y="0"/>
                  </a:lnTo>
                  <a:lnTo>
                    <a:pt x="184392" y="0"/>
                  </a:lnTo>
                  <a:lnTo>
                    <a:pt x="370415" y="26082"/>
                  </a:lnTo>
                  <a:lnTo>
                    <a:pt x="556439" y="117372"/>
                  </a:lnTo>
                  <a:lnTo>
                    <a:pt x="742463" y="88029"/>
                  </a:lnTo>
                  <a:lnTo>
                    <a:pt x="926855" y="8150"/>
                  </a:lnTo>
                  <a:lnTo>
                    <a:pt x="1112879" y="149976"/>
                  </a:lnTo>
                  <a:lnTo>
                    <a:pt x="1298903" y="192361"/>
                  </a:lnTo>
                  <a:lnTo>
                    <a:pt x="1669319" y="141825"/>
                  </a:lnTo>
                  <a:lnTo>
                    <a:pt x="2227390" y="130414"/>
                  </a:lnTo>
                </a:path>
              </a:pathLst>
            </a:custGeom>
            <a:ln w="19562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399266" y="1138746"/>
              <a:ext cx="2121535" cy="443865"/>
            </a:xfrm>
            <a:custGeom>
              <a:avLst/>
              <a:gdLst/>
              <a:ahLst/>
              <a:cxnLst/>
              <a:rect l="l" t="t" r="r" b="b"/>
              <a:pathLst>
                <a:path w="2121535" h="443865">
                  <a:moveTo>
                    <a:pt x="39162" y="52165"/>
                  </a:moveTo>
                  <a:lnTo>
                    <a:pt x="39162" y="146716"/>
                  </a:lnTo>
                </a:path>
                <a:path w="2121535" h="443865">
                  <a:moveTo>
                    <a:pt x="39162" y="146716"/>
                  </a:moveTo>
                  <a:lnTo>
                    <a:pt x="39162" y="241266"/>
                  </a:lnTo>
                </a:path>
                <a:path w="2121535" h="443865">
                  <a:moveTo>
                    <a:pt x="0" y="52165"/>
                  </a:moveTo>
                  <a:lnTo>
                    <a:pt x="78325" y="52165"/>
                  </a:lnTo>
                </a:path>
                <a:path w="2121535" h="443865">
                  <a:moveTo>
                    <a:pt x="0" y="241266"/>
                  </a:moveTo>
                  <a:lnTo>
                    <a:pt x="78325" y="241266"/>
                  </a:lnTo>
                </a:path>
                <a:path w="2121535" h="443865">
                  <a:moveTo>
                    <a:pt x="225186" y="58686"/>
                  </a:moveTo>
                  <a:lnTo>
                    <a:pt x="225186" y="172799"/>
                  </a:lnTo>
                </a:path>
                <a:path w="2121535" h="443865">
                  <a:moveTo>
                    <a:pt x="225186" y="172799"/>
                  </a:moveTo>
                  <a:lnTo>
                    <a:pt x="225186" y="286911"/>
                  </a:lnTo>
                </a:path>
                <a:path w="2121535" h="443865">
                  <a:moveTo>
                    <a:pt x="186023" y="58686"/>
                  </a:moveTo>
                  <a:lnTo>
                    <a:pt x="264349" y="58686"/>
                  </a:lnTo>
                </a:path>
                <a:path w="2121535" h="443865">
                  <a:moveTo>
                    <a:pt x="186023" y="286911"/>
                  </a:moveTo>
                  <a:lnTo>
                    <a:pt x="264349" y="286911"/>
                  </a:lnTo>
                </a:path>
                <a:path w="2121535" h="443865">
                  <a:moveTo>
                    <a:pt x="411210" y="133674"/>
                  </a:moveTo>
                  <a:lnTo>
                    <a:pt x="411210" y="264089"/>
                  </a:lnTo>
                </a:path>
                <a:path w="2121535" h="443865">
                  <a:moveTo>
                    <a:pt x="411210" y="264089"/>
                  </a:moveTo>
                  <a:lnTo>
                    <a:pt x="411210" y="394503"/>
                  </a:lnTo>
                </a:path>
                <a:path w="2121535" h="443865">
                  <a:moveTo>
                    <a:pt x="372047" y="133674"/>
                  </a:moveTo>
                  <a:lnTo>
                    <a:pt x="450373" y="133674"/>
                  </a:lnTo>
                </a:path>
                <a:path w="2121535" h="443865">
                  <a:moveTo>
                    <a:pt x="372047" y="394503"/>
                  </a:moveTo>
                  <a:lnTo>
                    <a:pt x="450373" y="394503"/>
                  </a:lnTo>
                </a:path>
                <a:path w="2121535" h="443865">
                  <a:moveTo>
                    <a:pt x="597234" y="117372"/>
                  </a:moveTo>
                  <a:lnTo>
                    <a:pt x="597234" y="234745"/>
                  </a:lnTo>
                </a:path>
                <a:path w="2121535" h="443865">
                  <a:moveTo>
                    <a:pt x="597234" y="234745"/>
                  </a:moveTo>
                  <a:lnTo>
                    <a:pt x="597234" y="352118"/>
                  </a:lnTo>
                </a:path>
                <a:path w="2121535" h="443865">
                  <a:moveTo>
                    <a:pt x="558071" y="117372"/>
                  </a:moveTo>
                  <a:lnTo>
                    <a:pt x="636397" y="117372"/>
                  </a:lnTo>
                </a:path>
                <a:path w="2121535" h="443865">
                  <a:moveTo>
                    <a:pt x="558071" y="352118"/>
                  </a:moveTo>
                  <a:lnTo>
                    <a:pt x="636397" y="352118"/>
                  </a:lnTo>
                </a:path>
                <a:path w="2121535" h="443865">
                  <a:moveTo>
                    <a:pt x="781626" y="0"/>
                  </a:moveTo>
                  <a:lnTo>
                    <a:pt x="781626" y="154867"/>
                  </a:lnTo>
                </a:path>
                <a:path w="2121535" h="443865">
                  <a:moveTo>
                    <a:pt x="781626" y="154867"/>
                  </a:moveTo>
                  <a:lnTo>
                    <a:pt x="781626" y="309734"/>
                  </a:lnTo>
                </a:path>
                <a:path w="2121535" h="443865">
                  <a:moveTo>
                    <a:pt x="742463" y="0"/>
                  </a:moveTo>
                  <a:lnTo>
                    <a:pt x="820789" y="0"/>
                  </a:lnTo>
                </a:path>
                <a:path w="2121535" h="443865">
                  <a:moveTo>
                    <a:pt x="742463" y="309734"/>
                  </a:moveTo>
                  <a:lnTo>
                    <a:pt x="820789" y="309734"/>
                  </a:lnTo>
                </a:path>
                <a:path w="2121535" h="443865">
                  <a:moveTo>
                    <a:pt x="967650" y="189100"/>
                  </a:moveTo>
                  <a:lnTo>
                    <a:pt x="967650" y="296692"/>
                  </a:lnTo>
                </a:path>
                <a:path w="2121535" h="443865">
                  <a:moveTo>
                    <a:pt x="967650" y="296692"/>
                  </a:moveTo>
                  <a:lnTo>
                    <a:pt x="967650" y="404284"/>
                  </a:lnTo>
                </a:path>
                <a:path w="2121535" h="443865">
                  <a:moveTo>
                    <a:pt x="928487" y="189100"/>
                  </a:moveTo>
                  <a:lnTo>
                    <a:pt x="1006813" y="189100"/>
                  </a:lnTo>
                </a:path>
                <a:path w="2121535" h="443865">
                  <a:moveTo>
                    <a:pt x="928487" y="404284"/>
                  </a:moveTo>
                  <a:lnTo>
                    <a:pt x="1006813" y="404284"/>
                  </a:lnTo>
                </a:path>
                <a:path w="2121535" h="443865">
                  <a:moveTo>
                    <a:pt x="1153674" y="234745"/>
                  </a:moveTo>
                  <a:lnTo>
                    <a:pt x="1153674" y="339077"/>
                  </a:lnTo>
                </a:path>
                <a:path w="2121535" h="443865">
                  <a:moveTo>
                    <a:pt x="1153674" y="339077"/>
                  </a:moveTo>
                  <a:lnTo>
                    <a:pt x="1153674" y="443408"/>
                  </a:lnTo>
                </a:path>
                <a:path w="2121535" h="443865">
                  <a:moveTo>
                    <a:pt x="1114511" y="234745"/>
                  </a:moveTo>
                  <a:lnTo>
                    <a:pt x="1192836" y="234745"/>
                  </a:lnTo>
                </a:path>
                <a:path w="2121535" h="443865">
                  <a:moveTo>
                    <a:pt x="1114511" y="443408"/>
                  </a:moveTo>
                  <a:lnTo>
                    <a:pt x="1192836" y="443408"/>
                  </a:lnTo>
                </a:path>
                <a:path w="2121535" h="443865">
                  <a:moveTo>
                    <a:pt x="1524089" y="167908"/>
                  </a:moveTo>
                  <a:lnTo>
                    <a:pt x="1524089" y="288541"/>
                  </a:lnTo>
                </a:path>
                <a:path w="2121535" h="443865">
                  <a:moveTo>
                    <a:pt x="1524089" y="288541"/>
                  </a:moveTo>
                  <a:lnTo>
                    <a:pt x="1524089" y="409175"/>
                  </a:lnTo>
                </a:path>
                <a:path w="2121535" h="443865">
                  <a:moveTo>
                    <a:pt x="1484927" y="167908"/>
                  </a:moveTo>
                  <a:lnTo>
                    <a:pt x="1563252" y="167908"/>
                  </a:lnTo>
                </a:path>
                <a:path w="2121535" h="443865">
                  <a:moveTo>
                    <a:pt x="1484927" y="409175"/>
                  </a:moveTo>
                  <a:lnTo>
                    <a:pt x="1563252" y="409175"/>
                  </a:lnTo>
                </a:path>
                <a:path w="2121535" h="443865">
                  <a:moveTo>
                    <a:pt x="2082161" y="141825"/>
                  </a:moveTo>
                  <a:lnTo>
                    <a:pt x="2082161" y="277130"/>
                  </a:lnTo>
                </a:path>
                <a:path w="2121535" h="443865">
                  <a:moveTo>
                    <a:pt x="2082161" y="277130"/>
                  </a:moveTo>
                  <a:lnTo>
                    <a:pt x="2082161" y="412435"/>
                  </a:lnTo>
                </a:path>
                <a:path w="2121535" h="443865">
                  <a:moveTo>
                    <a:pt x="2042998" y="141825"/>
                  </a:moveTo>
                  <a:lnTo>
                    <a:pt x="2121324" y="141825"/>
                  </a:lnTo>
                </a:path>
                <a:path w="2121535" h="443865">
                  <a:moveTo>
                    <a:pt x="2042998" y="412435"/>
                  </a:moveTo>
                  <a:lnTo>
                    <a:pt x="2121324" y="412435"/>
                  </a:lnTo>
                </a:path>
              </a:pathLst>
            </a:custGeom>
            <a:ln w="978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3923" y="1432857"/>
              <a:ext cx="80228" cy="80151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1399266" y="124633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62" y="0"/>
                  </a:moveTo>
                  <a:lnTo>
                    <a:pt x="23916" y="3075"/>
                  </a:lnTo>
                  <a:lnTo>
                    <a:pt x="11468" y="11462"/>
                  </a:lnTo>
                  <a:lnTo>
                    <a:pt x="3076" y="23899"/>
                  </a:lnTo>
                  <a:lnTo>
                    <a:pt x="0" y="39124"/>
                  </a:lnTo>
                  <a:lnTo>
                    <a:pt x="3076" y="54349"/>
                  </a:lnTo>
                  <a:lnTo>
                    <a:pt x="11468" y="66786"/>
                  </a:lnTo>
                  <a:lnTo>
                    <a:pt x="23916" y="75172"/>
                  </a:lnTo>
                  <a:lnTo>
                    <a:pt x="39162" y="78248"/>
                  </a:lnTo>
                  <a:lnTo>
                    <a:pt x="54409" y="75172"/>
                  </a:lnTo>
                  <a:lnTo>
                    <a:pt x="66857" y="66786"/>
                  </a:lnTo>
                  <a:lnTo>
                    <a:pt x="75249" y="54349"/>
                  </a:lnTo>
                  <a:lnTo>
                    <a:pt x="78325" y="39124"/>
                  </a:lnTo>
                  <a:lnTo>
                    <a:pt x="75249" y="23899"/>
                  </a:lnTo>
                  <a:lnTo>
                    <a:pt x="66857" y="11462"/>
                  </a:lnTo>
                  <a:lnTo>
                    <a:pt x="54409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399266" y="124633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325" y="39124"/>
                  </a:moveTo>
                  <a:lnTo>
                    <a:pt x="75249" y="54349"/>
                  </a:lnTo>
                  <a:lnTo>
                    <a:pt x="66857" y="66786"/>
                  </a:lnTo>
                  <a:lnTo>
                    <a:pt x="54409" y="75172"/>
                  </a:lnTo>
                  <a:lnTo>
                    <a:pt x="39162" y="78248"/>
                  </a:lnTo>
                  <a:lnTo>
                    <a:pt x="23916" y="75172"/>
                  </a:lnTo>
                  <a:lnTo>
                    <a:pt x="11468" y="66786"/>
                  </a:lnTo>
                  <a:lnTo>
                    <a:pt x="3076" y="54349"/>
                  </a:lnTo>
                  <a:lnTo>
                    <a:pt x="0" y="39124"/>
                  </a:lnTo>
                  <a:lnTo>
                    <a:pt x="3076" y="23898"/>
                  </a:lnTo>
                  <a:lnTo>
                    <a:pt x="11468" y="11462"/>
                  </a:lnTo>
                  <a:lnTo>
                    <a:pt x="23916" y="3075"/>
                  </a:lnTo>
                  <a:lnTo>
                    <a:pt x="39162" y="0"/>
                  </a:lnTo>
                  <a:lnTo>
                    <a:pt x="54409" y="3075"/>
                  </a:lnTo>
                  <a:lnTo>
                    <a:pt x="66857" y="11462"/>
                  </a:lnTo>
                  <a:lnTo>
                    <a:pt x="75249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585290" y="127242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16" y="3075"/>
                  </a:lnTo>
                  <a:lnTo>
                    <a:pt x="11468" y="11461"/>
                  </a:lnTo>
                  <a:lnTo>
                    <a:pt x="3076" y="23897"/>
                  </a:lnTo>
                  <a:lnTo>
                    <a:pt x="0" y="39123"/>
                  </a:lnTo>
                  <a:lnTo>
                    <a:pt x="3076" y="54349"/>
                  </a:lnTo>
                  <a:lnTo>
                    <a:pt x="11468" y="66786"/>
                  </a:lnTo>
                  <a:lnTo>
                    <a:pt x="23916" y="75172"/>
                  </a:lnTo>
                  <a:lnTo>
                    <a:pt x="39162" y="78248"/>
                  </a:lnTo>
                  <a:lnTo>
                    <a:pt x="54409" y="75172"/>
                  </a:lnTo>
                  <a:lnTo>
                    <a:pt x="66857" y="66786"/>
                  </a:lnTo>
                  <a:lnTo>
                    <a:pt x="75249" y="54349"/>
                  </a:lnTo>
                  <a:lnTo>
                    <a:pt x="78325" y="39123"/>
                  </a:lnTo>
                  <a:lnTo>
                    <a:pt x="75249" y="23897"/>
                  </a:lnTo>
                  <a:lnTo>
                    <a:pt x="66857" y="11461"/>
                  </a:lnTo>
                  <a:lnTo>
                    <a:pt x="54409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585290" y="127242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9" y="54349"/>
                  </a:lnTo>
                  <a:lnTo>
                    <a:pt x="66857" y="66786"/>
                  </a:lnTo>
                  <a:lnTo>
                    <a:pt x="54409" y="75172"/>
                  </a:lnTo>
                  <a:lnTo>
                    <a:pt x="39162" y="78248"/>
                  </a:lnTo>
                  <a:lnTo>
                    <a:pt x="23916" y="75172"/>
                  </a:lnTo>
                  <a:lnTo>
                    <a:pt x="11468" y="66786"/>
                  </a:lnTo>
                  <a:lnTo>
                    <a:pt x="3076" y="54349"/>
                  </a:lnTo>
                  <a:lnTo>
                    <a:pt x="0" y="39124"/>
                  </a:lnTo>
                  <a:lnTo>
                    <a:pt x="3076" y="23898"/>
                  </a:lnTo>
                  <a:lnTo>
                    <a:pt x="11468" y="11462"/>
                  </a:lnTo>
                  <a:lnTo>
                    <a:pt x="23916" y="3075"/>
                  </a:lnTo>
                  <a:lnTo>
                    <a:pt x="39162" y="0"/>
                  </a:lnTo>
                  <a:lnTo>
                    <a:pt x="54409" y="3075"/>
                  </a:lnTo>
                  <a:lnTo>
                    <a:pt x="66857" y="11462"/>
                  </a:lnTo>
                  <a:lnTo>
                    <a:pt x="75249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771314" y="136371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16" y="3075"/>
                  </a:lnTo>
                  <a:lnTo>
                    <a:pt x="11468" y="11461"/>
                  </a:lnTo>
                  <a:lnTo>
                    <a:pt x="3076" y="23897"/>
                  </a:lnTo>
                  <a:lnTo>
                    <a:pt x="0" y="39123"/>
                  </a:lnTo>
                  <a:lnTo>
                    <a:pt x="3076" y="54349"/>
                  </a:lnTo>
                  <a:lnTo>
                    <a:pt x="11468" y="66786"/>
                  </a:lnTo>
                  <a:lnTo>
                    <a:pt x="23916" y="75172"/>
                  </a:lnTo>
                  <a:lnTo>
                    <a:pt x="39162" y="78248"/>
                  </a:lnTo>
                  <a:lnTo>
                    <a:pt x="54409" y="75172"/>
                  </a:lnTo>
                  <a:lnTo>
                    <a:pt x="66856" y="66786"/>
                  </a:lnTo>
                  <a:lnTo>
                    <a:pt x="75248" y="54349"/>
                  </a:lnTo>
                  <a:lnTo>
                    <a:pt x="78324" y="39123"/>
                  </a:lnTo>
                  <a:lnTo>
                    <a:pt x="75248" y="23897"/>
                  </a:lnTo>
                  <a:lnTo>
                    <a:pt x="66856" y="11461"/>
                  </a:lnTo>
                  <a:lnTo>
                    <a:pt x="54409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771314" y="136371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9" y="54349"/>
                  </a:lnTo>
                  <a:lnTo>
                    <a:pt x="66857" y="66786"/>
                  </a:lnTo>
                  <a:lnTo>
                    <a:pt x="54409" y="75172"/>
                  </a:lnTo>
                  <a:lnTo>
                    <a:pt x="39162" y="78248"/>
                  </a:lnTo>
                  <a:lnTo>
                    <a:pt x="23916" y="75172"/>
                  </a:lnTo>
                  <a:lnTo>
                    <a:pt x="11468" y="66786"/>
                  </a:lnTo>
                  <a:lnTo>
                    <a:pt x="3076" y="54349"/>
                  </a:lnTo>
                  <a:lnTo>
                    <a:pt x="0" y="39124"/>
                  </a:lnTo>
                  <a:lnTo>
                    <a:pt x="3076" y="23898"/>
                  </a:lnTo>
                  <a:lnTo>
                    <a:pt x="11468" y="11462"/>
                  </a:lnTo>
                  <a:lnTo>
                    <a:pt x="23916" y="3075"/>
                  </a:lnTo>
                  <a:lnTo>
                    <a:pt x="39162" y="0"/>
                  </a:lnTo>
                  <a:lnTo>
                    <a:pt x="54409" y="3075"/>
                  </a:lnTo>
                  <a:lnTo>
                    <a:pt x="66857" y="11462"/>
                  </a:lnTo>
                  <a:lnTo>
                    <a:pt x="75249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957337" y="133436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22" y="3075"/>
                  </a:lnTo>
                  <a:lnTo>
                    <a:pt x="11473" y="11462"/>
                  </a:lnTo>
                  <a:lnTo>
                    <a:pt x="3078" y="23898"/>
                  </a:lnTo>
                  <a:lnTo>
                    <a:pt x="0" y="39123"/>
                  </a:lnTo>
                  <a:lnTo>
                    <a:pt x="3078" y="54349"/>
                  </a:lnTo>
                  <a:lnTo>
                    <a:pt x="11473" y="66786"/>
                  </a:lnTo>
                  <a:lnTo>
                    <a:pt x="23922" y="75172"/>
                  </a:lnTo>
                  <a:lnTo>
                    <a:pt x="39162" y="78248"/>
                  </a:lnTo>
                  <a:lnTo>
                    <a:pt x="54403" y="75172"/>
                  </a:lnTo>
                  <a:lnTo>
                    <a:pt x="66852" y="66786"/>
                  </a:lnTo>
                  <a:lnTo>
                    <a:pt x="75247" y="54349"/>
                  </a:lnTo>
                  <a:lnTo>
                    <a:pt x="78325" y="39123"/>
                  </a:lnTo>
                  <a:lnTo>
                    <a:pt x="75247" y="23898"/>
                  </a:lnTo>
                  <a:lnTo>
                    <a:pt x="66852" y="11462"/>
                  </a:lnTo>
                  <a:lnTo>
                    <a:pt x="54403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957338" y="133436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7" y="54349"/>
                  </a:lnTo>
                  <a:lnTo>
                    <a:pt x="66852" y="66786"/>
                  </a:lnTo>
                  <a:lnTo>
                    <a:pt x="54403" y="75172"/>
                  </a:lnTo>
                  <a:lnTo>
                    <a:pt x="39162" y="78248"/>
                  </a:lnTo>
                  <a:lnTo>
                    <a:pt x="23922" y="75172"/>
                  </a:lnTo>
                  <a:lnTo>
                    <a:pt x="11473" y="66786"/>
                  </a:lnTo>
                  <a:lnTo>
                    <a:pt x="3078" y="54349"/>
                  </a:lnTo>
                  <a:lnTo>
                    <a:pt x="0" y="39124"/>
                  </a:lnTo>
                  <a:lnTo>
                    <a:pt x="3078" y="23898"/>
                  </a:lnTo>
                  <a:lnTo>
                    <a:pt x="11473" y="11462"/>
                  </a:lnTo>
                  <a:lnTo>
                    <a:pt x="23922" y="3075"/>
                  </a:lnTo>
                  <a:lnTo>
                    <a:pt x="39162" y="0"/>
                  </a:lnTo>
                  <a:lnTo>
                    <a:pt x="54403" y="3075"/>
                  </a:lnTo>
                  <a:lnTo>
                    <a:pt x="66852" y="11462"/>
                  </a:lnTo>
                  <a:lnTo>
                    <a:pt x="75247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141730" y="125448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22" y="3075"/>
                  </a:lnTo>
                  <a:lnTo>
                    <a:pt x="11473" y="11462"/>
                  </a:lnTo>
                  <a:lnTo>
                    <a:pt x="3078" y="23899"/>
                  </a:lnTo>
                  <a:lnTo>
                    <a:pt x="0" y="39124"/>
                  </a:lnTo>
                  <a:lnTo>
                    <a:pt x="3078" y="54349"/>
                  </a:lnTo>
                  <a:lnTo>
                    <a:pt x="11473" y="66786"/>
                  </a:lnTo>
                  <a:lnTo>
                    <a:pt x="23922" y="75172"/>
                  </a:lnTo>
                  <a:lnTo>
                    <a:pt x="39162" y="78248"/>
                  </a:lnTo>
                  <a:lnTo>
                    <a:pt x="54403" y="75172"/>
                  </a:lnTo>
                  <a:lnTo>
                    <a:pt x="66851" y="66786"/>
                  </a:lnTo>
                  <a:lnTo>
                    <a:pt x="75246" y="54349"/>
                  </a:lnTo>
                  <a:lnTo>
                    <a:pt x="78324" y="39124"/>
                  </a:lnTo>
                  <a:lnTo>
                    <a:pt x="75246" y="23899"/>
                  </a:lnTo>
                  <a:lnTo>
                    <a:pt x="66851" y="11462"/>
                  </a:lnTo>
                  <a:lnTo>
                    <a:pt x="54403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141730" y="125448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7" y="54349"/>
                  </a:lnTo>
                  <a:lnTo>
                    <a:pt x="66852" y="66786"/>
                  </a:lnTo>
                  <a:lnTo>
                    <a:pt x="54403" y="75172"/>
                  </a:lnTo>
                  <a:lnTo>
                    <a:pt x="39162" y="78248"/>
                  </a:lnTo>
                  <a:lnTo>
                    <a:pt x="23922" y="75172"/>
                  </a:lnTo>
                  <a:lnTo>
                    <a:pt x="11473" y="66786"/>
                  </a:lnTo>
                  <a:lnTo>
                    <a:pt x="3078" y="54349"/>
                  </a:lnTo>
                  <a:lnTo>
                    <a:pt x="0" y="39124"/>
                  </a:lnTo>
                  <a:lnTo>
                    <a:pt x="3078" y="23898"/>
                  </a:lnTo>
                  <a:lnTo>
                    <a:pt x="11473" y="11462"/>
                  </a:lnTo>
                  <a:lnTo>
                    <a:pt x="23922" y="3075"/>
                  </a:lnTo>
                  <a:lnTo>
                    <a:pt x="39162" y="0"/>
                  </a:lnTo>
                  <a:lnTo>
                    <a:pt x="54403" y="3075"/>
                  </a:lnTo>
                  <a:lnTo>
                    <a:pt x="66852" y="11462"/>
                  </a:lnTo>
                  <a:lnTo>
                    <a:pt x="75247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327753" y="13963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22" y="3075"/>
                  </a:lnTo>
                  <a:lnTo>
                    <a:pt x="11473" y="11462"/>
                  </a:lnTo>
                  <a:lnTo>
                    <a:pt x="3078" y="23898"/>
                  </a:lnTo>
                  <a:lnTo>
                    <a:pt x="0" y="39123"/>
                  </a:lnTo>
                  <a:lnTo>
                    <a:pt x="3078" y="54349"/>
                  </a:lnTo>
                  <a:lnTo>
                    <a:pt x="11473" y="66786"/>
                  </a:lnTo>
                  <a:lnTo>
                    <a:pt x="23922" y="75172"/>
                  </a:lnTo>
                  <a:lnTo>
                    <a:pt x="39162" y="78248"/>
                  </a:lnTo>
                  <a:lnTo>
                    <a:pt x="54403" y="75172"/>
                  </a:lnTo>
                  <a:lnTo>
                    <a:pt x="66852" y="66786"/>
                  </a:lnTo>
                  <a:lnTo>
                    <a:pt x="75247" y="54349"/>
                  </a:lnTo>
                  <a:lnTo>
                    <a:pt x="78325" y="39123"/>
                  </a:lnTo>
                  <a:lnTo>
                    <a:pt x="75247" y="23898"/>
                  </a:lnTo>
                  <a:lnTo>
                    <a:pt x="66852" y="11462"/>
                  </a:lnTo>
                  <a:lnTo>
                    <a:pt x="54403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327754" y="13963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7" y="54349"/>
                  </a:lnTo>
                  <a:lnTo>
                    <a:pt x="66852" y="66786"/>
                  </a:lnTo>
                  <a:lnTo>
                    <a:pt x="54403" y="75172"/>
                  </a:lnTo>
                  <a:lnTo>
                    <a:pt x="39162" y="78248"/>
                  </a:lnTo>
                  <a:lnTo>
                    <a:pt x="23922" y="75172"/>
                  </a:lnTo>
                  <a:lnTo>
                    <a:pt x="11473" y="66786"/>
                  </a:lnTo>
                  <a:lnTo>
                    <a:pt x="3078" y="54349"/>
                  </a:lnTo>
                  <a:lnTo>
                    <a:pt x="0" y="39124"/>
                  </a:lnTo>
                  <a:lnTo>
                    <a:pt x="3078" y="23898"/>
                  </a:lnTo>
                  <a:lnTo>
                    <a:pt x="11473" y="11462"/>
                  </a:lnTo>
                  <a:lnTo>
                    <a:pt x="23922" y="3075"/>
                  </a:lnTo>
                  <a:lnTo>
                    <a:pt x="39162" y="0"/>
                  </a:lnTo>
                  <a:lnTo>
                    <a:pt x="54403" y="3075"/>
                  </a:lnTo>
                  <a:lnTo>
                    <a:pt x="66852" y="11462"/>
                  </a:lnTo>
                  <a:lnTo>
                    <a:pt x="75247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513776" y="143870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22" y="3075"/>
                  </a:lnTo>
                  <a:lnTo>
                    <a:pt x="11473" y="11461"/>
                  </a:lnTo>
                  <a:lnTo>
                    <a:pt x="3078" y="23897"/>
                  </a:lnTo>
                  <a:lnTo>
                    <a:pt x="0" y="39123"/>
                  </a:lnTo>
                  <a:lnTo>
                    <a:pt x="3078" y="54349"/>
                  </a:lnTo>
                  <a:lnTo>
                    <a:pt x="11473" y="66786"/>
                  </a:lnTo>
                  <a:lnTo>
                    <a:pt x="23922" y="75172"/>
                  </a:lnTo>
                  <a:lnTo>
                    <a:pt x="39162" y="78248"/>
                  </a:lnTo>
                  <a:lnTo>
                    <a:pt x="54403" y="75172"/>
                  </a:lnTo>
                  <a:lnTo>
                    <a:pt x="66852" y="66786"/>
                  </a:lnTo>
                  <a:lnTo>
                    <a:pt x="75247" y="54349"/>
                  </a:lnTo>
                  <a:lnTo>
                    <a:pt x="78325" y="39123"/>
                  </a:lnTo>
                  <a:lnTo>
                    <a:pt x="75247" y="23897"/>
                  </a:lnTo>
                  <a:lnTo>
                    <a:pt x="66852" y="11461"/>
                  </a:lnTo>
                  <a:lnTo>
                    <a:pt x="54403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2513777" y="143869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7" y="54349"/>
                  </a:lnTo>
                  <a:lnTo>
                    <a:pt x="66852" y="66786"/>
                  </a:lnTo>
                  <a:lnTo>
                    <a:pt x="54403" y="75172"/>
                  </a:lnTo>
                  <a:lnTo>
                    <a:pt x="39162" y="78248"/>
                  </a:lnTo>
                  <a:lnTo>
                    <a:pt x="23922" y="75172"/>
                  </a:lnTo>
                  <a:lnTo>
                    <a:pt x="11473" y="66786"/>
                  </a:lnTo>
                  <a:lnTo>
                    <a:pt x="3078" y="54349"/>
                  </a:lnTo>
                  <a:lnTo>
                    <a:pt x="0" y="39124"/>
                  </a:lnTo>
                  <a:lnTo>
                    <a:pt x="3078" y="23898"/>
                  </a:lnTo>
                  <a:lnTo>
                    <a:pt x="11473" y="11462"/>
                  </a:lnTo>
                  <a:lnTo>
                    <a:pt x="23922" y="3075"/>
                  </a:lnTo>
                  <a:lnTo>
                    <a:pt x="39162" y="0"/>
                  </a:lnTo>
                  <a:lnTo>
                    <a:pt x="54403" y="3075"/>
                  </a:lnTo>
                  <a:lnTo>
                    <a:pt x="66852" y="11462"/>
                  </a:lnTo>
                  <a:lnTo>
                    <a:pt x="75247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884192" y="138816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22" y="3075"/>
                  </a:lnTo>
                  <a:lnTo>
                    <a:pt x="11473" y="11462"/>
                  </a:lnTo>
                  <a:lnTo>
                    <a:pt x="3078" y="23898"/>
                  </a:lnTo>
                  <a:lnTo>
                    <a:pt x="0" y="39123"/>
                  </a:lnTo>
                  <a:lnTo>
                    <a:pt x="3078" y="54349"/>
                  </a:lnTo>
                  <a:lnTo>
                    <a:pt x="11473" y="66786"/>
                  </a:lnTo>
                  <a:lnTo>
                    <a:pt x="23922" y="75172"/>
                  </a:lnTo>
                  <a:lnTo>
                    <a:pt x="39162" y="78248"/>
                  </a:lnTo>
                  <a:lnTo>
                    <a:pt x="54403" y="75172"/>
                  </a:lnTo>
                  <a:lnTo>
                    <a:pt x="66852" y="66786"/>
                  </a:lnTo>
                  <a:lnTo>
                    <a:pt x="75247" y="54349"/>
                  </a:lnTo>
                  <a:lnTo>
                    <a:pt x="78325" y="39123"/>
                  </a:lnTo>
                  <a:lnTo>
                    <a:pt x="75247" y="23898"/>
                  </a:lnTo>
                  <a:lnTo>
                    <a:pt x="66852" y="11462"/>
                  </a:lnTo>
                  <a:lnTo>
                    <a:pt x="54403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884193" y="138816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7" y="54349"/>
                  </a:lnTo>
                  <a:lnTo>
                    <a:pt x="66852" y="66786"/>
                  </a:lnTo>
                  <a:lnTo>
                    <a:pt x="54403" y="75172"/>
                  </a:lnTo>
                  <a:lnTo>
                    <a:pt x="39162" y="78248"/>
                  </a:lnTo>
                  <a:lnTo>
                    <a:pt x="23922" y="75172"/>
                  </a:lnTo>
                  <a:lnTo>
                    <a:pt x="11473" y="66786"/>
                  </a:lnTo>
                  <a:lnTo>
                    <a:pt x="3078" y="54349"/>
                  </a:lnTo>
                  <a:lnTo>
                    <a:pt x="0" y="39124"/>
                  </a:lnTo>
                  <a:lnTo>
                    <a:pt x="3078" y="23898"/>
                  </a:lnTo>
                  <a:lnTo>
                    <a:pt x="11473" y="11462"/>
                  </a:lnTo>
                  <a:lnTo>
                    <a:pt x="23922" y="3075"/>
                  </a:lnTo>
                  <a:lnTo>
                    <a:pt x="39162" y="0"/>
                  </a:lnTo>
                  <a:lnTo>
                    <a:pt x="54403" y="3075"/>
                  </a:lnTo>
                  <a:lnTo>
                    <a:pt x="66852" y="11462"/>
                  </a:lnTo>
                  <a:lnTo>
                    <a:pt x="75247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442265" y="137675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62" y="0"/>
                  </a:moveTo>
                  <a:lnTo>
                    <a:pt x="23922" y="3075"/>
                  </a:lnTo>
                  <a:lnTo>
                    <a:pt x="11473" y="11461"/>
                  </a:lnTo>
                  <a:lnTo>
                    <a:pt x="3078" y="23897"/>
                  </a:lnTo>
                  <a:lnTo>
                    <a:pt x="0" y="39123"/>
                  </a:lnTo>
                  <a:lnTo>
                    <a:pt x="3078" y="54349"/>
                  </a:lnTo>
                  <a:lnTo>
                    <a:pt x="11473" y="66786"/>
                  </a:lnTo>
                  <a:lnTo>
                    <a:pt x="23922" y="75172"/>
                  </a:lnTo>
                  <a:lnTo>
                    <a:pt x="39162" y="78248"/>
                  </a:lnTo>
                  <a:lnTo>
                    <a:pt x="54403" y="75172"/>
                  </a:lnTo>
                  <a:lnTo>
                    <a:pt x="66852" y="66786"/>
                  </a:lnTo>
                  <a:lnTo>
                    <a:pt x="75247" y="54349"/>
                  </a:lnTo>
                  <a:lnTo>
                    <a:pt x="78325" y="39123"/>
                  </a:lnTo>
                  <a:lnTo>
                    <a:pt x="75247" y="23897"/>
                  </a:lnTo>
                  <a:lnTo>
                    <a:pt x="66852" y="11461"/>
                  </a:lnTo>
                  <a:lnTo>
                    <a:pt x="54403" y="3075"/>
                  </a:lnTo>
                  <a:lnTo>
                    <a:pt x="391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442265" y="137675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325" y="39124"/>
                  </a:moveTo>
                  <a:lnTo>
                    <a:pt x="75247" y="54349"/>
                  </a:lnTo>
                  <a:lnTo>
                    <a:pt x="66852" y="66786"/>
                  </a:lnTo>
                  <a:lnTo>
                    <a:pt x="54403" y="75172"/>
                  </a:lnTo>
                  <a:lnTo>
                    <a:pt x="39162" y="78248"/>
                  </a:lnTo>
                  <a:lnTo>
                    <a:pt x="23922" y="75172"/>
                  </a:lnTo>
                  <a:lnTo>
                    <a:pt x="11473" y="66786"/>
                  </a:lnTo>
                  <a:lnTo>
                    <a:pt x="3078" y="54349"/>
                  </a:lnTo>
                  <a:lnTo>
                    <a:pt x="0" y="39124"/>
                  </a:lnTo>
                  <a:lnTo>
                    <a:pt x="3078" y="23898"/>
                  </a:lnTo>
                  <a:lnTo>
                    <a:pt x="11473" y="11462"/>
                  </a:lnTo>
                  <a:lnTo>
                    <a:pt x="23922" y="3075"/>
                  </a:lnTo>
                  <a:lnTo>
                    <a:pt x="39162" y="0"/>
                  </a:lnTo>
                  <a:lnTo>
                    <a:pt x="54403" y="3075"/>
                  </a:lnTo>
                  <a:lnTo>
                    <a:pt x="66852" y="11462"/>
                  </a:lnTo>
                  <a:lnTo>
                    <a:pt x="75247" y="23898"/>
                  </a:lnTo>
                  <a:lnTo>
                    <a:pt x="78325" y="39124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0" name="object 100" descr=""/>
          <p:cNvSpPr txBox="1"/>
          <p:nvPr/>
        </p:nvSpPr>
        <p:spPr>
          <a:xfrm>
            <a:off x="1211394" y="2629398"/>
            <a:ext cx="2343785" cy="34544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850">
                <a:latin typeface="Arial"/>
                <a:cs typeface="Arial"/>
              </a:rPr>
              <a:t>0</a:t>
            </a:r>
            <a:r>
              <a:rPr dirty="0" sz="850" spc="245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4</a:t>
            </a:r>
            <a:r>
              <a:rPr dirty="0" sz="850" spc="250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8</a:t>
            </a:r>
            <a:r>
              <a:rPr dirty="0" sz="850" spc="140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12</a:t>
            </a:r>
            <a:r>
              <a:rPr dirty="0" sz="850" spc="2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16</a:t>
            </a:r>
            <a:r>
              <a:rPr dirty="0" sz="850" spc="2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20</a:t>
            </a:r>
            <a:r>
              <a:rPr dirty="0" sz="850" spc="2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24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28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32</a:t>
            </a:r>
            <a:r>
              <a:rPr dirty="0" sz="850" spc="254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36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40</a:t>
            </a:r>
            <a:r>
              <a:rPr dirty="0" sz="850" spc="2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44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48</a:t>
            </a:r>
            <a:endParaRPr sz="850">
              <a:latin typeface="Arial"/>
              <a:cs typeface="Arial"/>
            </a:endParaRPr>
          </a:p>
          <a:p>
            <a:pPr marL="905510">
              <a:lnSpc>
                <a:spcPct val="100000"/>
              </a:lnSpc>
              <a:spcBef>
                <a:spcPts val="240"/>
              </a:spcBef>
            </a:pPr>
            <a:r>
              <a:rPr dirty="0" sz="850" spc="-10" b="1">
                <a:latin typeface="Arial"/>
                <a:cs typeface="Arial"/>
              </a:rPr>
              <a:t>Study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Week</a:t>
            </a:r>
            <a:endParaRPr sz="85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927871" y="2053836"/>
            <a:ext cx="242570" cy="594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2390">
              <a:lnSpc>
                <a:spcPct val="100000"/>
              </a:lnSpc>
              <a:spcBef>
                <a:spcPts val="95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60</a:t>
            </a:r>
            <a:endParaRPr sz="85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715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80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25">
                <a:latin typeface="Arial"/>
                <a:cs typeface="Arial"/>
              </a:rPr>
              <a:t>100</a:t>
            </a:r>
            <a:endParaRPr sz="85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987771" y="948628"/>
            <a:ext cx="181610" cy="10382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  <a:p>
            <a:pPr marL="48260">
              <a:lnSpc>
                <a:spcPct val="100000"/>
              </a:lnSpc>
              <a:spcBef>
                <a:spcPts val="725"/>
              </a:spcBef>
            </a:pPr>
            <a:r>
              <a:rPr dirty="0" sz="850" spc="-2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715"/>
              </a:spcBef>
            </a:pPr>
            <a:r>
              <a:rPr dirty="0" sz="850" spc="-5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</p:txBody>
      </p:sp>
      <p:sp>
        <p:nvSpPr>
          <p:cNvPr id="103" name="object 103" descr=""/>
          <p:cNvSpPr txBox="1"/>
          <p:nvPr/>
        </p:nvSpPr>
        <p:spPr>
          <a:xfrm>
            <a:off x="623301" y="876664"/>
            <a:ext cx="269875" cy="1903730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55575" marR="5080" indent="-143510">
              <a:lnSpc>
                <a:spcPts val="980"/>
              </a:lnSpc>
              <a:spcBef>
                <a:spcPts val="80"/>
              </a:spcBef>
            </a:pPr>
            <a:r>
              <a:rPr dirty="0" sz="850" b="1">
                <a:latin typeface="Arial"/>
                <a:cs typeface="Arial"/>
              </a:rPr>
              <a:t>Remnant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Cholesterol</a:t>
            </a:r>
            <a:r>
              <a:rPr dirty="0" sz="850" spc="-2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-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Mean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Percent Change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(±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SEM)</a:t>
            </a:r>
            <a:r>
              <a:rPr dirty="0" sz="850" spc="20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From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Baseline</a:t>
            </a:r>
            <a:endParaRPr sz="850">
              <a:latin typeface="Arial"/>
              <a:cs typeface="Arial"/>
            </a:endParaRPr>
          </a:p>
        </p:txBody>
      </p:sp>
      <p:pic>
        <p:nvPicPr>
          <p:cNvPr id="104" name="object 10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7424" y="2809078"/>
            <a:ext cx="90187" cy="232544"/>
          </a:xfrm>
          <a:prstGeom prst="rect">
            <a:avLst/>
          </a:prstGeom>
        </p:spPr>
      </p:pic>
      <p:pic>
        <p:nvPicPr>
          <p:cNvPr id="105" name="object 105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67127" y="2809078"/>
            <a:ext cx="90187" cy="232544"/>
          </a:xfrm>
          <a:prstGeom prst="rect">
            <a:avLst/>
          </a:prstGeom>
        </p:spPr>
      </p:pic>
      <p:graphicFrame>
        <p:nvGraphicFramePr>
          <p:cNvPr id="106" name="object 106" descr=""/>
          <p:cNvGraphicFramePr>
            <a:graphicFrameLocks noGrp="1"/>
          </p:cNvGraphicFramePr>
          <p:nvPr/>
        </p:nvGraphicFramePr>
        <p:xfrm>
          <a:off x="806398" y="3239246"/>
          <a:ext cx="3195955" cy="796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5480"/>
                <a:gridCol w="579755"/>
                <a:gridCol w="622935"/>
                <a:gridCol w="622934"/>
                <a:gridCol w="622935"/>
              </a:tblGrid>
              <a:tr h="153035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8980">
                        <a:lnSpc>
                          <a:spcPct val="100000"/>
                        </a:lnSpc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38100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715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4986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0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6350">
                      <a:solidFill>
                        <a:srgbClr val="22155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2%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dirty="0" sz="800" spc="-10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60%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dirty="0" sz="800" spc="-10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62%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25"/>
                        </a:lnSpc>
                        <a:spcBef>
                          <a:spcPts val="5"/>
                        </a:spcBef>
                      </a:pPr>
                      <a:r>
                        <a:rPr dirty="0" sz="800" spc="-10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57%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05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">
                    <a:lnR w="6350">
                      <a:solidFill>
                        <a:srgbClr val="221551"/>
                      </a:solidFill>
                      <a:prstDash val="solid"/>
                    </a:lnR>
                  </a:tcPr>
                </a:tc>
              </a:tr>
              <a:tr h="259079"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48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8419">
                    <a:lnL w="6350">
                      <a:solidFill>
                        <a:srgbClr val="221551"/>
                      </a:solidFill>
                      <a:prstDash val="solid"/>
                    </a:lnL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2%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8419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940"/>
                        </a:lnSpc>
                        <a:spcBef>
                          <a:spcPts val="100"/>
                        </a:spcBef>
                      </a:pPr>
                      <a:r>
                        <a:rPr dirty="0" sz="800" spc="-10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24%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marL="167640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p&lt;0.05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100"/>
                        </a:spcBef>
                      </a:pPr>
                      <a:r>
                        <a:rPr dirty="0" sz="800" spc="-10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45%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940"/>
                        </a:lnSpc>
                        <a:spcBef>
                          <a:spcPts val="100"/>
                        </a:spcBef>
                      </a:pPr>
                      <a:r>
                        <a:rPr dirty="0" sz="800" spc="-10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-</a:t>
                      </a: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34%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marL="142875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p=0.002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270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7" name="object 107" descr=""/>
          <p:cNvSpPr txBox="1"/>
          <p:nvPr/>
        </p:nvSpPr>
        <p:spPr>
          <a:xfrm>
            <a:off x="842593" y="3086100"/>
            <a:ext cx="282130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Century Gothic"/>
                <a:cs typeface="Century Gothic"/>
              </a:rPr>
              <a:t>LS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Mean*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(UC)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%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Change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from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Baseline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at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Weeks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24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&amp;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spc="-25" b="1">
                <a:latin typeface="Century Gothic"/>
                <a:cs typeface="Century Gothic"/>
              </a:rPr>
              <a:t>48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108" name="object 108" descr=""/>
          <p:cNvGrpSpPr/>
          <p:nvPr/>
        </p:nvGrpSpPr>
        <p:grpSpPr>
          <a:xfrm>
            <a:off x="5868455" y="1016861"/>
            <a:ext cx="2397760" cy="1626235"/>
            <a:chOff x="5868455" y="1016861"/>
            <a:chExt cx="2397760" cy="1626235"/>
          </a:xfrm>
        </p:grpSpPr>
        <p:sp>
          <p:nvSpPr>
            <p:cNvPr id="109" name="object 109" descr=""/>
            <p:cNvSpPr/>
            <p:nvPr/>
          </p:nvSpPr>
          <p:spPr>
            <a:xfrm>
              <a:off x="5985873" y="2124122"/>
              <a:ext cx="2275205" cy="0"/>
            </a:xfrm>
            <a:custGeom>
              <a:avLst/>
              <a:gdLst/>
              <a:ahLst/>
              <a:cxnLst/>
              <a:rect l="l" t="t" r="r" b="b"/>
              <a:pathLst>
                <a:path w="2275204" h="0">
                  <a:moveTo>
                    <a:pt x="0" y="0"/>
                  </a:moveTo>
                  <a:lnTo>
                    <a:pt x="2274965" y="0"/>
                  </a:lnTo>
                </a:path>
              </a:pathLst>
            </a:custGeom>
            <a:ln w="19568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941841" y="2564417"/>
              <a:ext cx="2324100" cy="78740"/>
            </a:xfrm>
            <a:custGeom>
              <a:avLst/>
              <a:gdLst/>
              <a:ahLst/>
              <a:cxnLst/>
              <a:rect l="l" t="t" r="r" b="b"/>
              <a:pathLst>
                <a:path w="2324100" h="78739">
                  <a:moveTo>
                    <a:pt x="0" y="0"/>
                  </a:moveTo>
                  <a:lnTo>
                    <a:pt x="2323890" y="0"/>
                  </a:lnTo>
                </a:path>
                <a:path w="2324100" h="78739">
                  <a:moveTo>
                    <a:pt x="4892" y="0"/>
                  </a:moveTo>
                  <a:lnTo>
                    <a:pt x="4892" y="78274"/>
                  </a:lnTo>
                </a:path>
                <a:path w="2324100" h="78739">
                  <a:moveTo>
                    <a:pt x="189172" y="0"/>
                  </a:moveTo>
                  <a:lnTo>
                    <a:pt x="189172" y="78274"/>
                  </a:lnTo>
                </a:path>
                <a:path w="2324100" h="78739">
                  <a:moveTo>
                    <a:pt x="375084" y="0"/>
                  </a:moveTo>
                  <a:lnTo>
                    <a:pt x="375084" y="78274"/>
                  </a:lnTo>
                </a:path>
                <a:path w="2324100" h="78739">
                  <a:moveTo>
                    <a:pt x="559364" y="0"/>
                  </a:moveTo>
                  <a:lnTo>
                    <a:pt x="559364" y="78274"/>
                  </a:lnTo>
                </a:path>
                <a:path w="2324100" h="78739">
                  <a:moveTo>
                    <a:pt x="745275" y="0"/>
                  </a:moveTo>
                  <a:lnTo>
                    <a:pt x="745275" y="78274"/>
                  </a:lnTo>
                </a:path>
                <a:path w="2324100" h="78739">
                  <a:moveTo>
                    <a:pt x="929556" y="0"/>
                  </a:moveTo>
                  <a:lnTo>
                    <a:pt x="929556" y="78274"/>
                  </a:lnTo>
                </a:path>
                <a:path w="2324100" h="78739">
                  <a:moveTo>
                    <a:pt x="1115467" y="0"/>
                  </a:moveTo>
                  <a:lnTo>
                    <a:pt x="1115467" y="78274"/>
                  </a:lnTo>
                </a:path>
                <a:path w="2324100" h="78739">
                  <a:moveTo>
                    <a:pt x="1299747" y="0"/>
                  </a:moveTo>
                  <a:lnTo>
                    <a:pt x="1299747" y="78274"/>
                  </a:lnTo>
                </a:path>
                <a:path w="2324100" h="78739">
                  <a:moveTo>
                    <a:pt x="1485659" y="0"/>
                  </a:moveTo>
                  <a:lnTo>
                    <a:pt x="1485659" y="78274"/>
                  </a:lnTo>
                </a:path>
                <a:path w="2324100" h="78739">
                  <a:moveTo>
                    <a:pt x="1669939" y="0"/>
                  </a:moveTo>
                  <a:lnTo>
                    <a:pt x="1669939" y="78274"/>
                  </a:lnTo>
                </a:path>
                <a:path w="2324100" h="78739">
                  <a:moveTo>
                    <a:pt x="1855850" y="0"/>
                  </a:moveTo>
                  <a:lnTo>
                    <a:pt x="1855850" y="78274"/>
                  </a:lnTo>
                </a:path>
                <a:path w="2324100" h="78739">
                  <a:moveTo>
                    <a:pt x="2040131" y="0"/>
                  </a:moveTo>
                  <a:lnTo>
                    <a:pt x="2040131" y="78274"/>
                  </a:lnTo>
                </a:path>
                <a:path w="2324100" h="78739">
                  <a:moveTo>
                    <a:pt x="2226042" y="0"/>
                  </a:moveTo>
                  <a:lnTo>
                    <a:pt x="2226042" y="78274"/>
                  </a:lnTo>
                </a:path>
              </a:pathLst>
            </a:custGeom>
            <a:ln w="97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946733" y="1016861"/>
              <a:ext cx="0" cy="1552575"/>
            </a:xfrm>
            <a:custGeom>
              <a:avLst/>
              <a:gdLst/>
              <a:ahLst/>
              <a:cxnLst/>
              <a:rect l="l" t="t" r="r" b="b"/>
              <a:pathLst>
                <a:path w="0" h="1552575">
                  <a:moveTo>
                    <a:pt x="0" y="1146397"/>
                  </a:moveTo>
                  <a:lnTo>
                    <a:pt x="0" y="1552447"/>
                  </a:lnTo>
                </a:path>
                <a:path w="0" h="1552575">
                  <a:moveTo>
                    <a:pt x="0" y="0"/>
                  </a:moveTo>
                  <a:lnTo>
                    <a:pt x="0" y="1068123"/>
                  </a:lnTo>
                </a:path>
              </a:pathLst>
            </a:custGeom>
            <a:ln w="97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868455" y="1021753"/>
              <a:ext cx="78740" cy="1543050"/>
            </a:xfrm>
            <a:custGeom>
              <a:avLst/>
              <a:gdLst/>
              <a:ahLst/>
              <a:cxnLst/>
              <a:rect l="l" t="t" r="r" b="b"/>
              <a:pathLst>
                <a:path w="78739" h="1543050">
                  <a:moveTo>
                    <a:pt x="78278" y="1542663"/>
                  </a:moveTo>
                  <a:lnTo>
                    <a:pt x="0" y="1542663"/>
                  </a:lnTo>
                </a:path>
                <a:path w="78739" h="1543050">
                  <a:moveTo>
                    <a:pt x="78278" y="1322516"/>
                  </a:moveTo>
                  <a:lnTo>
                    <a:pt x="0" y="1322516"/>
                  </a:lnTo>
                </a:path>
                <a:path w="78739" h="1543050">
                  <a:moveTo>
                    <a:pt x="78278" y="882220"/>
                  </a:moveTo>
                  <a:lnTo>
                    <a:pt x="0" y="882220"/>
                  </a:lnTo>
                </a:path>
                <a:path w="78739" h="1543050">
                  <a:moveTo>
                    <a:pt x="78278" y="662073"/>
                  </a:moveTo>
                  <a:lnTo>
                    <a:pt x="0" y="662073"/>
                  </a:lnTo>
                </a:path>
                <a:path w="78739" h="1543050">
                  <a:moveTo>
                    <a:pt x="78278" y="441925"/>
                  </a:moveTo>
                  <a:lnTo>
                    <a:pt x="0" y="441925"/>
                  </a:lnTo>
                </a:path>
                <a:path w="78739" h="1543050">
                  <a:moveTo>
                    <a:pt x="78278" y="221778"/>
                  </a:moveTo>
                  <a:lnTo>
                    <a:pt x="0" y="221778"/>
                  </a:lnTo>
                </a:path>
                <a:path w="78739" h="1543050">
                  <a:moveTo>
                    <a:pt x="78278" y="0"/>
                  </a:moveTo>
                  <a:lnTo>
                    <a:pt x="0" y="0"/>
                  </a:lnTo>
                </a:path>
              </a:pathLst>
            </a:custGeom>
            <a:ln w="97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868455" y="2124122"/>
              <a:ext cx="39370" cy="0"/>
            </a:xfrm>
            <a:custGeom>
              <a:avLst/>
              <a:gdLst/>
              <a:ahLst/>
              <a:cxnLst/>
              <a:rect l="l" t="t" r="r" b="b"/>
              <a:pathLst>
                <a:path w="39370" h="0">
                  <a:moveTo>
                    <a:pt x="0" y="0"/>
                  </a:moveTo>
                  <a:lnTo>
                    <a:pt x="39140" y="0"/>
                  </a:lnTo>
                </a:path>
              </a:pathLst>
            </a:custGeom>
            <a:ln w="97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946733" y="1168518"/>
              <a:ext cx="2221230" cy="955675"/>
            </a:xfrm>
            <a:custGeom>
              <a:avLst/>
              <a:gdLst/>
              <a:ahLst/>
              <a:cxnLst/>
              <a:rect l="l" t="t" r="r" b="b"/>
              <a:pathLst>
                <a:path w="2221229" h="955675">
                  <a:moveTo>
                    <a:pt x="0" y="955603"/>
                  </a:moveTo>
                  <a:lnTo>
                    <a:pt x="184280" y="0"/>
                  </a:lnTo>
                  <a:lnTo>
                    <a:pt x="184280" y="0"/>
                  </a:lnTo>
                  <a:lnTo>
                    <a:pt x="370191" y="223408"/>
                  </a:lnTo>
                  <a:lnTo>
                    <a:pt x="554472" y="272330"/>
                  </a:lnTo>
                  <a:lnTo>
                    <a:pt x="740383" y="39137"/>
                  </a:lnTo>
                  <a:lnTo>
                    <a:pt x="924663" y="39137"/>
                  </a:lnTo>
                  <a:lnTo>
                    <a:pt x="1110575" y="218516"/>
                  </a:lnTo>
                  <a:lnTo>
                    <a:pt x="1294855" y="203840"/>
                  </a:lnTo>
                  <a:lnTo>
                    <a:pt x="1665047" y="437033"/>
                  </a:lnTo>
                  <a:lnTo>
                    <a:pt x="2221150" y="541399"/>
                  </a:lnTo>
                </a:path>
              </a:pathLst>
            </a:custGeom>
            <a:ln w="19568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091875" y="1098397"/>
              <a:ext cx="1004569" cy="408305"/>
            </a:xfrm>
            <a:custGeom>
              <a:avLst/>
              <a:gdLst/>
              <a:ahLst/>
              <a:cxnLst/>
              <a:rect l="l" t="t" r="r" b="b"/>
              <a:pathLst>
                <a:path w="1004570" h="408305">
                  <a:moveTo>
                    <a:pt x="39139" y="0"/>
                  </a:moveTo>
                  <a:lnTo>
                    <a:pt x="39139" y="70121"/>
                  </a:lnTo>
                </a:path>
                <a:path w="1004570" h="408305">
                  <a:moveTo>
                    <a:pt x="39139" y="70121"/>
                  </a:moveTo>
                  <a:lnTo>
                    <a:pt x="39139" y="140242"/>
                  </a:lnTo>
                </a:path>
                <a:path w="1004570" h="408305">
                  <a:moveTo>
                    <a:pt x="0" y="0"/>
                  </a:moveTo>
                  <a:lnTo>
                    <a:pt x="78278" y="0"/>
                  </a:lnTo>
                </a:path>
                <a:path w="1004570" h="408305">
                  <a:moveTo>
                    <a:pt x="0" y="140242"/>
                  </a:moveTo>
                  <a:lnTo>
                    <a:pt x="78278" y="140242"/>
                  </a:lnTo>
                </a:path>
                <a:path w="1004570" h="408305">
                  <a:moveTo>
                    <a:pt x="225050" y="231562"/>
                  </a:moveTo>
                  <a:lnTo>
                    <a:pt x="225050" y="293530"/>
                  </a:lnTo>
                </a:path>
                <a:path w="1004570" h="408305">
                  <a:moveTo>
                    <a:pt x="225050" y="293530"/>
                  </a:moveTo>
                  <a:lnTo>
                    <a:pt x="225050" y="355497"/>
                  </a:lnTo>
                </a:path>
                <a:path w="1004570" h="408305">
                  <a:moveTo>
                    <a:pt x="185911" y="231562"/>
                  </a:moveTo>
                  <a:lnTo>
                    <a:pt x="264189" y="231562"/>
                  </a:lnTo>
                </a:path>
                <a:path w="1004570" h="408305">
                  <a:moveTo>
                    <a:pt x="185911" y="355497"/>
                  </a:moveTo>
                  <a:lnTo>
                    <a:pt x="264189" y="355497"/>
                  </a:lnTo>
                </a:path>
                <a:path w="1004570" h="408305">
                  <a:moveTo>
                    <a:pt x="409330" y="277222"/>
                  </a:moveTo>
                  <a:lnTo>
                    <a:pt x="409330" y="342451"/>
                  </a:lnTo>
                </a:path>
                <a:path w="1004570" h="408305">
                  <a:moveTo>
                    <a:pt x="409330" y="342451"/>
                  </a:moveTo>
                  <a:lnTo>
                    <a:pt x="409330" y="407680"/>
                  </a:lnTo>
                </a:path>
                <a:path w="1004570" h="408305">
                  <a:moveTo>
                    <a:pt x="370191" y="277222"/>
                  </a:moveTo>
                  <a:lnTo>
                    <a:pt x="448470" y="277222"/>
                  </a:lnTo>
                </a:path>
                <a:path w="1004570" h="408305">
                  <a:moveTo>
                    <a:pt x="370191" y="407680"/>
                  </a:moveTo>
                  <a:lnTo>
                    <a:pt x="448470" y="407680"/>
                  </a:lnTo>
                </a:path>
                <a:path w="1004570" h="408305">
                  <a:moveTo>
                    <a:pt x="595242" y="35875"/>
                  </a:moveTo>
                  <a:lnTo>
                    <a:pt x="595242" y="109258"/>
                  </a:lnTo>
                </a:path>
                <a:path w="1004570" h="408305">
                  <a:moveTo>
                    <a:pt x="595242" y="109258"/>
                  </a:moveTo>
                  <a:lnTo>
                    <a:pt x="595242" y="182640"/>
                  </a:lnTo>
                </a:path>
                <a:path w="1004570" h="408305">
                  <a:moveTo>
                    <a:pt x="556102" y="35875"/>
                  </a:moveTo>
                  <a:lnTo>
                    <a:pt x="634381" y="35875"/>
                  </a:lnTo>
                </a:path>
                <a:path w="1004570" h="408305">
                  <a:moveTo>
                    <a:pt x="556102" y="182640"/>
                  </a:moveTo>
                  <a:lnTo>
                    <a:pt x="634381" y="182640"/>
                  </a:lnTo>
                </a:path>
                <a:path w="1004570" h="408305">
                  <a:moveTo>
                    <a:pt x="779522" y="35875"/>
                  </a:moveTo>
                  <a:lnTo>
                    <a:pt x="779522" y="109258"/>
                  </a:lnTo>
                </a:path>
                <a:path w="1004570" h="408305">
                  <a:moveTo>
                    <a:pt x="779522" y="109258"/>
                  </a:moveTo>
                  <a:lnTo>
                    <a:pt x="779522" y="182640"/>
                  </a:lnTo>
                </a:path>
                <a:path w="1004570" h="408305">
                  <a:moveTo>
                    <a:pt x="740383" y="35875"/>
                  </a:moveTo>
                  <a:lnTo>
                    <a:pt x="818661" y="35875"/>
                  </a:lnTo>
                </a:path>
                <a:path w="1004570" h="408305">
                  <a:moveTo>
                    <a:pt x="740383" y="182640"/>
                  </a:moveTo>
                  <a:lnTo>
                    <a:pt x="818661" y="182640"/>
                  </a:lnTo>
                </a:path>
                <a:path w="1004570" h="408305">
                  <a:moveTo>
                    <a:pt x="965433" y="218516"/>
                  </a:moveTo>
                  <a:lnTo>
                    <a:pt x="965433" y="288637"/>
                  </a:lnTo>
                </a:path>
                <a:path w="1004570" h="408305">
                  <a:moveTo>
                    <a:pt x="965433" y="288637"/>
                  </a:moveTo>
                  <a:lnTo>
                    <a:pt x="965433" y="358758"/>
                  </a:lnTo>
                </a:path>
                <a:path w="1004570" h="408305">
                  <a:moveTo>
                    <a:pt x="926294" y="218516"/>
                  </a:moveTo>
                  <a:lnTo>
                    <a:pt x="1004573" y="218516"/>
                  </a:lnTo>
                </a:path>
              </a:pathLst>
            </a:custGeom>
            <a:ln w="978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018169" y="145634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278" y="0"/>
                  </a:lnTo>
                </a:path>
              </a:pathLst>
            </a:custGeom>
            <a:ln w="8153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202450" y="1302238"/>
              <a:ext cx="409575" cy="303530"/>
            </a:xfrm>
            <a:custGeom>
              <a:avLst/>
              <a:gdLst/>
              <a:ahLst/>
              <a:cxnLst/>
              <a:rect l="l" t="t" r="r" b="b"/>
              <a:pathLst>
                <a:path w="409575" h="303530">
                  <a:moveTo>
                    <a:pt x="39139" y="0"/>
                  </a:moveTo>
                  <a:lnTo>
                    <a:pt x="39139" y="70121"/>
                  </a:lnTo>
                </a:path>
                <a:path w="409575" h="303530">
                  <a:moveTo>
                    <a:pt x="39139" y="70121"/>
                  </a:moveTo>
                  <a:lnTo>
                    <a:pt x="39139" y="140242"/>
                  </a:lnTo>
                </a:path>
                <a:path w="409575" h="303530">
                  <a:moveTo>
                    <a:pt x="0" y="0"/>
                  </a:moveTo>
                  <a:lnTo>
                    <a:pt x="78278" y="0"/>
                  </a:lnTo>
                </a:path>
                <a:path w="409575" h="303530">
                  <a:moveTo>
                    <a:pt x="0" y="140242"/>
                  </a:moveTo>
                  <a:lnTo>
                    <a:pt x="78278" y="140242"/>
                  </a:lnTo>
                </a:path>
                <a:path w="409575" h="303530">
                  <a:moveTo>
                    <a:pt x="409330" y="220147"/>
                  </a:moveTo>
                  <a:lnTo>
                    <a:pt x="409330" y="303314"/>
                  </a:lnTo>
                </a:path>
              </a:pathLst>
            </a:custGeom>
            <a:ln w="978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611780" y="1605552"/>
              <a:ext cx="0" cy="80010"/>
            </a:xfrm>
            <a:custGeom>
              <a:avLst/>
              <a:gdLst/>
              <a:ahLst/>
              <a:cxnLst/>
              <a:rect l="l" t="t" r="r" b="b"/>
              <a:pathLst>
                <a:path w="0" h="80010">
                  <a:moveTo>
                    <a:pt x="0" y="0"/>
                  </a:moveTo>
                  <a:lnTo>
                    <a:pt x="0" y="79905"/>
                  </a:lnTo>
                </a:path>
              </a:pathLst>
            </a:custGeom>
            <a:ln w="978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572641" y="1522385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278" y="0"/>
                  </a:lnTo>
                </a:path>
              </a:pathLst>
            </a:custGeom>
            <a:ln w="978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7572641" y="1684642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278" y="0"/>
                  </a:lnTo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8128744" y="1630013"/>
              <a:ext cx="78740" cy="160020"/>
            </a:xfrm>
            <a:custGeom>
              <a:avLst/>
              <a:gdLst/>
              <a:ahLst/>
              <a:cxnLst/>
              <a:rect l="l" t="t" r="r" b="b"/>
              <a:pathLst>
                <a:path w="78740" h="160019">
                  <a:moveTo>
                    <a:pt x="39139" y="0"/>
                  </a:moveTo>
                  <a:lnTo>
                    <a:pt x="39139" y="79905"/>
                  </a:lnTo>
                </a:path>
                <a:path w="78740" h="160019">
                  <a:moveTo>
                    <a:pt x="39139" y="79905"/>
                  </a:moveTo>
                  <a:lnTo>
                    <a:pt x="39139" y="159810"/>
                  </a:lnTo>
                </a:path>
                <a:path w="78740" h="160019">
                  <a:moveTo>
                    <a:pt x="0" y="0"/>
                  </a:moveTo>
                  <a:lnTo>
                    <a:pt x="78278" y="0"/>
                  </a:lnTo>
                </a:path>
                <a:path w="78740" h="160019">
                  <a:moveTo>
                    <a:pt x="0" y="159810"/>
                  </a:moveTo>
                  <a:lnTo>
                    <a:pt x="78278" y="159810"/>
                  </a:lnTo>
                </a:path>
              </a:pathLst>
            </a:custGeom>
            <a:ln w="9784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907594" y="20849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091876" y="11293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38" y="0"/>
                  </a:moveTo>
                  <a:lnTo>
                    <a:pt x="0" y="39136"/>
                  </a:lnTo>
                  <a:lnTo>
                    <a:pt x="39138" y="78273"/>
                  </a:lnTo>
                  <a:lnTo>
                    <a:pt x="78277" y="39136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091875" y="11293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277786" y="135279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40" y="0"/>
                  </a:moveTo>
                  <a:lnTo>
                    <a:pt x="0" y="39137"/>
                  </a:lnTo>
                  <a:lnTo>
                    <a:pt x="39140" y="78275"/>
                  </a:lnTo>
                  <a:lnTo>
                    <a:pt x="78278" y="39137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277786" y="135279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6462067" y="140171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40" y="0"/>
                  </a:moveTo>
                  <a:lnTo>
                    <a:pt x="0" y="39137"/>
                  </a:lnTo>
                  <a:lnTo>
                    <a:pt x="39140" y="78275"/>
                  </a:lnTo>
                  <a:lnTo>
                    <a:pt x="78278" y="39137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462066" y="140171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647978" y="11685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8" y="0"/>
                  </a:moveTo>
                  <a:lnTo>
                    <a:pt x="0" y="39137"/>
                  </a:lnTo>
                  <a:lnTo>
                    <a:pt x="39138" y="78275"/>
                  </a:lnTo>
                  <a:lnTo>
                    <a:pt x="78278" y="39137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6647977" y="11685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832259" y="11685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8" y="0"/>
                  </a:moveTo>
                  <a:lnTo>
                    <a:pt x="0" y="39137"/>
                  </a:lnTo>
                  <a:lnTo>
                    <a:pt x="39138" y="78275"/>
                  </a:lnTo>
                  <a:lnTo>
                    <a:pt x="78277" y="39137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6832258" y="11685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018171" y="134789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8" y="0"/>
                  </a:moveTo>
                  <a:lnTo>
                    <a:pt x="0" y="39137"/>
                  </a:lnTo>
                  <a:lnTo>
                    <a:pt x="39138" y="78275"/>
                  </a:lnTo>
                  <a:lnTo>
                    <a:pt x="78277" y="39137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7018169" y="134789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7202450" y="133322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40" y="0"/>
                  </a:moveTo>
                  <a:lnTo>
                    <a:pt x="0" y="39137"/>
                  </a:lnTo>
                  <a:lnTo>
                    <a:pt x="39140" y="78273"/>
                  </a:lnTo>
                  <a:lnTo>
                    <a:pt x="78278" y="39137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7202450" y="133322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7572642" y="15664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0" y="39136"/>
                  </a:lnTo>
                  <a:lnTo>
                    <a:pt x="39138" y="78273"/>
                  </a:lnTo>
                  <a:lnTo>
                    <a:pt x="78278" y="39136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7572641" y="15664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8128746" y="16707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0" y="39136"/>
                  </a:lnTo>
                  <a:lnTo>
                    <a:pt x="39138" y="78273"/>
                  </a:lnTo>
                  <a:lnTo>
                    <a:pt x="78277" y="39136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8128744" y="16707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9" y="0"/>
                  </a:moveTo>
                  <a:lnTo>
                    <a:pt x="78278" y="39137"/>
                  </a:lnTo>
                  <a:lnTo>
                    <a:pt x="39139" y="78274"/>
                  </a:lnTo>
                  <a:lnTo>
                    <a:pt x="0" y="39137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5946733" y="1168518"/>
              <a:ext cx="2221230" cy="955675"/>
            </a:xfrm>
            <a:custGeom>
              <a:avLst/>
              <a:gdLst/>
              <a:ahLst/>
              <a:cxnLst/>
              <a:rect l="l" t="t" r="r" b="b"/>
              <a:pathLst>
                <a:path w="2221229" h="955675">
                  <a:moveTo>
                    <a:pt x="0" y="955603"/>
                  </a:moveTo>
                  <a:lnTo>
                    <a:pt x="0" y="955603"/>
                  </a:lnTo>
                  <a:lnTo>
                    <a:pt x="184280" y="119042"/>
                  </a:lnTo>
                  <a:lnTo>
                    <a:pt x="370191" y="161441"/>
                  </a:lnTo>
                  <a:lnTo>
                    <a:pt x="554472" y="293530"/>
                  </a:lnTo>
                  <a:lnTo>
                    <a:pt x="740383" y="0"/>
                  </a:lnTo>
                  <a:lnTo>
                    <a:pt x="740383" y="0"/>
                  </a:lnTo>
                  <a:lnTo>
                    <a:pt x="924663" y="86428"/>
                  </a:lnTo>
                  <a:lnTo>
                    <a:pt x="1110575" y="264177"/>
                  </a:lnTo>
                  <a:lnTo>
                    <a:pt x="1294855" y="208732"/>
                  </a:lnTo>
                  <a:lnTo>
                    <a:pt x="1665047" y="370174"/>
                  </a:lnTo>
                  <a:lnTo>
                    <a:pt x="2221150" y="577275"/>
                  </a:lnTo>
                </a:path>
              </a:pathLst>
            </a:custGeom>
            <a:ln w="19568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6091875" y="1083721"/>
              <a:ext cx="965835" cy="455295"/>
            </a:xfrm>
            <a:custGeom>
              <a:avLst/>
              <a:gdLst/>
              <a:ahLst/>
              <a:cxnLst/>
              <a:rect l="l" t="t" r="r" b="b"/>
              <a:pathLst>
                <a:path w="965834" h="455294">
                  <a:moveTo>
                    <a:pt x="39139" y="140242"/>
                  </a:moveTo>
                  <a:lnTo>
                    <a:pt x="39139" y="203840"/>
                  </a:lnTo>
                </a:path>
                <a:path w="965834" h="455294">
                  <a:moveTo>
                    <a:pt x="39139" y="203840"/>
                  </a:moveTo>
                  <a:lnTo>
                    <a:pt x="39139" y="267438"/>
                  </a:lnTo>
                </a:path>
                <a:path w="965834" h="455294">
                  <a:moveTo>
                    <a:pt x="0" y="140242"/>
                  </a:moveTo>
                  <a:lnTo>
                    <a:pt x="78278" y="140242"/>
                  </a:lnTo>
                </a:path>
                <a:path w="965834" h="455294">
                  <a:moveTo>
                    <a:pt x="0" y="267438"/>
                  </a:moveTo>
                  <a:lnTo>
                    <a:pt x="78278" y="267438"/>
                  </a:lnTo>
                </a:path>
                <a:path w="965834" h="455294">
                  <a:moveTo>
                    <a:pt x="225050" y="174487"/>
                  </a:moveTo>
                  <a:lnTo>
                    <a:pt x="225050" y="246239"/>
                  </a:lnTo>
                </a:path>
                <a:path w="965834" h="455294">
                  <a:moveTo>
                    <a:pt x="225050" y="246239"/>
                  </a:moveTo>
                  <a:lnTo>
                    <a:pt x="225050" y="317990"/>
                  </a:lnTo>
                </a:path>
                <a:path w="965834" h="455294">
                  <a:moveTo>
                    <a:pt x="185911" y="174487"/>
                  </a:moveTo>
                  <a:lnTo>
                    <a:pt x="264189" y="174487"/>
                  </a:lnTo>
                </a:path>
                <a:path w="965834" h="455294">
                  <a:moveTo>
                    <a:pt x="185911" y="317990"/>
                  </a:moveTo>
                  <a:lnTo>
                    <a:pt x="264189" y="317990"/>
                  </a:lnTo>
                </a:path>
                <a:path w="965834" h="455294">
                  <a:moveTo>
                    <a:pt x="409330" y="301683"/>
                  </a:moveTo>
                  <a:lnTo>
                    <a:pt x="409330" y="378327"/>
                  </a:lnTo>
                </a:path>
                <a:path w="965834" h="455294">
                  <a:moveTo>
                    <a:pt x="409330" y="378327"/>
                  </a:moveTo>
                  <a:lnTo>
                    <a:pt x="409330" y="454971"/>
                  </a:lnTo>
                </a:path>
                <a:path w="965834" h="455294">
                  <a:moveTo>
                    <a:pt x="370191" y="301683"/>
                  </a:moveTo>
                  <a:lnTo>
                    <a:pt x="448470" y="301683"/>
                  </a:lnTo>
                </a:path>
                <a:path w="965834" h="455294">
                  <a:moveTo>
                    <a:pt x="370191" y="454971"/>
                  </a:moveTo>
                  <a:lnTo>
                    <a:pt x="448470" y="454971"/>
                  </a:lnTo>
                </a:path>
                <a:path w="965834" h="455294">
                  <a:moveTo>
                    <a:pt x="595242" y="0"/>
                  </a:moveTo>
                  <a:lnTo>
                    <a:pt x="595242" y="84797"/>
                  </a:lnTo>
                </a:path>
                <a:path w="965834" h="455294">
                  <a:moveTo>
                    <a:pt x="595242" y="84797"/>
                  </a:moveTo>
                  <a:lnTo>
                    <a:pt x="595242" y="169595"/>
                  </a:lnTo>
                </a:path>
                <a:path w="965834" h="455294">
                  <a:moveTo>
                    <a:pt x="556102" y="0"/>
                  </a:moveTo>
                  <a:lnTo>
                    <a:pt x="634381" y="0"/>
                  </a:lnTo>
                </a:path>
                <a:path w="965834" h="455294">
                  <a:moveTo>
                    <a:pt x="556102" y="169595"/>
                  </a:moveTo>
                  <a:lnTo>
                    <a:pt x="634381" y="169595"/>
                  </a:lnTo>
                </a:path>
                <a:path w="965834" h="455294">
                  <a:moveTo>
                    <a:pt x="779522" y="92951"/>
                  </a:moveTo>
                  <a:lnTo>
                    <a:pt x="779522" y="171225"/>
                  </a:lnTo>
                </a:path>
                <a:path w="965834" h="455294">
                  <a:moveTo>
                    <a:pt x="779522" y="171225"/>
                  </a:moveTo>
                  <a:lnTo>
                    <a:pt x="779522" y="249500"/>
                  </a:lnTo>
                </a:path>
                <a:path w="965834" h="455294">
                  <a:moveTo>
                    <a:pt x="740383" y="92951"/>
                  </a:moveTo>
                  <a:lnTo>
                    <a:pt x="818661" y="92951"/>
                  </a:lnTo>
                </a:path>
                <a:path w="965834" h="455294">
                  <a:moveTo>
                    <a:pt x="740383" y="249500"/>
                  </a:moveTo>
                  <a:lnTo>
                    <a:pt x="818661" y="249500"/>
                  </a:lnTo>
                </a:path>
                <a:path w="965834" h="455294">
                  <a:moveTo>
                    <a:pt x="965433" y="273961"/>
                  </a:moveTo>
                  <a:lnTo>
                    <a:pt x="965433" y="348974"/>
                  </a:lnTo>
                </a:path>
              </a:pathLst>
            </a:custGeom>
            <a:ln w="978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7057308" y="1432696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w="0" h="27940">
                  <a:moveTo>
                    <a:pt x="0" y="0"/>
                  </a:moveTo>
                  <a:lnTo>
                    <a:pt x="0" y="27721"/>
                  </a:lnTo>
                </a:path>
              </a:pathLst>
            </a:custGeom>
            <a:ln w="978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018169" y="1295715"/>
              <a:ext cx="1149985" cy="450215"/>
            </a:xfrm>
            <a:custGeom>
              <a:avLst/>
              <a:gdLst/>
              <a:ahLst/>
              <a:cxnLst/>
              <a:rect l="l" t="t" r="r" b="b"/>
              <a:pathLst>
                <a:path w="1149984" h="450214">
                  <a:moveTo>
                    <a:pt x="0" y="61967"/>
                  </a:moveTo>
                  <a:lnTo>
                    <a:pt x="78278" y="61967"/>
                  </a:lnTo>
                </a:path>
                <a:path w="1149984" h="450214">
                  <a:moveTo>
                    <a:pt x="223419" y="0"/>
                  </a:moveTo>
                  <a:lnTo>
                    <a:pt x="223419" y="81536"/>
                  </a:lnTo>
                </a:path>
                <a:path w="1149984" h="450214">
                  <a:moveTo>
                    <a:pt x="223419" y="81536"/>
                  </a:moveTo>
                  <a:lnTo>
                    <a:pt x="223419" y="163072"/>
                  </a:lnTo>
                </a:path>
                <a:path w="1149984" h="450214">
                  <a:moveTo>
                    <a:pt x="184280" y="0"/>
                  </a:moveTo>
                  <a:lnTo>
                    <a:pt x="262558" y="0"/>
                  </a:lnTo>
                </a:path>
                <a:path w="1149984" h="450214">
                  <a:moveTo>
                    <a:pt x="184280" y="163072"/>
                  </a:moveTo>
                  <a:lnTo>
                    <a:pt x="262558" y="163072"/>
                  </a:lnTo>
                </a:path>
                <a:path w="1149984" h="450214">
                  <a:moveTo>
                    <a:pt x="593611" y="177748"/>
                  </a:moveTo>
                  <a:lnTo>
                    <a:pt x="593611" y="242977"/>
                  </a:lnTo>
                </a:path>
                <a:path w="1149984" h="450214">
                  <a:moveTo>
                    <a:pt x="593611" y="242977"/>
                  </a:moveTo>
                  <a:lnTo>
                    <a:pt x="593611" y="308206"/>
                  </a:lnTo>
                </a:path>
                <a:path w="1149984" h="450214">
                  <a:moveTo>
                    <a:pt x="554472" y="177748"/>
                  </a:moveTo>
                  <a:lnTo>
                    <a:pt x="632750" y="177748"/>
                  </a:lnTo>
                </a:path>
                <a:path w="1149984" h="450214">
                  <a:moveTo>
                    <a:pt x="554472" y="308206"/>
                  </a:moveTo>
                  <a:lnTo>
                    <a:pt x="632750" y="308206"/>
                  </a:lnTo>
                </a:path>
                <a:path w="1149984" h="450214">
                  <a:moveTo>
                    <a:pt x="1149714" y="397896"/>
                  </a:moveTo>
                  <a:lnTo>
                    <a:pt x="1149714" y="450079"/>
                  </a:lnTo>
                </a:path>
              </a:pathLst>
            </a:custGeom>
            <a:ln w="978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8167883" y="1745794"/>
              <a:ext cx="0" cy="50800"/>
            </a:xfrm>
            <a:custGeom>
              <a:avLst/>
              <a:gdLst/>
              <a:ahLst/>
              <a:cxnLst/>
              <a:rect l="l" t="t" r="r" b="b"/>
              <a:pathLst>
                <a:path w="0" h="50800">
                  <a:moveTo>
                    <a:pt x="0" y="0"/>
                  </a:moveTo>
                  <a:lnTo>
                    <a:pt x="0" y="50552"/>
                  </a:lnTo>
                </a:path>
              </a:pathLst>
            </a:custGeom>
            <a:ln w="978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8128744" y="1693611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278" y="0"/>
                  </a:lnTo>
                </a:path>
              </a:pathLst>
            </a:custGeom>
            <a:ln w="9784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8128744" y="1794716"/>
              <a:ext cx="78740" cy="0"/>
            </a:xfrm>
            <a:custGeom>
              <a:avLst/>
              <a:gdLst/>
              <a:ahLst/>
              <a:cxnLst/>
              <a:rect l="l" t="t" r="r" b="b"/>
              <a:pathLst>
                <a:path w="78740" h="0">
                  <a:moveTo>
                    <a:pt x="0" y="0"/>
                  </a:moveTo>
                  <a:lnTo>
                    <a:pt x="78278" y="0"/>
                  </a:lnTo>
                </a:path>
              </a:pathLst>
            </a:custGeom>
            <a:ln w="3261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5907594" y="20849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6091876" y="124842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38" y="0"/>
                  </a:moveTo>
                  <a:lnTo>
                    <a:pt x="0" y="78275"/>
                  </a:lnTo>
                  <a:lnTo>
                    <a:pt x="78277" y="78275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6091875" y="124842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6277786" y="1290822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40" y="0"/>
                  </a:moveTo>
                  <a:lnTo>
                    <a:pt x="0" y="78273"/>
                  </a:lnTo>
                  <a:lnTo>
                    <a:pt x="78278" y="78273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6277786" y="129082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6462067" y="142291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40" y="0"/>
                  </a:moveTo>
                  <a:lnTo>
                    <a:pt x="0" y="78273"/>
                  </a:lnTo>
                  <a:lnTo>
                    <a:pt x="78278" y="78273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6462066" y="142291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6647978" y="11293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8" y="0"/>
                  </a:moveTo>
                  <a:lnTo>
                    <a:pt x="0" y="78273"/>
                  </a:lnTo>
                  <a:lnTo>
                    <a:pt x="78278" y="78273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6647977" y="1129381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6832259" y="12158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8" y="0"/>
                  </a:moveTo>
                  <a:lnTo>
                    <a:pt x="0" y="78275"/>
                  </a:lnTo>
                  <a:lnTo>
                    <a:pt x="78277" y="78275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6832258" y="121580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7018171" y="139355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8" y="0"/>
                  </a:moveTo>
                  <a:lnTo>
                    <a:pt x="0" y="78275"/>
                  </a:lnTo>
                  <a:lnTo>
                    <a:pt x="78277" y="78275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7018169" y="139355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7202450" y="133811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40" y="0"/>
                  </a:moveTo>
                  <a:lnTo>
                    <a:pt x="0" y="78273"/>
                  </a:lnTo>
                  <a:lnTo>
                    <a:pt x="78278" y="78273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7202450" y="133811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7572642" y="149955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8" y="0"/>
                  </a:moveTo>
                  <a:lnTo>
                    <a:pt x="0" y="78275"/>
                  </a:lnTo>
                  <a:lnTo>
                    <a:pt x="78278" y="78275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7572641" y="149955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8128746" y="170665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0" y="78275"/>
                  </a:lnTo>
                  <a:lnTo>
                    <a:pt x="78277" y="78275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8128744" y="170665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9" y="0"/>
                  </a:moveTo>
                  <a:lnTo>
                    <a:pt x="78278" y="78274"/>
                  </a:lnTo>
                  <a:lnTo>
                    <a:pt x="0" y="78274"/>
                  </a:lnTo>
                  <a:lnTo>
                    <a:pt x="39139" y="0"/>
                  </a:lnTo>
                  <a:close/>
                </a:path>
              </a:pathLst>
            </a:custGeom>
            <a:ln w="3175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5946733" y="1388666"/>
              <a:ext cx="2221230" cy="735965"/>
            </a:xfrm>
            <a:custGeom>
              <a:avLst/>
              <a:gdLst/>
              <a:ahLst/>
              <a:cxnLst/>
              <a:rect l="l" t="t" r="r" b="b"/>
              <a:pathLst>
                <a:path w="2221229" h="735964">
                  <a:moveTo>
                    <a:pt x="0" y="735455"/>
                  </a:moveTo>
                  <a:lnTo>
                    <a:pt x="0" y="735455"/>
                  </a:lnTo>
                  <a:lnTo>
                    <a:pt x="184280" y="130457"/>
                  </a:lnTo>
                  <a:lnTo>
                    <a:pt x="370191" y="216886"/>
                  </a:lnTo>
                  <a:lnTo>
                    <a:pt x="554472" y="285376"/>
                  </a:lnTo>
                  <a:lnTo>
                    <a:pt x="740383" y="0"/>
                  </a:lnTo>
                  <a:lnTo>
                    <a:pt x="740383" y="0"/>
                  </a:lnTo>
                  <a:lnTo>
                    <a:pt x="924663" y="44029"/>
                  </a:lnTo>
                  <a:lnTo>
                    <a:pt x="1110575" y="110889"/>
                  </a:lnTo>
                  <a:lnTo>
                    <a:pt x="1294855" y="172856"/>
                  </a:lnTo>
                  <a:lnTo>
                    <a:pt x="1665047" y="335928"/>
                  </a:lnTo>
                  <a:lnTo>
                    <a:pt x="2221150" y="446817"/>
                  </a:lnTo>
                </a:path>
              </a:pathLst>
            </a:custGeom>
            <a:ln w="19568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6091875" y="1312022"/>
              <a:ext cx="2115185" cy="592455"/>
            </a:xfrm>
            <a:custGeom>
              <a:avLst/>
              <a:gdLst/>
              <a:ahLst/>
              <a:cxnLst/>
              <a:rect l="l" t="t" r="r" b="b"/>
              <a:pathLst>
                <a:path w="2115184" h="592455">
                  <a:moveTo>
                    <a:pt x="39139" y="132088"/>
                  </a:moveTo>
                  <a:lnTo>
                    <a:pt x="39139" y="207101"/>
                  </a:lnTo>
                </a:path>
                <a:path w="2115184" h="592455">
                  <a:moveTo>
                    <a:pt x="39139" y="207101"/>
                  </a:moveTo>
                  <a:lnTo>
                    <a:pt x="39139" y="282115"/>
                  </a:lnTo>
                </a:path>
                <a:path w="2115184" h="592455">
                  <a:moveTo>
                    <a:pt x="0" y="132088"/>
                  </a:moveTo>
                  <a:lnTo>
                    <a:pt x="78278" y="132088"/>
                  </a:lnTo>
                </a:path>
                <a:path w="2115184" h="592455">
                  <a:moveTo>
                    <a:pt x="0" y="282115"/>
                  </a:moveTo>
                  <a:lnTo>
                    <a:pt x="78278" y="282115"/>
                  </a:lnTo>
                </a:path>
                <a:path w="2115184" h="592455">
                  <a:moveTo>
                    <a:pt x="225050" y="225039"/>
                  </a:moveTo>
                  <a:lnTo>
                    <a:pt x="225050" y="293530"/>
                  </a:lnTo>
                </a:path>
                <a:path w="2115184" h="592455">
                  <a:moveTo>
                    <a:pt x="225050" y="293530"/>
                  </a:moveTo>
                  <a:lnTo>
                    <a:pt x="225050" y="362020"/>
                  </a:lnTo>
                </a:path>
                <a:path w="2115184" h="592455">
                  <a:moveTo>
                    <a:pt x="185911" y="225039"/>
                  </a:moveTo>
                  <a:lnTo>
                    <a:pt x="264189" y="225039"/>
                  </a:lnTo>
                </a:path>
                <a:path w="2115184" h="592455">
                  <a:moveTo>
                    <a:pt x="185911" y="362020"/>
                  </a:moveTo>
                  <a:lnTo>
                    <a:pt x="264189" y="362020"/>
                  </a:lnTo>
                </a:path>
                <a:path w="2115184" h="592455">
                  <a:moveTo>
                    <a:pt x="409330" y="296791"/>
                  </a:moveTo>
                  <a:lnTo>
                    <a:pt x="409330" y="362020"/>
                  </a:lnTo>
                </a:path>
                <a:path w="2115184" h="592455">
                  <a:moveTo>
                    <a:pt x="409330" y="362020"/>
                  </a:moveTo>
                  <a:lnTo>
                    <a:pt x="409330" y="427249"/>
                  </a:lnTo>
                </a:path>
                <a:path w="2115184" h="592455">
                  <a:moveTo>
                    <a:pt x="370191" y="296791"/>
                  </a:moveTo>
                  <a:lnTo>
                    <a:pt x="448470" y="296791"/>
                  </a:lnTo>
                </a:path>
                <a:path w="2115184" h="592455">
                  <a:moveTo>
                    <a:pt x="595242" y="0"/>
                  </a:moveTo>
                  <a:lnTo>
                    <a:pt x="595242" y="76643"/>
                  </a:lnTo>
                </a:path>
                <a:path w="2115184" h="592455">
                  <a:moveTo>
                    <a:pt x="595242" y="76643"/>
                  </a:moveTo>
                  <a:lnTo>
                    <a:pt x="595242" y="153287"/>
                  </a:lnTo>
                </a:path>
                <a:path w="2115184" h="592455">
                  <a:moveTo>
                    <a:pt x="556102" y="0"/>
                  </a:moveTo>
                  <a:lnTo>
                    <a:pt x="634381" y="0"/>
                  </a:lnTo>
                </a:path>
                <a:path w="2115184" h="592455">
                  <a:moveTo>
                    <a:pt x="556102" y="153287"/>
                  </a:moveTo>
                  <a:lnTo>
                    <a:pt x="634381" y="153287"/>
                  </a:lnTo>
                </a:path>
                <a:path w="2115184" h="592455">
                  <a:moveTo>
                    <a:pt x="779522" y="40768"/>
                  </a:moveTo>
                  <a:lnTo>
                    <a:pt x="779522" y="120673"/>
                  </a:lnTo>
                </a:path>
                <a:path w="2115184" h="592455">
                  <a:moveTo>
                    <a:pt x="779522" y="120673"/>
                  </a:moveTo>
                  <a:lnTo>
                    <a:pt x="779522" y="200578"/>
                  </a:lnTo>
                </a:path>
                <a:path w="2115184" h="592455">
                  <a:moveTo>
                    <a:pt x="740383" y="40768"/>
                  </a:moveTo>
                  <a:lnTo>
                    <a:pt x="818661" y="40768"/>
                  </a:lnTo>
                </a:path>
                <a:path w="2115184" h="592455">
                  <a:moveTo>
                    <a:pt x="740383" y="200578"/>
                  </a:moveTo>
                  <a:lnTo>
                    <a:pt x="818661" y="200578"/>
                  </a:lnTo>
                </a:path>
                <a:path w="2115184" h="592455">
                  <a:moveTo>
                    <a:pt x="965433" y="105996"/>
                  </a:moveTo>
                  <a:lnTo>
                    <a:pt x="965433" y="187533"/>
                  </a:lnTo>
                </a:path>
                <a:path w="2115184" h="592455">
                  <a:moveTo>
                    <a:pt x="965433" y="187533"/>
                  </a:moveTo>
                  <a:lnTo>
                    <a:pt x="965433" y="269069"/>
                  </a:lnTo>
                </a:path>
                <a:path w="2115184" h="592455">
                  <a:moveTo>
                    <a:pt x="926294" y="105996"/>
                  </a:moveTo>
                  <a:lnTo>
                    <a:pt x="1004573" y="105996"/>
                  </a:lnTo>
                </a:path>
                <a:path w="2115184" h="592455">
                  <a:moveTo>
                    <a:pt x="926294" y="269069"/>
                  </a:moveTo>
                  <a:lnTo>
                    <a:pt x="1004573" y="269069"/>
                  </a:lnTo>
                </a:path>
                <a:path w="2115184" h="592455">
                  <a:moveTo>
                    <a:pt x="1149714" y="184271"/>
                  </a:moveTo>
                  <a:lnTo>
                    <a:pt x="1149714" y="249500"/>
                  </a:lnTo>
                </a:path>
                <a:path w="2115184" h="592455">
                  <a:moveTo>
                    <a:pt x="1149714" y="249500"/>
                  </a:moveTo>
                  <a:lnTo>
                    <a:pt x="1149714" y="314729"/>
                  </a:lnTo>
                </a:path>
                <a:path w="2115184" h="592455">
                  <a:moveTo>
                    <a:pt x="1110575" y="184271"/>
                  </a:moveTo>
                  <a:lnTo>
                    <a:pt x="1188853" y="184271"/>
                  </a:lnTo>
                </a:path>
                <a:path w="2115184" h="592455">
                  <a:moveTo>
                    <a:pt x="1110575" y="314729"/>
                  </a:moveTo>
                  <a:lnTo>
                    <a:pt x="1188853" y="314729"/>
                  </a:lnTo>
                </a:path>
                <a:path w="2115184" h="592455">
                  <a:moveTo>
                    <a:pt x="1519905" y="347343"/>
                  </a:moveTo>
                  <a:lnTo>
                    <a:pt x="1519905" y="412572"/>
                  </a:lnTo>
                </a:path>
                <a:path w="2115184" h="592455">
                  <a:moveTo>
                    <a:pt x="1519905" y="412572"/>
                  </a:moveTo>
                  <a:lnTo>
                    <a:pt x="1519905" y="477801"/>
                  </a:lnTo>
                </a:path>
                <a:path w="2115184" h="592455">
                  <a:moveTo>
                    <a:pt x="1480766" y="347343"/>
                  </a:moveTo>
                  <a:lnTo>
                    <a:pt x="1559045" y="347343"/>
                  </a:lnTo>
                </a:path>
                <a:path w="2115184" h="592455">
                  <a:moveTo>
                    <a:pt x="1480766" y="477801"/>
                  </a:moveTo>
                  <a:lnTo>
                    <a:pt x="1559045" y="477801"/>
                  </a:lnTo>
                </a:path>
                <a:path w="2115184" h="592455">
                  <a:moveTo>
                    <a:pt x="2076008" y="454971"/>
                  </a:moveTo>
                  <a:lnTo>
                    <a:pt x="2076008" y="523461"/>
                  </a:lnTo>
                </a:path>
                <a:path w="2115184" h="592455">
                  <a:moveTo>
                    <a:pt x="2076008" y="523461"/>
                  </a:moveTo>
                  <a:lnTo>
                    <a:pt x="2076008" y="591952"/>
                  </a:lnTo>
                </a:path>
                <a:path w="2115184" h="592455">
                  <a:moveTo>
                    <a:pt x="2036869" y="454971"/>
                  </a:moveTo>
                  <a:lnTo>
                    <a:pt x="2115148" y="454971"/>
                  </a:lnTo>
                </a:path>
                <a:path w="2115184" h="592455">
                  <a:moveTo>
                    <a:pt x="2036869" y="591952"/>
                  </a:moveTo>
                  <a:lnTo>
                    <a:pt x="2115148" y="591952"/>
                  </a:lnTo>
                </a:path>
              </a:pathLst>
            </a:custGeom>
            <a:ln w="9784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5907595" y="208498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5907594" y="20849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6091876" y="147998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6091875" y="147998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40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6277786" y="156641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6277786" y="156641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6647978" y="134952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6647977" y="1349529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6832259" y="139355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6832258" y="139355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7018171" y="146041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7018169" y="146041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7202450" y="15223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7202450" y="152238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40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7572642" y="168545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7572641" y="1685458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8128746" y="179634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8128744" y="1796347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5946733" y="2001818"/>
              <a:ext cx="2221230" cy="122555"/>
            </a:xfrm>
            <a:custGeom>
              <a:avLst/>
              <a:gdLst/>
              <a:ahLst/>
              <a:cxnLst/>
              <a:rect l="l" t="t" r="r" b="b"/>
              <a:pathLst>
                <a:path w="2221229" h="122555">
                  <a:moveTo>
                    <a:pt x="0" y="122304"/>
                  </a:moveTo>
                  <a:lnTo>
                    <a:pt x="0" y="122304"/>
                  </a:lnTo>
                  <a:lnTo>
                    <a:pt x="184280" y="78274"/>
                  </a:lnTo>
                  <a:lnTo>
                    <a:pt x="370191" y="58706"/>
                  </a:lnTo>
                  <a:lnTo>
                    <a:pt x="554472" y="0"/>
                  </a:lnTo>
                  <a:lnTo>
                    <a:pt x="554472" y="0"/>
                  </a:lnTo>
                  <a:lnTo>
                    <a:pt x="740383" y="66859"/>
                  </a:lnTo>
                  <a:lnTo>
                    <a:pt x="924663" y="22830"/>
                  </a:lnTo>
                  <a:lnTo>
                    <a:pt x="1110575" y="11415"/>
                  </a:lnTo>
                  <a:lnTo>
                    <a:pt x="1294855" y="13045"/>
                  </a:lnTo>
                  <a:lnTo>
                    <a:pt x="1665047" y="11415"/>
                  </a:lnTo>
                  <a:lnTo>
                    <a:pt x="2221150" y="75013"/>
                  </a:lnTo>
                </a:path>
              </a:pathLst>
            </a:custGeom>
            <a:ln w="19568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6091875" y="1951265"/>
              <a:ext cx="2115185" cy="174625"/>
            </a:xfrm>
            <a:custGeom>
              <a:avLst/>
              <a:gdLst/>
              <a:ahLst/>
              <a:cxnLst/>
              <a:rect l="l" t="t" r="r" b="b"/>
              <a:pathLst>
                <a:path w="2115184" h="174625">
                  <a:moveTo>
                    <a:pt x="39139" y="83166"/>
                  </a:moveTo>
                  <a:lnTo>
                    <a:pt x="39139" y="128827"/>
                  </a:lnTo>
                </a:path>
                <a:path w="2115184" h="174625">
                  <a:moveTo>
                    <a:pt x="39139" y="128827"/>
                  </a:moveTo>
                  <a:lnTo>
                    <a:pt x="39139" y="174487"/>
                  </a:lnTo>
                </a:path>
                <a:path w="2115184" h="174625">
                  <a:moveTo>
                    <a:pt x="0" y="83166"/>
                  </a:moveTo>
                  <a:lnTo>
                    <a:pt x="78278" y="83166"/>
                  </a:lnTo>
                </a:path>
                <a:path w="2115184" h="174625">
                  <a:moveTo>
                    <a:pt x="0" y="174487"/>
                  </a:moveTo>
                  <a:lnTo>
                    <a:pt x="78278" y="174487"/>
                  </a:lnTo>
                </a:path>
                <a:path w="2115184" h="174625">
                  <a:moveTo>
                    <a:pt x="225050" y="63598"/>
                  </a:moveTo>
                  <a:lnTo>
                    <a:pt x="225050" y="109258"/>
                  </a:lnTo>
                </a:path>
                <a:path w="2115184" h="174625">
                  <a:moveTo>
                    <a:pt x="225050" y="109258"/>
                  </a:moveTo>
                  <a:lnTo>
                    <a:pt x="225050" y="154918"/>
                  </a:lnTo>
                </a:path>
                <a:path w="2115184" h="174625">
                  <a:moveTo>
                    <a:pt x="185911" y="63598"/>
                  </a:moveTo>
                  <a:lnTo>
                    <a:pt x="264189" y="63598"/>
                  </a:lnTo>
                </a:path>
                <a:path w="2115184" h="174625">
                  <a:moveTo>
                    <a:pt x="185911" y="154918"/>
                  </a:moveTo>
                  <a:lnTo>
                    <a:pt x="264189" y="154918"/>
                  </a:lnTo>
                </a:path>
                <a:path w="2115184" h="174625">
                  <a:moveTo>
                    <a:pt x="409330" y="0"/>
                  </a:moveTo>
                  <a:lnTo>
                    <a:pt x="409330" y="50552"/>
                  </a:lnTo>
                </a:path>
                <a:path w="2115184" h="174625">
                  <a:moveTo>
                    <a:pt x="409330" y="50552"/>
                  </a:moveTo>
                  <a:lnTo>
                    <a:pt x="409330" y="101104"/>
                  </a:lnTo>
                </a:path>
                <a:path w="2115184" h="174625">
                  <a:moveTo>
                    <a:pt x="370191" y="0"/>
                  </a:moveTo>
                  <a:lnTo>
                    <a:pt x="448470" y="0"/>
                  </a:lnTo>
                </a:path>
                <a:path w="2115184" h="174625">
                  <a:moveTo>
                    <a:pt x="370191" y="101104"/>
                  </a:moveTo>
                  <a:lnTo>
                    <a:pt x="448470" y="101104"/>
                  </a:lnTo>
                </a:path>
                <a:path w="2115184" h="174625">
                  <a:moveTo>
                    <a:pt x="595242" y="75013"/>
                  </a:moveTo>
                  <a:lnTo>
                    <a:pt x="595242" y="117412"/>
                  </a:lnTo>
                </a:path>
                <a:path w="2115184" h="174625">
                  <a:moveTo>
                    <a:pt x="595242" y="117412"/>
                  </a:moveTo>
                  <a:lnTo>
                    <a:pt x="595242" y="159810"/>
                  </a:lnTo>
                </a:path>
                <a:path w="2115184" h="174625">
                  <a:moveTo>
                    <a:pt x="556102" y="75013"/>
                  </a:moveTo>
                  <a:lnTo>
                    <a:pt x="634381" y="75013"/>
                  </a:lnTo>
                </a:path>
                <a:path w="2115184" h="174625">
                  <a:moveTo>
                    <a:pt x="556102" y="159810"/>
                  </a:moveTo>
                  <a:lnTo>
                    <a:pt x="634381" y="159810"/>
                  </a:lnTo>
                </a:path>
                <a:path w="2115184" h="174625">
                  <a:moveTo>
                    <a:pt x="779522" y="6522"/>
                  </a:moveTo>
                  <a:lnTo>
                    <a:pt x="779522" y="73382"/>
                  </a:lnTo>
                </a:path>
                <a:path w="2115184" h="174625">
                  <a:moveTo>
                    <a:pt x="779522" y="73382"/>
                  </a:moveTo>
                  <a:lnTo>
                    <a:pt x="779522" y="140242"/>
                  </a:lnTo>
                </a:path>
                <a:path w="2115184" h="174625">
                  <a:moveTo>
                    <a:pt x="740383" y="6522"/>
                  </a:moveTo>
                  <a:lnTo>
                    <a:pt x="818661" y="6522"/>
                  </a:lnTo>
                </a:path>
                <a:path w="2115184" h="174625">
                  <a:moveTo>
                    <a:pt x="740383" y="140242"/>
                  </a:moveTo>
                  <a:lnTo>
                    <a:pt x="818661" y="140242"/>
                  </a:lnTo>
                </a:path>
                <a:path w="2115184" h="174625">
                  <a:moveTo>
                    <a:pt x="965433" y="9784"/>
                  </a:moveTo>
                  <a:lnTo>
                    <a:pt x="965433" y="61967"/>
                  </a:lnTo>
                </a:path>
                <a:path w="2115184" h="174625">
                  <a:moveTo>
                    <a:pt x="965433" y="61967"/>
                  </a:moveTo>
                  <a:lnTo>
                    <a:pt x="965433" y="114150"/>
                  </a:lnTo>
                </a:path>
                <a:path w="2115184" h="174625">
                  <a:moveTo>
                    <a:pt x="926294" y="9784"/>
                  </a:moveTo>
                  <a:lnTo>
                    <a:pt x="1004573" y="9784"/>
                  </a:lnTo>
                </a:path>
                <a:path w="2115184" h="174625">
                  <a:moveTo>
                    <a:pt x="926294" y="114150"/>
                  </a:moveTo>
                  <a:lnTo>
                    <a:pt x="1004573" y="114150"/>
                  </a:lnTo>
                </a:path>
                <a:path w="2115184" h="174625">
                  <a:moveTo>
                    <a:pt x="1149714" y="13045"/>
                  </a:moveTo>
                  <a:lnTo>
                    <a:pt x="1149714" y="63598"/>
                  </a:lnTo>
                </a:path>
                <a:path w="2115184" h="174625">
                  <a:moveTo>
                    <a:pt x="1149714" y="63598"/>
                  </a:moveTo>
                  <a:lnTo>
                    <a:pt x="1149714" y="114150"/>
                  </a:lnTo>
                </a:path>
                <a:path w="2115184" h="174625">
                  <a:moveTo>
                    <a:pt x="1110575" y="13045"/>
                  </a:moveTo>
                  <a:lnTo>
                    <a:pt x="1188853" y="13045"/>
                  </a:lnTo>
                </a:path>
                <a:path w="2115184" h="174625">
                  <a:moveTo>
                    <a:pt x="1110575" y="114150"/>
                  </a:moveTo>
                  <a:lnTo>
                    <a:pt x="1188853" y="114150"/>
                  </a:lnTo>
                </a:path>
                <a:path w="2115184" h="174625">
                  <a:moveTo>
                    <a:pt x="1519905" y="4892"/>
                  </a:moveTo>
                  <a:lnTo>
                    <a:pt x="1519905" y="61967"/>
                  </a:lnTo>
                </a:path>
                <a:path w="2115184" h="174625">
                  <a:moveTo>
                    <a:pt x="1519905" y="61967"/>
                  </a:moveTo>
                  <a:lnTo>
                    <a:pt x="1519905" y="119042"/>
                  </a:lnTo>
                </a:path>
                <a:path w="2115184" h="174625">
                  <a:moveTo>
                    <a:pt x="1480766" y="4892"/>
                  </a:moveTo>
                  <a:lnTo>
                    <a:pt x="1559045" y="4892"/>
                  </a:lnTo>
                </a:path>
                <a:path w="2115184" h="174625">
                  <a:moveTo>
                    <a:pt x="1480766" y="119042"/>
                  </a:moveTo>
                  <a:lnTo>
                    <a:pt x="1559045" y="119042"/>
                  </a:lnTo>
                </a:path>
                <a:path w="2115184" h="174625">
                  <a:moveTo>
                    <a:pt x="2076008" y="81536"/>
                  </a:moveTo>
                  <a:lnTo>
                    <a:pt x="2076008" y="125565"/>
                  </a:lnTo>
                </a:path>
                <a:path w="2115184" h="174625">
                  <a:moveTo>
                    <a:pt x="2076008" y="125565"/>
                  </a:moveTo>
                  <a:lnTo>
                    <a:pt x="2076008" y="169595"/>
                  </a:lnTo>
                </a:path>
                <a:path w="2115184" h="174625">
                  <a:moveTo>
                    <a:pt x="2036869" y="81536"/>
                  </a:moveTo>
                  <a:lnTo>
                    <a:pt x="2115148" y="81536"/>
                  </a:lnTo>
                </a:path>
                <a:path w="2115184" h="174625">
                  <a:moveTo>
                    <a:pt x="2036869" y="169595"/>
                  </a:moveTo>
                  <a:lnTo>
                    <a:pt x="2115148" y="169595"/>
                  </a:lnTo>
                </a:path>
              </a:pathLst>
            </a:custGeom>
            <a:ln w="97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6643" y="2084033"/>
              <a:ext cx="80180" cy="80177"/>
            </a:xfrm>
            <a:prstGeom prst="rect">
              <a:avLst/>
            </a:prstGeom>
          </p:spPr>
        </p:pic>
        <p:sp>
          <p:nvSpPr>
            <p:cNvPr id="190" name="object 190" descr=""/>
            <p:cNvSpPr/>
            <p:nvPr/>
          </p:nvSpPr>
          <p:spPr>
            <a:xfrm>
              <a:off x="6091876" y="204095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38" y="0"/>
                  </a:moveTo>
                  <a:lnTo>
                    <a:pt x="23901" y="3074"/>
                  </a:lnTo>
                  <a:lnTo>
                    <a:pt x="11461" y="11461"/>
                  </a:lnTo>
                  <a:lnTo>
                    <a:pt x="3074" y="23901"/>
                  </a:lnTo>
                  <a:lnTo>
                    <a:pt x="0" y="39137"/>
                  </a:lnTo>
                  <a:lnTo>
                    <a:pt x="3074" y="54373"/>
                  </a:lnTo>
                  <a:lnTo>
                    <a:pt x="11461" y="66814"/>
                  </a:lnTo>
                  <a:lnTo>
                    <a:pt x="23901" y="75200"/>
                  </a:lnTo>
                  <a:lnTo>
                    <a:pt x="39138" y="78275"/>
                  </a:lnTo>
                  <a:lnTo>
                    <a:pt x="54375" y="75200"/>
                  </a:lnTo>
                  <a:lnTo>
                    <a:pt x="66816" y="66814"/>
                  </a:lnTo>
                  <a:lnTo>
                    <a:pt x="75202" y="54373"/>
                  </a:lnTo>
                  <a:lnTo>
                    <a:pt x="78277" y="39137"/>
                  </a:lnTo>
                  <a:lnTo>
                    <a:pt x="75202" y="23901"/>
                  </a:lnTo>
                  <a:lnTo>
                    <a:pt x="66816" y="11461"/>
                  </a:lnTo>
                  <a:lnTo>
                    <a:pt x="54375" y="3074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6091875" y="204095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278" y="39137"/>
                  </a:moveTo>
                  <a:lnTo>
                    <a:pt x="75203" y="54373"/>
                  </a:lnTo>
                  <a:lnTo>
                    <a:pt x="66816" y="66813"/>
                  </a:lnTo>
                  <a:lnTo>
                    <a:pt x="54376" y="75199"/>
                  </a:lnTo>
                  <a:lnTo>
                    <a:pt x="39139" y="78274"/>
                  </a:lnTo>
                  <a:lnTo>
                    <a:pt x="23902" y="75199"/>
                  </a:lnTo>
                  <a:lnTo>
                    <a:pt x="11461" y="66813"/>
                  </a:lnTo>
                  <a:lnTo>
                    <a:pt x="3074" y="54373"/>
                  </a:lnTo>
                  <a:lnTo>
                    <a:pt x="0" y="39137"/>
                  </a:lnTo>
                  <a:lnTo>
                    <a:pt x="3074" y="23900"/>
                  </a:lnTo>
                  <a:lnTo>
                    <a:pt x="11461" y="11460"/>
                  </a:lnTo>
                  <a:lnTo>
                    <a:pt x="23902" y="3074"/>
                  </a:lnTo>
                  <a:lnTo>
                    <a:pt x="39139" y="0"/>
                  </a:lnTo>
                  <a:lnTo>
                    <a:pt x="54376" y="3074"/>
                  </a:lnTo>
                  <a:lnTo>
                    <a:pt x="66816" y="11460"/>
                  </a:lnTo>
                  <a:lnTo>
                    <a:pt x="75203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6277786" y="202138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39140" y="0"/>
                  </a:moveTo>
                  <a:lnTo>
                    <a:pt x="23902" y="3074"/>
                  </a:lnTo>
                  <a:lnTo>
                    <a:pt x="11461" y="11461"/>
                  </a:lnTo>
                  <a:lnTo>
                    <a:pt x="3075" y="23901"/>
                  </a:lnTo>
                  <a:lnTo>
                    <a:pt x="0" y="39137"/>
                  </a:lnTo>
                  <a:lnTo>
                    <a:pt x="3075" y="54373"/>
                  </a:lnTo>
                  <a:lnTo>
                    <a:pt x="11461" y="66814"/>
                  </a:lnTo>
                  <a:lnTo>
                    <a:pt x="23902" y="75200"/>
                  </a:lnTo>
                  <a:lnTo>
                    <a:pt x="39140" y="78275"/>
                  </a:lnTo>
                  <a:lnTo>
                    <a:pt x="54377" y="75200"/>
                  </a:lnTo>
                  <a:lnTo>
                    <a:pt x="66817" y="66814"/>
                  </a:lnTo>
                  <a:lnTo>
                    <a:pt x="75204" y="54373"/>
                  </a:lnTo>
                  <a:lnTo>
                    <a:pt x="78278" y="39137"/>
                  </a:lnTo>
                  <a:lnTo>
                    <a:pt x="75204" y="23901"/>
                  </a:lnTo>
                  <a:lnTo>
                    <a:pt x="66817" y="11461"/>
                  </a:lnTo>
                  <a:lnTo>
                    <a:pt x="54377" y="3074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6277786" y="202138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39" h="78739">
                  <a:moveTo>
                    <a:pt x="78278" y="39137"/>
                  </a:moveTo>
                  <a:lnTo>
                    <a:pt x="75203" y="54373"/>
                  </a:lnTo>
                  <a:lnTo>
                    <a:pt x="66816" y="66813"/>
                  </a:lnTo>
                  <a:lnTo>
                    <a:pt x="54376" y="75199"/>
                  </a:lnTo>
                  <a:lnTo>
                    <a:pt x="39139" y="78274"/>
                  </a:lnTo>
                  <a:lnTo>
                    <a:pt x="23902" y="75199"/>
                  </a:lnTo>
                  <a:lnTo>
                    <a:pt x="11461" y="66813"/>
                  </a:lnTo>
                  <a:lnTo>
                    <a:pt x="3074" y="54373"/>
                  </a:lnTo>
                  <a:lnTo>
                    <a:pt x="0" y="39137"/>
                  </a:lnTo>
                  <a:lnTo>
                    <a:pt x="3074" y="23900"/>
                  </a:lnTo>
                  <a:lnTo>
                    <a:pt x="11461" y="11460"/>
                  </a:lnTo>
                  <a:lnTo>
                    <a:pt x="23902" y="3074"/>
                  </a:lnTo>
                  <a:lnTo>
                    <a:pt x="39139" y="0"/>
                  </a:lnTo>
                  <a:lnTo>
                    <a:pt x="54376" y="3074"/>
                  </a:lnTo>
                  <a:lnTo>
                    <a:pt x="66816" y="11460"/>
                  </a:lnTo>
                  <a:lnTo>
                    <a:pt x="75203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6462067" y="196268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40" y="0"/>
                  </a:moveTo>
                  <a:lnTo>
                    <a:pt x="23902" y="3074"/>
                  </a:lnTo>
                  <a:lnTo>
                    <a:pt x="11461" y="11460"/>
                  </a:lnTo>
                  <a:lnTo>
                    <a:pt x="3075" y="23900"/>
                  </a:lnTo>
                  <a:lnTo>
                    <a:pt x="0" y="39136"/>
                  </a:lnTo>
                  <a:lnTo>
                    <a:pt x="3075" y="54373"/>
                  </a:lnTo>
                  <a:lnTo>
                    <a:pt x="11461" y="66813"/>
                  </a:lnTo>
                  <a:lnTo>
                    <a:pt x="23902" y="75199"/>
                  </a:lnTo>
                  <a:lnTo>
                    <a:pt x="39140" y="78273"/>
                  </a:lnTo>
                  <a:lnTo>
                    <a:pt x="54376" y="75199"/>
                  </a:lnTo>
                  <a:lnTo>
                    <a:pt x="66817" y="66813"/>
                  </a:lnTo>
                  <a:lnTo>
                    <a:pt x="75203" y="54373"/>
                  </a:lnTo>
                  <a:lnTo>
                    <a:pt x="78278" y="39136"/>
                  </a:lnTo>
                  <a:lnTo>
                    <a:pt x="75203" y="23900"/>
                  </a:lnTo>
                  <a:lnTo>
                    <a:pt x="66817" y="11460"/>
                  </a:lnTo>
                  <a:lnTo>
                    <a:pt x="54376" y="3074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6462066" y="196268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39137"/>
                  </a:moveTo>
                  <a:lnTo>
                    <a:pt x="75203" y="54373"/>
                  </a:lnTo>
                  <a:lnTo>
                    <a:pt x="66816" y="66813"/>
                  </a:lnTo>
                  <a:lnTo>
                    <a:pt x="54376" y="75199"/>
                  </a:lnTo>
                  <a:lnTo>
                    <a:pt x="39139" y="78274"/>
                  </a:lnTo>
                  <a:lnTo>
                    <a:pt x="23902" y="75199"/>
                  </a:lnTo>
                  <a:lnTo>
                    <a:pt x="11461" y="66813"/>
                  </a:lnTo>
                  <a:lnTo>
                    <a:pt x="3074" y="54373"/>
                  </a:lnTo>
                  <a:lnTo>
                    <a:pt x="0" y="39137"/>
                  </a:lnTo>
                  <a:lnTo>
                    <a:pt x="3074" y="23900"/>
                  </a:lnTo>
                  <a:lnTo>
                    <a:pt x="11461" y="11460"/>
                  </a:lnTo>
                  <a:lnTo>
                    <a:pt x="23902" y="3074"/>
                  </a:lnTo>
                  <a:lnTo>
                    <a:pt x="39139" y="0"/>
                  </a:lnTo>
                  <a:lnTo>
                    <a:pt x="54376" y="3074"/>
                  </a:lnTo>
                  <a:lnTo>
                    <a:pt x="66816" y="11460"/>
                  </a:lnTo>
                  <a:lnTo>
                    <a:pt x="75203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6647978" y="202954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23907" y="3074"/>
                  </a:lnTo>
                  <a:lnTo>
                    <a:pt x="11466" y="11461"/>
                  </a:lnTo>
                  <a:lnTo>
                    <a:pt x="3076" y="23901"/>
                  </a:lnTo>
                  <a:lnTo>
                    <a:pt x="0" y="39137"/>
                  </a:lnTo>
                  <a:lnTo>
                    <a:pt x="3076" y="54373"/>
                  </a:lnTo>
                  <a:lnTo>
                    <a:pt x="11466" y="66814"/>
                  </a:lnTo>
                  <a:lnTo>
                    <a:pt x="23907" y="75200"/>
                  </a:lnTo>
                  <a:lnTo>
                    <a:pt x="39138" y="78275"/>
                  </a:lnTo>
                  <a:lnTo>
                    <a:pt x="54370" y="75200"/>
                  </a:lnTo>
                  <a:lnTo>
                    <a:pt x="66812" y="66814"/>
                  </a:lnTo>
                  <a:lnTo>
                    <a:pt x="75202" y="54373"/>
                  </a:lnTo>
                  <a:lnTo>
                    <a:pt x="78278" y="39137"/>
                  </a:lnTo>
                  <a:lnTo>
                    <a:pt x="75202" y="23901"/>
                  </a:lnTo>
                  <a:lnTo>
                    <a:pt x="66812" y="11461"/>
                  </a:lnTo>
                  <a:lnTo>
                    <a:pt x="54370" y="3074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6647977" y="202954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39137"/>
                  </a:moveTo>
                  <a:lnTo>
                    <a:pt x="75201" y="54373"/>
                  </a:lnTo>
                  <a:lnTo>
                    <a:pt x="66811" y="66813"/>
                  </a:lnTo>
                  <a:lnTo>
                    <a:pt x="54370" y="75199"/>
                  </a:lnTo>
                  <a:lnTo>
                    <a:pt x="39139" y="78274"/>
                  </a:lnTo>
                  <a:lnTo>
                    <a:pt x="23907" y="75199"/>
                  </a:lnTo>
                  <a:lnTo>
                    <a:pt x="11466" y="66813"/>
                  </a:lnTo>
                  <a:lnTo>
                    <a:pt x="3076" y="54373"/>
                  </a:lnTo>
                  <a:lnTo>
                    <a:pt x="0" y="39137"/>
                  </a:lnTo>
                  <a:lnTo>
                    <a:pt x="3076" y="23900"/>
                  </a:lnTo>
                  <a:lnTo>
                    <a:pt x="11466" y="11460"/>
                  </a:lnTo>
                  <a:lnTo>
                    <a:pt x="23907" y="3074"/>
                  </a:lnTo>
                  <a:lnTo>
                    <a:pt x="39139" y="0"/>
                  </a:lnTo>
                  <a:lnTo>
                    <a:pt x="54370" y="3074"/>
                  </a:lnTo>
                  <a:lnTo>
                    <a:pt x="66811" y="11460"/>
                  </a:lnTo>
                  <a:lnTo>
                    <a:pt x="75201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6832259" y="198551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23907" y="3074"/>
                  </a:lnTo>
                  <a:lnTo>
                    <a:pt x="11466" y="11461"/>
                  </a:lnTo>
                  <a:lnTo>
                    <a:pt x="3076" y="23901"/>
                  </a:lnTo>
                  <a:lnTo>
                    <a:pt x="0" y="39137"/>
                  </a:lnTo>
                  <a:lnTo>
                    <a:pt x="3076" y="54373"/>
                  </a:lnTo>
                  <a:lnTo>
                    <a:pt x="11466" y="66814"/>
                  </a:lnTo>
                  <a:lnTo>
                    <a:pt x="23907" y="75200"/>
                  </a:lnTo>
                  <a:lnTo>
                    <a:pt x="39138" y="78275"/>
                  </a:lnTo>
                  <a:lnTo>
                    <a:pt x="54370" y="75200"/>
                  </a:lnTo>
                  <a:lnTo>
                    <a:pt x="66811" y="66814"/>
                  </a:lnTo>
                  <a:lnTo>
                    <a:pt x="75200" y="54373"/>
                  </a:lnTo>
                  <a:lnTo>
                    <a:pt x="78277" y="39137"/>
                  </a:lnTo>
                  <a:lnTo>
                    <a:pt x="75200" y="23901"/>
                  </a:lnTo>
                  <a:lnTo>
                    <a:pt x="66811" y="11461"/>
                  </a:lnTo>
                  <a:lnTo>
                    <a:pt x="54370" y="3074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6832258" y="198551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39137"/>
                  </a:moveTo>
                  <a:lnTo>
                    <a:pt x="75201" y="54373"/>
                  </a:lnTo>
                  <a:lnTo>
                    <a:pt x="66811" y="66813"/>
                  </a:lnTo>
                  <a:lnTo>
                    <a:pt x="54370" y="75199"/>
                  </a:lnTo>
                  <a:lnTo>
                    <a:pt x="39139" y="78274"/>
                  </a:lnTo>
                  <a:lnTo>
                    <a:pt x="23907" y="75199"/>
                  </a:lnTo>
                  <a:lnTo>
                    <a:pt x="11466" y="66813"/>
                  </a:lnTo>
                  <a:lnTo>
                    <a:pt x="3076" y="54373"/>
                  </a:lnTo>
                  <a:lnTo>
                    <a:pt x="0" y="39137"/>
                  </a:lnTo>
                  <a:lnTo>
                    <a:pt x="3076" y="23900"/>
                  </a:lnTo>
                  <a:lnTo>
                    <a:pt x="11466" y="11460"/>
                  </a:lnTo>
                  <a:lnTo>
                    <a:pt x="23907" y="3074"/>
                  </a:lnTo>
                  <a:lnTo>
                    <a:pt x="39139" y="0"/>
                  </a:lnTo>
                  <a:lnTo>
                    <a:pt x="54370" y="3074"/>
                  </a:lnTo>
                  <a:lnTo>
                    <a:pt x="66811" y="11460"/>
                  </a:lnTo>
                  <a:lnTo>
                    <a:pt x="75201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7018171" y="197409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23907" y="3074"/>
                  </a:lnTo>
                  <a:lnTo>
                    <a:pt x="11466" y="11461"/>
                  </a:lnTo>
                  <a:lnTo>
                    <a:pt x="3076" y="23901"/>
                  </a:lnTo>
                  <a:lnTo>
                    <a:pt x="0" y="39137"/>
                  </a:lnTo>
                  <a:lnTo>
                    <a:pt x="3076" y="54373"/>
                  </a:lnTo>
                  <a:lnTo>
                    <a:pt x="11466" y="66814"/>
                  </a:lnTo>
                  <a:lnTo>
                    <a:pt x="23907" y="75200"/>
                  </a:lnTo>
                  <a:lnTo>
                    <a:pt x="39138" y="78275"/>
                  </a:lnTo>
                  <a:lnTo>
                    <a:pt x="54370" y="75200"/>
                  </a:lnTo>
                  <a:lnTo>
                    <a:pt x="66811" y="66814"/>
                  </a:lnTo>
                  <a:lnTo>
                    <a:pt x="75200" y="54373"/>
                  </a:lnTo>
                  <a:lnTo>
                    <a:pt x="78277" y="39137"/>
                  </a:lnTo>
                  <a:lnTo>
                    <a:pt x="75200" y="23901"/>
                  </a:lnTo>
                  <a:lnTo>
                    <a:pt x="66811" y="11461"/>
                  </a:lnTo>
                  <a:lnTo>
                    <a:pt x="54370" y="3074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7018169" y="197409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39137"/>
                  </a:moveTo>
                  <a:lnTo>
                    <a:pt x="75201" y="54373"/>
                  </a:lnTo>
                  <a:lnTo>
                    <a:pt x="66811" y="66813"/>
                  </a:lnTo>
                  <a:lnTo>
                    <a:pt x="54370" y="75199"/>
                  </a:lnTo>
                  <a:lnTo>
                    <a:pt x="39139" y="78274"/>
                  </a:lnTo>
                  <a:lnTo>
                    <a:pt x="23907" y="75199"/>
                  </a:lnTo>
                  <a:lnTo>
                    <a:pt x="11466" y="66813"/>
                  </a:lnTo>
                  <a:lnTo>
                    <a:pt x="3076" y="54373"/>
                  </a:lnTo>
                  <a:lnTo>
                    <a:pt x="0" y="39137"/>
                  </a:lnTo>
                  <a:lnTo>
                    <a:pt x="3076" y="23900"/>
                  </a:lnTo>
                  <a:lnTo>
                    <a:pt x="11466" y="11460"/>
                  </a:lnTo>
                  <a:lnTo>
                    <a:pt x="23907" y="3074"/>
                  </a:lnTo>
                  <a:lnTo>
                    <a:pt x="39139" y="0"/>
                  </a:lnTo>
                  <a:lnTo>
                    <a:pt x="54370" y="3074"/>
                  </a:lnTo>
                  <a:lnTo>
                    <a:pt x="66811" y="11460"/>
                  </a:lnTo>
                  <a:lnTo>
                    <a:pt x="75201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7202450" y="197572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40" y="0"/>
                  </a:moveTo>
                  <a:lnTo>
                    <a:pt x="23908" y="3074"/>
                  </a:lnTo>
                  <a:lnTo>
                    <a:pt x="11466" y="11461"/>
                  </a:lnTo>
                  <a:lnTo>
                    <a:pt x="3076" y="23901"/>
                  </a:lnTo>
                  <a:lnTo>
                    <a:pt x="0" y="39137"/>
                  </a:lnTo>
                  <a:lnTo>
                    <a:pt x="3076" y="54373"/>
                  </a:lnTo>
                  <a:lnTo>
                    <a:pt x="11466" y="66814"/>
                  </a:lnTo>
                  <a:lnTo>
                    <a:pt x="23908" y="75200"/>
                  </a:lnTo>
                  <a:lnTo>
                    <a:pt x="39140" y="78275"/>
                  </a:lnTo>
                  <a:lnTo>
                    <a:pt x="54371" y="75200"/>
                  </a:lnTo>
                  <a:lnTo>
                    <a:pt x="66812" y="66814"/>
                  </a:lnTo>
                  <a:lnTo>
                    <a:pt x="75202" y="54373"/>
                  </a:lnTo>
                  <a:lnTo>
                    <a:pt x="78278" y="39137"/>
                  </a:lnTo>
                  <a:lnTo>
                    <a:pt x="75202" y="23901"/>
                  </a:lnTo>
                  <a:lnTo>
                    <a:pt x="66812" y="11461"/>
                  </a:lnTo>
                  <a:lnTo>
                    <a:pt x="54371" y="3074"/>
                  </a:lnTo>
                  <a:lnTo>
                    <a:pt x="3914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7202450" y="1975726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39137"/>
                  </a:moveTo>
                  <a:lnTo>
                    <a:pt x="75201" y="54373"/>
                  </a:lnTo>
                  <a:lnTo>
                    <a:pt x="66811" y="66813"/>
                  </a:lnTo>
                  <a:lnTo>
                    <a:pt x="54370" y="75199"/>
                  </a:lnTo>
                  <a:lnTo>
                    <a:pt x="39139" y="78274"/>
                  </a:lnTo>
                  <a:lnTo>
                    <a:pt x="23907" y="75199"/>
                  </a:lnTo>
                  <a:lnTo>
                    <a:pt x="11466" y="66813"/>
                  </a:lnTo>
                  <a:lnTo>
                    <a:pt x="3076" y="54373"/>
                  </a:lnTo>
                  <a:lnTo>
                    <a:pt x="0" y="39137"/>
                  </a:lnTo>
                  <a:lnTo>
                    <a:pt x="3076" y="23900"/>
                  </a:lnTo>
                  <a:lnTo>
                    <a:pt x="11466" y="11460"/>
                  </a:lnTo>
                  <a:lnTo>
                    <a:pt x="23907" y="3074"/>
                  </a:lnTo>
                  <a:lnTo>
                    <a:pt x="39139" y="0"/>
                  </a:lnTo>
                  <a:lnTo>
                    <a:pt x="54370" y="3074"/>
                  </a:lnTo>
                  <a:lnTo>
                    <a:pt x="66811" y="11460"/>
                  </a:lnTo>
                  <a:lnTo>
                    <a:pt x="75201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7572642" y="197409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23907" y="3074"/>
                  </a:lnTo>
                  <a:lnTo>
                    <a:pt x="11466" y="11461"/>
                  </a:lnTo>
                  <a:lnTo>
                    <a:pt x="3076" y="23901"/>
                  </a:lnTo>
                  <a:lnTo>
                    <a:pt x="0" y="39137"/>
                  </a:lnTo>
                  <a:lnTo>
                    <a:pt x="3076" y="54373"/>
                  </a:lnTo>
                  <a:lnTo>
                    <a:pt x="11466" y="66814"/>
                  </a:lnTo>
                  <a:lnTo>
                    <a:pt x="23907" y="75200"/>
                  </a:lnTo>
                  <a:lnTo>
                    <a:pt x="39138" y="78275"/>
                  </a:lnTo>
                  <a:lnTo>
                    <a:pt x="54370" y="75200"/>
                  </a:lnTo>
                  <a:lnTo>
                    <a:pt x="66812" y="66814"/>
                  </a:lnTo>
                  <a:lnTo>
                    <a:pt x="75202" y="54373"/>
                  </a:lnTo>
                  <a:lnTo>
                    <a:pt x="78278" y="39137"/>
                  </a:lnTo>
                  <a:lnTo>
                    <a:pt x="75202" y="23901"/>
                  </a:lnTo>
                  <a:lnTo>
                    <a:pt x="66812" y="11461"/>
                  </a:lnTo>
                  <a:lnTo>
                    <a:pt x="54370" y="3074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7572641" y="197409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39137"/>
                  </a:moveTo>
                  <a:lnTo>
                    <a:pt x="75201" y="54373"/>
                  </a:lnTo>
                  <a:lnTo>
                    <a:pt x="66811" y="66813"/>
                  </a:lnTo>
                  <a:lnTo>
                    <a:pt x="54370" y="75199"/>
                  </a:lnTo>
                  <a:lnTo>
                    <a:pt x="39139" y="78274"/>
                  </a:lnTo>
                  <a:lnTo>
                    <a:pt x="23907" y="75199"/>
                  </a:lnTo>
                  <a:lnTo>
                    <a:pt x="11466" y="66813"/>
                  </a:lnTo>
                  <a:lnTo>
                    <a:pt x="3076" y="54373"/>
                  </a:lnTo>
                  <a:lnTo>
                    <a:pt x="0" y="39137"/>
                  </a:lnTo>
                  <a:lnTo>
                    <a:pt x="3076" y="23900"/>
                  </a:lnTo>
                  <a:lnTo>
                    <a:pt x="11466" y="11460"/>
                  </a:lnTo>
                  <a:lnTo>
                    <a:pt x="23907" y="3074"/>
                  </a:lnTo>
                  <a:lnTo>
                    <a:pt x="39139" y="0"/>
                  </a:lnTo>
                  <a:lnTo>
                    <a:pt x="54370" y="3074"/>
                  </a:lnTo>
                  <a:lnTo>
                    <a:pt x="66811" y="11460"/>
                  </a:lnTo>
                  <a:lnTo>
                    <a:pt x="75201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8128746" y="2037693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39138" y="0"/>
                  </a:moveTo>
                  <a:lnTo>
                    <a:pt x="23907" y="3074"/>
                  </a:lnTo>
                  <a:lnTo>
                    <a:pt x="11466" y="11461"/>
                  </a:lnTo>
                  <a:lnTo>
                    <a:pt x="3076" y="23901"/>
                  </a:lnTo>
                  <a:lnTo>
                    <a:pt x="0" y="39137"/>
                  </a:lnTo>
                  <a:lnTo>
                    <a:pt x="3076" y="54373"/>
                  </a:lnTo>
                  <a:lnTo>
                    <a:pt x="11466" y="66814"/>
                  </a:lnTo>
                  <a:lnTo>
                    <a:pt x="23907" y="75200"/>
                  </a:lnTo>
                  <a:lnTo>
                    <a:pt x="39138" y="78275"/>
                  </a:lnTo>
                  <a:lnTo>
                    <a:pt x="54370" y="75200"/>
                  </a:lnTo>
                  <a:lnTo>
                    <a:pt x="66811" y="66814"/>
                  </a:lnTo>
                  <a:lnTo>
                    <a:pt x="75200" y="54373"/>
                  </a:lnTo>
                  <a:lnTo>
                    <a:pt x="78277" y="39137"/>
                  </a:lnTo>
                  <a:lnTo>
                    <a:pt x="75200" y="23901"/>
                  </a:lnTo>
                  <a:lnTo>
                    <a:pt x="66811" y="11461"/>
                  </a:lnTo>
                  <a:lnTo>
                    <a:pt x="54370" y="3074"/>
                  </a:lnTo>
                  <a:lnTo>
                    <a:pt x="39138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8128744" y="2037694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39137"/>
                  </a:moveTo>
                  <a:lnTo>
                    <a:pt x="75201" y="54373"/>
                  </a:lnTo>
                  <a:lnTo>
                    <a:pt x="66811" y="66813"/>
                  </a:lnTo>
                  <a:lnTo>
                    <a:pt x="54370" y="75199"/>
                  </a:lnTo>
                  <a:lnTo>
                    <a:pt x="39139" y="78274"/>
                  </a:lnTo>
                  <a:lnTo>
                    <a:pt x="23907" y="75199"/>
                  </a:lnTo>
                  <a:lnTo>
                    <a:pt x="11466" y="66813"/>
                  </a:lnTo>
                  <a:lnTo>
                    <a:pt x="3076" y="54373"/>
                  </a:lnTo>
                  <a:lnTo>
                    <a:pt x="0" y="39137"/>
                  </a:lnTo>
                  <a:lnTo>
                    <a:pt x="3076" y="23900"/>
                  </a:lnTo>
                  <a:lnTo>
                    <a:pt x="11466" y="11460"/>
                  </a:lnTo>
                  <a:lnTo>
                    <a:pt x="23907" y="3074"/>
                  </a:lnTo>
                  <a:lnTo>
                    <a:pt x="39139" y="0"/>
                  </a:lnTo>
                  <a:lnTo>
                    <a:pt x="54370" y="3074"/>
                  </a:lnTo>
                  <a:lnTo>
                    <a:pt x="66811" y="11460"/>
                  </a:lnTo>
                  <a:lnTo>
                    <a:pt x="75201" y="23900"/>
                  </a:lnTo>
                  <a:lnTo>
                    <a:pt x="78278" y="39137"/>
                  </a:lnTo>
                  <a:close/>
                </a:path>
              </a:pathLst>
            </a:custGeom>
            <a:ln w="317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8" name="object 208" descr=""/>
          <p:cNvSpPr txBox="1"/>
          <p:nvPr/>
        </p:nvSpPr>
        <p:spPr>
          <a:xfrm>
            <a:off x="5680621" y="2041518"/>
            <a:ext cx="181610" cy="594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95"/>
              </a:spcBef>
            </a:pPr>
            <a:r>
              <a:rPr dirty="0" sz="850" spc="-50">
                <a:latin typeface="Arial"/>
                <a:cs typeface="Arial"/>
              </a:rPr>
              <a:t>0</a:t>
            </a:r>
            <a:endParaRPr sz="8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15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715"/>
              </a:spcBef>
            </a:pPr>
            <a:r>
              <a:rPr dirty="0" sz="850" spc="-10">
                <a:latin typeface="Arial"/>
                <a:cs typeface="Arial"/>
              </a:rPr>
              <a:t>-</a:t>
            </a:r>
            <a:r>
              <a:rPr dirty="0" sz="850" spc="-3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</p:txBody>
      </p:sp>
      <p:sp>
        <p:nvSpPr>
          <p:cNvPr id="209" name="object 209" descr=""/>
          <p:cNvSpPr txBox="1"/>
          <p:nvPr/>
        </p:nvSpPr>
        <p:spPr>
          <a:xfrm>
            <a:off x="5716471" y="1381130"/>
            <a:ext cx="146050" cy="594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latin typeface="Arial"/>
                <a:cs typeface="Arial"/>
              </a:rPr>
              <a:t>60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850" spc="-25">
                <a:latin typeface="Arial"/>
                <a:cs typeface="Arial"/>
              </a:rPr>
              <a:t>40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 sz="850" spc="-25">
                <a:latin typeface="Arial"/>
                <a:cs typeface="Arial"/>
              </a:rPr>
              <a:t>20</a:t>
            </a:r>
            <a:endParaRPr sz="850">
              <a:latin typeface="Arial"/>
              <a:cs typeface="Arial"/>
            </a:endParaRPr>
          </a:p>
        </p:txBody>
      </p:sp>
      <p:sp>
        <p:nvSpPr>
          <p:cNvPr id="210" name="object 210" descr=""/>
          <p:cNvSpPr txBox="1"/>
          <p:nvPr/>
        </p:nvSpPr>
        <p:spPr>
          <a:xfrm>
            <a:off x="5656607" y="939204"/>
            <a:ext cx="206375" cy="376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850" spc="-25">
                <a:latin typeface="Arial"/>
                <a:cs typeface="Arial"/>
              </a:rPr>
              <a:t>100</a:t>
            </a:r>
            <a:endParaRPr sz="850">
              <a:latin typeface="Arial"/>
              <a:cs typeface="Arial"/>
            </a:endParaRPr>
          </a:p>
          <a:p>
            <a:pPr marL="72390">
              <a:lnSpc>
                <a:spcPct val="100000"/>
              </a:lnSpc>
              <a:spcBef>
                <a:spcPts val="725"/>
              </a:spcBef>
            </a:pPr>
            <a:r>
              <a:rPr dirty="0" sz="850" spc="-25">
                <a:latin typeface="Arial"/>
                <a:cs typeface="Arial"/>
              </a:rPr>
              <a:t>80</a:t>
            </a:r>
            <a:endParaRPr sz="850">
              <a:latin typeface="Arial"/>
              <a:cs typeface="Arial"/>
            </a:endParaRPr>
          </a:p>
        </p:txBody>
      </p:sp>
      <p:sp>
        <p:nvSpPr>
          <p:cNvPr id="211" name="object 211" descr=""/>
          <p:cNvSpPr/>
          <p:nvPr/>
        </p:nvSpPr>
        <p:spPr>
          <a:xfrm>
            <a:off x="6462066" y="1739271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 h="0">
                <a:moveTo>
                  <a:pt x="0" y="0"/>
                </a:moveTo>
                <a:lnTo>
                  <a:pt x="78278" y="0"/>
                </a:lnTo>
              </a:path>
            </a:pathLst>
          </a:custGeom>
          <a:ln w="9784">
            <a:solidFill>
              <a:srgbClr val="43B02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212" name="object 212" descr=""/>
          <p:cNvGrpSpPr/>
          <p:nvPr/>
        </p:nvGrpSpPr>
        <p:grpSpPr>
          <a:xfrm>
            <a:off x="6461115" y="1633954"/>
            <a:ext cx="80645" cy="80645"/>
            <a:chOff x="6461115" y="1633954"/>
            <a:chExt cx="80645" cy="80645"/>
          </a:xfrm>
        </p:grpSpPr>
        <p:sp>
          <p:nvSpPr>
            <p:cNvPr id="213" name="object 213" descr=""/>
            <p:cNvSpPr/>
            <p:nvPr/>
          </p:nvSpPr>
          <p:spPr>
            <a:xfrm>
              <a:off x="6462067" y="163490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278" y="0"/>
                  </a:moveTo>
                  <a:lnTo>
                    <a:pt x="0" y="0"/>
                  </a:lnTo>
                  <a:lnTo>
                    <a:pt x="0" y="78274"/>
                  </a:lnTo>
                  <a:lnTo>
                    <a:pt x="78278" y="78274"/>
                  </a:lnTo>
                  <a:lnTo>
                    <a:pt x="78278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6462066" y="1634905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0" y="78274"/>
                  </a:moveTo>
                  <a:lnTo>
                    <a:pt x="78278" y="78274"/>
                  </a:lnTo>
                  <a:lnTo>
                    <a:pt x="78278" y="0"/>
                  </a:lnTo>
                  <a:lnTo>
                    <a:pt x="0" y="0"/>
                  </a:lnTo>
                  <a:lnTo>
                    <a:pt x="0" y="78274"/>
                  </a:lnTo>
                  <a:close/>
                </a:path>
              </a:pathLst>
            </a:custGeom>
            <a:ln w="3175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5" name="object 215" descr=""/>
          <p:cNvSpPr txBox="1"/>
          <p:nvPr/>
        </p:nvSpPr>
        <p:spPr>
          <a:xfrm>
            <a:off x="5904108" y="2617272"/>
            <a:ext cx="2337435" cy="34544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850">
                <a:latin typeface="Arial"/>
                <a:cs typeface="Arial"/>
              </a:rPr>
              <a:t>0</a:t>
            </a:r>
            <a:r>
              <a:rPr dirty="0" sz="850" spc="245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4</a:t>
            </a:r>
            <a:r>
              <a:rPr dirty="0" sz="850" spc="250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8</a:t>
            </a:r>
            <a:r>
              <a:rPr dirty="0" sz="850" spc="135">
                <a:latin typeface="Arial"/>
                <a:cs typeface="Arial"/>
              </a:rPr>
              <a:t>  </a:t>
            </a:r>
            <a:r>
              <a:rPr dirty="0" sz="850">
                <a:latin typeface="Arial"/>
                <a:cs typeface="Arial"/>
              </a:rPr>
              <a:t>12</a:t>
            </a:r>
            <a:r>
              <a:rPr dirty="0" sz="850" spc="2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16</a:t>
            </a:r>
            <a:r>
              <a:rPr dirty="0" sz="850" spc="2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20</a:t>
            </a:r>
            <a:r>
              <a:rPr dirty="0" sz="850" spc="27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24</a:t>
            </a:r>
            <a:r>
              <a:rPr dirty="0" sz="850" spc="260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28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32</a:t>
            </a:r>
            <a:r>
              <a:rPr dirty="0" sz="850" spc="254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36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40</a:t>
            </a:r>
            <a:r>
              <a:rPr dirty="0" sz="850" spc="254">
                <a:latin typeface="Arial"/>
                <a:cs typeface="Arial"/>
              </a:rPr>
              <a:t> </a:t>
            </a:r>
            <a:r>
              <a:rPr dirty="0" sz="850">
                <a:latin typeface="Arial"/>
                <a:cs typeface="Arial"/>
              </a:rPr>
              <a:t>44</a:t>
            </a:r>
            <a:r>
              <a:rPr dirty="0" sz="850" spc="275">
                <a:latin typeface="Arial"/>
                <a:cs typeface="Arial"/>
              </a:rPr>
              <a:t> </a:t>
            </a:r>
            <a:r>
              <a:rPr dirty="0" sz="850" spc="-25">
                <a:latin typeface="Arial"/>
                <a:cs typeface="Arial"/>
              </a:rPr>
              <a:t>48</a:t>
            </a:r>
            <a:endParaRPr sz="850">
              <a:latin typeface="Arial"/>
              <a:cs typeface="Arial"/>
            </a:endParaRPr>
          </a:p>
          <a:p>
            <a:pPr marL="898525">
              <a:lnSpc>
                <a:spcPct val="100000"/>
              </a:lnSpc>
              <a:spcBef>
                <a:spcPts val="240"/>
              </a:spcBef>
            </a:pPr>
            <a:r>
              <a:rPr dirty="0" sz="850" spc="-10" b="1">
                <a:latin typeface="Arial"/>
                <a:cs typeface="Arial"/>
              </a:rPr>
              <a:t>Study</a:t>
            </a:r>
            <a:r>
              <a:rPr dirty="0" sz="850" spc="-35" b="1">
                <a:latin typeface="Arial"/>
                <a:cs typeface="Arial"/>
              </a:rPr>
              <a:t> </a:t>
            </a:r>
            <a:r>
              <a:rPr dirty="0" sz="850" spc="-20" b="1">
                <a:latin typeface="Arial"/>
                <a:cs typeface="Arial"/>
              </a:rPr>
              <a:t>Week</a:t>
            </a:r>
            <a:endParaRPr sz="850">
              <a:latin typeface="Arial"/>
              <a:cs typeface="Arial"/>
            </a:endParaRPr>
          </a:p>
        </p:txBody>
      </p:sp>
      <p:sp>
        <p:nvSpPr>
          <p:cNvPr id="216" name="object 216" descr=""/>
          <p:cNvSpPr txBox="1"/>
          <p:nvPr/>
        </p:nvSpPr>
        <p:spPr>
          <a:xfrm>
            <a:off x="5357141" y="980180"/>
            <a:ext cx="269875" cy="1642745"/>
          </a:xfrm>
          <a:prstGeom prst="rect">
            <a:avLst/>
          </a:prstGeom>
        </p:spPr>
        <p:txBody>
          <a:bodyPr wrap="square" lIns="0" tIns="10160" rIns="0" bIns="0" rtlCol="0" vert="vert270">
            <a:spAutoFit/>
          </a:bodyPr>
          <a:lstStyle/>
          <a:p>
            <a:pPr marL="12700" marR="5080" indent="227965">
              <a:lnSpc>
                <a:spcPts val="980"/>
              </a:lnSpc>
              <a:spcBef>
                <a:spcPts val="80"/>
              </a:spcBef>
            </a:pPr>
            <a:r>
              <a:rPr dirty="0" sz="850" spc="-10" b="1">
                <a:latin typeface="Arial"/>
                <a:cs typeface="Arial"/>
              </a:rPr>
              <a:t>HDL-</a:t>
            </a:r>
            <a:r>
              <a:rPr dirty="0" sz="850" b="1">
                <a:latin typeface="Arial"/>
                <a:cs typeface="Arial"/>
              </a:rPr>
              <a:t>C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-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Mean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Percent Change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(±</a:t>
            </a:r>
            <a:r>
              <a:rPr dirty="0" sz="850" spc="-2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SEM)</a:t>
            </a:r>
            <a:r>
              <a:rPr dirty="0" sz="850" spc="200" b="1">
                <a:latin typeface="Arial"/>
                <a:cs typeface="Arial"/>
              </a:rPr>
              <a:t> </a:t>
            </a:r>
            <a:r>
              <a:rPr dirty="0" sz="850" b="1">
                <a:latin typeface="Arial"/>
                <a:cs typeface="Arial"/>
              </a:rPr>
              <a:t>From</a:t>
            </a:r>
            <a:r>
              <a:rPr dirty="0" sz="850" spc="-15" b="1">
                <a:latin typeface="Arial"/>
                <a:cs typeface="Arial"/>
              </a:rPr>
              <a:t> </a:t>
            </a:r>
            <a:r>
              <a:rPr dirty="0" sz="850" spc="-10" b="1">
                <a:latin typeface="Arial"/>
                <a:cs typeface="Arial"/>
              </a:rPr>
              <a:t>Baseline</a:t>
            </a:r>
            <a:endParaRPr sz="850">
              <a:latin typeface="Arial"/>
              <a:cs typeface="Arial"/>
            </a:endParaRPr>
          </a:p>
        </p:txBody>
      </p:sp>
      <p:pic>
        <p:nvPicPr>
          <p:cNvPr id="217" name="object 21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900149" y="2797007"/>
            <a:ext cx="90134" cy="232622"/>
          </a:xfrm>
          <a:prstGeom prst="rect">
            <a:avLst/>
          </a:prstGeom>
        </p:spPr>
      </p:pic>
      <p:pic>
        <p:nvPicPr>
          <p:cNvPr id="218" name="object 21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59514" y="2797007"/>
            <a:ext cx="90133" cy="232622"/>
          </a:xfrm>
          <a:prstGeom prst="rect">
            <a:avLst/>
          </a:prstGeom>
        </p:spPr>
      </p:pic>
      <p:graphicFrame>
        <p:nvGraphicFramePr>
          <p:cNvPr id="219" name="object 219" descr=""/>
          <p:cNvGraphicFramePr>
            <a:graphicFrameLocks noGrp="1"/>
          </p:cNvGraphicFramePr>
          <p:nvPr/>
        </p:nvGraphicFramePr>
        <p:xfrm>
          <a:off x="5404643" y="3221750"/>
          <a:ext cx="3195955" cy="814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0875"/>
                <a:gridCol w="593725"/>
                <a:gridCol w="622300"/>
                <a:gridCol w="622300"/>
                <a:gridCol w="622300"/>
              </a:tblGrid>
              <a:tr h="156210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28980">
                        <a:lnSpc>
                          <a:spcPct val="100000"/>
                        </a:lnSpc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Placebo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635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Plozasiran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762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22155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035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6355">
                    <a:lnL w="6350">
                      <a:solidFill>
                        <a:srgbClr val="221551"/>
                      </a:solidFill>
                      <a:prstDash val="solid"/>
                    </a:lnL>
                    <a:solidFill>
                      <a:srgbClr val="22155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10mg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25mg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800" spc="-2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50mg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6350">
                    <a:lnR w="6350">
                      <a:solidFill>
                        <a:srgbClr val="221551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221551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24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8260">
                    <a:lnL w="6350">
                      <a:solidFill>
                        <a:srgbClr val="221551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11%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826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20"/>
                        </a:spcBef>
                      </a:pP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54%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20"/>
                        </a:spcBef>
                      </a:pP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63%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20"/>
                        </a:spcBef>
                      </a:pP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68%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2540">
                    <a:lnR w="6350">
                      <a:solidFill>
                        <a:srgbClr val="221551"/>
                      </a:solidFill>
                      <a:prstDash val="solid"/>
                    </a:lnR>
                  </a:tcPr>
                </a:tc>
              </a:tr>
              <a:tr h="264160">
                <a:tc>
                  <a:txBody>
                    <a:bodyPr/>
                    <a:lstStyle/>
                    <a:p>
                      <a:pPr marL="457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b="1">
                          <a:latin typeface="Century Gothic"/>
                          <a:cs typeface="Century Gothic"/>
                        </a:rPr>
                        <a:t>Week</a:t>
                      </a:r>
                      <a:r>
                        <a:rPr dirty="0" sz="800" spc="-25" b="1">
                          <a:latin typeface="Century Gothic"/>
                          <a:cs typeface="Century Gothic"/>
                        </a:rPr>
                        <a:t> 48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9690">
                    <a:lnL w="6350">
                      <a:solidFill>
                        <a:srgbClr val="221551"/>
                      </a:solidFill>
                      <a:prstDash val="solid"/>
                    </a:lnL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dirty="0" sz="800" spc="-25" b="1">
                          <a:solidFill>
                            <a:srgbClr val="808080"/>
                          </a:solidFill>
                          <a:latin typeface="Century Gothic"/>
                          <a:cs typeface="Century Gothic"/>
                        </a:rPr>
                        <a:t>6%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</a:txBody>
                  <a:tcPr marL="0" marR="0" marB="0" marT="5969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110"/>
                        </a:spcBef>
                      </a:pPr>
                      <a:r>
                        <a:rPr dirty="0" sz="800" spc="-25" b="1">
                          <a:solidFill>
                            <a:srgbClr val="43B02A"/>
                          </a:solidFill>
                          <a:latin typeface="Century Gothic"/>
                          <a:cs typeface="Century Gothic"/>
                        </a:rPr>
                        <a:t>24%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p&lt;0.05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397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110"/>
                        </a:spcBef>
                      </a:pPr>
                      <a:r>
                        <a:rPr dirty="0" sz="800" spc="-25" b="1">
                          <a:solidFill>
                            <a:srgbClr val="009CDE"/>
                          </a:solidFill>
                          <a:latin typeface="Century Gothic"/>
                          <a:cs typeface="Century Gothic"/>
                        </a:rPr>
                        <a:t>32%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p=0.0007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3970"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40"/>
                        </a:lnSpc>
                        <a:spcBef>
                          <a:spcPts val="110"/>
                        </a:spcBef>
                      </a:pPr>
                      <a:r>
                        <a:rPr dirty="0" sz="800" spc="-25" b="1">
                          <a:solidFill>
                            <a:srgbClr val="4924AA"/>
                          </a:solidFill>
                          <a:latin typeface="Century Gothic"/>
                          <a:cs typeface="Century Gothic"/>
                        </a:rPr>
                        <a:t>38%</a:t>
                      </a:r>
                      <a:endParaRPr sz="800">
                        <a:latin typeface="Century Gothic"/>
                        <a:cs typeface="Century Gothic"/>
                      </a:endParaRPr>
                    </a:p>
                    <a:p>
                      <a:pPr algn="ctr">
                        <a:lnSpc>
                          <a:spcPts val="819"/>
                        </a:lnSpc>
                      </a:pPr>
                      <a:r>
                        <a:rPr dirty="0" sz="700" spc="-10">
                          <a:latin typeface="Century Gothic"/>
                          <a:cs typeface="Century Gothic"/>
                        </a:rPr>
                        <a:t>p&lt;0.0001</a:t>
                      </a:r>
                      <a:endParaRPr sz="700">
                        <a:latin typeface="Century Gothic"/>
                        <a:cs typeface="Century Gothic"/>
                      </a:endParaRPr>
                    </a:p>
                  </a:txBody>
                  <a:tcPr marL="0" marR="0" marB="0" marT="13970">
                    <a:lnR w="6350">
                      <a:solidFill>
                        <a:srgbClr val="221551"/>
                      </a:solidFill>
                      <a:prstDash val="solid"/>
                    </a:lnR>
                    <a:lnB w="6350">
                      <a:solidFill>
                        <a:srgbClr val="22155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20" name="object 220" descr=""/>
          <p:cNvSpPr txBox="1"/>
          <p:nvPr/>
        </p:nvSpPr>
        <p:spPr>
          <a:xfrm>
            <a:off x="5440838" y="3067811"/>
            <a:ext cx="257238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b="1">
                <a:latin typeface="Century Gothic"/>
                <a:cs typeface="Century Gothic"/>
              </a:rPr>
              <a:t>LS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Mean*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%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Change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from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Baseline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at</a:t>
            </a:r>
            <a:r>
              <a:rPr dirty="0" sz="800" spc="-20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Weeks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24</a:t>
            </a:r>
            <a:r>
              <a:rPr dirty="0" sz="800" spc="-15" b="1">
                <a:latin typeface="Century Gothic"/>
                <a:cs typeface="Century Gothic"/>
              </a:rPr>
              <a:t> </a:t>
            </a:r>
            <a:r>
              <a:rPr dirty="0" sz="800" b="1">
                <a:latin typeface="Century Gothic"/>
                <a:cs typeface="Century Gothic"/>
              </a:rPr>
              <a:t>&amp;</a:t>
            </a:r>
            <a:r>
              <a:rPr dirty="0" sz="800" spc="-10" b="1">
                <a:latin typeface="Century Gothic"/>
                <a:cs typeface="Century Gothic"/>
              </a:rPr>
              <a:t> </a:t>
            </a:r>
            <a:r>
              <a:rPr dirty="0" sz="800" spc="-25" b="1">
                <a:latin typeface="Century Gothic"/>
                <a:cs typeface="Century Gothic"/>
              </a:rPr>
              <a:t>48</a:t>
            </a:r>
            <a:endParaRPr sz="800">
              <a:latin typeface="Century Gothic"/>
              <a:cs typeface="Century Gothic"/>
            </a:endParaRPr>
          </a:p>
        </p:txBody>
      </p:sp>
      <p:grpSp>
        <p:nvGrpSpPr>
          <p:cNvPr id="221" name="object 221" descr=""/>
          <p:cNvGrpSpPr/>
          <p:nvPr/>
        </p:nvGrpSpPr>
        <p:grpSpPr>
          <a:xfrm>
            <a:off x="5737961" y="4284462"/>
            <a:ext cx="182880" cy="79375"/>
            <a:chOff x="5737961" y="4284462"/>
            <a:chExt cx="182880" cy="79375"/>
          </a:xfrm>
        </p:grpSpPr>
        <p:sp>
          <p:nvSpPr>
            <p:cNvPr id="222" name="object 222" descr=""/>
            <p:cNvSpPr/>
            <p:nvPr/>
          </p:nvSpPr>
          <p:spPr>
            <a:xfrm>
              <a:off x="5737961" y="4323887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4924A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5789975" y="4284462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427" y="0"/>
                  </a:moveTo>
                  <a:lnTo>
                    <a:pt x="0" y="39426"/>
                  </a:lnTo>
                  <a:lnTo>
                    <a:pt x="39427" y="78853"/>
                  </a:lnTo>
                  <a:lnTo>
                    <a:pt x="78853" y="39426"/>
                  </a:lnTo>
                  <a:lnTo>
                    <a:pt x="39427" y="0"/>
                  </a:lnTo>
                  <a:close/>
                </a:path>
              </a:pathLst>
            </a:custGeom>
            <a:solidFill>
              <a:srgbClr val="4924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4" name="object 224" descr=""/>
          <p:cNvSpPr txBox="1"/>
          <p:nvPr/>
        </p:nvSpPr>
        <p:spPr>
          <a:xfrm>
            <a:off x="5934448" y="4231132"/>
            <a:ext cx="1041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50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25" name="object 225" descr=""/>
          <p:cNvGrpSpPr/>
          <p:nvPr/>
        </p:nvGrpSpPr>
        <p:grpSpPr>
          <a:xfrm>
            <a:off x="1996691" y="4284462"/>
            <a:ext cx="182880" cy="79375"/>
            <a:chOff x="1996691" y="4284462"/>
            <a:chExt cx="182880" cy="79375"/>
          </a:xfrm>
        </p:grpSpPr>
        <p:sp>
          <p:nvSpPr>
            <p:cNvPr id="226" name="object 226" descr=""/>
            <p:cNvSpPr/>
            <p:nvPr/>
          </p:nvSpPr>
          <p:spPr>
            <a:xfrm>
              <a:off x="1996691" y="4323887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2047925" y="4284462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427" y="0"/>
                  </a:moveTo>
                  <a:lnTo>
                    <a:pt x="24080" y="3098"/>
                  </a:lnTo>
                  <a:lnTo>
                    <a:pt x="11547" y="11547"/>
                  </a:lnTo>
                  <a:lnTo>
                    <a:pt x="3098" y="24079"/>
                  </a:lnTo>
                  <a:lnTo>
                    <a:pt x="0" y="39426"/>
                  </a:lnTo>
                  <a:lnTo>
                    <a:pt x="3098" y="54773"/>
                  </a:lnTo>
                  <a:lnTo>
                    <a:pt x="11547" y="67305"/>
                  </a:lnTo>
                  <a:lnTo>
                    <a:pt x="24080" y="75754"/>
                  </a:lnTo>
                  <a:lnTo>
                    <a:pt x="39427" y="78853"/>
                  </a:lnTo>
                  <a:lnTo>
                    <a:pt x="54773" y="75754"/>
                  </a:lnTo>
                  <a:lnTo>
                    <a:pt x="67305" y="67305"/>
                  </a:lnTo>
                  <a:lnTo>
                    <a:pt x="75754" y="54773"/>
                  </a:lnTo>
                  <a:lnTo>
                    <a:pt x="78853" y="39426"/>
                  </a:lnTo>
                  <a:lnTo>
                    <a:pt x="75754" y="24079"/>
                  </a:lnTo>
                  <a:lnTo>
                    <a:pt x="67305" y="11547"/>
                  </a:lnTo>
                  <a:lnTo>
                    <a:pt x="54773" y="3098"/>
                  </a:lnTo>
                  <a:lnTo>
                    <a:pt x="3942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8" name="object 228" descr=""/>
          <p:cNvSpPr txBox="1"/>
          <p:nvPr/>
        </p:nvSpPr>
        <p:spPr>
          <a:xfrm>
            <a:off x="2193178" y="4231132"/>
            <a:ext cx="54864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10">
                <a:latin typeface="Century Gothic"/>
                <a:cs typeface="Century Gothic"/>
              </a:rPr>
              <a:t>Placebo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29" name="object 229" descr=""/>
          <p:cNvGrpSpPr/>
          <p:nvPr/>
        </p:nvGrpSpPr>
        <p:grpSpPr>
          <a:xfrm>
            <a:off x="2893259" y="4284462"/>
            <a:ext cx="182880" cy="79375"/>
            <a:chOff x="2893259" y="4284462"/>
            <a:chExt cx="182880" cy="79375"/>
          </a:xfrm>
        </p:grpSpPr>
        <p:sp>
          <p:nvSpPr>
            <p:cNvPr id="230" name="object 230" descr=""/>
            <p:cNvSpPr/>
            <p:nvPr/>
          </p:nvSpPr>
          <p:spPr>
            <a:xfrm>
              <a:off x="2893259" y="4323887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80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43B0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2948974" y="4284462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8853" y="0"/>
                  </a:moveTo>
                  <a:lnTo>
                    <a:pt x="0" y="0"/>
                  </a:lnTo>
                  <a:lnTo>
                    <a:pt x="0" y="78853"/>
                  </a:lnTo>
                  <a:lnTo>
                    <a:pt x="78853" y="78853"/>
                  </a:lnTo>
                  <a:lnTo>
                    <a:pt x="78853" y="0"/>
                  </a:lnTo>
                  <a:close/>
                </a:path>
              </a:pathLst>
            </a:custGeom>
            <a:solidFill>
              <a:srgbClr val="43B02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2" name="object 232" descr=""/>
          <p:cNvSpPr txBox="1"/>
          <p:nvPr/>
        </p:nvSpPr>
        <p:spPr>
          <a:xfrm>
            <a:off x="3089744" y="4231132"/>
            <a:ext cx="1041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10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233" name="object 233" descr=""/>
          <p:cNvGrpSpPr/>
          <p:nvPr/>
        </p:nvGrpSpPr>
        <p:grpSpPr>
          <a:xfrm>
            <a:off x="4315610" y="4284462"/>
            <a:ext cx="182880" cy="79375"/>
            <a:chOff x="4315610" y="4284462"/>
            <a:chExt cx="182880" cy="79375"/>
          </a:xfrm>
        </p:grpSpPr>
        <p:sp>
          <p:nvSpPr>
            <p:cNvPr id="234" name="object 234" descr=""/>
            <p:cNvSpPr/>
            <p:nvPr/>
          </p:nvSpPr>
          <p:spPr>
            <a:xfrm>
              <a:off x="4315610" y="4323887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1"/>
                  </a:moveTo>
                  <a:lnTo>
                    <a:pt x="182880" y="0"/>
                  </a:lnTo>
                </a:path>
              </a:pathLst>
            </a:custGeom>
            <a:ln w="12700">
              <a:solidFill>
                <a:srgbClr val="009CD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371327" y="4284462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427" y="0"/>
                  </a:moveTo>
                  <a:lnTo>
                    <a:pt x="0" y="78853"/>
                  </a:lnTo>
                  <a:lnTo>
                    <a:pt x="78853" y="78853"/>
                  </a:lnTo>
                  <a:lnTo>
                    <a:pt x="3942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6" name="object 236" descr=""/>
          <p:cNvSpPr txBox="1"/>
          <p:nvPr/>
        </p:nvSpPr>
        <p:spPr>
          <a:xfrm>
            <a:off x="4512096" y="4231132"/>
            <a:ext cx="10414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Century Gothic"/>
                <a:cs typeface="Century Gothic"/>
              </a:rPr>
              <a:t>Plozasiran</a:t>
            </a:r>
            <a:r>
              <a:rPr dirty="0" sz="1000" spc="-30">
                <a:latin typeface="Century Gothic"/>
                <a:cs typeface="Century Gothic"/>
              </a:rPr>
              <a:t> </a:t>
            </a:r>
            <a:r>
              <a:rPr dirty="0" sz="1000">
                <a:latin typeface="Century Gothic"/>
                <a:cs typeface="Century Gothic"/>
              </a:rPr>
              <a:t>25</a:t>
            </a:r>
            <a:r>
              <a:rPr dirty="0" sz="1000" spc="-35">
                <a:latin typeface="Century Gothic"/>
                <a:cs typeface="Century Gothic"/>
              </a:rPr>
              <a:t> </a:t>
            </a:r>
            <a:r>
              <a:rPr dirty="0" sz="1000" spc="-25">
                <a:latin typeface="Century Gothic"/>
                <a:cs typeface="Century Gothic"/>
              </a:rPr>
              <a:t>mg</a:t>
            </a:r>
            <a:endParaRPr sz="1000">
              <a:latin typeface="Century Gothic"/>
              <a:cs typeface="Century Gothic"/>
            </a:endParaRPr>
          </a:p>
        </p:txBody>
      </p:sp>
      <p:sp>
        <p:nvSpPr>
          <p:cNvPr id="237" name="object 237" descr=""/>
          <p:cNvSpPr txBox="1"/>
          <p:nvPr/>
        </p:nvSpPr>
        <p:spPr>
          <a:xfrm>
            <a:off x="8930195" y="4874606"/>
            <a:ext cx="64135" cy="140335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dirty="0" sz="900" spc="-50" b="1">
                <a:solidFill>
                  <a:srgbClr val="4924AA"/>
                </a:solidFill>
                <a:latin typeface="Century Gothic"/>
                <a:cs typeface="Century Gothic"/>
              </a:rPr>
              <a:t>9</a:t>
            </a:r>
            <a:endParaRPr sz="900">
              <a:latin typeface="Century Gothic"/>
              <a:cs typeface="Century Gothic"/>
            </a:endParaRPr>
          </a:p>
        </p:txBody>
      </p:sp>
      <p:sp>
        <p:nvSpPr>
          <p:cNvPr id="238" name="object 238" descr=""/>
          <p:cNvSpPr txBox="1"/>
          <p:nvPr/>
        </p:nvSpPr>
        <p:spPr>
          <a:xfrm>
            <a:off x="387350" y="4579606"/>
            <a:ext cx="4712970" cy="1346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00">
                <a:latin typeface="Century Gothic"/>
                <a:cs typeface="Century Gothic"/>
              </a:rPr>
              <a:t>For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all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panels: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*Statistical</a:t>
            </a:r>
            <a:r>
              <a:rPr dirty="0" sz="700" spc="-3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significance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was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determined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using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Mixed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Model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Repeat</a:t>
            </a:r>
            <a:r>
              <a:rPr dirty="0" sz="700" spc="-20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Measures</a:t>
            </a:r>
            <a:r>
              <a:rPr dirty="0" sz="700" spc="-25">
                <a:latin typeface="Century Gothic"/>
                <a:cs typeface="Century Gothic"/>
              </a:rPr>
              <a:t> </a:t>
            </a:r>
            <a:r>
              <a:rPr dirty="0" sz="700">
                <a:latin typeface="Century Gothic"/>
                <a:cs typeface="Century Gothic"/>
              </a:rPr>
              <a:t>(MMRM)</a:t>
            </a:r>
            <a:r>
              <a:rPr dirty="0" sz="700" spc="-15">
                <a:latin typeface="Century Gothic"/>
                <a:cs typeface="Century Gothic"/>
              </a:rPr>
              <a:t> </a:t>
            </a:r>
            <a:r>
              <a:rPr dirty="0" sz="700" spc="-10">
                <a:latin typeface="Century Gothic"/>
                <a:cs typeface="Century Gothic"/>
              </a:rPr>
              <a:t>analysis</a:t>
            </a:r>
            <a:r>
              <a:rPr dirty="0" sz="700" spc="-10" b="1">
                <a:latin typeface="Century Gothic"/>
                <a:cs typeface="Century Gothic"/>
              </a:rPr>
              <a:t>.</a:t>
            </a:r>
            <a:endParaRPr sz="700">
              <a:latin typeface="Century Gothic"/>
              <a:cs typeface="Century Gothic"/>
            </a:endParaRPr>
          </a:p>
        </p:txBody>
      </p:sp>
      <p:sp>
        <p:nvSpPr>
          <p:cNvPr id="239" name="object 23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01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 spc="-50"/>
              <a:t>9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2024-04-07T16:13:52Z</dcterms:created>
  <dcterms:modified xsi:type="dcterms:W3CDTF">2024-04-07T16:13:52Z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2024-04-07T00:00:00Z</vt:filetime>
  </property>
  <property fmtid="{D5CDD505-2E9C-101B-9397-08002B2CF9AE}" pid="4" name="Producer">
    <vt:lpwstr>macOS Version 13.2.1 (Build 22D68) Quartz PDFContext</vt:lpwstr>
  </property>
</Properties>
</file>