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rgbClr val="00215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0" i="0">
                <a:solidFill>
                  <a:srgbClr val="00215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16278" y="213760"/>
            <a:ext cx="1470605" cy="68396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039683"/>
            <a:ext cx="12191987" cy="7938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00215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rgbClr val="00215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00215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00215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047232"/>
            <a:ext cx="12192000" cy="81076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1932" y="731845"/>
            <a:ext cx="3350272" cy="502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rgbClr val="00215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32608" y="2338707"/>
            <a:ext cx="9726782" cy="172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0" i="0">
                <a:solidFill>
                  <a:srgbClr val="00215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9.jpg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9.jpg"/><Relationship Id="rId7" Type="http://schemas.openxmlformats.org/officeDocument/2006/relationships/image" Target="../media/image7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2.png"/><Relationship Id="rId4" Type="http://schemas.openxmlformats.org/officeDocument/2006/relationships/image" Target="../media/image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5.png"/><Relationship Id="rId4" Type="http://schemas.openxmlformats.org/officeDocument/2006/relationships/image" Target="../media/image9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1.jp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jp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8746" y="2615691"/>
            <a:ext cx="7863205" cy="964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655">
              <a:lnSpc>
                <a:spcPct val="140000"/>
              </a:lnSpc>
              <a:spcBef>
                <a:spcPts val="100"/>
              </a:spcBef>
            </a:pPr>
            <a:r>
              <a:rPr sz="2200" b="1" spc="-20" dirty="0">
                <a:solidFill>
                  <a:srgbClr val="002856"/>
                </a:solidFill>
                <a:latin typeface="Arial"/>
                <a:cs typeface="Arial"/>
              </a:rPr>
              <a:t>Transcatheter</a:t>
            </a:r>
            <a:r>
              <a:rPr sz="2200" b="1" spc="-13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2856"/>
                </a:solidFill>
                <a:latin typeface="Arial"/>
                <a:cs typeface="Arial"/>
              </a:rPr>
              <a:t>Aortic</a:t>
            </a:r>
            <a:r>
              <a:rPr sz="2200" b="1" spc="-6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2856"/>
                </a:solidFill>
                <a:latin typeface="Arial"/>
                <a:cs typeface="Arial"/>
              </a:rPr>
              <a:t>Valve</a:t>
            </a:r>
            <a:r>
              <a:rPr sz="2200" b="1" spc="-5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2856"/>
                </a:solidFill>
                <a:latin typeface="Arial"/>
                <a:cs typeface="Arial"/>
              </a:rPr>
              <a:t>Implantation</a:t>
            </a:r>
            <a:r>
              <a:rPr sz="2200" b="1" spc="-5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2856"/>
                </a:solidFill>
                <a:latin typeface="Arial"/>
                <a:cs typeface="Arial"/>
              </a:rPr>
              <a:t>vs.</a:t>
            </a:r>
            <a:r>
              <a:rPr sz="2200" b="1" spc="-5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2856"/>
                </a:solidFill>
                <a:latin typeface="Arial"/>
                <a:cs typeface="Arial"/>
              </a:rPr>
              <a:t>Surgical</a:t>
            </a:r>
            <a:r>
              <a:rPr sz="2200" b="1" spc="-13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2856"/>
                </a:solidFill>
                <a:latin typeface="Arial"/>
                <a:cs typeface="Arial"/>
              </a:rPr>
              <a:t>Aortic Valve</a:t>
            </a:r>
            <a:r>
              <a:rPr sz="2200" b="1" spc="-7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2856"/>
                </a:solidFill>
                <a:latin typeface="Arial"/>
                <a:cs typeface="Arial"/>
              </a:rPr>
              <a:t>Replacement</a:t>
            </a:r>
            <a:r>
              <a:rPr sz="2200" b="1" spc="-6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2856"/>
                </a:solidFill>
                <a:latin typeface="Arial"/>
                <a:cs typeface="Arial"/>
              </a:rPr>
              <a:t>In</a:t>
            </a:r>
            <a:r>
              <a:rPr sz="2200" b="1" spc="-7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2856"/>
                </a:solidFill>
                <a:latin typeface="Arial"/>
                <a:cs typeface="Arial"/>
              </a:rPr>
              <a:t>Patients</a:t>
            </a:r>
            <a:r>
              <a:rPr sz="2200" b="1" spc="-14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2856"/>
                </a:solidFill>
                <a:latin typeface="Arial"/>
                <a:cs typeface="Arial"/>
              </a:rPr>
              <a:t>At</a:t>
            </a:r>
            <a:r>
              <a:rPr sz="2200" b="1" spc="-7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2856"/>
                </a:solidFill>
                <a:latin typeface="Arial"/>
                <a:cs typeface="Arial"/>
              </a:rPr>
              <a:t>Low</a:t>
            </a:r>
            <a:r>
              <a:rPr sz="2200" b="1" spc="-7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2200" b="1" spc="-30" dirty="0">
                <a:solidFill>
                  <a:srgbClr val="002856"/>
                </a:solidFill>
                <a:latin typeface="Arial"/>
                <a:cs typeface="Arial"/>
              </a:rPr>
              <a:t>To</a:t>
            </a:r>
            <a:r>
              <a:rPr sz="2200" b="1" spc="-7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2856"/>
                </a:solidFill>
                <a:latin typeface="Arial"/>
                <a:cs typeface="Arial"/>
              </a:rPr>
              <a:t>Intermediate</a:t>
            </a:r>
            <a:r>
              <a:rPr sz="2200" b="1" spc="-7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002856"/>
                </a:solidFill>
                <a:latin typeface="Arial"/>
                <a:cs typeface="Arial"/>
              </a:rPr>
              <a:t>Risk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1799" y="3854196"/>
            <a:ext cx="7778750" cy="1565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dirty="0">
                <a:solidFill>
                  <a:srgbClr val="002856"/>
                </a:solidFill>
                <a:latin typeface="Arial"/>
                <a:cs typeface="Arial"/>
              </a:rPr>
              <a:t>One</a:t>
            </a:r>
            <a:r>
              <a:rPr sz="2000" b="1" i="1" spc="-9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2856"/>
                </a:solidFill>
                <a:latin typeface="Arial"/>
                <a:cs typeface="Arial"/>
              </a:rPr>
              <a:t>Year</a:t>
            </a:r>
            <a:r>
              <a:rPr sz="2000" b="1" i="1" spc="-6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2856"/>
                </a:solidFill>
                <a:latin typeface="Arial"/>
                <a:cs typeface="Arial"/>
              </a:rPr>
              <a:t>Outcomes</a:t>
            </a:r>
            <a:r>
              <a:rPr sz="2000" b="1" i="1" spc="-5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2856"/>
                </a:solidFill>
                <a:latin typeface="Arial"/>
                <a:cs typeface="Arial"/>
              </a:rPr>
              <a:t>Of</a:t>
            </a:r>
            <a:r>
              <a:rPr sz="2000" b="1" i="1" spc="-5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2856"/>
                </a:solidFill>
                <a:latin typeface="Arial"/>
                <a:cs typeface="Arial"/>
              </a:rPr>
              <a:t>The</a:t>
            </a:r>
            <a:r>
              <a:rPr sz="2000" b="1" i="1" spc="-5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2856"/>
                </a:solidFill>
                <a:latin typeface="Arial"/>
                <a:cs typeface="Arial"/>
              </a:rPr>
              <a:t>Randomized</a:t>
            </a:r>
            <a:r>
              <a:rPr sz="2000" b="1" i="1" spc="-5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2000" b="1" i="1" spc="-35" dirty="0">
                <a:solidFill>
                  <a:srgbClr val="002856"/>
                </a:solidFill>
                <a:latin typeface="Arial"/>
                <a:cs typeface="Arial"/>
              </a:rPr>
              <a:t>DEDICATE-</a:t>
            </a:r>
            <a:r>
              <a:rPr sz="2000" b="1" i="1" dirty="0">
                <a:solidFill>
                  <a:srgbClr val="002856"/>
                </a:solidFill>
                <a:latin typeface="Arial"/>
                <a:cs typeface="Arial"/>
              </a:rPr>
              <a:t>DZHK6</a:t>
            </a:r>
            <a:r>
              <a:rPr sz="2000" b="1" i="1" spc="-5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2856"/>
                </a:solidFill>
                <a:latin typeface="Arial"/>
                <a:cs typeface="Arial"/>
              </a:rPr>
              <a:t>Trial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65"/>
              </a:spcBef>
            </a:pPr>
            <a:endParaRPr sz="2000">
              <a:latin typeface="Arial"/>
              <a:cs typeface="Arial"/>
            </a:endParaRPr>
          </a:p>
          <a:p>
            <a:pPr marR="629285" algn="ctr">
              <a:lnSpc>
                <a:spcPct val="100000"/>
              </a:lnSpc>
            </a:pPr>
            <a:r>
              <a:rPr sz="1800" b="1" dirty="0">
                <a:solidFill>
                  <a:srgbClr val="002856"/>
                </a:solidFill>
                <a:latin typeface="Arial"/>
                <a:cs typeface="Arial"/>
              </a:rPr>
              <a:t>Moritz</a:t>
            </a:r>
            <a:r>
              <a:rPr sz="1800" b="1" spc="-5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2856"/>
                </a:solidFill>
                <a:latin typeface="Arial"/>
                <a:cs typeface="Arial"/>
              </a:rPr>
              <a:t>Seiffert,</a:t>
            </a:r>
            <a:r>
              <a:rPr sz="1800" b="1" spc="-4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2856"/>
                </a:solidFill>
                <a:latin typeface="Arial"/>
                <a:cs typeface="Arial"/>
              </a:rPr>
              <a:t>MD</a:t>
            </a:r>
            <a:endParaRPr sz="1800">
              <a:latin typeface="Arial"/>
              <a:cs typeface="Arial"/>
            </a:endParaRPr>
          </a:p>
          <a:p>
            <a:pPr marR="629285" algn="ctr">
              <a:lnSpc>
                <a:spcPct val="100000"/>
              </a:lnSpc>
              <a:spcBef>
                <a:spcPts val="840"/>
              </a:spcBef>
            </a:pPr>
            <a:r>
              <a:rPr sz="1800" dirty="0">
                <a:solidFill>
                  <a:srgbClr val="002856"/>
                </a:solidFill>
                <a:latin typeface="Arial"/>
                <a:cs typeface="Arial"/>
              </a:rPr>
              <a:t>On</a:t>
            </a:r>
            <a:r>
              <a:rPr sz="1800" spc="-1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6"/>
                </a:solidFill>
                <a:latin typeface="Arial"/>
                <a:cs typeface="Arial"/>
              </a:rPr>
              <a:t>behalf</a:t>
            </a:r>
            <a:r>
              <a:rPr sz="1800" spc="-1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6"/>
                </a:solidFill>
                <a:latin typeface="Arial"/>
                <a:cs typeface="Arial"/>
              </a:rPr>
              <a:t>of</a:t>
            </a:r>
            <a:r>
              <a:rPr sz="1800" spc="-1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6"/>
                </a:solidFill>
                <a:latin typeface="Arial"/>
                <a:cs typeface="Arial"/>
              </a:rPr>
              <a:t>the</a:t>
            </a:r>
            <a:r>
              <a:rPr sz="1800" spc="-1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2856"/>
                </a:solidFill>
                <a:latin typeface="Arial"/>
                <a:cs typeface="Arial"/>
              </a:rPr>
              <a:t>DEDICATE-</a:t>
            </a:r>
            <a:r>
              <a:rPr sz="1800" dirty="0">
                <a:solidFill>
                  <a:srgbClr val="002856"/>
                </a:solidFill>
                <a:latin typeface="Arial"/>
                <a:cs typeface="Arial"/>
              </a:rPr>
              <a:t>DZHK6</a:t>
            </a:r>
            <a:r>
              <a:rPr sz="1800" spc="-10" dirty="0">
                <a:solidFill>
                  <a:srgbClr val="002856"/>
                </a:solidFill>
                <a:latin typeface="Arial"/>
                <a:cs typeface="Arial"/>
              </a:rPr>
              <a:t> investigators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21177" y="5758203"/>
            <a:ext cx="5219065" cy="864869"/>
            <a:chOff x="2021177" y="5758203"/>
            <a:chExt cx="5219065" cy="864869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1177" y="5758203"/>
              <a:ext cx="1726589" cy="8644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16457" y="5826052"/>
              <a:ext cx="3023398" cy="7287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4643" y="849129"/>
            <a:ext cx="5582285" cy="389890"/>
            <a:chOff x="954643" y="849129"/>
            <a:chExt cx="5582285" cy="3898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4643" y="849129"/>
              <a:ext cx="5008761" cy="31333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73325" y="1028120"/>
              <a:ext cx="109855" cy="36195"/>
            </a:xfrm>
            <a:custGeom>
              <a:avLst/>
              <a:gdLst/>
              <a:ahLst/>
              <a:cxnLst/>
              <a:rect l="l" t="t" r="r" b="b"/>
              <a:pathLst>
                <a:path w="109854" h="36194">
                  <a:moveTo>
                    <a:pt x="109735" y="0"/>
                  </a:moveTo>
                  <a:lnTo>
                    <a:pt x="0" y="0"/>
                  </a:lnTo>
                  <a:lnTo>
                    <a:pt x="0" y="35917"/>
                  </a:lnTo>
                  <a:lnTo>
                    <a:pt x="109735" y="35917"/>
                  </a:lnTo>
                  <a:lnTo>
                    <a:pt x="109735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73325" y="1028120"/>
              <a:ext cx="109855" cy="36195"/>
            </a:xfrm>
            <a:custGeom>
              <a:avLst/>
              <a:gdLst/>
              <a:ahLst/>
              <a:cxnLst/>
              <a:rect l="l" t="t" r="r" b="b"/>
              <a:pathLst>
                <a:path w="109854" h="36194">
                  <a:moveTo>
                    <a:pt x="0" y="0"/>
                  </a:moveTo>
                  <a:lnTo>
                    <a:pt x="109735" y="0"/>
                  </a:lnTo>
                  <a:lnTo>
                    <a:pt x="109735" y="35917"/>
                  </a:lnTo>
                  <a:lnTo>
                    <a:pt x="0" y="3591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21360" y="935847"/>
              <a:ext cx="409575" cy="296545"/>
            </a:xfrm>
            <a:custGeom>
              <a:avLst/>
              <a:gdLst/>
              <a:ahLst/>
              <a:cxnLst/>
              <a:rect l="l" t="t" r="r" b="b"/>
              <a:pathLst>
                <a:path w="409575" h="296544">
                  <a:moveTo>
                    <a:pt x="258762" y="4762"/>
                  </a:moveTo>
                  <a:lnTo>
                    <a:pt x="226218" y="4762"/>
                  </a:lnTo>
                  <a:lnTo>
                    <a:pt x="226218" y="296266"/>
                  </a:lnTo>
                  <a:lnTo>
                    <a:pt x="261937" y="296266"/>
                  </a:lnTo>
                  <a:lnTo>
                    <a:pt x="261937" y="193675"/>
                  </a:lnTo>
                  <a:lnTo>
                    <a:pt x="379344" y="193675"/>
                  </a:lnTo>
                  <a:lnTo>
                    <a:pt x="382101" y="190896"/>
                  </a:lnTo>
                  <a:lnTo>
                    <a:pt x="314919" y="190896"/>
                  </a:lnTo>
                  <a:lnTo>
                    <a:pt x="303646" y="189680"/>
                  </a:lnTo>
                  <a:lnTo>
                    <a:pt x="267827" y="160399"/>
                  </a:lnTo>
                  <a:lnTo>
                    <a:pt x="258563" y="111323"/>
                  </a:lnTo>
                  <a:lnTo>
                    <a:pt x="259660" y="92192"/>
                  </a:lnTo>
                  <a:lnTo>
                    <a:pt x="276124" y="49311"/>
                  </a:lnTo>
                  <a:lnTo>
                    <a:pt x="298040" y="32146"/>
                  </a:lnTo>
                  <a:lnTo>
                    <a:pt x="258762" y="32146"/>
                  </a:lnTo>
                  <a:lnTo>
                    <a:pt x="258762" y="4762"/>
                  </a:lnTo>
                  <a:close/>
                </a:path>
                <a:path w="409575" h="296544">
                  <a:moveTo>
                    <a:pt x="379344" y="193675"/>
                  </a:moveTo>
                  <a:lnTo>
                    <a:pt x="261937" y="193675"/>
                  </a:lnTo>
                  <a:lnTo>
                    <a:pt x="266817" y="199181"/>
                  </a:lnTo>
                  <a:lnTo>
                    <a:pt x="300359" y="218379"/>
                  </a:lnTo>
                  <a:lnTo>
                    <a:pt x="317300" y="220264"/>
                  </a:lnTo>
                  <a:lnTo>
                    <a:pt x="329362" y="219402"/>
                  </a:lnTo>
                  <a:lnTo>
                    <a:pt x="374239" y="198821"/>
                  </a:lnTo>
                  <a:lnTo>
                    <a:pt x="379344" y="193675"/>
                  </a:lnTo>
                  <a:close/>
                </a:path>
                <a:path w="409575" h="296544">
                  <a:moveTo>
                    <a:pt x="383153" y="27979"/>
                  </a:moveTo>
                  <a:lnTo>
                    <a:pt x="316506" y="27979"/>
                  </a:lnTo>
                  <a:lnTo>
                    <a:pt x="327613" y="29231"/>
                  </a:lnTo>
                  <a:lnTo>
                    <a:pt x="337913" y="32989"/>
                  </a:lnTo>
                  <a:lnTo>
                    <a:pt x="368522" y="73123"/>
                  </a:lnTo>
                  <a:lnTo>
                    <a:pt x="372664" y="108346"/>
                  </a:lnTo>
                  <a:lnTo>
                    <a:pt x="371604" y="128097"/>
                  </a:lnTo>
                  <a:lnTo>
                    <a:pt x="355699" y="170755"/>
                  </a:lnTo>
                  <a:lnTo>
                    <a:pt x="314919" y="190896"/>
                  </a:lnTo>
                  <a:lnTo>
                    <a:pt x="382101" y="190896"/>
                  </a:lnTo>
                  <a:lnTo>
                    <a:pt x="402647" y="153435"/>
                  </a:lnTo>
                  <a:lnTo>
                    <a:pt x="409177" y="108544"/>
                  </a:lnTo>
                  <a:lnTo>
                    <a:pt x="408520" y="93767"/>
                  </a:lnTo>
                  <a:lnTo>
                    <a:pt x="398660" y="53082"/>
                  </a:lnTo>
                  <a:lnTo>
                    <a:pt x="385613" y="30633"/>
                  </a:lnTo>
                  <a:lnTo>
                    <a:pt x="383153" y="27979"/>
                  </a:lnTo>
                  <a:close/>
                </a:path>
                <a:path w="409575" h="296544">
                  <a:moveTo>
                    <a:pt x="319881" y="0"/>
                  </a:moveTo>
                  <a:lnTo>
                    <a:pt x="277700" y="12557"/>
                  </a:lnTo>
                  <a:lnTo>
                    <a:pt x="258762" y="32146"/>
                  </a:lnTo>
                  <a:lnTo>
                    <a:pt x="298040" y="32146"/>
                  </a:lnTo>
                  <a:lnTo>
                    <a:pt x="305425" y="29312"/>
                  </a:lnTo>
                  <a:lnTo>
                    <a:pt x="316506" y="27979"/>
                  </a:lnTo>
                  <a:lnTo>
                    <a:pt x="383153" y="27979"/>
                  </a:lnTo>
                  <a:lnTo>
                    <a:pt x="377192" y="21548"/>
                  </a:lnTo>
                  <a:lnTo>
                    <a:pt x="367506" y="13889"/>
                  </a:lnTo>
                  <a:lnTo>
                    <a:pt x="356790" y="7813"/>
                  </a:lnTo>
                  <a:lnTo>
                    <a:pt x="345280" y="3472"/>
                  </a:lnTo>
                  <a:lnTo>
                    <a:pt x="332977" y="868"/>
                  </a:lnTo>
                  <a:lnTo>
                    <a:pt x="319881" y="0"/>
                  </a:lnTo>
                  <a:close/>
                </a:path>
                <a:path w="409575" h="296544">
                  <a:moveTo>
                    <a:pt x="35718" y="4762"/>
                  </a:moveTo>
                  <a:lnTo>
                    <a:pt x="0" y="4762"/>
                  </a:lnTo>
                  <a:lnTo>
                    <a:pt x="78" y="141461"/>
                  </a:lnTo>
                  <a:lnTo>
                    <a:pt x="6523" y="183132"/>
                  </a:lnTo>
                  <a:lnTo>
                    <a:pt x="37205" y="213121"/>
                  </a:lnTo>
                  <a:lnTo>
                    <a:pt x="72031" y="220264"/>
                  </a:lnTo>
                  <a:lnTo>
                    <a:pt x="92062" y="218032"/>
                  </a:lnTo>
                  <a:lnTo>
                    <a:pt x="109884" y="211335"/>
                  </a:lnTo>
                  <a:lnTo>
                    <a:pt x="125499" y="200173"/>
                  </a:lnTo>
                  <a:lnTo>
                    <a:pt x="134650" y="189506"/>
                  </a:lnTo>
                  <a:lnTo>
                    <a:pt x="79175" y="189506"/>
                  </a:lnTo>
                  <a:lnTo>
                    <a:pt x="71403" y="188992"/>
                  </a:lnTo>
                  <a:lnTo>
                    <a:pt x="40058" y="166010"/>
                  </a:lnTo>
                  <a:lnTo>
                    <a:pt x="35811" y="130367"/>
                  </a:lnTo>
                  <a:lnTo>
                    <a:pt x="35718" y="4762"/>
                  </a:lnTo>
                  <a:close/>
                </a:path>
                <a:path w="409575" h="296544">
                  <a:moveTo>
                    <a:pt x="170854" y="184546"/>
                  </a:moveTo>
                  <a:lnTo>
                    <a:pt x="138906" y="184546"/>
                  </a:lnTo>
                  <a:lnTo>
                    <a:pt x="138906" y="215502"/>
                  </a:lnTo>
                  <a:lnTo>
                    <a:pt x="170854" y="215502"/>
                  </a:lnTo>
                  <a:lnTo>
                    <a:pt x="170854" y="184546"/>
                  </a:lnTo>
                  <a:close/>
                </a:path>
                <a:path w="409575" h="296544">
                  <a:moveTo>
                    <a:pt x="170854" y="4762"/>
                  </a:moveTo>
                  <a:lnTo>
                    <a:pt x="135135" y="4762"/>
                  </a:lnTo>
                  <a:lnTo>
                    <a:pt x="135021" y="121641"/>
                  </a:lnTo>
                  <a:lnTo>
                    <a:pt x="134769" y="130367"/>
                  </a:lnTo>
                  <a:lnTo>
                    <a:pt x="121368" y="171548"/>
                  </a:lnTo>
                  <a:lnTo>
                    <a:pt x="87088" y="188992"/>
                  </a:lnTo>
                  <a:lnTo>
                    <a:pt x="79175" y="189506"/>
                  </a:lnTo>
                  <a:lnTo>
                    <a:pt x="134650" y="189506"/>
                  </a:lnTo>
                  <a:lnTo>
                    <a:pt x="138906" y="184546"/>
                  </a:lnTo>
                  <a:lnTo>
                    <a:pt x="170854" y="184546"/>
                  </a:lnTo>
                  <a:lnTo>
                    <a:pt x="170854" y="4762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3574" y="957476"/>
              <a:ext cx="126801" cy="17561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15010" y="934259"/>
              <a:ext cx="183554" cy="22820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347579" y="935847"/>
              <a:ext cx="183515" cy="296545"/>
            </a:xfrm>
            <a:custGeom>
              <a:avLst/>
              <a:gdLst/>
              <a:ahLst/>
              <a:cxnLst/>
              <a:rect l="l" t="t" r="r" b="b"/>
              <a:pathLst>
                <a:path w="183515" h="296544">
                  <a:moveTo>
                    <a:pt x="93662" y="0"/>
                  </a:moveTo>
                  <a:lnTo>
                    <a:pt x="141287" y="13890"/>
                  </a:lnTo>
                  <a:lnTo>
                    <a:pt x="172442" y="53082"/>
                  </a:lnTo>
                  <a:lnTo>
                    <a:pt x="182301" y="93767"/>
                  </a:lnTo>
                  <a:lnTo>
                    <a:pt x="182959" y="108545"/>
                  </a:lnTo>
                  <a:lnTo>
                    <a:pt x="182233" y="124314"/>
                  </a:lnTo>
                  <a:lnTo>
                    <a:pt x="171350" y="166786"/>
                  </a:lnTo>
                  <a:lnTo>
                    <a:pt x="148021" y="198821"/>
                  </a:lnTo>
                  <a:lnTo>
                    <a:pt x="103144" y="219403"/>
                  </a:lnTo>
                  <a:lnTo>
                    <a:pt x="91082" y="220265"/>
                  </a:lnTo>
                  <a:lnTo>
                    <a:pt x="82382" y="219794"/>
                  </a:lnTo>
                  <a:lnTo>
                    <a:pt x="46111" y="204192"/>
                  </a:lnTo>
                  <a:lnTo>
                    <a:pt x="35718" y="193675"/>
                  </a:lnTo>
                  <a:lnTo>
                    <a:pt x="35718" y="296267"/>
                  </a:lnTo>
                  <a:lnTo>
                    <a:pt x="0" y="296267"/>
                  </a:lnTo>
                  <a:lnTo>
                    <a:pt x="0" y="4762"/>
                  </a:lnTo>
                  <a:lnTo>
                    <a:pt x="32543" y="4762"/>
                  </a:lnTo>
                  <a:lnTo>
                    <a:pt x="32543" y="32146"/>
                  </a:lnTo>
                  <a:lnTo>
                    <a:pt x="38484" y="24612"/>
                  </a:lnTo>
                  <a:lnTo>
                    <a:pt x="74562" y="2009"/>
                  </a:lnTo>
                  <a:lnTo>
                    <a:pt x="83728" y="502"/>
                  </a:lnTo>
                  <a:lnTo>
                    <a:pt x="93662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05349" y="1453060"/>
            <a:ext cx="6384056" cy="448093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09916" y="241146"/>
            <a:ext cx="1458000" cy="6713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3055" y="849129"/>
            <a:ext cx="5698132" cy="313531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111376" y="1517787"/>
          <a:ext cx="8120380" cy="431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1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1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3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 gridSpan="2">
                  <a:txBody>
                    <a:bodyPr/>
                    <a:lstStyle/>
                    <a:p>
                      <a:pPr marR="615950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6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TAVI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(n=701)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  <a:solidFill>
                      <a:srgbClr val="00285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SAVR</a:t>
                      </a:r>
                      <a:r>
                        <a:rPr sz="16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(n=713)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  <a:solidFill>
                      <a:srgbClr val="0028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43053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Age</a:t>
                      </a: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(years)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376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74.3</a:t>
                      </a:r>
                      <a:r>
                        <a:rPr sz="1600" spc="-1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2856"/>
                          </a:solidFill>
                          <a:latin typeface="Symbol"/>
                          <a:cs typeface="Symbol"/>
                        </a:rPr>
                        <a:t></a:t>
                      </a:r>
                      <a:r>
                        <a:rPr sz="1600" spc="30" dirty="0">
                          <a:solidFill>
                            <a:srgbClr val="00285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4.6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16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74.6</a:t>
                      </a:r>
                      <a:r>
                        <a:rPr sz="1600" spc="-1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2856"/>
                          </a:solidFill>
                          <a:latin typeface="Symbol"/>
                          <a:cs typeface="Symbol"/>
                        </a:rPr>
                        <a:t></a:t>
                      </a:r>
                      <a:r>
                        <a:rPr sz="1600" spc="30" dirty="0">
                          <a:solidFill>
                            <a:srgbClr val="00285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4.2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43053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Male</a:t>
                      </a:r>
                      <a:r>
                        <a:rPr sz="1600" b="1" spc="-4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1915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96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600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56.0%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1915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600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57.3%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1915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43053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BMI</a:t>
                      </a: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(kg/m</a:t>
                      </a:r>
                      <a:r>
                        <a:rPr sz="1650" b="1" spc="-15" baseline="25252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0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419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28.1</a:t>
                      </a:r>
                      <a:r>
                        <a:rPr sz="1600" spc="-2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(25.3</a:t>
                      </a:r>
                      <a:r>
                        <a:rPr sz="1600" spc="-2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600" spc="-1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31.9)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0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28.1</a:t>
                      </a:r>
                      <a:r>
                        <a:rPr sz="1600" spc="-2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(25.4</a:t>
                      </a:r>
                      <a:r>
                        <a:rPr sz="1600" spc="-2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600" spc="-1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31.2)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0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43053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STS-</a:t>
                      </a: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PROM</a:t>
                      </a:r>
                      <a:r>
                        <a:rPr sz="1600" b="1" spc="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310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1.8</a:t>
                      </a:r>
                      <a:r>
                        <a:rPr sz="1600" spc="-1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(1.2</a:t>
                      </a:r>
                      <a:r>
                        <a:rPr sz="1600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600" spc="-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2.4)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1.9</a:t>
                      </a:r>
                      <a:r>
                        <a:rPr sz="1600" spc="-1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(1.2</a:t>
                      </a:r>
                      <a:r>
                        <a:rPr sz="1600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600" spc="-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2.5)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43053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EuroSCORE</a:t>
                      </a:r>
                      <a:r>
                        <a:rPr sz="1600" b="1" spc="-2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II</a:t>
                      </a: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964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2.1</a:t>
                      </a:r>
                      <a:r>
                        <a:rPr sz="1600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2856"/>
                          </a:solidFill>
                          <a:latin typeface="Symbol"/>
                          <a:cs typeface="Symbol"/>
                        </a:rPr>
                        <a:t></a:t>
                      </a:r>
                      <a:r>
                        <a:rPr sz="1600" spc="40" dirty="0">
                          <a:solidFill>
                            <a:srgbClr val="00285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1.4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104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2.1</a:t>
                      </a:r>
                      <a:r>
                        <a:rPr sz="1600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2856"/>
                          </a:solidFill>
                          <a:latin typeface="Symbol"/>
                          <a:cs typeface="Symbol"/>
                        </a:rPr>
                        <a:t></a:t>
                      </a:r>
                      <a:r>
                        <a:rPr sz="1600" spc="40" dirty="0">
                          <a:solidFill>
                            <a:srgbClr val="00285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1.8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43053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NYHA</a:t>
                      </a:r>
                      <a:r>
                        <a:rPr sz="1600" b="1" spc="-8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Class</a:t>
                      </a:r>
                      <a:r>
                        <a:rPr sz="1600" b="1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III/IV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1915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96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600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46.2%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1915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600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45.6%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1915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43053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600" b="1" spc="-8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LV-</a:t>
                      </a: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EF</a:t>
                      </a:r>
                      <a:r>
                        <a:rPr sz="1600" b="1" spc="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376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57.8</a:t>
                      </a:r>
                      <a:r>
                        <a:rPr sz="1600" spc="-1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2856"/>
                          </a:solidFill>
                          <a:latin typeface="Symbol"/>
                          <a:cs typeface="Symbol"/>
                        </a:rPr>
                        <a:t></a:t>
                      </a:r>
                      <a:r>
                        <a:rPr sz="1600" spc="30" dirty="0">
                          <a:solidFill>
                            <a:srgbClr val="00285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9.8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16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57.7</a:t>
                      </a:r>
                      <a:r>
                        <a:rPr sz="1600" spc="-1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2856"/>
                          </a:solidFill>
                          <a:latin typeface="Symbol"/>
                          <a:cs typeface="Symbol"/>
                        </a:rPr>
                        <a:t></a:t>
                      </a:r>
                      <a:r>
                        <a:rPr sz="1600" spc="30" dirty="0">
                          <a:solidFill>
                            <a:srgbClr val="00285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9.3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43053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Diabetes</a:t>
                      </a:r>
                      <a:r>
                        <a:rPr sz="1600" b="1" spc="-3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mellitus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96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600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33.8%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600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32.8%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43053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Coronary</a:t>
                      </a:r>
                      <a:r>
                        <a:rPr sz="1600" b="1" spc="-3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artery</a:t>
                      </a:r>
                      <a:r>
                        <a:rPr sz="1600" b="1" spc="-3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disease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96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600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34.3%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600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38.2%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09916" y="241146"/>
            <a:ext cx="1458000" cy="67130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86209" y="6375853"/>
            <a:ext cx="4819015" cy="21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Mean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FFFFFF"/>
                </a:solidFill>
                <a:latin typeface="Symbol"/>
                <a:cs typeface="Symbol"/>
              </a:rPr>
              <a:t></a:t>
            </a:r>
            <a:r>
              <a:rPr sz="11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SD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median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 interquartile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range,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Intention-to-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treat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population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3055" y="849129"/>
            <a:ext cx="5698132" cy="31353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2256" y="960081"/>
            <a:ext cx="1258589" cy="25107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09916" y="241146"/>
            <a:ext cx="1458000" cy="671301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111376" y="1517787"/>
          <a:ext cx="8120380" cy="431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25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1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 gridSpan="2">
                  <a:txBody>
                    <a:bodyPr/>
                    <a:lstStyle/>
                    <a:p>
                      <a:pPr marR="587375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6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TAVI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(n=701)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  <a:solidFill>
                      <a:srgbClr val="00285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SAVR</a:t>
                      </a:r>
                      <a:r>
                        <a:rPr sz="16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(n=713)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  <a:solidFill>
                      <a:srgbClr val="0028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Peripheral</a:t>
                      </a:r>
                      <a:r>
                        <a:rPr sz="1600" b="1" spc="-4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vascular</a:t>
                      </a:r>
                      <a:r>
                        <a:rPr sz="1600" b="1" spc="-4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disease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929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600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4.9%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600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6.5%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Cerebrovascular</a:t>
                      </a:r>
                      <a:r>
                        <a:rPr sz="1600" b="1" spc="-8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disease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1915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929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600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4.0%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1915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600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4.5%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1915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Previous</a:t>
                      </a:r>
                      <a:r>
                        <a:rPr sz="1600" b="1" spc="-3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stroke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0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929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600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6.1%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0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600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6.0%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0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Atrial</a:t>
                      </a:r>
                      <a:r>
                        <a:rPr sz="1600" b="1" spc="-2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fibrillation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277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600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28.9%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600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27.4%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600" b="1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COPD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277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600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14.5%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600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16.9%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Pulmonary</a:t>
                      </a:r>
                      <a:r>
                        <a:rPr sz="1600" b="1" spc="-5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hypertension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1915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277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600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12.1%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1915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600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10.6%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1915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Permanent</a:t>
                      </a:r>
                      <a:r>
                        <a:rPr sz="1600" b="1" spc="-5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pacemaker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929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600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5.3%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600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5.0%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Left</a:t>
                      </a: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bundle</a:t>
                      </a:r>
                      <a:r>
                        <a:rPr sz="1600" b="1" spc="-1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branch</a:t>
                      </a:r>
                      <a:r>
                        <a:rPr sz="1600" b="1" spc="-1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block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929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600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7.8%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600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7.9%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Right</a:t>
                      </a:r>
                      <a:r>
                        <a:rPr sz="1600" b="1" spc="-1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bundle</a:t>
                      </a:r>
                      <a:r>
                        <a:rPr sz="1600" b="1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branch</a:t>
                      </a:r>
                      <a:r>
                        <a:rPr sz="1600" b="1" spc="-2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block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929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600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9.6%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600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9.5%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3686209" y="6375853"/>
            <a:ext cx="4819015" cy="21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Mean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FFFFFF"/>
                </a:solidFill>
                <a:latin typeface="Symbol"/>
                <a:cs typeface="Symbol"/>
              </a:rPr>
              <a:t></a:t>
            </a:r>
            <a:r>
              <a:rPr sz="11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SD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median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 interquartile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range,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Intention-to-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treat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population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4643" y="849129"/>
            <a:ext cx="4724994" cy="31353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09916" y="241146"/>
            <a:ext cx="1458000" cy="671301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111376" y="1517785"/>
          <a:ext cx="8120380" cy="44519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3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2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2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7680">
                <a:tc gridSpan="2">
                  <a:txBody>
                    <a:bodyPr/>
                    <a:lstStyle/>
                    <a:p>
                      <a:pPr marR="587375" algn="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6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TAVI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(n=752)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  <a:solidFill>
                      <a:srgbClr val="00285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SAVR</a:t>
                      </a:r>
                      <a:r>
                        <a:rPr sz="16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(n=625)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  <a:solidFill>
                      <a:srgbClr val="0028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545">
                <a:tc>
                  <a:txBody>
                    <a:bodyPr/>
                    <a:lstStyle/>
                    <a:p>
                      <a:pPr marL="434975" marR="1099820">
                        <a:lnSpc>
                          <a:spcPts val="19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Conscious</a:t>
                      </a:r>
                      <a:r>
                        <a:rPr sz="1600" b="1" spc="-4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sedation</a:t>
                      </a:r>
                      <a:r>
                        <a:rPr sz="1600" b="1" spc="-3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anesthesia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5630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1600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75.1%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53035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1600" spc="-5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53035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Transfemoral</a:t>
                      </a:r>
                      <a:r>
                        <a:rPr sz="1600" b="1" spc="-3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access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3190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5630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sz="1600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97.3%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3190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sz="1600" spc="-5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3190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47625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Partial</a:t>
                      </a:r>
                      <a:r>
                        <a:rPr sz="1600" b="1" spc="-3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sternotomy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600" spc="-5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600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38.7%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47625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Balloon-</a:t>
                      </a: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expandable </a:t>
                      </a:r>
                      <a:r>
                        <a:rPr sz="1600" b="1" spc="-2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THV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1920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563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600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61.4%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1920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600" spc="-5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1920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Self-</a:t>
                      </a: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expanding</a:t>
                      </a:r>
                      <a:r>
                        <a:rPr sz="1600" b="1" spc="-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THV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1285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5630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600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35.1%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1285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600" spc="-5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1285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Stented</a:t>
                      </a:r>
                      <a:r>
                        <a:rPr sz="1600" b="1" spc="-3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SAVR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1285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600" spc="-5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1285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600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77.4%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1285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Sutureless</a:t>
                      </a:r>
                      <a:r>
                        <a:rPr sz="1600" b="1" spc="-5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SAVR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0650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600" spc="-5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0650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600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15.8%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0650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Cerebral</a:t>
                      </a:r>
                      <a:r>
                        <a:rPr sz="1600" b="1" spc="-3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embolic</a:t>
                      </a:r>
                      <a:r>
                        <a:rPr sz="1600" b="1" spc="-4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protection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3189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1510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600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5.1%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3189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600" spc="-5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3189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636617" y="6388045"/>
            <a:ext cx="4918075" cy="210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Mean </a:t>
            </a:r>
            <a:r>
              <a:rPr sz="1150" b="1" dirty="0">
                <a:solidFill>
                  <a:srgbClr val="FFFFFF"/>
                </a:solidFill>
                <a:latin typeface="Symbol"/>
                <a:cs typeface="Symbol"/>
              </a:rPr>
              <a:t></a:t>
            </a:r>
            <a:r>
              <a:rPr sz="11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SD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median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interquartile range,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As-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treated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population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074167" y="1338643"/>
          <a:ext cx="8120380" cy="46672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73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6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2115">
                <a:tc gridSpan="2">
                  <a:txBody>
                    <a:bodyPr/>
                    <a:lstStyle/>
                    <a:p>
                      <a:pPr marR="632460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TAVI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(n=752)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  <a:solidFill>
                      <a:srgbClr val="00285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6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SAVR</a:t>
                      </a:r>
                      <a:r>
                        <a:rPr sz="1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(n=625)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  <a:solidFill>
                      <a:srgbClr val="0028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Procedure</a:t>
                      </a:r>
                      <a:r>
                        <a:rPr sz="1600" b="1" spc="-3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1600" b="1" spc="-3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(min)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48</a:t>
                      </a:r>
                      <a:r>
                        <a:rPr sz="1600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(35</a:t>
                      </a:r>
                      <a:r>
                        <a:rPr sz="1600" spc="-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600" spc="-2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65)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165</a:t>
                      </a:r>
                      <a:r>
                        <a:rPr sz="1600" spc="-1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(136</a:t>
                      </a:r>
                      <a:r>
                        <a:rPr sz="1600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600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201)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465"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Dose-area-</a:t>
                      </a: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product</a:t>
                      </a:r>
                      <a:r>
                        <a:rPr sz="1600" b="1" spc="3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(cGy*cm</a:t>
                      </a:r>
                      <a:r>
                        <a:rPr sz="1650" b="1" spc="-15" baseline="25252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49860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2,375</a:t>
                      </a:r>
                      <a:r>
                        <a:rPr sz="1600" spc="-1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(764</a:t>
                      </a:r>
                      <a:r>
                        <a:rPr sz="1600" spc="-1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600" spc="-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5,552)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49860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600" spc="-5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49860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Contrast</a:t>
                      </a:r>
                      <a:r>
                        <a:rPr sz="1600" b="1" spc="-3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medium</a:t>
                      </a:r>
                      <a:r>
                        <a:rPr sz="1600" b="1" spc="-4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(ml)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100</a:t>
                      </a:r>
                      <a:r>
                        <a:rPr sz="1600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(69</a:t>
                      </a:r>
                      <a:r>
                        <a:rPr sz="1600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600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140)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600" spc="-5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Extracorporeal</a:t>
                      </a:r>
                      <a:r>
                        <a:rPr sz="1600" b="1" spc="-5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circulation</a:t>
                      </a:r>
                      <a:r>
                        <a:rPr sz="1600" b="1" spc="-6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(min)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600" spc="-5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88</a:t>
                      </a:r>
                      <a:r>
                        <a:rPr sz="1600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(72</a:t>
                      </a:r>
                      <a:r>
                        <a:rPr sz="1600" spc="-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600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108)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Aortic</a:t>
                      </a:r>
                      <a:r>
                        <a:rPr sz="1600" b="1" spc="-2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cross</a:t>
                      </a:r>
                      <a:r>
                        <a:rPr sz="1600" b="1" spc="-3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clamp</a:t>
                      </a:r>
                      <a:r>
                        <a:rPr sz="1600" b="1" spc="-2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(min)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3185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600" spc="-5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3185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61</a:t>
                      </a:r>
                      <a:r>
                        <a:rPr sz="1600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(50</a:t>
                      </a:r>
                      <a:r>
                        <a:rPr sz="1600" spc="-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600" spc="-2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75)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3185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115">
                <a:tc gridSpan="3"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Concomitant</a:t>
                      </a:r>
                      <a:r>
                        <a:rPr sz="1600" b="1" spc="-5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procedures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6350">
                      <a:solidFill>
                        <a:srgbClr val="4472C4"/>
                      </a:solidFill>
                      <a:prstDash val="solid"/>
                    </a:lnL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955">
                <a:tc>
                  <a:txBody>
                    <a:bodyPr/>
                    <a:lstStyle/>
                    <a:p>
                      <a:pPr marL="78740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CABG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spc="-5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1.8%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955">
                <a:tc>
                  <a:txBody>
                    <a:bodyPr/>
                    <a:lstStyle/>
                    <a:p>
                      <a:pPr marL="78740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Ascending</a:t>
                      </a:r>
                      <a:r>
                        <a:rPr sz="1600" b="1" spc="-3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aorta</a:t>
                      </a:r>
                      <a:r>
                        <a:rPr sz="1600" b="1" spc="-3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repl.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600" spc="-5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600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1.0%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955">
                <a:tc>
                  <a:txBody>
                    <a:bodyPr/>
                    <a:lstStyle/>
                    <a:p>
                      <a:pPr marL="787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MV/TVsurgery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600" spc="-5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600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0.5%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ICU</a:t>
                      </a:r>
                      <a:r>
                        <a:rPr sz="1600" b="1" spc="-1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stay</a:t>
                      </a:r>
                      <a:r>
                        <a:rPr sz="1600" b="1" spc="-1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(days)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600" spc="-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(1</a:t>
                      </a:r>
                      <a:r>
                        <a:rPr sz="1600" spc="-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600" spc="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2)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600" spc="-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(1</a:t>
                      </a:r>
                      <a:r>
                        <a:rPr sz="1600" spc="-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600" spc="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4)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r>
                        <a:rPr sz="1600" b="1" spc="-3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stay</a:t>
                      </a:r>
                      <a:r>
                        <a:rPr sz="1600" b="1" spc="-3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(days)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3185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600" spc="-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(4</a:t>
                      </a:r>
                      <a:r>
                        <a:rPr sz="1600" spc="-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600" spc="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7)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3185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600" spc="-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(8</a:t>
                      </a:r>
                      <a:r>
                        <a:rPr sz="1600" spc="-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600" spc="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12)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3185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4643" y="849129"/>
            <a:ext cx="4724994" cy="31353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10706" y="960081"/>
            <a:ext cx="1258589" cy="25107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09916" y="241146"/>
            <a:ext cx="1458000" cy="67130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636617" y="6388045"/>
            <a:ext cx="4918075" cy="210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Mean </a:t>
            </a:r>
            <a:r>
              <a:rPr sz="1150" b="1" dirty="0">
                <a:solidFill>
                  <a:srgbClr val="FFFFFF"/>
                </a:solidFill>
                <a:latin typeface="Symbol"/>
                <a:cs typeface="Symbol"/>
              </a:rPr>
              <a:t></a:t>
            </a:r>
            <a:r>
              <a:rPr sz="11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SD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median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interquartile range,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As-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treated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population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4643" y="849129"/>
            <a:ext cx="8012707" cy="38933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09916" y="241146"/>
            <a:ext cx="1458000" cy="6713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7597" y="1990509"/>
            <a:ext cx="3076166" cy="381270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31640" y="1588515"/>
            <a:ext cx="5727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solidFill>
                  <a:srgbClr val="002856"/>
                </a:solidFill>
                <a:latin typeface="Arial"/>
                <a:cs typeface="Arial"/>
              </a:rPr>
              <a:t>SAVR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08428" y="2077918"/>
            <a:ext cx="3073749" cy="369689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106470" y="1588515"/>
            <a:ext cx="25793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5" dirty="0">
                <a:solidFill>
                  <a:srgbClr val="002856"/>
                </a:solidFill>
                <a:latin typeface="Arial"/>
                <a:cs typeface="Arial"/>
              </a:rPr>
              <a:t>TAVI</a:t>
            </a:r>
            <a:r>
              <a:rPr sz="1600" b="1" spc="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2856"/>
                </a:solidFill>
                <a:latin typeface="Arial"/>
                <a:cs typeface="Arial"/>
              </a:rPr>
              <a:t>(Balloon-expandable)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21084" y="2056821"/>
            <a:ext cx="3070521" cy="369300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608310" y="1588515"/>
            <a:ext cx="21062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5" dirty="0">
                <a:solidFill>
                  <a:srgbClr val="002856"/>
                </a:solidFill>
                <a:latin typeface="Arial"/>
                <a:cs typeface="Arial"/>
              </a:rPr>
              <a:t>TAVI</a:t>
            </a:r>
            <a:r>
              <a:rPr sz="1600" b="1" spc="-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2856"/>
                </a:solidFill>
                <a:latin typeface="Arial"/>
                <a:cs typeface="Arial"/>
              </a:rPr>
              <a:t>(Self-expanding)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95114" y="6388100"/>
            <a:ext cx="1601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As-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treated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population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4643" y="849129"/>
            <a:ext cx="4590057" cy="389334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990243" y="2087390"/>
          <a:ext cx="8288020" cy="259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2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8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3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 gridSpan="2">
                  <a:txBody>
                    <a:bodyPr/>
                    <a:lstStyle/>
                    <a:p>
                      <a:pPr marR="430530" algn="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6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TAVI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(n=752)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2710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  <a:solidFill>
                      <a:srgbClr val="00285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SAVR</a:t>
                      </a:r>
                      <a:r>
                        <a:rPr sz="16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(n=625)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2710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  <a:solidFill>
                      <a:srgbClr val="0028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Conversion</a:t>
                      </a:r>
                      <a:r>
                        <a:rPr sz="1600" b="1" spc="-2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600" b="1" spc="-2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open</a:t>
                      </a:r>
                      <a:r>
                        <a:rPr sz="1600" b="1" spc="-2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heart</a:t>
                      </a:r>
                      <a:r>
                        <a:rPr sz="1600" b="1" spc="-1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surgery</a:t>
                      </a:r>
                      <a:r>
                        <a:rPr sz="1600" b="1" spc="-2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*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0.8%</a:t>
                      </a:r>
                      <a:r>
                        <a:rPr sz="1600" spc="-1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(6)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600" spc="-5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Implantation</a:t>
                      </a:r>
                      <a:r>
                        <a:rPr sz="1600" b="1" spc="-2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600" b="1" spc="-2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2nd</a:t>
                      </a:r>
                      <a:r>
                        <a:rPr sz="1600" b="1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valve</a:t>
                      </a:r>
                      <a:r>
                        <a:rPr sz="1600" b="1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prosthesis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1915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0.4%</a:t>
                      </a:r>
                      <a:r>
                        <a:rPr sz="1600" spc="-1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(3)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1915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Pericardial</a:t>
                      </a:r>
                      <a:r>
                        <a:rPr sz="1600" b="1" spc="-5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tamponade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0.5%</a:t>
                      </a:r>
                      <a:r>
                        <a:rPr sz="1600" spc="-1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(4)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0.5%</a:t>
                      </a:r>
                      <a:r>
                        <a:rPr sz="1600" spc="-1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(3)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Coronary</a:t>
                      </a:r>
                      <a:r>
                        <a:rPr sz="1600" b="1" spc="-4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obstruction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0.1%</a:t>
                      </a:r>
                      <a:r>
                        <a:rPr sz="1600" spc="-1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(1)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0.3%</a:t>
                      </a:r>
                      <a:r>
                        <a:rPr sz="1600" spc="-1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(2)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Prosthesis</a:t>
                      </a:r>
                      <a:r>
                        <a:rPr sz="1600" b="1" spc="-4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malposition</a:t>
                      </a:r>
                      <a:r>
                        <a:rPr sz="1600" b="1" spc="-4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1600" b="1" spc="-4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embolization</a:t>
                      </a:r>
                      <a:r>
                        <a:rPr sz="1600" b="1" spc="-4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**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0.8%</a:t>
                      </a:r>
                      <a:r>
                        <a:rPr sz="1600" spc="-1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(6)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600" spc="-5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09916" y="241146"/>
            <a:ext cx="1458000" cy="67130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36617" y="6388100"/>
            <a:ext cx="4918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Mean </a:t>
            </a:r>
            <a:r>
              <a:rPr sz="1150" b="1" dirty="0">
                <a:solidFill>
                  <a:srgbClr val="FFFFFF"/>
                </a:solidFill>
                <a:latin typeface="Symbol"/>
                <a:cs typeface="Symbol"/>
              </a:rPr>
              <a:t></a:t>
            </a:r>
            <a:r>
              <a:rPr sz="11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SD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median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interquartile range,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As-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treated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population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0844" y="5132832"/>
            <a:ext cx="8275320" cy="5130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100" dirty="0">
                <a:solidFill>
                  <a:srgbClr val="002856"/>
                </a:solidFill>
                <a:latin typeface="Arial"/>
                <a:cs typeface="Arial"/>
              </a:rPr>
              <a:t>*</a:t>
            </a:r>
            <a:r>
              <a:rPr sz="1100" spc="-3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002856"/>
                </a:solidFill>
                <a:latin typeface="Arial"/>
                <a:cs typeface="Arial"/>
              </a:rPr>
              <a:t>Conversion</a:t>
            </a:r>
            <a:r>
              <a:rPr sz="1100" spc="-4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2856"/>
                </a:solidFill>
                <a:latin typeface="Arial"/>
                <a:cs typeface="Arial"/>
              </a:rPr>
              <a:t>to</a:t>
            </a:r>
            <a:r>
              <a:rPr sz="1100" spc="-4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100" spc="-35" dirty="0">
                <a:solidFill>
                  <a:srgbClr val="002856"/>
                </a:solidFill>
                <a:latin typeface="Arial"/>
                <a:cs typeface="Arial"/>
              </a:rPr>
              <a:t>open-</a:t>
            </a:r>
            <a:r>
              <a:rPr sz="1100" spc="-20" dirty="0">
                <a:solidFill>
                  <a:srgbClr val="002856"/>
                </a:solidFill>
                <a:latin typeface="Arial"/>
                <a:cs typeface="Arial"/>
              </a:rPr>
              <a:t>heart</a:t>
            </a:r>
            <a:r>
              <a:rPr sz="1100" spc="-4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002856"/>
                </a:solidFill>
                <a:latin typeface="Arial"/>
                <a:cs typeface="Arial"/>
              </a:rPr>
              <a:t>surgery</a:t>
            </a:r>
            <a:r>
              <a:rPr sz="1100" spc="-4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002856"/>
                </a:solidFill>
                <a:latin typeface="Arial"/>
                <a:cs typeface="Arial"/>
              </a:rPr>
              <a:t>due</a:t>
            </a:r>
            <a:r>
              <a:rPr sz="1100" spc="-4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2856"/>
                </a:solidFill>
                <a:latin typeface="Arial"/>
                <a:cs typeface="Arial"/>
              </a:rPr>
              <a:t>to</a:t>
            </a:r>
            <a:r>
              <a:rPr sz="1100" spc="-4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002856"/>
                </a:solidFill>
                <a:latin typeface="Arial"/>
                <a:cs typeface="Arial"/>
              </a:rPr>
              <a:t>valve</a:t>
            </a:r>
            <a:r>
              <a:rPr sz="1100" spc="-4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002856"/>
                </a:solidFill>
                <a:latin typeface="Arial"/>
                <a:cs typeface="Arial"/>
              </a:rPr>
              <a:t>embolization</a:t>
            </a:r>
            <a:r>
              <a:rPr sz="1100" spc="-4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002856"/>
                </a:solidFill>
                <a:latin typeface="Arial"/>
                <a:cs typeface="Arial"/>
              </a:rPr>
              <a:t>(n=3),</a:t>
            </a:r>
            <a:r>
              <a:rPr sz="1100" spc="-35" dirty="0">
                <a:solidFill>
                  <a:srgbClr val="002856"/>
                </a:solidFill>
                <a:latin typeface="Arial"/>
                <a:cs typeface="Arial"/>
              </a:rPr>
              <a:t> wire-</a:t>
            </a:r>
            <a:r>
              <a:rPr sz="1100" dirty="0">
                <a:solidFill>
                  <a:srgbClr val="002856"/>
                </a:solidFill>
                <a:latin typeface="Arial"/>
                <a:cs typeface="Arial"/>
              </a:rPr>
              <a:t>induced</a:t>
            </a:r>
            <a:r>
              <a:rPr sz="1100" spc="24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002856"/>
                </a:solidFill>
                <a:latin typeface="Arial"/>
                <a:cs typeface="Arial"/>
              </a:rPr>
              <a:t>perforation</a:t>
            </a:r>
            <a:r>
              <a:rPr sz="1100" spc="-4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002856"/>
                </a:solidFill>
                <a:latin typeface="Arial"/>
                <a:cs typeface="Arial"/>
              </a:rPr>
              <a:t>(n=2)</a:t>
            </a:r>
            <a:r>
              <a:rPr sz="1100" spc="-3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2856"/>
                </a:solidFill>
                <a:latin typeface="Arial"/>
                <a:cs typeface="Arial"/>
              </a:rPr>
              <a:t>or</a:t>
            </a:r>
            <a:r>
              <a:rPr sz="1100" spc="-30" dirty="0">
                <a:solidFill>
                  <a:srgbClr val="002856"/>
                </a:solidFill>
                <a:latin typeface="Arial"/>
                <a:cs typeface="Arial"/>
              </a:rPr>
              <a:t> annulus</a:t>
            </a:r>
            <a:r>
              <a:rPr sz="1100" spc="-4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002856"/>
                </a:solidFill>
                <a:latin typeface="Arial"/>
                <a:cs typeface="Arial"/>
              </a:rPr>
              <a:t>rupture</a:t>
            </a:r>
            <a:r>
              <a:rPr sz="1100" spc="-4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002856"/>
                </a:solidFill>
                <a:latin typeface="Arial"/>
                <a:cs typeface="Arial"/>
              </a:rPr>
              <a:t>(n=1).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100" dirty="0">
                <a:solidFill>
                  <a:srgbClr val="002856"/>
                </a:solidFill>
                <a:latin typeface="Arial"/>
                <a:cs typeface="Arial"/>
              </a:rPr>
              <a:t>**</a:t>
            </a:r>
            <a:r>
              <a:rPr sz="1100" spc="-2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002856"/>
                </a:solidFill>
                <a:latin typeface="Arial"/>
                <a:cs typeface="Arial"/>
              </a:rPr>
              <a:t>Prosthesis</a:t>
            </a:r>
            <a:r>
              <a:rPr sz="1100" spc="-3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002856"/>
                </a:solidFill>
                <a:latin typeface="Arial"/>
                <a:cs typeface="Arial"/>
              </a:rPr>
              <a:t>malposition </a:t>
            </a:r>
            <a:r>
              <a:rPr sz="1100" dirty="0">
                <a:solidFill>
                  <a:srgbClr val="002856"/>
                </a:solidFill>
                <a:latin typeface="Arial"/>
                <a:cs typeface="Arial"/>
              </a:rPr>
              <a:t>or</a:t>
            </a:r>
            <a:r>
              <a:rPr sz="1100" spc="-2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002856"/>
                </a:solidFill>
                <a:latin typeface="Arial"/>
                <a:cs typeface="Arial"/>
              </a:rPr>
              <a:t>embolization </a:t>
            </a:r>
            <a:r>
              <a:rPr sz="1100" spc="-25" dirty="0">
                <a:solidFill>
                  <a:srgbClr val="002856"/>
                </a:solidFill>
                <a:latin typeface="Arial"/>
                <a:cs typeface="Arial"/>
              </a:rPr>
              <a:t>resulted</a:t>
            </a:r>
            <a:r>
              <a:rPr sz="1100" spc="-3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2856"/>
                </a:solidFill>
                <a:latin typeface="Arial"/>
                <a:cs typeface="Arial"/>
              </a:rPr>
              <a:t>in</a:t>
            </a:r>
            <a:r>
              <a:rPr sz="1100" spc="-30" dirty="0">
                <a:solidFill>
                  <a:srgbClr val="002856"/>
                </a:solidFill>
                <a:latin typeface="Arial"/>
                <a:cs typeface="Arial"/>
              </a:rPr>
              <a:t> conversion </a:t>
            </a:r>
            <a:r>
              <a:rPr sz="1100" dirty="0">
                <a:solidFill>
                  <a:srgbClr val="002856"/>
                </a:solidFill>
                <a:latin typeface="Arial"/>
                <a:cs typeface="Arial"/>
              </a:rPr>
              <a:t>to</a:t>
            </a:r>
            <a:r>
              <a:rPr sz="1100" spc="-3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100" spc="-35" dirty="0">
                <a:solidFill>
                  <a:srgbClr val="002856"/>
                </a:solidFill>
                <a:latin typeface="Arial"/>
                <a:cs typeface="Arial"/>
              </a:rPr>
              <a:t>open-</a:t>
            </a:r>
            <a:r>
              <a:rPr sz="1100" spc="-20" dirty="0">
                <a:solidFill>
                  <a:srgbClr val="002856"/>
                </a:solidFill>
                <a:latin typeface="Arial"/>
                <a:cs typeface="Arial"/>
              </a:rPr>
              <a:t>heart</a:t>
            </a:r>
            <a:r>
              <a:rPr sz="1100" spc="-25" dirty="0">
                <a:solidFill>
                  <a:srgbClr val="002856"/>
                </a:solidFill>
                <a:latin typeface="Arial"/>
                <a:cs typeface="Arial"/>
              </a:rPr>
              <a:t> surgery</a:t>
            </a:r>
            <a:r>
              <a:rPr sz="1100" spc="-3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002856"/>
                </a:solidFill>
                <a:latin typeface="Arial"/>
                <a:cs typeface="Arial"/>
              </a:rPr>
              <a:t>(n=3) </a:t>
            </a:r>
            <a:r>
              <a:rPr sz="1100" dirty="0">
                <a:solidFill>
                  <a:srgbClr val="002856"/>
                </a:solidFill>
                <a:latin typeface="Arial"/>
                <a:cs typeface="Arial"/>
              </a:rPr>
              <a:t>or</a:t>
            </a:r>
            <a:r>
              <a:rPr sz="1100" spc="-2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002856"/>
                </a:solidFill>
                <a:latin typeface="Arial"/>
                <a:cs typeface="Arial"/>
              </a:rPr>
              <a:t>implantation </a:t>
            </a:r>
            <a:r>
              <a:rPr sz="1100" dirty="0">
                <a:solidFill>
                  <a:srgbClr val="002856"/>
                </a:solidFill>
                <a:latin typeface="Arial"/>
                <a:cs typeface="Arial"/>
              </a:rPr>
              <a:t>of</a:t>
            </a:r>
            <a:r>
              <a:rPr sz="1100" spc="-2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2856"/>
                </a:solidFill>
                <a:latin typeface="Arial"/>
                <a:cs typeface="Arial"/>
              </a:rPr>
              <a:t>a</a:t>
            </a:r>
            <a:r>
              <a:rPr sz="1100" spc="-3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002856"/>
                </a:solidFill>
                <a:latin typeface="Arial"/>
                <a:cs typeface="Arial"/>
              </a:rPr>
              <a:t>2nd</a:t>
            </a:r>
            <a:r>
              <a:rPr sz="1100" spc="-3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002856"/>
                </a:solidFill>
                <a:latin typeface="Arial"/>
                <a:cs typeface="Arial"/>
              </a:rPr>
              <a:t>valve </a:t>
            </a:r>
            <a:r>
              <a:rPr sz="1100" spc="-30" dirty="0">
                <a:solidFill>
                  <a:srgbClr val="002856"/>
                </a:solidFill>
                <a:latin typeface="Arial"/>
                <a:cs typeface="Arial"/>
              </a:rPr>
              <a:t>prosthesis </a:t>
            </a:r>
            <a:r>
              <a:rPr sz="1100" spc="-10" dirty="0">
                <a:solidFill>
                  <a:srgbClr val="002856"/>
                </a:solidFill>
                <a:latin typeface="Arial"/>
                <a:cs typeface="Arial"/>
              </a:rPr>
              <a:t>(n=3).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4643" y="848931"/>
            <a:ext cx="3122611" cy="3942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09916" y="241146"/>
            <a:ext cx="1458000" cy="6713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799554" y="6388608"/>
            <a:ext cx="65544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Intention-to-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treat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population,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stratified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STS-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PROM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score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class,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Kaplan-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Meier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estimates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218688" y="1292352"/>
            <a:ext cx="5840095" cy="4160520"/>
            <a:chOff x="3218688" y="1292352"/>
            <a:chExt cx="5840095" cy="416052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18688" y="1292352"/>
              <a:ext cx="5839968" cy="416052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874317" y="1546857"/>
              <a:ext cx="3103245" cy="481965"/>
            </a:xfrm>
            <a:custGeom>
              <a:avLst/>
              <a:gdLst/>
              <a:ahLst/>
              <a:cxnLst/>
              <a:rect l="l" t="t" r="r" b="b"/>
              <a:pathLst>
                <a:path w="3103245" h="481964">
                  <a:moveTo>
                    <a:pt x="3103123" y="0"/>
                  </a:moveTo>
                  <a:lnTo>
                    <a:pt x="0" y="0"/>
                  </a:lnTo>
                  <a:lnTo>
                    <a:pt x="0" y="481376"/>
                  </a:lnTo>
                  <a:lnTo>
                    <a:pt x="3103123" y="481376"/>
                  </a:lnTo>
                  <a:lnTo>
                    <a:pt x="31031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182893" y="1546857"/>
            <a:ext cx="4794885" cy="298513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2181225">
              <a:lnSpc>
                <a:spcPct val="100000"/>
              </a:lnSpc>
              <a:spcBef>
                <a:spcPts val="930"/>
              </a:spcBef>
            </a:pPr>
            <a:r>
              <a:rPr sz="1600" dirty="0">
                <a:solidFill>
                  <a:srgbClr val="002856"/>
                </a:solidFill>
                <a:latin typeface="Arial"/>
                <a:cs typeface="Arial"/>
              </a:rPr>
              <a:t>HR</a:t>
            </a:r>
            <a:r>
              <a:rPr sz="1600" spc="-1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6"/>
                </a:solidFill>
                <a:latin typeface="Arial"/>
                <a:cs typeface="Arial"/>
              </a:rPr>
              <a:t>0.53</a:t>
            </a:r>
            <a:r>
              <a:rPr sz="1600" spc="-1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6"/>
                </a:solidFill>
                <a:latin typeface="Arial"/>
                <a:cs typeface="Arial"/>
              </a:rPr>
              <a:t>(95%</a:t>
            </a:r>
            <a:r>
              <a:rPr sz="1600" spc="-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6"/>
                </a:solidFill>
                <a:latin typeface="Arial"/>
                <a:cs typeface="Arial"/>
              </a:rPr>
              <a:t>CI </a:t>
            </a:r>
            <a:r>
              <a:rPr sz="1600" spc="-10" dirty="0">
                <a:solidFill>
                  <a:srgbClr val="002856"/>
                </a:solidFill>
                <a:latin typeface="Arial"/>
                <a:cs typeface="Arial"/>
              </a:rPr>
              <a:t>0.35-0.79)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371088" y="5544311"/>
            <a:ext cx="5858510" cy="506095"/>
            <a:chOff x="3371088" y="5544311"/>
            <a:chExt cx="5858510" cy="50609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71088" y="5769863"/>
              <a:ext cx="5839968" cy="28041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86200" y="5544311"/>
              <a:ext cx="5343144" cy="19507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9124207" y="1991867"/>
            <a:ext cx="5276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10.0%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24207" y="3113532"/>
            <a:ext cx="42925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0000FF"/>
                </a:solidFill>
                <a:latin typeface="Arial"/>
                <a:cs typeface="Arial"/>
              </a:rPr>
              <a:t>5.4%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182893" y="1573926"/>
            <a:ext cx="4773930" cy="2957830"/>
            <a:chOff x="4182893" y="1573926"/>
            <a:chExt cx="4773930" cy="2957830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33671" y="1752599"/>
              <a:ext cx="810768" cy="2377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33671" y="1597151"/>
              <a:ext cx="862584" cy="15849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182893" y="1573926"/>
              <a:ext cx="4773930" cy="2957830"/>
            </a:xfrm>
            <a:custGeom>
              <a:avLst/>
              <a:gdLst/>
              <a:ahLst/>
              <a:cxnLst/>
              <a:rect l="l" t="t" r="r" b="b"/>
              <a:pathLst>
                <a:path w="4773930" h="2957829">
                  <a:moveTo>
                    <a:pt x="4773764" y="0"/>
                  </a:moveTo>
                  <a:lnTo>
                    <a:pt x="0" y="0"/>
                  </a:lnTo>
                  <a:lnTo>
                    <a:pt x="0" y="2957548"/>
                  </a:lnTo>
                  <a:lnTo>
                    <a:pt x="4773764" y="2957548"/>
                  </a:lnTo>
                  <a:lnTo>
                    <a:pt x="47737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22694" y="854090"/>
            <a:ext cx="2783840" cy="308610"/>
            <a:chOff x="922694" y="854090"/>
            <a:chExt cx="2783840" cy="308610"/>
          </a:xfrm>
        </p:grpSpPr>
        <p:sp>
          <p:nvSpPr>
            <p:cNvPr id="3" name="object 3"/>
            <p:cNvSpPr/>
            <p:nvPr/>
          </p:nvSpPr>
          <p:spPr>
            <a:xfrm>
              <a:off x="929044" y="860441"/>
              <a:ext cx="424815" cy="291465"/>
            </a:xfrm>
            <a:custGeom>
              <a:avLst/>
              <a:gdLst/>
              <a:ahLst/>
              <a:cxnLst/>
              <a:rect l="l" t="t" r="r" b="b"/>
              <a:pathLst>
                <a:path w="424815" h="291465">
                  <a:moveTo>
                    <a:pt x="153193" y="0"/>
                  </a:moveTo>
                  <a:lnTo>
                    <a:pt x="111720" y="0"/>
                  </a:lnTo>
                  <a:lnTo>
                    <a:pt x="0" y="290908"/>
                  </a:lnTo>
                  <a:lnTo>
                    <a:pt x="40878" y="290908"/>
                  </a:lnTo>
                  <a:lnTo>
                    <a:pt x="72826" y="202802"/>
                  </a:lnTo>
                  <a:lnTo>
                    <a:pt x="236196" y="202802"/>
                  </a:lnTo>
                  <a:lnTo>
                    <a:pt x="223364" y="171450"/>
                  </a:lnTo>
                  <a:lnTo>
                    <a:pt x="83939" y="171450"/>
                  </a:lnTo>
                  <a:lnTo>
                    <a:pt x="115887" y="86121"/>
                  </a:lnTo>
                  <a:lnTo>
                    <a:pt x="120662" y="72305"/>
                  </a:lnTo>
                  <a:lnTo>
                    <a:pt x="124866" y="58439"/>
                  </a:lnTo>
                  <a:lnTo>
                    <a:pt x="128500" y="44524"/>
                  </a:lnTo>
                  <a:lnTo>
                    <a:pt x="131564" y="30558"/>
                  </a:lnTo>
                  <a:lnTo>
                    <a:pt x="165700" y="30558"/>
                  </a:lnTo>
                  <a:lnTo>
                    <a:pt x="153193" y="0"/>
                  </a:lnTo>
                  <a:close/>
                </a:path>
                <a:path w="424815" h="291465">
                  <a:moveTo>
                    <a:pt x="236196" y="202802"/>
                  </a:moveTo>
                  <a:lnTo>
                    <a:pt x="194468" y="202802"/>
                  </a:lnTo>
                  <a:lnTo>
                    <a:pt x="228401" y="290908"/>
                  </a:lnTo>
                  <a:lnTo>
                    <a:pt x="272256" y="290908"/>
                  </a:lnTo>
                  <a:lnTo>
                    <a:pt x="236196" y="202802"/>
                  </a:lnTo>
                  <a:close/>
                </a:path>
                <a:path w="424815" h="291465">
                  <a:moveTo>
                    <a:pt x="165700" y="30558"/>
                  </a:moveTo>
                  <a:lnTo>
                    <a:pt x="131564" y="30558"/>
                  </a:lnTo>
                  <a:lnTo>
                    <a:pt x="135384" y="43184"/>
                  </a:lnTo>
                  <a:lnTo>
                    <a:pt x="140096" y="57447"/>
                  </a:lnTo>
                  <a:lnTo>
                    <a:pt x="145702" y="73346"/>
                  </a:lnTo>
                  <a:lnTo>
                    <a:pt x="152201" y="90883"/>
                  </a:lnTo>
                  <a:lnTo>
                    <a:pt x="182562" y="171450"/>
                  </a:lnTo>
                  <a:lnTo>
                    <a:pt x="223364" y="171450"/>
                  </a:lnTo>
                  <a:lnTo>
                    <a:pt x="165700" y="30558"/>
                  </a:lnTo>
                  <a:close/>
                </a:path>
                <a:path w="424815" h="291465">
                  <a:moveTo>
                    <a:pt x="424259" y="0"/>
                  </a:moveTo>
                  <a:lnTo>
                    <a:pt x="388541" y="0"/>
                  </a:lnTo>
                  <a:lnTo>
                    <a:pt x="388541" y="290908"/>
                  </a:lnTo>
                  <a:lnTo>
                    <a:pt x="424259" y="290908"/>
                  </a:lnTo>
                  <a:lnTo>
                    <a:pt x="424259" y="0"/>
                  </a:lnTo>
                  <a:close/>
                </a:path>
                <a:path w="424815" h="291465">
                  <a:moveTo>
                    <a:pt x="333771" y="0"/>
                  </a:moveTo>
                  <a:lnTo>
                    <a:pt x="298053" y="0"/>
                  </a:lnTo>
                  <a:lnTo>
                    <a:pt x="298053" y="290908"/>
                  </a:lnTo>
                  <a:lnTo>
                    <a:pt x="333771" y="290908"/>
                  </a:lnTo>
                  <a:lnTo>
                    <a:pt x="333771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6633" y="884650"/>
              <a:ext cx="111323" cy="15359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29044" y="860440"/>
              <a:ext cx="424815" cy="291465"/>
            </a:xfrm>
            <a:custGeom>
              <a:avLst/>
              <a:gdLst/>
              <a:ahLst/>
              <a:cxnLst/>
              <a:rect l="l" t="t" r="r" b="b"/>
              <a:pathLst>
                <a:path w="424815" h="291465">
                  <a:moveTo>
                    <a:pt x="388540" y="0"/>
                  </a:moveTo>
                  <a:lnTo>
                    <a:pt x="424259" y="0"/>
                  </a:lnTo>
                  <a:lnTo>
                    <a:pt x="424259" y="290909"/>
                  </a:lnTo>
                  <a:lnTo>
                    <a:pt x="388540" y="290909"/>
                  </a:lnTo>
                  <a:lnTo>
                    <a:pt x="388540" y="0"/>
                  </a:lnTo>
                  <a:close/>
                </a:path>
                <a:path w="424815" h="291465">
                  <a:moveTo>
                    <a:pt x="298053" y="0"/>
                  </a:moveTo>
                  <a:lnTo>
                    <a:pt x="333771" y="0"/>
                  </a:lnTo>
                  <a:lnTo>
                    <a:pt x="333771" y="290909"/>
                  </a:lnTo>
                  <a:lnTo>
                    <a:pt x="298053" y="290909"/>
                  </a:lnTo>
                  <a:lnTo>
                    <a:pt x="298053" y="0"/>
                  </a:lnTo>
                  <a:close/>
                </a:path>
                <a:path w="424815" h="291465">
                  <a:moveTo>
                    <a:pt x="111720" y="0"/>
                  </a:moveTo>
                  <a:lnTo>
                    <a:pt x="153193" y="0"/>
                  </a:lnTo>
                  <a:lnTo>
                    <a:pt x="272256" y="290909"/>
                  </a:lnTo>
                  <a:lnTo>
                    <a:pt x="228401" y="290909"/>
                  </a:lnTo>
                  <a:lnTo>
                    <a:pt x="194468" y="202803"/>
                  </a:lnTo>
                  <a:lnTo>
                    <a:pt x="72826" y="202803"/>
                  </a:lnTo>
                  <a:lnTo>
                    <a:pt x="40878" y="290909"/>
                  </a:lnTo>
                  <a:lnTo>
                    <a:pt x="0" y="290909"/>
                  </a:lnTo>
                  <a:lnTo>
                    <a:pt x="11172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8625" y="854090"/>
              <a:ext cx="2317551" cy="308371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09916" y="241146"/>
            <a:ext cx="1458000" cy="671301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252215" y="1423416"/>
            <a:ext cx="5721350" cy="3929379"/>
            <a:chOff x="3252215" y="1423416"/>
            <a:chExt cx="5721350" cy="3929379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52215" y="1423416"/>
              <a:ext cx="5721096" cy="392887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182302" y="4028089"/>
              <a:ext cx="765175" cy="378460"/>
            </a:xfrm>
            <a:custGeom>
              <a:avLst/>
              <a:gdLst/>
              <a:ahLst/>
              <a:cxnLst/>
              <a:rect l="l" t="t" r="r" b="b"/>
              <a:pathLst>
                <a:path w="765175" h="378460">
                  <a:moveTo>
                    <a:pt x="764628" y="0"/>
                  </a:moveTo>
                  <a:lnTo>
                    <a:pt x="0" y="0"/>
                  </a:lnTo>
                  <a:lnTo>
                    <a:pt x="0" y="378372"/>
                  </a:lnTo>
                  <a:lnTo>
                    <a:pt x="764628" y="378372"/>
                  </a:lnTo>
                  <a:lnTo>
                    <a:pt x="7646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97095" y="1642872"/>
              <a:ext cx="810768" cy="23774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97095" y="1487424"/>
              <a:ext cx="862584" cy="158496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72967" y="5452871"/>
            <a:ext cx="5836920" cy="44195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5843808" y="1439783"/>
            <a:ext cx="3103245" cy="57594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64465" rIns="0" bIns="0" rtlCol="0">
            <a:spAutoFit/>
          </a:bodyPr>
          <a:lstStyle/>
          <a:p>
            <a:pPr marL="489584">
              <a:lnSpc>
                <a:spcPct val="100000"/>
              </a:lnSpc>
              <a:spcBef>
                <a:spcPts val="1295"/>
              </a:spcBef>
            </a:pPr>
            <a:r>
              <a:rPr sz="1600" dirty="0">
                <a:solidFill>
                  <a:srgbClr val="002856"/>
                </a:solidFill>
                <a:latin typeface="Arial"/>
                <a:cs typeface="Arial"/>
              </a:rPr>
              <a:t>HR</a:t>
            </a:r>
            <a:r>
              <a:rPr sz="1600" spc="-1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6"/>
                </a:solidFill>
                <a:latin typeface="Arial"/>
                <a:cs typeface="Arial"/>
              </a:rPr>
              <a:t>0.43</a:t>
            </a:r>
            <a:r>
              <a:rPr sz="1600" spc="-1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6"/>
                </a:solidFill>
                <a:latin typeface="Arial"/>
                <a:cs typeface="Arial"/>
              </a:rPr>
              <a:t>(95%</a:t>
            </a:r>
            <a:r>
              <a:rPr sz="1600" spc="-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6"/>
                </a:solidFill>
                <a:latin typeface="Arial"/>
                <a:cs typeface="Arial"/>
              </a:rPr>
              <a:t>CI </a:t>
            </a:r>
            <a:r>
              <a:rPr sz="1600" spc="-10" dirty="0">
                <a:solidFill>
                  <a:srgbClr val="002856"/>
                </a:solidFill>
                <a:latin typeface="Arial"/>
                <a:cs typeface="Arial"/>
              </a:rPr>
              <a:t>0.24-0.73)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292245" y="2335165"/>
            <a:ext cx="3103245" cy="575945"/>
          </a:xfrm>
          <a:custGeom>
            <a:avLst/>
            <a:gdLst/>
            <a:ahLst/>
            <a:cxnLst/>
            <a:rect l="l" t="t" r="r" b="b"/>
            <a:pathLst>
              <a:path w="3103245" h="575944">
                <a:moveTo>
                  <a:pt x="3103123" y="0"/>
                </a:moveTo>
                <a:lnTo>
                  <a:pt x="0" y="0"/>
                </a:lnTo>
                <a:lnTo>
                  <a:pt x="0" y="575442"/>
                </a:lnTo>
                <a:lnTo>
                  <a:pt x="3103123" y="575442"/>
                </a:lnTo>
                <a:lnTo>
                  <a:pt x="31031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104750" y="2778252"/>
            <a:ext cx="42925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FF0000"/>
                </a:solidFill>
                <a:latin typeface="Arial"/>
                <a:cs typeface="Arial"/>
              </a:rPr>
              <a:t>6.2%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80504" y="6417081"/>
            <a:ext cx="6593205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Intention-to-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treat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population,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stratified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STS-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PROM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score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class,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Kaplan-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Meier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estimates.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04750" y="3628644"/>
            <a:ext cx="42925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0000FF"/>
                </a:solidFill>
                <a:latin typeface="Arial"/>
                <a:cs typeface="Arial"/>
              </a:rPr>
              <a:t>2.6%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1546" y="849129"/>
            <a:ext cx="1151334" cy="31353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09916" y="241146"/>
            <a:ext cx="1458000" cy="67130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176016" y="1243583"/>
            <a:ext cx="5840095" cy="4160520"/>
            <a:chOff x="3176016" y="1243583"/>
            <a:chExt cx="5840095" cy="416052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76016" y="1243583"/>
              <a:ext cx="5839967" cy="41605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172574" y="4047545"/>
              <a:ext cx="765175" cy="378460"/>
            </a:xfrm>
            <a:custGeom>
              <a:avLst/>
              <a:gdLst/>
              <a:ahLst/>
              <a:cxnLst/>
              <a:rect l="l" t="t" r="r" b="b"/>
              <a:pathLst>
                <a:path w="765175" h="378460">
                  <a:moveTo>
                    <a:pt x="764628" y="0"/>
                  </a:moveTo>
                  <a:lnTo>
                    <a:pt x="0" y="0"/>
                  </a:lnTo>
                  <a:lnTo>
                    <a:pt x="0" y="378372"/>
                  </a:lnTo>
                  <a:lnTo>
                    <a:pt x="764628" y="378372"/>
                  </a:lnTo>
                  <a:lnTo>
                    <a:pt x="7646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97096" y="1712975"/>
              <a:ext cx="810768" cy="2377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97096" y="1557527"/>
              <a:ext cx="862584" cy="15849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843808" y="1502129"/>
            <a:ext cx="3103245" cy="57594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65735" rIns="0" bIns="0" rtlCol="0">
            <a:spAutoFit/>
          </a:bodyPr>
          <a:lstStyle/>
          <a:p>
            <a:pPr marL="489584">
              <a:lnSpc>
                <a:spcPct val="100000"/>
              </a:lnSpc>
              <a:spcBef>
                <a:spcPts val="1305"/>
              </a:spcBef>
            </a:pPr>
            <a:r>
              <a:rPr sz="1600" dirty="0">
                <a:solidFill>
                  <a:srgbClr val="002856"/>
                </a:solidFill>
                <a:latin typeface="Arial"/>
                <a:cs typeface="Arial"/>
              </a:rPr>
              <a:t>HR</a:t>
            </a:r>
            <a:r>
              <a:rPr sz="1600" spc="-1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6"/>
                </a:solidFill>
                <a:latin typeface="Arial"/>
                <a:cs typeface="Arial"/>
              </a:rPr>
              <a:t>0.61</a:t>
            </a:r>
            <a:r>
              <a:rPr sz="1600" spc="-1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6"/>
                </a:solidFill>
                <a:latin typeface="Arial"/>
                <a:cs typeface="Arial"/>
              </a:rPr>
              <a:t>(95%</a:t>
            </a:r>
            <a:r>
              <a:rPr sz="1600" spc="-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6"/>
                </a:solidFill>
                <a:latin typeface="Arial"/>
                <a:cs typeface="Arial"/>
              </a:rPr>
              <a:t>CI </a:t>
            </a:r>
            <a:r>
              <a:rPr sz="1600" spc="-10" dirty="0">
                <a:solidFill>
                  <a:srgbClr val="002856"/>
                </a:solidFill>
                <a:latin typeface="Arial"/>
                <a:cs typeface="Arial"/>
              </a:rPr>
              <a:t>0.35-1.06)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252215" y="2704819"/>
            <a:ext cx="5836920" cy="3284854"/>
            <a:chOff x="3252215" y="2704819"/>
            <a:chExt cx="5836920" cy="3284854"/>
          </a:xfrm>
        </p:grpSpPr>
        <p:sp>
          <p:nvSpPr>
            <p:cNvPr id="11" name="object 11"/>
            <p:cNvSpPr/>
            <p:nvPr/>
          </p:nvSpPr>
          <p:spPr>
            <a:xfrm>
              <a:off x="4292245" y="2704819"/>
              <a:ext cx="3103245" cy="575945"/>
            </a:xfrm>
            <a:custGeom>
              <a:avLst/>
              <a:gdLst/>
              <a:ahLst/>
              <a:cxnLst/>
              <a:rect l="l" t="t" r="r" b="b"/>
              <a:pathLst>
                <a:path w="3103245" h="575945">
                  <a:moveTo>
                    <a:pt x="3103123" y="0"/>
                  </a:moveTo>
                  <a:lnTo>
                    <a:pt x="0" y="0"/>
                  </a:lnTo>
                  <a:lnTo>
                    <a:pt x="0" y="575442"/>
                  </a:lnTo>
                  <a:lnTo>
                    <a:pt x="3103123" y="575442"/>
                  </a:lnTo>
                  <a:lnTo>
                    <a:pt x="31031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52215" y="5440679"/>
              <a:ext cx="5836920" cy="54864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9104750" y="3183635"/>
            <a:ext cx="429259" cy="683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FF0000"/>
                </a:solidFill>
                <a:latin typeface="Arial"/>
                <a:cs typeface="Arial"/>
              </a:rPr>
              <a:t>4.7%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20" dirty="0">
                <a:solidFill>
                  <a:srgbClr val="0000FF"/>
                </a:solidFill>
                <a:latin typeface="Arial"/>
                <a:cs typeface="Arial"/>
              </a:rPr>
              <a:t>2.9%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80504" y="6417081"/>
            <a:ext cx="6593205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Intention-to-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treat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population,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stratified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STS-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PROM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score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class,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Kaplan-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Meier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estimates.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4643" y="854090"/>
            <a:ext cx="2064344" cy="30837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1654555"/>
            <a:ext cx="950023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solidFill>
                  <a:srgbClr val="002856"/>
                </a:solidFill>
              </a:rPr>
              <a:t>Within</a:t>
            </a:r>
            <a:r>
              <a:rPr sz="2400" spc="-50" dirty="0">
                <a:solidFill>
                  <a:srgbClr val="002856"/>
                </a:solidFill>
              </a:rPr>
              <a:t> </a:t>
            </a:r>
            <a:r>
              <a:rPr sz="2400" dirty="0">
                <a:solidFill>
                  <a:srgbClr val="002856"/>
                </a:solidFill>
              </a:rPr>
              <a:t>the</a:t>
            </a:r>
            <a:r>
              <a:rPr sz="2400" spc="-45" dirty="0">
                <a:solidFill>
                  <a:srgbClr val="002856"/>
                </a:solidFill>
              </a:rPr>
              <a:t> </a:t>
            </a:r>
            <a:r>
              <a:rPr sz="2400" dirty="0">
                <a:solidFill>
                  <a:srgbClr val="002856"/>
                </a:solidFill>
              </a:rPr>
              <a:t>past</a:t>
            </a:r>
            <a:r>
              <a:rPr sz="2400" spc="-45" dirty="0">
                <a:solidFill>
                  <a:srgbClr val="002856"/>
                </a:solidFill>
              </a:rPr>
              <a:t> </a:t>
            </a:r>
            <a:r>
              <a:rPr sz="2400" dirty="0">
                <a:solidFill>
                  <a:srgbClr val="002856"/>
                </a:solidFill>
              </a:rPr>
              <a:t>24</a:t>
            </a:r>
            <a:r>
              <a:rPr sz="2400" spc="-45" dirty="0">
                <a:solidFill>
                  <a:srgbClr val="002856"/>
                </a:solidFill>
              </a:rPr>
              <a:t> </a:t>
            </a:r>
            <a:r>
              <a:rPr sz="2400" dirty="0">
                <a:solidFill>
                  <a:srgbClr val="002856"/>
                </a:solidFill>
              </a:rPr>
              <a:t>months,</a:t>
            </a:r>
            <a:r>
              <a:rPr sz="2400" spc="-50" dirty="0">
                <a:solidFill>
                  <a:srgbClr val="002856"/>
                </a:solidFill>
              </a:rPr>
              <a:t> </a:t>
            </a:r>
            <a:r>
              <a:rPr sz="2400" dirty="0">
                <a:solidFill>
                  <a:srgbClr val="002856"/>
                </a:solidFill>
              </a:rPr>
              <a:t>I</a:t>
            </a:r>
            <a:r>
              <a:rPr sz="2400" spc="-50" dirty="0">
                <a:solidFill>
                  <a:srgbClr val="002856"/>
                </a:solidFill>
              </a:rPr>
              <a:t> </a:t>
            </a:r>
            <a:r>
              <a:rPr sz="2400" dirty="0">
                <a:solidFill>
                  <a:srgbClr val="002856"/>
                </a:solidFill>
              </a:rPr>
              <a:t>have</a:t>
            </a:r>
            <a:r>
              <a:rPr sz="2400" spc="-45" dirty="0">
                <a:solidFill>
                  <a:srgbClr val="002856"/>
                </a:solidFill>
              </a:rPr>
              <a:t> </a:t>
            </a:r>
            <a:r>
              <a:rPr sz="2400" dirty="0">
                <a:solidFill>
                  <a:srgbClr val="002856"/>
                </a:solidFill>
              </a:rPr>
              <a:t>had</a:t>
            </a:r>
            <a:r>
              <a:rPr sz="2400" spc="-45" dirty="0">
                <a:solidFill>
                  <a:srgbClr val="002856"/>
                </a:solidFill>
              </a:rPr>
              <a:t> </a:t>
            </a:r>
            <a:r>
              <a:rPr sz="2400" dirty="0">
                <a:solidFill>
                  <a:srgbClr val="002856"/>
                </a:solidFill>
              </a:rPr>
              <a:t>a</a:t>
            </a:r>
            <a:r>
              <a:rPr sz="2400" spc="-45" dirty="0">
                <a:solidFill>
                  <a:srgbClr val="002856"/>
                </a:solidFill>
              </a:rPr>
              <a:t> </a:t>
            </a:r>
            <a:r>
              <a:rPr sz="2400" dirty="0">
                <a:solidFill>
                  <a:srgbClr val="002856"/>
                </a:solidFill>
              </a:rPr>
              <a:t>financial</a:t>
            </a:r>
            <a:r>
              <a:rPr sz="2400" spc="-45" dirty="0">
                <a:solidFill>
                  <a:srgbClr val="002856"/>
                </a:solidFill>
              </a:rPr>
              <a:t> </a:t>
            </a:r>
            <a:r>
              <a:rPr sz="2400" spc="-10" dirty="0">
                <a:solidFill>
                  <a:srgbClr val="002856"/>
                </a:solidFill>
              </a:rPr>
              <a:t>interest/arrangement </a:t>
            </a:r>
            <a:r>
              <a:rPr sz="2400" dirty="0">
                <a:solidFill>
                  <a:srgbClr val="002856"/>
                </a:solidFill>
              </a:rPr>
              <a:t>or</a:t>
            </a:r>
            <a:r>
              <a:rPr sz="2400" spc="-55" dirty="0">
                <a:solidFill>
                  <a:srgbClr val="002856"/>
                </a:solidFill>
              </a:rPr>
              <a:t> </a:t>
            </a:r>
            <a:r>
              <a:rPr sz="2400" dirty="0">
                <a:solidFill>
                  <a:srgbClr val="002856"/>
                </a:solidFill>
              </a:rPr>
              <a:t>affiliation</a:t>
            </a:r>
            <a:r>
              <a:rPr sz="2400" spc="-50" dirty="0">
                <a:solidFill>
                  <a:srgbClr val="002856"/>
                </a:solidFill>
              </a:rPr>
              <a:t> </a:t>
            </a:r>
            <a:r>
              <a:rPr sz="2400" dirty="0">
                <a:solidFill>
                  <a:srgbClr val="002856"/>
                </a:solidFill>
              </a:rPr>
              <a:t>with</a:t>
            </a:r>
            <a:r>
              <a:rPr sz="2400" spc="-55" dirty="0">
                <a:solidFill>
                  <a:srgbClr val="002856"/>
                </a:solidFill>
              </a:rPr>
              <a:t> </a:t>
            </a:r>
            <a:r>
              <a:rPr sz="2400" dirty="0">
                <a:solidFill>
                  <a:srgbClr val="002856"/>
                </a:solidFill>
              </a:rPr>
              <a:t>the</a:t>
            </a:r>
            <a:r>
              <a:rPr sz="2400" spc="-50" dirty="0">
                <a:solidFill>
                  <a:srgbClr val="002856"/>
                </a:solidFill>
              </a:rPr>
              <a:t> </a:t>
            </a:r>
            <a:r>
              <a:rPr sz="2400" spc="-10" dirty="0">
                <a:solidFill>
                  <a:srgbClr val="002856"/>
                </a:solidFill>
              </a:rPr>
              <a:t>organization(s)</a:t>
            </a:r>
            <a:r>
              <a:rPr sz="2400" spc="-55" dirty="0">
                <a:solidFill>
                  <a:srgbClr val="002856"/>
                </a:solidFill>
              </a:rPr>
              <a:t> </a:t>
            </a:r>
            <a:r>
              <a:rPr sz="2400" dirty="0">
                <a:solidFill>
                  <a:srgbClr val="002856"/>
                </a:solidFill>
              </a:rPr>
              <a:t>listed</a:t>
            </a:r>
            <a:r>
              <a:rPr sz="2400" spc="-50" dirty="0">
                <a:solidFill>
                  <a:srgbClr val="002856"/>
                </a:solidFill>
              </a:rPr>
              <a:t> </a:t>
            </a:r>
            <a:r>
              <a:rPr sz="2400" spc="-10" dirty="0">
                <a:solidFill>
                  <a:srgbClr val="002856"/>
                </a:solidFill>
              </a:rPr>
              <a:t>below.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916939" y="2566923"/>
            <a:ext cx="2903855" cy="93980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200" b="1" dirty="0">
                <a:solidFill>
                  <a:srgbClr val="002856"/>
                </a:solidFill>
                <a:latin typeface="Arial"/>
                <a:cs typeface="Arial"/>
              </a:rPr>
              <a:t>Financial</a:t>
            </a:r>
            <a:r>
              <a:rPr sz="2200" b="1" spc="-8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2856"/>
                </a:solidFill>
                <a:latin typeface="Arial"/>
                <a:cs typeface="Arial"/>
              </a:rPr>
              <a:t>relationship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2200" dirty="0">
                <a:solidFill>
                  <a:srgbClr val="002856"/>
                </a:solidFill>
                <a:latin typeface="Arial"/>
                <a:cs typeface="Arial"/>
              </a:rPr>
              <a:t>Speaker‘s</a:t>
            </a:r>
            <a:r>
              <a:rPr sz="2200" spc="-8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2856"/>
                </a:solidFill>
                <a:latin typeface="Arial"/>
                <a:cs typeface="Arial"/>
              </a:rPr>
              <a:t>Bureau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74740" y="2566923"/>
            <a:ext cx="4548505" cy="214376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200" b="1" spc="-10" dirty="0">
                <a:solidFill>
                  <a:srgbClr val="002856"/>
                </a:solidFill>
                <a:latin typeface="Arial"/>
                <a:cs typeface="Arial"/>
              </a:rPr>
              <a:t>Company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19700"/>
              </a:lnSpc>
              <a:spcBef>
                <a:spcPts val="439"/>
              </a:spcBef>
            </a:pPr>
            <a:r>
              <a:rPr sz="2200" spc="-10" dirty="0">
                <a:solidFill>
                  <a:srgbClr val="002856"/>
                </a:solidFill>
                <a:latin typeface="Arial"/>
                <a:cs typeface="Arial"/>
              </a:rPr>
              <a:t>Amgen,</a:t>
            </a:r>
            <a:r>
              <a:rPr sz="2200" spc="-14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2856"/>
                </a:solidFill>
                <a:latin typeface="Arial"/>
                <a:cs typeface="Arial"/>
              </a:rPr>
              <a:t>AstraZeneca,</a:t>
            </a:r>
            <a:r>
              <a:rPr sz="2200" spc="-10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2856"/>
                </a:solidFill>
                <a:latin typeface="Arial"/>
                <a:cs typeface="Arial"/>
              </a:rPr>
              <a:t>BMS/Pfizer, </a:t>
            </a:r>
            <a:r>
              <a:rPr sz="2200" dirty="0">
                <a:solidFill>
                  <a:srgbClr val="002856"/>
                </a:solidFill>
                <a:latin typeface="Arial"/>
                <a:cs typeface="Arial"/>
              </a:rPr>
              <a:t>Boston</a:t>
            </a:r>
            <a:r>
              <a:rPr sz="2200" spc="-6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2856"/>
                </a:solidFill>
                <a:latin typeface="Arial"/>
                <a:cs typeface="Arial"/>
              </a:rPr>
              <a:t>Scientific,</a:t>
            </a:r>
            <a:r>
              <a:rPr sz="2200" spc="-6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2856"/>
                </a:solidFill>
                <a:latin typeface="Arial"/>
                <a:cs typeface="Arial"/>
              </a:rPr>
              <a:t>Daiichi</a:t>
            </a:r>
            <a:r>
              <a:rPr sz="2200" spc="-6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2856"/>
                </a:solidFill>
                <a:latin typeface="Arial"/>
                <a:cs typeface="Arial"/>
              </a:rPr>
              <a:t>Sankyo, </a:t>
            </a:r>
            <a:r>
              <a:rPr sz="2200" dirty="0">
                <a:solidFill>
                  <a:srgbClr val="002856"/>
                </a:solidFill>
                <a:latin typeface="Arial"/>
                <a:cs typeface="Arial"/>
              </a:rPr>
              <a:t>Edwards</a:t>
            </a:r>
            <a:r>
              <a:rPr sz="2200" spc="-7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2856"/>
                </a:solidFill>
                <a:latin typeface="Arial"/>
                <a:cs typeface="Arial"/>
              </a:rPr>
              <a:t>Lifesciences,</a:t>
            </a:r>
            <a:r>
              <a:rPr sz="2200" spc="-7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2856"/>
                </a:solidFill>
                <a:latin typeface="Arial"/>
                <a:cs typeface="Arial"/>
              </a:rPr>
              <a:t>Inari</a:t>
            </a:r>
            <a:r>
              <a:rPr sz="2200" spc="-7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2856"/>
                </a:solidFill>
                <a:latin typeface="Arial"/>
                <a:cs typeface="Arial"/>
              </a:rPr>
              <a:t>Medical, </a:t>
            </a:r>
            <a:r>
              <a:rPr sz="2200" dirty="0">
                <a:solidFill>
                  <a:srgbClr val="002856"/>
                </a:solidFill>
                <a:latin typeface="Arial"/>
                <a:cs typeface="Arial"/>
              </a:rPr>
              <a:t>Medtronic,</a:t>
            </a:r>
            <a:r>
              <a:rPr sz="2200" spc="-8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2856"/>
                </a:solidFill>
                <a:latin typeface="Arial"/>
                <a:cs typeface="Arial"/>
              </a:rPr>
              <a:t>Siemens</a:t>
            </a:r>
            <a:r>
              <a:rPr sz="2200" spc="-8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2856"/>
                </a:solidFill>
                <a:latin typeface="Arial"/>
                <a:cs typeface="Arial"/>
              </a:rPr>
              <a:t>Healthineers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1546" y="849129"/>
            <a:ext cx="3836391" cy="394096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27299" y="1466270"/>
          <a:ext cx="9213850" cy="4461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4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Outcomes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year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  <a:solidFill>
                      <a:srgbClr val="002856"/>
                    </a:solidFill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6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TAVI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(n=701)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  <a:solidFill>
                      <a:srgbClr val="002856"/>
                    </a:solidFill>
                  </a:tcPr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SAVR</a:t>
                      </a:r>
                      <a:r>
                        <a:rPr sz="16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(n=713)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  <a:solidFill>
                      <a:srgbClr val="002856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HR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(95%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  <a:solidFill>
                      <a:srgbClr val="0028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Disabling</a:t>
                      </a:r>
                      <a:r>
                        <a:rPr sz="1600" b="1" spc="-3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stroke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2710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8580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600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1.3%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2710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600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3.1%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2710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083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0.42 </a:t>
                      </a: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(0.19-</a:t>
                      </a:r>
                      <a:r>
                        <a:rPr sz="1600" b="1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0.88)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2710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Cardiovascular</a:t>
                      </a:r>
                      <a:r>
                        <a:rPr sz="1600" b="1" spc="-7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death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8580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600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2.0%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600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4.4%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083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0.47 </a:t>
                      </a: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(0.24-</a:t>
                      </a:r>
                      <a:r>
                        <a:rPr sz="1600" b="1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0.86)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68580">
                        <a:lnSpc>
                          <a:spcPts val="1900"/>
                        </a:lnSpc>
                        <a:spcBef>
                          <a:spcPts val="190"/>
                        </a:spcBef>
                      </a:pP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Vascular</a:t>
                      </a:r>
                      <a:r>
                        <a:rPr sz="1600" b="1" spc="-3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access</a:t>
                      </a:r>
                      <a:r>
                        <a:rPr sz="1600" b="1" spc="-2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site</a:t>
                      </a:r>
                      <a:r>
                        <a:rPr sz="1600" b="1" spc="-3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complication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52095">
                        <a:lnSpc>
                          <a:spcPts val="1660"/>
                        </a:lnSpc>
                      </a:pPr>
                      <a:r>
                        <a:rPr sz="1400" b="1" i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(minor</a:t>
                      </a:r>
                      <a:r>
                        <a:rPr sz="1400" b="1" i="1" spc="-2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1400" b="1" i="1" spc="-2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major)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8580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600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7.9%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600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0.7%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10.64</a:t>
                      </a:r>
                      <a:r>
                        <a:rPr sz="1600" b="1" spc="-1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(4.84-28.94)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76200">
                        <a:lnSpc>
                          <a:spcPts val="1910"/>
                        </a:lnSpc>
                        <a:spcBef>
                          <a:spcPts val="185"/>
                        </a:spcBef>
                      </a:pP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Bleeding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52095">
                        <a:lnSpc>
                          <a:spcPts val="1670"/>
                        </a:lnSpc>
                      </a:pPr>
                      <a:r>
                        <a:rPr sz="1400" b="1" i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(major</a:t>
                      </a:r>
                      <a:r>
                        <a:rPr sz="1400" b="1" i="1" spc="-1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1400" b="1" i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life-threatening/disabling)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8580"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600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4.3%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0175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600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17.2%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0175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0830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0.24 </a:t>
                      </a: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(0.16-</a:t>
                      </a:r>
                      <a:r>
                        <a:rPr sz="1600" b="1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0.35)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0175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AKI</a:t>
                      </a: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stage</a:t>
                      </a:r>
                      <a:r>
                        <a:rPr sz="1600" b="1" spc="-1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II/III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8580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600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1.3%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600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2.5%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083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0.56 </a:t>
                      </a:r>
                      <a:r>
                        <a:rPr sz="1600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(0.24-</a:t>
                      </a:r>
                      <a:r>
                        <a:rPr sz="1600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1.21)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Myocardial</a:t>
                      </a:r>
                      <a:r>
                        <a:rPr sz="1600" b="1" spc="-8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infarction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8580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600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1.0%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600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2.1%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083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0.51 </a:t>
                      </a:r>
                      <a:r>
                        <a:rPr sz="1600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(0.20-</a:t>
                      </a:r>
                      <a:r>
                        <a:rPr sz="1600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1.19)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New-</a:t>
                      </a: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onset</a:t>
                      </a:r>
                      <a:r>
                        <a:rPr sz="1600" b="1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atrial</a:t>
                      </a:r>
                      <a:r>
                        <a:rPr sz="1600" b="1" spc="-1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fibrillation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8580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600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12.4%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600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30.8%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083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0.36 </a:t>
                      </a: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(0.28-</a:t>
                      </a:r>
                      <a:r>
                        <a:rPr sz="1600" b="1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0.46)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New-</a:t>
                      </a: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onset </a:t>
                      </a:r>
                      <a:r>
                        <a:rPr sz="1600" b="1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LBBB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8580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600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32.0%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600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17.5%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083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2.03 </a:t>
                      </a: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(1.63-</a:t>
                      </a:r>
                      <a:r>
                        <a:rPr sz="1600" b="1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2.54)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New</a:t>
                      </a:r>
                      <a:r>
                        <a:rPr sz="1600" b="1" spc="-4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permanent</a:t>
                      </a:r>
                      <a:r>
                        <a:rPr sz="1600" b="1" spc="-3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pacemaker</a:t>
                      </a:r>
                      <a:r>
                        <a:rPr sz="1600" b="1" spc="-4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implantation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2710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8580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600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11.8%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2710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600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6.7%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2710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083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1.81 </a:t>
                      </a: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(1.27-</a:t>
                      </a:r>
                      <a:r>
                        <a:rPr sz="1600" b="1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2.61)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2710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09916" y="241146"/>
            <a:ext cx="1458000" cy="67130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362328" y="6402536"/>
            <a:ext cx="542417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Intention-to-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treat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population,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stratified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STS-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PROM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score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class.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1546" y="849129"/>
            <a:ext cx="3836391" cy="3940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09006" y="960081"/>
            <a:ext cx="1258589" cy="251073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231085" y="2221682"/>
          <a:ext cx="9213850" cy="2734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65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1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3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9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Outcomes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year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2710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  <a:solidFill>
                      <a:srgbClr val="002856"/>
                    </a:solidFill>
                  </a:tcPr>
                </a:tc>
                <a:tc>
                  <a:txBody>
                    <a:bodyPr/>
                    <a:lstStyle/>
                    <a:p>
                      <a:pPr marL="201930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6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TAVI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(n=701)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2710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  <a:solidFill>
                      <a:srgbClr val="002856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SAVR</a:t>
                      </a:r>
                      <a:r>
                        <a:rPr sz="16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(n=713)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2710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  <a:solidFill>
                      <a:srgbClr val="002856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HR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(95%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  <a:solidFill>
                      <a:srgbClr val="0028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Prosthetic</a:t>
                      </a:r>
                      <a:r>
                        <a:rPr sz="1600" b="1" spc="-3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valve</a:t>
                      </a:r>
                      <a:r>
                        <a:rPr sz="1600" b="1" spc="-3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dysfunction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600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1.6%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600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0.6%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9079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2.44 </a:t>
                      </a:r>
                      <a:r>
                        <a:rPr sz="1600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(0.87-</a:t>
                      </a:r>
                      <a:r>
                        <a:rPr sz="1600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8.15)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Prosthetic</a:t>
                      </a:r>
                      <a:r>
                        <a:rPr sz="1600" b="1" spc="-3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valve</a:t>
                      </a:r>
                      <a:r>
                        <a:rPr sz="1600" b="1" spc="-3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endocarditis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1915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600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0.6%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1915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600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0.9%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1915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9079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0.66 </a:t>
                      </a:r>
                      <a:r>
                        <a:rPr sz="1600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(0.18-</a:t>
                      </a:r>
                      <a:r>
                        <a:rPr sz="1600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2.19)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1915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Prosthetic</a:t>
                      </a:r>
                      <a:r>
                        <a:rPr sz="1600" b="1" spc="-3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valve</a:t>
                      </a:r>
                      <a:r>
                        <a:rPr sz="1600" b="1" spc="-3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thrombosis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6205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600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0.7%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6205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600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0.3%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6205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2.09 </a:t>
                      </a:r>
                      <a:r>
                        <a:rPr sz="1600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(0.50-11.64)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6205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Aortic-</a:t>
                      </a: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valve </a:t>
                      </a: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reintervention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600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0.6%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600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0.3%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9079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1.70 </a:t>
                      </a:r>
                      <a:r>
                        <a:rPr sz="1600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(0.38-</a:t>
                      </a:r>
                      <a:r>
                        <a:rPr sz="1600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9.78)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600" b="1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Rehospitalization</a:t>
                      </a:r>
                      <a:r>
                        <a:rPr sz="1600" b="1" spc="-85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(Cardiovascular)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600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12.2%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600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13.3%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9079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60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0.89 </a:t>
                      </a:r>
                      <a:r>
                        <a:rPr sz="1600" spc="-1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(0.66-</a:t>
                      </a:r>
                      <a:r>
                        <a:rPr sz="1600" spc="-20" dirty="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1.20)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09916" y="241146"/>
            <a:ext cx="1458000" cy="67130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362328" y="6402536"/>
            <a:ext cx="542417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Intention-to-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treat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population,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stratified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STS-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PROM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score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class.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1546" y="848931"/>
            <a:ext cx="7017353" cy="39429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9623" y="1975104"/>
            <a:ext cx="12033885" cy="3554095"/>
            <a:chOff x="39623" y="1975104"/>
            <a:chExt cx="12033885" cy="35540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83223" y="2060448"/>
              <a:ext cx="3959352" cy="3962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83223" y="2487168"/>
              <a:ext cx="6089904" cy="30236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623" y="1975104"/>
              <a:ext cx="6123432" cy="35539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03544" y="5076158"/>
              <a:ext cx="3849370" cy="166370"/>
            </a:xfrm>
            <a:custGeom>
              <a:avLst/>
              <a:gdLst/>
              <a:ahLst/>
              <a:cxnLst/>
              <a:rect l="l" t="t" r="r" b="b"/>
              <a:pathLst>
                <a:path w="3849370" h="166370">
                  <a:moveTo>
                    <a:pt x="3848827" y="0"/>
                  </a:moveTo>
                  <a:lnTo>
                    <a:pt x="0" y="0"/>
                  </a:lnTo>
                  <a:lnTo>
                    <a:pt x="0" y="166160"/>
                  </a:lnTo>
                  <a:lnTo>
                    <a:pt x="3848827" y="166160"/>
                  </a:lnTo>
                  <a:lnTo>
                    <a:pt x="38488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09916" y="241146"/>
            <a:ext cx="1458000" cy="67130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060158" y="6388100"/>
            <a:ext cx="2071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Intention-to-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treat</a:t>
            </a:r>
            <a:r>
              <a:rPr sz="12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population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47232"/>
            <a:ext cx="12192000" cy="81076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09916" y="241146"/>
            <a:ext cx="1458000" cy="6713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4643" y="848931"/>
            <a:ext cx="8700658" cy="39429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992437" y="6388608"/>
            <a:ext cx="61309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As-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treated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population,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stratified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STS-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PROM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score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class,</a:t>
            </a:r>
            <a:r>
              <a:rPr sz="11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Kaplan-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Meier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estimates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226807" y="1530096"/>
            <a:ext cx="3234055" cy="4422775"/>
            <a:chOff x="7226807" y="1530096"/>
            <a:chExt cx="3234055" cy="442277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26807" y="1530096"/>
              <a:ext cx="3233928" cy="442264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860965" y="3109544"/>
              <a:ext cx="546735" cy="2412365"/>
            </a:xfrm>
            <a:custGeom>
              <a:avLst/>
              <a:gdLst/>
              <a:ahLst/>
              <a:cxnLst/>
              <a:rect l="l" t="t" r="r" b="b"/>
              <a:pathLst>
                <a:path w="546734" h="2412365">
                  <a:moveTo>
                    <a:pt x="535762" y="2196490"/>
                  </a:moveTo>
                  <a:lnTo>
                    <a:pt x="0" y="2196490"/>
                  </a:lnTo>
                  <a:lnTo>
                    <a:pt x="0" y="2412365"/>
                  </a:lnTo>
                  <a:lnTo>
                    <a:pt x="535762" y="2412365"/>
                  </a:lnTo>
                  <a:lnTo>
                    <a:pt x="535762" y="2196490"/>
                  </a:lnTo>
                  <a:close/>
                </a:path>
                <a:path w="546734" h="2412365">
                  <a:moveTo>
                    <a:pt x="546150" y="0"/>
                  </a:moveTo>
                  <a:lnTo>
                    <a:pt x="10388" y="0"/>
                  </a:lnTo>
                  <a:lnTo>
                    <a:pt x="10388" y="215874"/>
                  </a:lnTo>
                  <a:lnTo>
                    <a:pt x="546150" y="215874"/>
                  </a:lnTo>
                  <a:lnTo>
                    <a:pt x="5461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908303" y="1502663"/>
            <a:ext cx="5553710" cy="3950335"/>
            <a:chOff x="908303" y="1502663"/>
            <a:chExt cx="5553710" cy="395033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8303" y="1502663"/>
              <a:ext cx="5553456" cy="395020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801012" y="1688337"/>
              <a:ext cx="4609465" cy="627380"/>
            </a:xfrm>
            <a:custGeom>
              <a:avLst/>
              <a:gdLst/>
              <a:ahLst/>
              <a:cxnLst/>
              <a:rect l="l" t="t" r="r" b="b"/>
              <a:pathLst>
                <a:path w="4609465" h="627380">
                  <a:moveTo>
                    <a:pt x="4609071" y="0"/>
                  </a:moveTo>
                  <a:lnTo>
                    <a:pt x="1505953" y="0"/>
                  </a:lnTo>
                  <a:lnTo>
                    <a:pt x="1505953" y="51346"/>
                  </a:lnTo>
                  <a:lnTo>
                    <a:pt x="0" y="51346"/>
                  </a:lnTo>
                  <a:lnTo>
                    <a:pt x="0" y="626795"/>
                  </a:lnTo>
                  <a:lnTo>
                    <a:pt x="3103118" y="626795"/>
                  </a:lnTo>
                  <a:lnTo>
                    <a:pt x="3103118" y="438137"/>
                  </a:lnTo>
                  <a:lnTo>
                    <a:pt x="4609071" y="438137"/>
                  </a:lnTo>
                  <a:lnTo>
                    <a:pt x="46090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801014" y="1688326"/>
            <a:ext cx="4609465" cy="62738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995805">
              <a:lnSpc>
                <a:spcPct val="100000"/>
              </a:lnSpc>
              <a:spcBef>
                <a:spcPts val="755"/>
              </a:spcBef>
            </a:pPr>
            <a:r>
              <a:rPr sz="1600" dirty="0">
                <a:solidFill>
                  <a:srgbClr val="002856"/>
                </a:solidFill>
              </a:rPr>
              <a:t>HR</a:t>
            </a:r>
            <a:r>
              <a:rPr sz="1600" spc="-10" dirty="0">
                <a:solidFill>
                  <a:srgbClr val="002856"/>
                </a:solidFill>
              </a:rPr>
              <a:t> </a:t>
            </a:r>
            <a:r>
              <a:rPr sz="1600" dirty="0">
                <a:solidFill>
                  <a:srgbClr val="002856"/>
                </a:solidFill>
              </a:rPr>
              <a:t>0.54</a:t>
            </a:r>
            <a:r>
              <a:rPr sz="1600" spc="-10" dirty="0">
                <a:solidFill>
                  <a:srgbClr val="002856"/>
                </a:solidFill>
              </a:rPr>
              <a:t> </a:t>
            </a:r>
            <a:r>
              <a:rPr sz="1600" dirty="0">
                <a:solidFill>
                  <a:srgbClr val="002856"/>
                </a:solidFill>
              </a:rPr>
              <a:t>(95%</a:t>
            </a:r>
            <a:r>
              <a:rPr sz="1600" spc="-5" dirty="0">
                <a:solidFill>
                  <a:srgbClr val="002856"/>
                </a:solidFill>
              </a:rPr>
              <a:t> </a:t>
            </a:r>
            <a:r>
              <a:rPr sz="1600" dirty="0">
                <a:solidFill>
                  <a:srgbClr val="002856"/>
                </a:solidFill>
              </a:rPr>
              <a:t>CI </a:t>
            </a:r>
            <a:r>
              <a:rPr sz="1600" spc="-10" dirty="0">
                <a:solidFill>
                  <a:srgbClr val="002856"/>
                </a:solidFill>
              </a:rPr>
              <a:t>0.36-0.80)</a:t>
            </a:r>
            <a:endParaRPr sz="1600"/>
          </a:p>
        </p:txBody>
      </p:sp>
      <p:grpSp>
        <p:nvGrpSpPr>
          <p:cNvPr id="13" name="object 13"/>
          <p:cNvGrpSpPr/>
          <p:nvPr/>
        </p:nvGrpSpPr>
        <p:grpSpPr>
          <a:xfrm>
            <a:off x="1831848" y="1737360"/>
            <a:ext cx="4589145" cy="2772410"/>
            <a:chOff x="1831848" y="1737360"/>
            <a:chExt cx="4589145" cy="277241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31848" y="1892808"/>
              <a:ext cx="810768" cy="2377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31848" y="1737360"/>
              <a:ext cx="862584" cy="15849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655853" y="4131344"/>
              <a:ext cx="765175" cy="378460"/>
            </a:xfrm>
            <a:custGeom>
              <a:avLst/>
              <a:gdLst/>
              <a:ahLst/>
              <a:cxnLst/>
              <a:rect l="l" t="t" r="r" b="b"/>
              <a:pathLst>
                <a:path w="765175" h="378460">
                  <a:moveTo>
                    <a:pt x="764627" y="0"/>
                  </a:moveTo>
                  <a:lnTo>
                    <a:pt x="0" y="0"/>
                  </a:lnTo>
                  <a:lnTo>
                    <a:pt x="0" y="378372"/>
                  </a:lnTo>
                  <a:lnTo>
                    <a:pt x="764627" y="378372"/>
                  </a:lnTo>
                  <a:lnTo>
                    <a:pt x="7646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6360" y="5583935"/>
            <a:ext cx="5044440" cy="115823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80744" y="5772911"/>
            <a:ext cx="5135880" cy="216408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8028041" y="1708584"/>
            <a:ext cx="2383790" cy="2159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94615">
              <a:lnSpc>
                <a:spcPct val="100000"/>
              </a:lnSpc>
            </a:pPr>
            <a:r>
              <a:rPr sz="1400" dirty="0">
                <a:solidFill>
                  <a:srgbClr val="002856"/>
                </a:solidFill>
                <a:latin typeface="Arial"/>
                <a:cs typeface="Arial"/>
              </a:rPr>
              <a:t>HR</a:t>
            </a:r>
            <a:r>
              <a:rPr sz="1400" spc="-1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6"/>
                </a:solidFill>
                <a:latin typeface="Arial"/>
                <a:cs typeface="Arial"/>
              </a:rPr>
              <a:t>0.45</a:t>
            </a:r>
            <a:r>
              <a:rPr sz="1400" spc="-1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6"/>
                </a:solidFill>
                <a:latin typeface="Arial"/>
                <a:cs typeface="Arial"/>
              </a:rPr>
              <a:t>(95%</a:t>
            </a:r>
            <a:r>
              <a:rPr sz="1400" spc="-1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6"/>
                </a:solidFill>
                <a:latin typeface="Arial"/>
                <a:cs typeface="Arial"/>
              </a:rPr>
              <a:t>CI</a:t>
            </a:r>
            <a:r>
              <a:rPr sz="1400" spc="-1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856"/>
                </a:solidFill>
                <a:latin typeface="Arial"/>
                <a:cs typeface="Arial"/>
              </a:rPr>
              <a:t>0.26-0.75)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13010" y="3931705"/>
            <a:ext cx="2383790" cy="2159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905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15"/>
              </a:spcBef>
            </a:pPr>
            <a:r>
              <a:rPr sz="1400" dirty="0">
                <a:solidFill>
                  <a:srgbClr val="002856"/>
                </a:solidFill>
                <a:latin typeface="Arial"/>
                <a:cs typeface="Arial"/>
              </a:rPr>
              <a:t>HR</a:t>
            </a:r>
            <a:r>
              <a:rPr sz="1400" spc="-1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6"/>
                </a:solidFill>
                <a:latin typeface="Arial"/>
                <a:cs typeface="Arial"/>
              </a:rPr>
              <a:t>0.60</a:t>
            </a:r>
            <a:r>
              <a:rPr sz="1400" spc="-1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6"/>
                </a:solidFill>
                <a:latin typeface="Arial"/>
                <a:cs typeface="Arial"/>
              </a:rPr>
              <a:t>(95%</a:t>
            </a:r>
            <a:r>
              <a:rPr sz="1400" spc="-1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6"/>
                </a:solidFill>
                <a:latin typeface="Arial"/>
                <a:cs typeface="Arial"/>
              </a:rPr>
              <a:t>CI</a:t>
            </a:r>
            <a:r>
              <a:rPr sz="1400" spc="-1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856"/>
                </a:solidFill>
                <a:latin typeface="Arial"/>
                <a:cs typeface="Arial"/>
              </a:rPr>
              <a:t>0.34-1.02)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891678" y="2161158"/>
            <a:ext cx="1581150" cy="2667000"/>
          </a:xfrm>
          <a:custGeom>
            <a:avLst/>
            <a:gdLst/>
            <a:ahLst/>
            <a:cxnLst/>
            <a:rect l="l" t="t" r="r" b="b"/>
            <a:pathLst>
              <a:path w="1581150" h="2667000">
                <a:moveTo>
                  <a:pt x="1400962" y="2450706"/>
                </a:moveTo>
                <a:lnTo>
                  <a:pt x="0" y="2450706"/>
                </a:lnTo>
                <a:lnTo>
                  <a:pt x="0" y="2666581"/>
                </a:lnTo>
                <a:lnTo>
                  <a:pt x="1400962" y="2666581"/>
                </a:lnTo>
                <a:lnTo>
                  <a:pt x="1400962" y="2450706"/>
                </a:lnTo>
                <a:close/>
              </a:path>
              <a:path w="1581150" h="2667000">
                <a:moveTo>
                  <a:pt x="1581073" y="0"/>
                </a:moveTo>
                <a:lnTo>
                  <a:pt x="180111" y="0"/>
                </a:lnTo>
                <a:lnTo>
                  <a:pt x="180111" y="215874"/>
                </a:lnTo>
                <a:lnTo>
                  <a:pt x="1581073" y="215874"/>
                </a:lnTo>
                <a:lnTo>
                  <a:pt x="15810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510359" y="2101596"/>
            <a:ext cx="5276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10.1%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10359" y="3119628"/>
            <a:ext cx="42925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0000FF"/>
                </a:solidFill>
                <a:latin typeface="Arial"/>
                <a:cs typeface="Arial"/>
              </a:rPr>
              <a:t>5.6%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475474" y="2358644"/>
            <a:ext cx="371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0000"/>
                </a:solidFill>
                <a:latin typeface="Arial"/>
                <a:cs typeface="Arial"/>
              </a:rPr>
              <a:t>6.2%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485865" y="2803652"/>
            <a:ext cx="371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0000FF"/>
                </a:solidFill>
                <a:latin typeface="Arial"/>
                <a:cs typeface="Arial"/>
              </a:rPr>
              <a:t>2.8%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475094" y="4669028"/>
            <a:ext cx="382270" cy="5619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200" spc="-20" dirty="0">
                <a:solidFill>
                  <a:srgbClr val="FF0000"/>
                </a:solidFill>
                <a:latin typeface="Arial"/>
                <a:cs typeface="Arial"/>
              </a:rPr>
              <a:t>4.9%</a:t>
            </a:r>
            <a:endParaRPr sz="1200">
              <a:latin typeface="Arial"/>
              <a:cs typeface="Arial"/>
            </a:endParaRPr>
          </a:p>
          <a:p>
            <a:pPr marL="22860">
              <a:lnSpc>
                <a:spcPct val="100000"/>
              </a:lnSpc>
              <a:spcBef>
                <a:spcPts val="670"/>
              </a:spcBef>
            </a:pPr>
            <a:r>
              <a:rPr sz="1200" spc="-20" dirty="0">
                <a:solidFill>
                  <a:srgbClr val="0000FF"/>
                </a:solidFill>
                <a:latin typeface="Arial"/>
                <a:cs typeface="Arial"/>
              </a:rPr>
              <a:t>2.9%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436" y="849129"/>
            <a:ext cx="4746426" cy="3940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5191" y="1847088"/>
            <a:ext cx="4373880" cy="36972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12991" y="1847088"/>
            <a:ext cx="4373879" cy="36972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09916" y="241146"/>
            <a:ext cx="1458000" cy="67130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597845" y="3678428"/>
            <a:ext cx="685165" cy="363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3520" indent="-210820">
              <a:lnSpc>
                <a:spcPts val="1330"/>
              </a:lnSpc>
              <a:spcBef>
                <a:spcPts val="100"/>
              </a:spcBef>
              <a:buAutoNum type="arabicPlain" startAt="10"/>
              <a:tabLst>
                <a:tab pos="223520" algn="l"/>
              </a:tabLst>
            </a:pPr>
            <a:r>
              <a:rPr sz="1200" spc="-20" dirty="0">
                <a:solidFill>
                  <a:srgbClr val="0000FF"/>
                </a:solidFill>
                <a:latin typeface="Arial"/>
                <a:cs typeface="Arial"/>
              </a:rPr>
              <a:t>mmHg</a:t>
            </a:r>
            <a:endParaRPr sz="1200">
              <a:latin typeface="Arial"/>
              <a:cs typeface="Arial"/>
            </a:endParaRPr>
          </a:p>
          <a:p>
            <a:pPr marL="212090" indent="-199390">
              <a:lnSpc>
                <a:spcPts val="1330"/>
              </a:lnSpc>
              <a:buAutoNum type="arabicPlain" startAt="10"/>
              <a:tabLst>
                <a:tab pos="212090" algn="l"/>
              </a:tabLst>
            </a:pPr>
            <a:r>
              <a:rPr sz="1200" spc="-20" dirty="0">
                <a:solidFill>
                  <a:srgbClr val="FF0000"/>
                </a:solidFill>
                <a:latin typeface="Arial"/>
                <a:cs typeface="Arial"/>
              </a:rPr>
              <a:t>mmHg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38728" y="6402536"/>
            <a:ext cx="21139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Intention-to-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treat</a:t>
            </a:r>
            <a:r>
              <a:rPr sz="12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population.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46034" y="2087371"/>
            <a:ext cx="68516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60"/>
              </a:lnSpc>
              <a:spcBef>
                <a:spcPts val="100"/>
              </a:spcBef>
            </a:pPr>
            <a:r>
              <a:rPr sz="1200" dirty="0">
                <a:solidFill>
                  <a:srgbClr val="0000FF"/>
                </a:solidFill>
                <a:latin typeface="Arial"/>
                <a:cs typeface="Arial"/>
              </a:rPr>
              <a:t>45</a:t>
            </a:r>
            <a:r>
              <a:rPr sz="12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000FF"/>
                </a:solidFill>
                <a:latin typeface="Arial"/>
                <a:cs typeface="Arial"/>
              </a:rPr>
              <a:t>mmHg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260"/>
              </a:lnSpc>
            </a:pP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44</a:t>
            </a:r>
            <a:r>
              <a:rPr sz="12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FF0000"/>
                </a:solidFill>
                <a:latin typeface="Arial"/>
                <a:cs typeface="Arial"/>
              </a:rPr>
              <a:t>mmHg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64932" y="2099564"/>
            <a:ext cx="589915" cy="367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1345"/>
              </a:lnSpc>
              <a:spcBef>
                <a:spcPts val="100"/>
              </a:spcBef>
            </a:pPr>
            <a:r>
              <a:rPr sz="1200" dirty="0">
                <a:solidFill>
                  <a:srgbClr val="0000FF"/>
                </a:solidFill>
                <a:latin typeface="Arial"/>
                <a:cs typeface="Arial"/>
              </a:rPr>
              <a:t>1.6</a:t>
            </a:r>
            <a:r>
              <a:rPr sz="12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000FF"/>
                </a:solidFill>
                <a:latin typeface="Arial"/>
                <a:cs typeface="Arial"/>
              </a:rPr>
              <a:t>cm</a:t>
            </a:r>
            <a:r>
              <a:rPr sz="1200" spc="-37" baseline="27777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endParaRPr sz="1200" baseline="27777">
              <a:latin typeface="Arial"/>
              <a:cs typeface="Arial"/>
            </a:endParaRPr>
          </a:p>
          <a:p>
            <a:pPr marL="38100">
              <a:lnSpc>
                <a:spcPts val="1345"/>
              </a:lnSpc>
            </a:pP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1.6</a:t>
            </a:r>
            <a:r>
              <a:rPr sz="12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0000"/>
                </a:solidFill>
                <a:latin typeface="Arial"/>
                <a:cs typeface="Arial"/>
              </a:rPr>
              <a:t>cm</a:t>
            </a:r>
            <a:r>
              <a:rPr sz="1200" spc="-37" baseline="27777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1200" baseline="27777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78041" y="3815588"/>
            <a:ext cx="589915" cy="367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1345"/>
              </a:lnSpc>
              <a:spcBef>
                <a:spcPts val="100"/>
              </a:spcBef>
            </a:pPr>
            <a:r>
              <a:rPr sz="1200" dirty="0">
                <a:solidFill>
                  <a:srgbClr val="0000FF"/>
                </a:solidFill>
                <a:latin typeface="Arial"/>
                <a:cs typeface="Arial"/>
              </a:rPr>
              <a:t>0.8</a:t>
            </a:r>
            <a:r>
              <a:rPr sz="12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000FF"/>
                </a:solidFill>
                <a:latin typeface="Arial"/>
                <a:cs typeface="Arial"/>
              </a:rPr>
              <a:t>cm</a:t>
            </a:r>
            <a:r>
              <a:rPr sz="1200" spc="-37" baseline="27777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endParaRPr sz="1200" baseline="27777">
              <a:latin typeface="Arial"/>
              <a:cs typeface="Arial"/>
            </a:endParaRPr>
          </a:p>
          <a:p>
            <a:pPr marL="38100">
              <a:lnSpc>
                <a:spcPts val="1345"/>
              </a:lnSpc>
            </a:pP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0.8</a:t>
            </a:r>
            <a:r>
              <a:rPr sz="12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0000"/>
                </a:solidFill>
                <a:latin typeface="Arial"/>
                <a:cs typeface="Arial"/>
              </a:rPr>
              <a:t>cm</a:t>
            </a:r>
            <a:r>
              <a:rPr sz="1200" spc="-37" baseline="27777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1200" baseline="27777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2694" y="854090"/>
            <a:ext cx="3391099" cy="38913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44456" y="3182111"/>
            <a:ext cx="1112520" cy="11338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09916" y="241146"/>
            <a:ext cx="1458000" cy="67130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60525" y="1611555"/>
            <a:ext cx="6779824" cy="426477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038728" y="6402536"/>
            <a:ext cx="21139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Intention-to-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treat</a:t>
            </a:r>
            <a:r>
              <a:rPr sz="12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population.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4246" y="849129"/>
            <a:ext cx="2202663" cy="31353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71888" y="3072383"/>
            <a:ext cx="1011936" cy="135940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09916" y="241146"/>
            <a:ext cx="1458000" cy="67130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68203" y="1548751"/>
            <a:ext cx="6934087" cy="440533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038728" y="6402536"/>
            <a:ext cx="21139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Intention-to-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treat</a:t>
            </a:r>
            <a:r>
              <a:rPr sz="12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population.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Limitations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1526" y="1795454"/>
            <a:ext cx="9949180" cy="3549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5080" indent="-227965">
              <a:lnSpc>
                <a:spcPct val="141100"/>
              </a:lnSpc>
              <a:spcBef>
                <a:spcPts val="100"/>
              </a:spcBef>
              <a:buChar char="•"/>
              <a:tabLst>
                <a:tab pos="240029" algn="l"/>
              </a:tabLst>
            </a:pPr>
            <a:r>
              <a:rPr sz="2300" spc="-45" dirty="0">
                <a:solidFill>
                  <a:srgbClr val="00215B"/>
                </a:solidFill>
                <a:latin typeface="Arial"/>
                <a:cs typeface="Arial"/>
              </a:rPr>
              <a:t>Analyses</a:t>
            </a:r>
            <a:r>
              <a:rPr sz="2300" spc="-114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0215B"/>
                </a:solidFill>
                <a:latin typeface="Arial"/>
                <a:cs typeface="Arial"/>
              </a:rPr>
              <a:t>limited</a:t>
            </a:r>
            <a:r>
              <a:rPr sz="2300" spc="-13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215B"/>
                </a:solidFill>
                <a:latin typeface="Arial"/>
                <a:cs typeface="Arial"/>
              </a:rPr>
              <a:t>to</a:t>
            </a:r>
            <a:r>
              <a:rPr sz="2300" spc="-16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50" dirty="0">
                <a:solidFill>
                  <a:srgbClr val="00215B"/>
                </a:solidFill>
                <a:latin typeface="Arial"/>
                <a:cs typeface="Arial"/>
              </a:rPr>
              <a:t>1-</a:t>
            </a:r>
            <a:r>
              <a:rPr sz="2300" spc="-20" dirty="0">
                <a:solidFill>
                  <a:srgbClr val="00215B"/>
                </a:solidFill>
                <a:latin typeface="Arial"/>
                <a:cs typeface="Arial"/>
              </a:rPr>
              <a:t>year</a:t>
            </a:r>
            <a:r>
              <a:rPr sz="2300" spc="-114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60" dirty="0">
                <a:solidFill>
                  <a:srgbClr val="00215B"/>
                </a:solidFill>
                <a:latin typeface="Arial"/>
                <a:cs typeface="Arial"/>
              </a:rPr>
              <a:t>follow-</a:t>
            </a:r>
            <a:r>
              <a:rPr sz="2300" dirty="0">
                <a:solidFill>
                  <a:srgbClr val="00215B"/>
                </a:solidFill>
                <a:latin typeface="Arial"/>
                <a:cs typeface="Arial"/>
              </a:rPr>
              <a:t>up,</a:t>
            </a:r>
            <a:r>
              <a:rPr sz="2300" spc="-35" dirty="0">
                <a:solidFill>
                  <a:srgbClr val="00215B"/>
                </a:solidFill>
                <a:latin typeface="Arial"/>
                <a:cs typeface="Arial"/>
              </a:rPr>
              <a:t> primary</a:t>
            </a:r>
            <a:r>
              <a:rPr sz="2300" spc="-10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00215B"/>
                </a:solidFill>
                <a:latin typeface="Arial"/>
                <a:cs typeface="Arial"/>
              </a:rPr>
              <a:t>outcome</a:t>
            </a:r>
            <a:r>
              <a:rPr sz="2300" spc="-3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00215B"/>
                </a:solidFill>
                <a:latin typeface="Arial"/>
                <a:cs typeface="Arial"/>
              </a:rPr>
              <a:t>will</a:t>
            </a:r>
            <a:r>
              <a:rPr sz="2300" spc="-13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215B"/>
                </a:solidFill>
                <a:latin typeface="Arial"/>
                <a:cs typeface="Arial"/>
              </a:rPr>
              <a:t>be</a:t>
            </a:r>
            <a:r>
              <a:rPr sz="2300" spc="-16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60" dirty="0">
                <a:solidFill>
                  <a:srgbClr val="00215B"/>
                </a:solidFill>
                <a:latin typeface="Arial"/>
                <a:cs typeface="Arial"/>
              </a:rPr>
              <a:t>re-</a:t>
            </a:r>
            <a:r>
              <a:rPr sz="2300" spc="-40" dirty="0">
                <a:solidFill>
                  <a:srgbClr val="00215B"/>
                </a:solidFill>
                <a:latin typeface="Arial"/>
                <a:cs typeface="Arial"/>
              </a:rPr>
              <a:t>evaluated</a:t>
            </a:r>
            <a:r>
              <a:rPr sz="2300" spc="-1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215B"/>
                </a:solidFill>
                <a:latin typeface="Arial"/>
                <a:cs typeface="Arial"/>
              </a:rPr>
              <a:t>at</a:t>
            </a:r>
            <a:r>
              <a:rPr sz="2300" spc="-16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215B"/>
                </a:solidFill>
                <a:latin typeface="Arial"/>
                <a:cs typeface="Arial"/>
              </a:rPr>
              <a:t>5 </a:t>
            </a:r>
            <a:r>
              <a:rPr sz="2300" spc="-30" dirty="0">
                <a:solidFill>
                  <a:srgbClr val="00215B"/>
                </a:solidFill>
                <a:latin typeface="Arial"/>
                <a:cs typeface="Arial"/>
              </a:rPr>
              <a:t>years</a:t>
            </a:r>
            <a:r>
              <a:rPr sz="2300" spc="-13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0215B"/>
                </a:solidFill>
                <a:latin typeface="Arial"/>
                <a:cs typeface="Arial"/>
              </a:rPr>
              <a:t>(Primary</a:t>
            </a:r>
            <a:r>
              <a:rPr sz="2300" spc="-40" dirty="0">
                <a:solidFill>
                  <a:srgbClr val="00215B"/>
                </a:solidFill>
                <a:latin typeface="Arial"/>
                <a:cs typeface="Arial"/>
              </a:rPr>
              <a:t> efficacy</a:t>
            </a:r>
            <a:r>
              <a:rPr sz="2300" spc="-9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40" dirty="0">
                <a:solidFill>
                  <a:srgbClr val="00215B"/>
                </a:solidFill>
                <a:latin typeface="Arial"/>
                <a:cs typeface="Arial"/>
              </a:rPr>
              <a:t>endpoint,</a:t>
            </a:r>
            <a:r>
              <a:rPr sz="2300" spc="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0215B"/>
                </a:solidFill>
                <a:latin typeface="Arial"/>
                <a:cs typeface="Arial"/>
              </a:rPr>
              <a:t>tested</a:t>
            </a:r>
            <a:r>
              <a:rPr sz="2300" spc="-10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215B"/>
                </a:solidFill>
                <a:latin typeface="Arial"/>
                <a:cs typeface="Arial"/>
              </a:rPr>
              <a:t>for</a:t>
            </a:r>
            <a:r>
              <a:rPr sz="2300" spc="-15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40" dirty="0">
                <a:solidFill>
                  <a:srgbClr val="00215B"/>
                </a:solidFill>
                <a:latin typeface="Arial"/>
                <a:cs typeface="Arial"/>
              </a:rPr>
              <a:t>non-</a:t>
            </a:r>
            <a:r>
              <a:rPr sz="2300" spc="-35" dirty="0">
                <a:solidFill>
                  <a:srgbClr val="00215B"/>
                </a:solidFill>
                <a:latin typeface="Arial"/>
                <a:cs typeface="Arial"/>
              </a:rPr>
              <a:t>inferiority</a:t>
            </a:r>
            <a:r>
              <a:rPr sz="2300" spc="-19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00215B"/>
                </a:solidFill>
                <a:latin typeface="Arial"/>
                <a:cs typeface="Arial"/>
              </a:rPr>
              <a:t>and</a:t>
            </a:r>
            <a:r>
              <a:rPr sz="2300" spc="-13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00215B"/>
                </a:solidFill>
                <a:latin typeface="Arial"/>
                <a:cs typeface="Arial"/>
              </a:rPr>
              <a:t>superiority)</a:t>
            </a:r>
            <a:endParaRPr sz="2300">
              <a:latin typeface="Arial"/>
              <a:cs typeface="Arial"/>
            </a:endParaRPr>
          </a:p>
          <a:p>
            <a:pPr marL="239395" indent="-226695">
              <a:lnSpc>
                <a:spcPct val="100000"/>
              </a:lnSpc>
              <a:spcBef>
                <a:spcPts val="2265"/>
              </a:spcBef>
              <a:buChar char="•"/>
              <a:tabLst>
                <a:tab pos="239395" algn="l"/>
              </a:tabLst>
            </a:pPr>
            <a:r>
              <a:rPr sz="2300" spc="-45" dirty="0">
                <a:solidFill>
                  <a:srgbClr val="00215B"/>
                </a:solidFill>
                <a:latin typeface="Arial"/>
                <a:cs typeface="Arial"/>
              </a:rPr>
              <a:t>Exclusion</a:t>
            </a:r>
            <a:r>
              <a:rPr sz="2300" spc="-114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215B"/>
                </a:solidFill>
                <a:latin typeface="Arial"/>
                <a:cs typeface="Arial"/>
              </a:rPr>
              <a:t>of</a:t>
            </a:r>
            <a:r>
              <a:rPr sz="2300" spc="-16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0215B"/>
                </a:solidFill>
                <a:latin typeface="Arial"/>
                <a:cs typeface="Arial"/>
              </a:rPr>
              <a:t>patients</a:t>
            </a:r>
            <a:r>
              <a:rPr sz="2300" spc="-3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00215B"/>
                </a:solidFill>
                <a:latin typeface="Arial"/>
                <a:cs typeface="Arial"/>
              </a:rPr>
              <a:t>with</a:t>
            </a:r>
            <a:r>
              <a:rPr sz="2300" spc="-13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55" dirty="0">
                <a:solidFill>
                  <a:srgbClr val="00215B"/>
                </a:solidFill>
                <a:latin typeface="Arial"/>
                <a:cs typeface="Arial"/>
              </a:rPr>
              <a:t>bicuspid</a:t>
            </a:r>
            <a:r>
              <a:rPr sz="2300" spc="-10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55" dirty="0">
                <a:solidFill>
                  <a:srgbClr val="00215B"/>
                </a:solidFill>
                <a:latin typeface="Arial"/>
                <a:cs typeface="Arial"/>
              </a:rPr>
              <a:t>AS</a:t>
            </a:r>
            <a:r>
              <a:rPr sz="2300" spc="-12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215B"/>
                </a:solidFill>
                <a:latin typeface="Arial"/>
                <a:cs typeface="Arial"/>
              </a:rPr>
              <a:t>or</a:t>
            </a:r>
            <a:r>
              <a:rPr sz="2300" spc="-16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00215B"/>
                </a:solidFill>
                <a:latin typeface="Arial"/>
                <a:cs typeface="Arial"/>
              </a:rPr>
              <a:t>concomitant</a:t>
            </a:r>
            <a:r>
              <a:rPr sz="2300" spc="3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80" dirty="0">
                <a:solidFill>
                  <a:srgbClr val="00215B"/>
                </a:solidFill>
                <a:latin typeface="Arial"/>
                <a:cs typeface="Arial"/>
              </a:rPr>
              <a:t>CAD</a:t>
            </a:r>
            <a:r>
              <a:rPr sz="2300" spc="-7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215B"/>
                </a:solidFill>
                <a:latin typeface="Arial"/>
                <a:cs typeface="Arial"/>
              </a:rPr>
              <a:t>or</a:t>
            </a:r>
            <a:r>
              <a:rPr sz="2300" spc="-15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00215B"/>
                </a:solidFill>
                <a:latin typeface="Arial"/>
                <a:cs typeface="Arial"/>
              </a:rPr>
              <a:t>other</a:t>
            </a:r>
            <a:r>
              <a:rPr sz="2300" spc="-10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00215B"/>
                </a:solidFill>
                <a:latin typeface="Arial"/>
                <a:cs typeface="Arial"/>
              </a:rPr>
              <a:t>VD</a:t>
            </a:r>
            <a:endParaRPr sz="23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240"/>
              </a:spcBef>
              <a:buChar char="•"/>
              <a:tabLst>
                <a:tab pos="240665" algn="l"/>
              </a:tabLst>
            </a:pPr>
            <a:r>
              <a:rPr sz="2300" spc="-50" dirty="0">
                <a:solidFill>
                  <a:srgbClr val="00215B"/>
                </a:solidFill>
                <a:latin typeface="Arial"/>
                <a:cs typeface="Arial"/>
              </a:rPr>
              <a:t>Number</a:t>
            </a:r>
            <a:r>
              <a:rPr sz="2300" spc="-10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215B"/>
                </a:solidFill>
                <a:latin typeface="Arial"/>
                <a:cs typeface="Arial"/>
              </a:rPr>
              <a:t>of</a:t>
            </a:r>
            <a:r>
              <a:rPr sz="2300" spc="-13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40" dirty="0">
                <a:solidFill>
                  <a:srgbClr val="00215B"/>
                </a:solidFill>
                <a:latin typeface="Arial"/>
                <a:cs typeface="Arial"/>
              </a:rPr>
              <a:t>crossovers</a:t>
            </a:r>
            <a:r>
              <a:rPr sz="2300" spc="1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00215B"/>
                </a:solidFill>
                <a:latin typeface="Arial"/>
                <a:cs typeface="Arial"/>
              </a:rPr>
              <a:t>from</a:t>
            </a:r>
            <a:r>
              <a:rPr sz="2300" spc="-11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130" dirty="0">
                <a:solidFill>
                  <a:srgbClr val="00215B"/>
                </a:solidFill>
                <a:latin typeface="Arial"/>
                <a:cs typeface="Arial"/>
              </a:rPr>
              <a:t>SAVR</a:t>
            </a:r>
            <a:r>
              <a:rPr sz="2300" spc="-3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215B"/>
                </a:solidFill>
                <a:latin typeface="Arial"/>
                <a:cs typeface="Arial"/>
              </a:rPr>
              <a:t>to</a:t>
            </a:r>
            <a:r>
              <a:rPr sz="2300" spc="-17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140" dirty="0">
                <a:solidFill>
                  <a:srgbClr val="00215B"/>
                </a:solidFill>
                <a:latin typeface="Arial"/>
                <a:cs typeface="Arial"/>
              </a:rPr>
              <a:t>TAVI</a:t>
            </a:r>
            <a:r>
              <a:rPr sz="2300" spc="-6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215B"/>
                </a:solidFill>
                <a:latin typeface="Arial"/>
                <a:cs typeface="Arial"/>
              </a:rPr>
              <a:t>as</a:t>
            </a:r>
            <a:r>
              <a:rPr sz="2300" spc="-14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00215B"/>
                </a:solidFill>
                <a:latin typeface="Arial"/>
                <a:cs typeface="Arial"/>
              </a:rPr>
              <a:t>part</a:t>
            </a:r>
            <a:r>
              <a:rPr sz="2300" spc="-9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215B"/>
                </a:solidFill>
                <a:latin typeface="Arial"/>
                <a:cs typeface="Arial"/>
              </a:rPr>
              <a:t>of</a:t>
            </a:r>
            <a:r>
              <a:rPr sz="2300" spc="-13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00215B"/>
                </a:solidFill>
                <a:latin typeface="Arial"/>
                <a:cs typeface="Arial"/>
              </a:rPr>
              <a:t>the</a:t>
            </a:r>
            <a:r>
              <a:rPr sz="2300" spc="-13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00215B"/>
                </a:solidFill>
                <a:latin typeface="Arial"/>
                <a:cs typeface="Arial"/>
              </a:rPr>
              <a:t>ITT</a:t>
            </a:r>
            <a:r>
              <a:rPr sz="2300" spc="-14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00215B"/>
                </a:solidFill>
                <a:latin typeface="Arial"/>
                <a:cs typeface="Arial"/>
              </a:rPr>
              <a:t>design</a:t>
            </a:r>
            <a:endParaRPr sz="23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2145"/>
              </a:spcBef>
              <a:buChar char="•"/>
              <a:tabLst>
                <a:tab pos="240029" algn="l"/>
              </a:tabLst>
            </a:pPr>
            <a:r>
              <a:rPr sz="2300" spc="-40" dirty="0">
                <a:solidFill>
                  <a:srgbClr val="00215B"/>
                </a:solidFill>
                <a:latin typeface="Arial"/>
                <a:cs typeface="Arial"/>
              </a:rPr>
              <a:t>Potential</a:t>
            </a:r>
            <a:r>
              <a:rPr sz="2300" spc="-7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0215B"/>
                </a:solidFill>
                <a:latin typeface="Arial"/>
                <a:cs typeface="Arial"/>
              </a:rPr>
              <a:t>impact</a:t>
            </a:r>
            <a:r>
              <a:rPr sz="2300" spc="-9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215B"/>
                </a:solidFill>
                <a:latin typeface="Arial"/>
                <a:cs typeface="Arial"/>
              </a:rPr>
              <a:t>of</a:t>
            </a:r>
            <a:r>
              <a:rPr sz="2300" spc="-15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00215B"/>
                </a:solidFill>
                <a:latin typeface="Arial"/>
                <a:cs typeface="Arial"/>
              </a:rPr>
              <a:t>the</a:t>
            </a:r>
            <a:r>
              <a:rPr sz="2300" spc="-14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70" dirty="0">
                <a:solidFill>
                  <a:srgbClr val="00215B"/>
                </a:solidFill>
                <a:latin typeface="Arial"/>
                <a:cs typeface="Arial"/>
              </a:rPr>
              <a:t>Covid-</a:t>
            </a:r>
            <a:r>
              <a:rPr sz="2300" dirty="0">
                <a:solidFill>
                  <a:srgbClr val="00215B"/>
                </a:solidFill>
                <a:latin typeface="Arial"/>
                <a:cs typeface="Arial"/>
              </a:rPr>
              <a:t>19</a:t>
            </a:r>
            <a:r>
              <a:rPr sz="2300" spc="-4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00215B"/>
                </a:solidFill>
                <a:latin typeface="Arial"/>
                <a:cs typeface="Arial"/>
              </a:rPr>
              <a:t>pandemic</a:t>
            </a:r>
            <a:r>
              <a:rPr sz="2300" spc="-3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215B"/>
                </a:solidFill>
                <a:latin typeface="Arial"/>
                <a:cs typeface="Arial"/>
              </a:rPr>
              <a:t>on</a:t>
            </a:r>
            <a:r>
              <a:rPr sz="2300" spc="-16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00215B"/>
                </a:solidFill>
                <a:latin typeface="Arial"/>
                <a:cs typeface="Arial"/>
              </a:rPr>
              <a:t>outcomes</a:t>
            </a:r>
            <a:endParaRPr sz="23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265"/>
              </a:spcBef>
              <a:buChar char="•"/>
              <a:tabLst>
                <a:tab pos="240665" algn="l"/>
              </a:tabLst>
            </a:pPr>
            <a:r>
              <a:rPr sz="2300" spc="-10" dirty="0">
                <a:solidFill>
                  <a:srgbClr val="00215B"/>
                </a:solidFill>
                <a:latin typeface="Arial"/>
                <a:cs typeface="Arial"/>
              </a:rPr>
              <a:t>No</a:t>
            </a:r>
            <a:r>
              <a:rPr sz="2300" spc="-15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00215B"/>
                </a:solidFill>
                <a:latin typeface="Arial"/>
                <a:cs typeface="Arial"/>
              </a:rPr>
              <a:t>consecutive</a:t>
            </a:r>
            <a:r>
              <a:rPr sz="2300" spc="-114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00215B"/>
                </a:solidFill>
                <a:latin typeface="Arial"/>
                <a:cs typeface="Arial"/>
              </a:rPr>
              <a:t>all-</a:t>
            </a:r>
            <a:r>
              <a:rPr sz="2300" spc="-40" dirty="0">
                <a:solidFill>
                  <a:srgbClr val="00215B"/>
                </a:solidFill>
                <a:latin typeface="Arial"/>
                <a:cs typeface="Arial"/>
              </a:rPr>
              <a:t>comers</a:t>
            </a:r>
            <a:r>
              <a:rPr sz="2300" spc="-9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40" dirty="0">
                <a:solidFill>
                  <a:srgbClr val="00215B"/>
                </a:solidFill>
                <a:latin typeface="Arial"/>
                <a:cs typeface="Arial"/>
              </a:rPr>
              <a:t>population despite</a:t>
            </a:r>
            <a:r>
              <a:rPr sz="2300" spc="-9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00215B"/>
                </a:solidFill>
                <a:latin typeface="Arial"/>
                <a:cs typeface="Arial"/>
              </a:rPr>
              <a:t>broad</a:t>
            </a:r>
            <a:r>
              <a:rPr sz="2300" spc="-114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40" dirty="0">
                <a:solidFill>
                  <a:srgbClr val="00215B"/>
                </a:solidFill>
                <a:latin typeface="Arial"/>
                <a:cs typeface="Arial"/>
              </a:rPr>
              <a:t>inclusion</a:t>
            </a:r>
            <a:r>
              <a:rPr sz="2300" spc="-7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00215B"/>
                </a:solidFill>
                <a:latin typeface="Arial"/>
                <a:cs typeface="Arial"/>
              </a:rPr>
              <a:t>criteria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Conclusion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spc="-120" dirty="0"/>
              <a:t>Among</a:t>
            </a:r>
            <a:r>
              <a:rPr spc="-40" dirty="0"/>
              <a:t> </a:t>
            </a:r>
            <a:r>
              <a:rPr spc="-75" dirty="0"/>
              <a:t>patients</a:t>
            </a:r>
            <a:r>
              <a:rPr spc="-85" dirty="0"/>
              <a:t> </a:t>
            </a:r>
            <a:r>
              <a:rPr spc="-65" dirty="0"/>
              <a:t>with</a:t>
            </a:r>
            <a:r>
              <a:rPr spc="-100" dirty="0"/>
              <a:t> </a:t>
            </a:r>
            <a:r>
              <a:rPr spc="-90" dirty="0"/>
              <a:t>severe</a:t>
            </a:r>
            <a:r>
              <a:rPr spc="-70" dirty="0"/>
              <a:t> </a:t>
            </a:r>
            <a:r>
              <a:rPr spc="-65" dirty="0"/>
              <a:t>aortic</a:t>
            </a:r>
            <a:r>
              <a:rPr spc="-70" dirty="0"/>
              <a:t> </a:t>
            </a:r>
            <a:r>
              <a:rPr spc="-75" dirty="0"/>
              <a:t>stenosis</a:t>
            </a:r>
            <a:r>
              <a:rPr spc="-20" dirty="0"/>
              <a:t> </a:t>
            </a:r>
            <a:r>
              <a:rPr spc="-30" dirty="0"/>
              <a:t>at</a:t>
            </a:r>
            <a:r>
              <a:rPr spc="-140" dirty="0"/>
              <a:t> </a:t>
            </a:r>
            <a:r>
              <a:rPr spc="-80" dirty="0"/>
              <a:t>low</a:t>
            </a:r>
            <a:r>
              <a:rPr spc="-90" dirty="0"/>
              <a:t> </a:t>
            </a:r>
            <a:r>
              <a:rPr spc="-40" dirty="0"/>
              <a:t>or</a:t>
            </a:r>
            <a:r>
              <a:rPr spc="-140" dirty="0"/>
              <a:t> </a:t>
            </a:r>
            <a:r>
              <a:rPr spc="-80" dirty="0"/>
              <a:t>intermediate</a:t>
            </a:r>
            <a:r>
              <a:rPr spc="50" dirty="0"/>
              <a:t> </a:t>
            </a:r>
            <a:r>
              <a:rPr spc="-85" dirty="0"/>
              <a:t>surgical</a:t>
            </a:r>
            <a:r>
              <a:rPr spc="-35" dirty="0"/>
              <a:t> </a:t>
            </a:r>
            <a:r>
              <a:rPr spc="-10" dirty="0"/>
              <a:t>risk,</a:t>
            </a:r>
          </a:p>
          <a:p>
            <a:pPr marL="318135" marR="40005" indent="-259079">
              <a:lnSpc>
                <a:spcPts val="5310"/>
              </a:lnSpc>
              <a:spcBef>
                <a:spcPts val="295"/>
              </a:spcBef>
            </a:pPr>
            <a:r>
              <a:rPr spc="-180" dirty="0"/>
              <a:t>TAVI</a:t>
            </a:r>
            <a:r>
              <a:rPr spc="-35" dirty="0"/>
              <a:t> </a:t>
            </a:r>
            <a:r>
              <a:rPr spc="-70" dirty="0"/>
              <a:t>with</a:t>
            </a:r>
            <a:r>
              <a:rPr spc="-95" dirty="0"/>
              <a:t> </a:t>
            </a:r>
            <a:r>
              <a:rPr spc="-75" dirty="0"/>
              <a:t>prosthesis</a:t>
            </a:r>
            <a:r>
              <a:rPr spc="-90" dirty="0"/>
              <a:t> </a:t>
            </a:r>
            <a:r>
              <a:rPr spc="-75" dirty="0"/>
              <a:t>selection</a:t>
            </a:r>
            <a:r>
              <a:rPr spc="-85" dirty="0"/>
              <a:t> </a:t>
            </a:r>
            <a:r>
              <a:rPr spc="-100" dirty="0"/>
              <a:t>based</a:t>
            </a:r>
            <a:r>
              <a:rPr spc="-70" dirty="0"/>
              <a:t> </a:t>
            </a:r>
            <a:r>
              <a:rPr spc="-55" dirty="0"/>
              <a:t>on</a:t>
            </a:r>
            <a:r>
              <a:rPr spc="-120" dirty="0"/>
              <a:t> </a:t>
            </a:r>
            <a:r>
              <a:rPr spc="-80" dirty="0"/>
              <a:t>operator</a:t>
            </a:r>
            <a:r>
              <a:rPr spc="-65" dirty="0"/>
              <a:t> </a:t>
            </a:r>
            <a:r>
              <a:rPr spc="-75" dirty="0"/>
              <a:t>discretion</a:t>
            </a:r>
            <a:r>
              <a:rPr spc="-20" dirty="0"/>
              <a:t> </a:t>
            </a:r>
            <a:r>
              <a:rPr spc="-90" dirty="0"/>
              <a:t>was</a:t>
            </a:r>
            <a:r>
              <a:rPr spc="-120" dirty="0"/>
              <a:t> </a:t>
            </a:r>
            <a:r>
              <a:rPr spc="-70" dirty="0"/>
              <a:t>noninferior</a:t>
            </a:r>
            <a:r>
              <a:rPr spc="10" dirty="0"/>
              <a:t> </a:t>
            </a:r>
            <a:r>
              <a:rPr spc="-25" dirty="0"/>
              <a:t>to </a:t>
            </a:r>
            <a:r>
              <a:rPr spc="-155" dirty="0"/>
              <a:t>SAVR</a:t>
            </a:r>
            <a:r>
              <a:rPr spc="-35" dirty="0"/>
              <a:t> </a:t>
            </a:r>
            <a:r>
              <a:rPr spc="-75" dirty="0"/>
              <a:t>with</a:t>
            </a:r>
            <a:r>
              <a:rPr spc="-110" dirty="0"/>
              <a:t> </a:t>
            </a:r>
            <a:r>
              <a:rPr spc="-80" dirty="0"/>
              <a:t>respect</a:t>
            </a:r>
            <a:r>
              <a:rPr spc="-15" dirty="0"/>
              <a:t> </a:t>
            </a:r>
            <a:r>
              <a:rPr spc="-30" dirty="0"/>
              <a:t>to</a:t>
            </a:r>
            <a:r>
              <a:rPr spc="-120" dirty="0"/>
              <a:t> </a:t>
            </a:r>
            <a:r>
              <a:rPr spc="-70" dirty="0"/>
              <a:t>the</a:t>
            </a:r>
            <a:r>
              <a:rPr spc="-100" dirty="0"/>
              <a:t> </a:t>
            </a:r>
            <a:r>
              <a:rPr spc="-50" dirty="0"/>
              <a:t>risk</a:t>
            </a:r>
            <a:r>
              <a:rPr spc="-100" dirty="0"/>
              <a:t> </a:t>
            </a:r>
            <a:r>
              <a:rPr spc="-30" dirty="0"/>
              <a:t>of</a:t>
            </a:r>
            <a:r>
              <a:rPr spc="-100" dirty="0"/>
              <a:t> </a:t>
            </a:r>
            <a:r>
              <a:rPr spc="-85" dirty="0"/>
              <a:t>death</a:t>
            </a:r>
            <a:r>
              <a:rPr spc="-50" dirty="0"/>
              <a:t> </a:t>
            </a:r>
            <a:r>
              <a:rPr spc="-80" dirty="0"/>
              <a:t>from</a:t>
            </a:r>
            <a:r>
              <a:rPr spc="-60" dirty="0"/>
              <a:t> </a:t>
            </a:r>
            <a:r>
              <a:rPr spc="-85" dirty="0"/>
              <a:t>any</a:t>
            </a:r>
            <a:r>
              <a:rPr spc="-90" dirty="0"/>
              <a:t> cause</a:t>
            </a:r>
            <a:r>
              <a:rPr spc="-45" dirty="0"/>
              <a:t> </a:t>
            </a:r>
            <a:r>
              <a:rPr spc="-35" dirty="0"/>
              <a:t>or</a:t>
            </a:r>
            <a:r>
              <a:rPr spc="-125" dirty="0"/>
              <a:t> </a:t>
            </a:r>
            <a:r>
              <a:rPr spc="-80" dirty="0"/>
              <a:t>stroke</a:t>
            </a:r>
            <a:r>
              <a:rPr spc="-50" dirty="0"/>
              <a:t> </a:t>
            </a:r>
            <a:r>
              <a:rPr spc="-30" dirty="0"/>
              <a:t>at</a:t>
            </a:r>
            <a:r>
              <a:rPr spc="-140" dirty="0"/>
              <a:t> </a:t>
            </a:r>
            <a:r>
              <a:rPr spc="114" dirty="0"/>
              <a:t>1</a:t>
            </a:r>
            <a:r>
              <a:rPr spc="-240" dirty="0"/>
              <a:t> </a:t>
            </a:r>
            <a:r>
              <a:rPr spc="-10" dirty="0"/>
              <a:t>year.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872" y="2034918"/>
              <a:ext cx="5961450" cy="476005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535" y="5873495"/>
              <a:ext cx="1761744" cy="8839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16879" y="5971032"/>
              <a:ext cx="3026664" cy="7315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Background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1189" y="1656268"/>
            <a:ext cx="9912350" cy="3195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marR="172720" indent="-227965">
              <a:lnSpc>
                <a:spcPct val="139000"/>
              </a:lnSpc>
              <a:spcBef>
                <a:spcPts val="95"/>
              </a:spcBef>
              <a:buChar char="•"/>
              <a:tabLst>
                <a:tab pos="241935" algn="l"/>
              </a:tabLst>
            </a:pPr>
            <a:r>
              <a:rPr sz="2350" spc="-170" dirty="0">
                <a:solidFill>
                  <a:srgbClr val="00215B"/>
                </a:solidFill>
                <a:latin typeface="Arial"/>
                <a:cs typeface="Arial"/>
              </a:rPr>
              <a:t>TAVI</a:t>
            </a:r>
            <a:r>
              <a:rPr sz="2350" spc="-9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70" dirty="0">
                <a:solidFill>
                  <a:srgbClr val="00215B"/>
                </a:solidFill>
                <a:latin typeface="Arial"/>
                <a:cs typeface="Arial"/>
              </a:rPr>
              <a:t>has</a:t>
            </a:r>
            <a:r>
              <a:rPr sz="2350" spc="-114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105" dirty="0">
                <a:solidFill>
                  <a:srgbClr val="00215B"/>
                </a:solidFill>
                <a:latin typeface="Arial"/>
                <a:cs typeface="Arial"/>
              </a:rPr>
              <a:t>become</a:t>
            </a:r>
            <a:r>
              <a:rPr sz="2350" spc="-5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70" dirty="0">
                <a:solidFill>
                  <a:srgbClr val="00215B"/>
                </a:solidFill>
                <a:latin typeface="Arial"/>
                <a:cs typeface="Arial"/>
              </a:rPr>
              <a:t>the</a:t>
            </a:r>
            <a:r>
              <a:rPr sz="2350" spc="-11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75" dirty="0">
                <a:solidFill>
                  <a:srgbClr val="00215B"/>
                </a:solidFill>
                <a:latin typeface="Arial"/>
                <a:cs typeface="Arial"/>
              </a:rPr>
              <a:t>preferred</a:t>
            </a:r>
            <a:r>
              <a:rPr sz="2350" spc="-85" dirty="0">
                <a:solidFill>
                  <a:srgbClr val="00215B"/>
                </a:solidFill>
                <a:latin typeface="Arial"/>
                <a:cs typeface="Arial"/>
              </a:rPr>
              <a:t> treatment</a:t>
            </a:r>
            <a:r>
              <a:rPr sz="2350" spc="1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45" dirty="0">
                <a:solidFill>
                  <a:srgbClr val="00215B"/>
                </a:solidFill>
                <a:latin typeface="Arial"/>
                <a:cs typeface="Arial"/>
              </a:rPr>
              <a:t>for</a:t>
            </a:r>
            <a:r>
              <a:rPr sz="2350" spc="-12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90" dirty="0">
                <a:solidFill>
                  <a:srgbClr val="00215B"/>
                </a:solidFill>
                <a:latin typeface="Arial"/>
                <a:cs typeface="Arial"/>
              </a:rPr>
              <a:t>most</a:t>
            </a:r>
            <a:r>
              <a:rPr sz="2350" spc="-7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65" dirty="0">
                <a:solidFill>
                  <a:srgbClr val="00215B"/>
                </a:solidFill>
                <a:latin typeface="Arial"/>
                <a:cs typeface="Arial"/>
              </a:rPr>
              <a:t>patients</a:t>
            </a:r>
            <a:r>
              <a:rPr sz="2350" spc="1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75" dirty="0">
                <a:solidFill>
                  <a:srgbClr val="00215B"/>
                </a:solidFill>
                <a:latin typeface="Arial"/>
                <a:cs typeface="Arial"/>
              </a:rPr>
              <a:t>with</a:t>
            </a:r>
            <a:r>
              <a:rPr sz="2350" spc="-9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35" dirty="0">
                <a:solidFill>
                  <a:srgbClr val="00215B"/>
                </a:solidFill>
                <a:latin typeface="Arial"/>
                <a:cs typeface="Arial"/>
              </a:rPr>
              <a:t>symptomatic 	</a:t>
            </a:r>
            <a:r>
              <a:rPr sz="2350" spc="-90" dirty="0">
                <a:solidFill>
                  <a:srgbClr val="00215B"/>
                </a:solidFill>
                <a:latin typeface="Arial"/>
                <a:cs typeface="Arial"/>
              </a:rPr>
              <a:t>severe</a:t>
            </a:r>
            <a:r>
              <a:rPr sz="2350" spc="-7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85" dirty="0">
                <a:solidFill>
                  <a:srgbClr val="00215B"/>
                </a:solidFill>
                <a:latin typeface="Arial"/>
                <a:cs typeface="Arial"/>
              </a:rPr>
              <a:t>aortic-</a:t>
            </a:r>
            <a:r>
              <a:rPr sz="2350" spc="-65" dirty="0">
                <a:solidFill>
                  <a:srgbClr val="00215B"/>
                </a:solidFill>
                <a:latin typeface="Arial"/>
                <a:cs typeface="Arial"/>
              </a:rPr>
              <a:t>valve</a:t>
            </a:r>
            <a:r>
              <a:rPr sz="2350" spc="-1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10" dirty="0">
                <a:solidFill>
                  <a:srgbClr val="00215B"/>
                </a:solidFill>
                <a:latin typeface="Arial"/>
                <a:cs typeface="Arial"/>
              </a:rPr>
              <a:t>stenosis</a:t>
            </a:r>
            <a:endParaRPr sz="2350">
              <a:latin typeface="Arial"/>
              <a:cs typeface="Arial"/>
            </a:endParaRPr>
          </a:p>
          <a:p>
            <a:pPr marL="238760" marR="192405" indent="-226695">
              <a:lnSpc>
                <a:spcPct val="141500"/>
              </a:lnSpc>
              <a:spcBef>
                <a:spcPts val="630"/>
              </a:spcBef>
              <a:buChar char="•"/>
              <a:tabLst>
                <a:tab pos="240665" algn="l"/>
              </a:tabLst>
            </a:pPr>
            <a:r>
              <a:rPr sz="2350" spc="-80" dirty="0">
                <a:solidFill>
                  <a:srgbClr val="00215B"/>
                </a:solidFill>
                <a:latin typeface="Arial"/>
                <a:cs typeface="Arial"/>
              </a:rPr>
              <a:t>Current</a:t>
            </a:r>
            <a:r>
              <a:rPr sz="2350" spc="-8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95" dirty="0">
                <a:solidFill>
                  <a:srgbClr val="00215B"/>
                </a:solidFill>
                <a:latin typeface="Arial"/>
                <a:cs typeface="Arial"/>
              </a:rPr>
              <a:t>evidence</a:t>
            </a:r>
            <a:r>
              <a:rPr sz="235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40" dirty="0">
                <a:solidFill>
                  <a:srgbClr val="00215B"/>
                </a:solidFill>
                <a:latin typeface="Arial"/>
                <a:cs typeface="Arial"/>
              </a:rPr>
              <a:t>for</a:t>
            </a:r>
            <a:r>
              <a:rPr sz="2350" spc="-12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95" dirty="0">
                <a:solidFill>
                  <a:srgbClr val="00215B"/>
                </a:solidFill>
                <a:latin typeface="Arial"/>
                <a:cs typeface="Arial"/>
              </a:rPr>
              <a:t>young</a:t>
            </a:r>
            <a:r>
              <a:rPr sz="2350" spc="-6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95" dirty="0">
                <a:solidFill>
                  <a:srgbClr val="00215B"/>
                </a:solidFill>
                <a:latin typeface="Arial"/>
                <a:cs typeface="Arial"/>
              </a:rPr>
              <a:t>low-</a:t>
            </a:r>
            <a:r>
              <a:rPr sz="2350" spc="-50" dirty="0">
                <a:solidFill>
                  <a:srgbClr val="00215B"/>
                </a:solidFill>
                <a:latin typeface="Arial"/>
                <a:cs typeface="Arial"/>
              </a:rPr>
              <a:t>risk</a:t>
            </a:r>
            <a:r>
              <a:rPr sz="2350" spc="-2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75" dirty="0">
                <a:solidFill>
                  <a:srgbClr val="00215B"/>
                </a:solidFill>
                <a:latin typeface="Arial"/>
                <a:cs typeface="Arial"/>
              </a:rPr>
              <a:t>patients</a:t>
            </a:r>
            <a:r>
              <a:rPr sz="2350" spc="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70" dirty="0">
                <a:solidFill>
                  <a:srgbClr val="00215B"/>
                </a:solidFill>
                <a:latin typeface="Arial"/>
                <a:cs typeface="Arial"/>
              </a:rPr>
              <a:t>restricted</a:t>
            </a:r>
            <a:r>
              <a:rPr sz="2350" spc="3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40" dirty="0">
                <a:solidFill>
                  <a:srgbClr val="00215B"/>
                </a:solidFill>
                <a:latin typeface="Arial"/>
                <a:cs typeface="Arial"/>
              </a:rPr>
              <a:t>to</a:t>
            </a:r>
            <a:r>
              <a:rPr sz="2350" spc="-14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75" dirty="0">
                <a:solidFill>
                  <a:srgbClr val="00215B"/>
                </a:solidFill>
                <a:latin typeface="Arial"/>
                <a:cs typeface="Arial"/>
              </a:rPr>
              <a:t>device-</a:t>
            </a:r>
            <a:r>
              <a:rPr sz="2350" spc="-65" dirty="0">
                <a:solidFill>
                  <a:srgbClr val="00215B"/>
                </a:solidFill>
                <a:latin typeface="Arial"/>
                <a:cs typeface="Arial"/>
              </a:rPr>
              <a:t>specific</a:t>
            </a:r>
            <a:r>
              <a:rPr sz="2350" spc="-229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25" dirty="0">
                <a:solidFill>
                  <a:srgbClr val="00215B"/>
                </a:solidFill>
                <a:latin typeface="Arial"/>
                <a:cs typeface="Arial"/>
              </a:rPr>
              <a:t>and 	</a:t>
            </a:r>
            <a:r>
              <a:rPr sz="2350" spc="-85" dirty="0">
                <a:solidFill>
                  <a:srgbClr val="00215B"/>
                </a:solidFill>
                <a:latin typeface="Arial"/>
                <a:cs typeface="Arial"/>
              </a:rPr>
              <a:t>industry-</a:t>
            </a:r>
            <a:r>
              <a:rPr sz="2350" spc="-95" dirty="0">
                <a:solidFill>
                  <a:srgbClr val="00215B"/>
                </a:solidFill>
                <a:latin typeface="Arial"/>
                <a:cs typeface="Arial"/>
              </a:rPr>
              <a:t>sponsored</a:t>
            </a:r>
            <a:r>
              <a:rPr sz="2350" spc="-7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55" dirty="0">
                <a:solidFill>
                  <a:srgbClr val="00215B"/>
                </a:solidFill>
                <a:latin typeface="Arial"/>
                <a:cs typeface="Arial"/>
              </a:rPr>
              <a:t>trials,</a:t>
            </a:r>
            <a:r>
              <a:rPr sz="2350" spc="-9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70" dirty="0">
                <a:solidFill>
                  <a:srgbClr val="00215B"/>
                </a:solidFill>
                <a:latin typeface="Arial"/>
                <a:cs typeface="Arial"/>
              </a:rPr>
              <a:t>potentially</a:t>
            </a:r>
            <a:r>
              <a:rPr sz="2350" spc="1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70" dirty="0">
                <a:solidFill>
                  <a:srgbClr val="00215B"/>
                </a:solidFill>
                <a:latin typeface="Arial"/>
                <a:cs typeface="Arial"/>
              </a:rPr>
              <a:t>limiting</a:t>
            </a:r>
            <a:r>
              <a:rPr sz="2350" spc="-5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65" dirty="0">
                <a:solidFill>
                  <a:srgbClr val="00215B"/>
                </a:solidFill>
                <a:latin typeface="Arial"/>
                <a:cs typeface="Arial"/>
              </a:rPr>
              <a:t>applicability</a:t>
            </a:r>
            <a:r>
              <a:rPr sz="2350" spc="3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40" dirty="0">
                <a:solidFill>
                  <a:srgbClr val="00215B"/>
                </a:solidFill>
                <a:latin typeface="Arial"/>
                <a:cs typeface="Arial"/>
              </a:rPr>
              <a:t>to</a:t>
            </a:r>
            <a:r>
              <a:rPr sz="2350" spc="-14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80" dirty="0">
                <a:solidFill>
                  <a:srgbClr val="00215B"/>
                </a:solidFill>
                <a:latin typeface="Arial"/>
                <a:cs typeface="Arial"/>
              </a:rPr>
              <a:t>routine</a:t>
            </a:r>
            <a:r>
              <a:rPr sz="2350" spc="-7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10" dirty="0">
                <a:solidFill>
                  <a:srgbClr val="00215B"/>
                </a:solidFill>
                <a:latin typeface="Arial"/>
                <a:cs typeface="Arial"/>
              </a:rPr>
              <a:t>practice</a:t>
            </a:r>
            <a:endParaRPr sz="2350">
              <a:latin typeface="Arial"/>
              <a:cs typeface="Arial"/>
            </a:endParaRPr>
          </a:p>
          <a:p>
            <a:pPr marL="238125" marR="5080" indent="-226060">
              <a:lnSpc>
                <a:spcPct val="141500"/>
              </a:lnSpc>
              <a:spcBef>
                <a:spcPts val="525"/>
              </a:spcBef>
              <a:buChar char="•"/>
              <a:tabLst>
                <a:tab pos="240029" algn="l"/>
              </a:tabLst>
            </a:pPr>
            <a:r>
              <a:rPr sz="2350" dirty="0">
                <a:solidFill>
                  <a:srgbClr val="00215B"/>
                </a:solidFill>
                <a:latin typeface="Arial"/>
                <a:cs typeface="Arial"/>
              </a:rPr>
              <a:t>In</a:t>
            </a:r>
            <a:r>
              <a:rPr sz="2350" spc="-16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90" dirty="0">
                <a:solidFill>
                  <a:srgbClr val="00215B"/>
                </a:solidFill>
                <a:latin typeface="Arial"/>
                <a:cs typeface="Arial"/>
              </a:rPr>
              <a:t>younger</a:t>
            </a:r>
            <a:r>
              <a:rPr sz="235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95" dirty="0">
                <a:solidFill>
                  <a:srgbClr val="00215B"/>
                </a:solidFill>
                <a:latin typeface="Arial"/>
                <a:cs typeface="Arial"/>
              </a:rPr>
              <a:t>low-</a:t>
            </a:r>
            <a:r>
              <a:rPr sz="2350" spc="-45" dirty="0">
                <a:solidFill>
                  <a:srgbClr val="00215B"/>
                </a:solidFill>
                <a:latin typeface="Arial"/>
                <a:cs typeface="Arial"/>
              </a:rPr>
              <a:t>risk</a:t>
            </a:r>
            <a:r>
              <a:rPr sz="2350" spc="1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80" dirty="0">
                <a:solidFill>
                  <a:srgbClr val="00215B"/>
                </a:solidFill>
                <a:latin typeface="Arial"/>
                <a:cs typeface="Arial"/>
              </a:rPr>
              <a:t>patients,</a:t>
            </a:r>
            <a:r>
              <a:rPr sz="2350" spc="1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70" dirty="0">
                <a:solidFill>
                  <a:srgbClr val="00215B"/>
                </a:solidFill>
                <a:latin typeface="Arial"/>
                <a:cs typeface="Arial"/>
              </a:rPr>
              <a:t>eligible</a:t>
            </a:r>
            <a:r>
              <a:rPr sz="2350" spc="-6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45" dirty="0">
                <a:solidFill>
                  <a:srgbClr val="00215B"/>
                </a:solidFill>
                <a:latin typeface="Arial"/>
                <a:cs typeface="Arial"/>
              </a:rPr>
              <a:t>for</a:t>
            </a:r>
            <a:r>
              <a:rPr sz="2350" spc="-18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170" dirty="0">
                <a:solidFill>
                  <a:srgbClr val="00215B"/>
                </a:solidFill>
                <a:latin typeface="Arial"/>
                <a:cs typeface="Arial"/>
              </a:rPr>
              <a:t>TAVI</a:t>
            </a:r>
            <a:r>
              <a:rPr sz="2350" spc="-6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40" dirty="0">
                <a:solidFill>
                  <a:srgbClr val="00215B"/>
                </a:solidFill>
                <a:latin typeface="Arial"/>
                <a:cs typeface="Arial"/>
              </a:rPr>
              <a:t>or</a:t>
            </a:r>
            <a:r>
              <a:rPr sz="2350" spc="-14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155" dirty="0">
                <a:solidFill>
                  <a:srgbClr val="00215B"/>
                </a:solidFill>
                <a:latin typeface="Arial"/>
                <a:cs typeface="Arial"/>
              </a:rPr>
              <a:t>SAVR</a:t>
            </a:r>
            <a:r>
              <a:rPr sz="2350" spc="-4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85" dirty="0">
                <a:solidFill>
                  <a:srgbClr val="00215B"/>
                </a:solidFill>
                <a:latin typeface="Arial"/>
                <a:cs typeface="Arial"/>
              </a:rPr>
              <a:t>and</a:t>
            </a:r>
            <a:r>
              <a:rPr sz="2350" spc="-8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75" dirty="0">
                <a:solidFill>
                  <a:srgbClr val="00215B"/>
                </a:solidFill>
                <a:latin typeface="Arial"/>
                <a:cs typeface="Arial"/>
              </a:rPr>
              <a:t>with </a:t>
            </a:r>
            <a:r>
              <a:rPr sz="2350" spc="-10" dirty="0">
                <a:solidFill>
                  <a:srgbClr val="00215B"/>
                </a:solidFill>
                <a:latin typeface="Arial"/>
                <a:cs typeface="Arial"/>
              </a:rPr>
              <a:t>unrestricted 	</a:t>
            </a:r>
            <a:r>
              <a:rPr sz="2350" spc="-90" dirty="0">
                <a:solidFill>
                  <a:srgbClr val="00215B"/>
                </a:solidFill>
                <a:latin typeface="Arial"/>
                <a:cs typeface="Arial"/>
              </a:rPr>
              <a:t>access</a:t>
            </a:r>
            <a:r>
              <a:rPr sz="2350" spc="-7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25" dirty="0">
                <a:solidFill>
                  <a:srgbClr val="00215B"/>
                </a:solidFill>
                <a:latin typeface="Arial"/>
                <a:cs typeface="Arial"/>
              </a:rPr>
              <a:t>to</a:t>
            </a:r>
            <a:r>
              <a:rPr sz="2350" spc="-15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85" dirty="0">
                <a:solidFill>
                  <a:srgbClr val="00215B"/>
                </a:solidFill>
                <a:latin typeface="Arial"/>
                <a:cs typeface="Arial"/>
              </a:rPr>
              <a:t>contemporary</a:t>
            </a:r>
            <a:r>
              <a:rPr sz="2350" spc="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85" dirty="0">
                <a:solidFill>
                  <a:srgbClr val="00215B"/>
                </a:solidFill>
                <a:latin typeface="Arial"/>
                <a:cs typeface="Arial"/>
              </a:rPr>
              <a:t>devices,</a:t>
            </a:r>
            <a:r>
              <a:rPr sz="2350" spc="-2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80" dirty="0">
                <a:solidFill>
                  <a:srgbClr val="00215B"/>
                </a:solidFill>
                <a:latin typeface="Arial"/>
                <a:cs typeface="Arial"/>
              </a:rPr>
              <a:t>optimal</a:t>
            </a:r>
            <a:r>
              <a:rPr sz="2350" spc="-85" dirty="0">
                <a:solidFill>
                  <a:srgbClr val="00215B"/>
                </a:solidFill>
                <a:latin typeface="Arial"/>
                <a:cs typeface="Arial"/>
              </a:rPr>
              <a:t> treatment</a:t>
            </a:r>
            <a:r>
              <a:rPr sz="2350" spc="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80" dirty="0">
                <a:solidFill>
                  <a:srgbClr val="00215B"/>
                </a:solidFill>
                <a:latin typeface="Arial"/>
                <a:cs typeface="Arial"/>
              </a:rPr>
              <a:t>strategy</a:t>
            </a:r>
            <a:r>
              <a:rPr sz="2350" spc="-4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85" dirty="0">
                <a:solidFill>
                  <a:srgbClr val="00215B"/>
                </a:solidFill>
                <a:latin typeface="Arial"/>
                <a:cs typeface="Arial"/>
              </a:rPr>
              <a:t>remains</a:t>
            </a:r>
            <a:r>
              <a:rPr sz="2350" spc="-3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10" dirty="0">
                <a:solidFill>
                  <a:srgbClr val="00215B"/>
                </a:solidFill>
                <a:latin typeface="Arial"/>
                <a:cs typeface="Arial"/>
              </a:rPr>
              <a:t>unknown</a:t>
            </a:r>
            <a:endParaRPr sz="2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47232"/>
            <a:ext cx="12192000" cy="81076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4643" y="849129"/>
            <a:ext cx="4506913" cy="3940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09916" y="241146"/>
            <a:ext cx="1458000" cy="67130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63278" y="3549396"/>
            <a:ext cx="5321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1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: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60" dirty="0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17858" y="1508847"/>
            <a:ext cx="4264025" cy="1348105"/>
            <a:chOff x="1617858" y="1508847"/>
            <a:chExt cx="4264025" cy="1348105"/>
          </a:xfrm>
        </p:grpSpPr>
        <p:sp>
          <p:nvSpPr>
            <p:cNvPr id="7" name="object 7"/>
            <p:cNvSpPr/>
            <p:nvPr/>
          </p:nvSpPr>
          <p:spPr>
            <a:xfrm>
              <a:off x="1628970" y="1519960"/>
              <a:ext cx="4241800" cy="1325880"/>
            </a:xfrm>
            <a:custGeom>
              <a:avLst/>
              <a:gdLst/>
              <a:ahLst/>
              <a:cxnLst/>
              <a:rect l="l" t="t" r="r" b="b"/>
              <a:pathLst>
                <a:path w="4241800" h="1325880">
                  <a:moveTo>
                    <a:pt x="4020530" y="0"/>
                  </a:moveTo>
                  <a:lnTo>
                    <a:pt x="220933" y="0"/>
                  </a:lnTo>
                  <a:lnTo>
                    <a:pt x="176407" y="4488"/>
                  </a:lnTo>
                  <a:lnTo>
                    <a:pt x="134935" y="17362"/>
                  </a:lnTo>
                  <a:lnTo>
                    <a:pt x="97407" y="37731"/>
                  </a:lnTo>
                  <a:lnTo>
                    <a:pt x="64709" y="64709"/>
                  </a:lnTo>
                  <a:lnTo>
                    <a:pt x="37731" y="97407"/>
                  </a:lnTo>
                  <a:lnTo>
                    <a:pt x="17362" y="134935"/>
                  </a:lnTo>
                  <a:lnTo>
                    <a:pt x="4488" y="176407"/>
                  </a:lnTo>
                  <a:lnTo>
                    <a:pt x="0" y="220933"/>
                  </a:lnTo>
                  <a:lnTo>
                    <a:pt x="0" y="1104630"/>
                  </a:lnTo>
                  <a:lnTo>
                    <a:pt x="4488" y="1149156"/>
                  </a:lnTo>
                  <a:lnTo>
                    <a:pt x="17362" y="1190627"/>
                  </a:lnTo>
                  <a:lnTo>
                    <a:pt x="37731" y="1228156"/>
                  </a:lnTo>
                  <a:lnTo>
                    <a:pt x="64709" y="1260853"/>
                  </a:lnTo>
                  <a:lnTo>
                    <a:pt x="97407" y="1287831"/>
                  </a:lnTo>
                  <a:lnTo>
                    <a:pt x="134935" y="1308201"/>
                  </a:lnTo>
                  <a:lnTo>
                    <a:pt x="176407" y="1321075"/>
                  </a:lnTo>
                  <a:lnTo>
                    <a:pt x="220933" y="1325563"/>
                  </a:lnTo>
                  <a:lnTo>
                    <a:pt x="4020530" y="1325563"/>
                  </a:lnTo>
                  <a:lnTo>
                    <a:pt x="4065056" y="1321075"/>
                  </a:lnTo>
                  <a:lnTo>
                    <a:pt x="4106527" y="1308201"/>
                  </a:lnTo>
                  <a:lnTo>
                    <a:pt x="4144056" y="1287831"/>
                  </a:lnTo>
                  <a:lnTo>
                    <a:pt x="4176753" y="1260853"/>
                  </a:lnTo>
                  <a:lnTo>
                    <a:pt x="4203731" y="1228156"/>
                  </a:lnTo>
                  <a:lnTo>
                    <a:pt x="4224101" y="1190627"/>
                  </a:lnTo>
                  <a:lnTo>
                    <a:pt x="4236974" y="1149156"/>
                  </a:lnTo>
                  <a:lnTo>
                    <a:pt x="4241463" y="1104630"/>
                  </a:lnTo>
                  <a:lnTo>
                    <a:pt x="4241463" y="220933"/>
                  </a:lnTo>
                  <a:lnTo>
                    <a:pt x="4236974" y="176407"/>
                  </a:lnTo>
                  <a:lnTo>
                    <a:pt x="4224101" y="134935"/>
                  </a:lnTo>
                  <a:lnTo>
                    <a:pt x="4203731" y="97407"/>
                  </a:lnTo>
                  <a:lnTo>
                    <a:pt x="4176753" y="64709"/>
                  </a:lnTo>
                  <a:lnTo>
                    <a:pt x="4144056" y="37731"/>
                  </a:lnTo>
                  <a:lnTo>
                    <a:pt x="4106527" y="17362"/>
                  </a:lnTo>
                  <a:lnTo>
                    <a:pt x="4065056" y="4488"/>
                  </a:lnTo>
                  <a:lnTo>
                    <a:pt x="4020530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28970" y="1519960"/>
              <a:ext cx="4241800" cy="1325880"/>
            </a:xfrm>
            <a:custGeom>
              <a:avLst/>
              <a:gdLst/>
              <a:ahLst/>
              <a:cxnLst/>
              <a:rect l="l" t="t" r="r" b="b"/>
              <a:pathLst>
                <a:path w="4241800" h="1325880">
                  <a:moveTo>
                    <a:pt x="0" y="220932"/>
                  </a:moveTo>
                  <a:lnTo>
                    <a:pt x="4488" y="176407"/>
                  </a:lnTo>
                  <a:lnTo>
                    <a:pt x="17361" y="134935"/>
                  </a:lnTo>
                  <a:lnTo>
                    <a:pt x="37731" y="97407"/>
                  </a:lnTo>
                  <a:lnTo>
                    <a:pt x="64709" y="64709"/>
                  </a:lnTo>
                  <a:lnTo>
                    <a:pt x="97407" y="37731"/>
                  </a:lnTo>
                  <a:lnTo>
                    <a:pt x="134935" y="17361"/>
                  </a:lnTo>
                  <a:lnTo>
                    <a:pt x="176407" y="4488"/>
                  </a:lnTo>
                  <a:lnTo>
                    <a:pt x="220932" y="0"/>
                  </a:lnTo>
                  <a:lnTo>
                    <a:pt x="4020530" y="0"/>
                  </a:lnTo>
                  <a:lnTo>
                    <a:pt x="4065055" y="4488"/>
                  </a:lnTo>
                  <a:lnTo>
                    <a:pt x="4106527" y="17361"/>
                  </a:lnTo>
                  <a:lnTo>
                    <a:pt x="4144055" y="37731"/>
                  </a:lnTo>
                  <a:lnTo>
                    <a:pt x="4176753" y="64709"/>
                  </a:lnTo>
                  <a:lnTo>
                    <a:pt x="4203731" y="97407"/>
                  </a:lnTo>
                  <a:lnTo>
                    <a:pt x="4224101" y="134935"/>
                  </a:lnTo>
                  <a:lnTo>
                    <a:pt x="4236974" y="176407"/>
                  </a:lnTo>
                  <a:lnTo>
                    <a:pt x="4241463" y="220932"/>
                  </a:lnTo>
                  <a:lnTo>
                    <a:pt x="4241463" y="1104631"/>
                  </a:lnTo>
                  <a:lnTo>
                    <a:pt x="4236974" y="1149156"/>
                  </a:lnTo>
                  <a:lnTo>
                    <a:pt x="4224101" y="1190628"/>
                  </a:lnTo>
                  <a:lnTo>
                    <a:pt x="4203731" y="1228156"/>
                  </a:lnTo>
                  <a:lnTo>
                    <a:pt x="4176753" y="1260854"/>
                  </a:lnTo>
                  <a:lnTo>
                    <a:pt x="4144055" y="1287832"/>
                  </a:lnTo>
                  <a:lnTo>
                    <a:pt x="4106527" y="1308202"/>
                  </a:lnTo>
                  <a:lnTo>
                    <a:pt x="4065055" y="1321075"/>
                  </a:lnTo>
                  <a:lnTo>
                    <a:pt x="4020530" y="1325564"/>
                  </a:lnTo>
                  <a:lnTo>
                    <a:pt x="220932" y="1325564"/>
                  </a:lnTo>
                  <a:lnTo>
                    <a:pt x="176407" y="1321075"/>
                  </a:lnTo>
                  <a:lnTo>
                    <a:pt x="134935" y="1308202"/>
                  </a:lnTo>
                  <a:lnTo>
                    <a:pt x="97407" y="1287832"/>
                  </a:lnTo>
                  <a:lnTo>
                    <a:pt x="64709" y="1260854"/>
                  </a:lnTo>
                  <a:lnTo>
                    <a:pt x="37731" y="1228156"/>
                  </a:lnTo>
                  <a:lnTo>
                    <a:pt x="17361" y="1190628"/>
                  </a:lnTo>
                  <a:lnTo>
                    <a:pt x="4488" y="1149156"/>
                  </a:lnTo>
                  <a:lnTo>
                    <a:pt x="0" y="1104631"/>
                  </a:lnTo>
                  <a:lnTo>
                    <a:pt x="0" y="220932"/>
                  </a:lnTo>
                  <a:close/>
                </a:path>
              </a:pathLst>
            </a:custGeom>
            <a:ln w="2222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87551" y="1526540"/>
            <a:ext cx="3924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Severe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symptomatic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aortic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stenosis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60651" y="1806955"/>
            <a:ext cx="2578735" cy="961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225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76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Heart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team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assessment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1355"/>
              </a:lnSpc>
            </a:pP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(low</a:t>
            </a:r>
            <a:r>
              <a:rPr sz="1400" b="1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intermediate</a:t>
            </a:r>
            <a:r>
              <a:rPr sz="14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spc="-20" dirty="0">
                <a:solidFill>
                  <a:srgbClr val="FFFFFF"/>
                </a:solidFill>
                <a:latin typeface="Arial"/>
                <a:cs typeface="Arial"/>
              </a:rPr>
              <a:t>risk)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085"/>
              </a:lnSpc>
            </a:pP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945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Age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65-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85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years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703550" y="2841972"/>
            <a:ext cx="4051300" cy="2061845"/>
            <a:chOff x="1703550" y="2841972"/>
            <a:chExt cx="4051300" cy="2061845"/>
          </a:xfrm>
        </p:grpSpPr>
        <p:sp>
          <p:nvSpPr>
            <p:cNvPr id="12" name="object 12"/>
            <p:cNvSpPr/>
            <p:nvPr/>
          </p:nvSpPr>
          <p:spPr>
            <a:xfrm>
              <a:off x="2415131" y="3058015"/>
              <a:ext cx="2672080" cy="0"/>
            </a:xfrm>
            <a:custGeom>
              <a:avLst/>
              <a:gdLst/>
              <a:ahLst/>
              <a:cxnLst/>
              <a:rect l="l" t="t" r="r" b="b"/>
              <a:pathLst>
                <a:path w="2672079">
                  <a:moveTo>
                    <a:pt x="2671605" y="1"/>
                  </a:moveTo>
                  <a:lnTo>
                    <a:pt x="0" y="0"/>
                  </a:lnTo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15131" y="3058015"/>
              <a:ext cx="2672080" cy="0"/>
            </a:xfrm>
            <a:custGeom>
              <a:avLst/>
              <a:gdLst/>
              <a:ahLst/>
              <a:cxnLst/>
              <a:rect l="l" t="t" r="r" b="b"/>
              <a:pathLst>
                <a:path w="2672079">
                  <a:moveTo>
                    <a:pt x="0" y="0"/>
                  </a:moveTo>
                  <a:lnTo>
                    <a:pt x="2671605" y="1"/>
                  </a:lnTo>
                </a:path>
              </a:pathLst>
            </a:custGeom>
            <a:ln w="2222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15131" y="3043704"/>
              <a:ext cx="0" cy="439420"/>
            </a:xfrm>
            <a:custGeom>
              <a:avLst/>
              <a:gdLst/>
              <a:ahLst/>
              <a:cxnLst/>
              <a:rect l="l" t="t" r="r" b="b"/>
              <a:pathLst>
                <a:path h="439420">
                  <a:moveTo>
                    <a:pt x="1" y="0"/>
                  </a:moveTo>
                  <a:lnTo>
                    <a:pt x="0" y="439291"/>
                  </a:lnTo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15131" y="3043704"/>
              <a:ext cx="0" cy="439420"/>
            </a:xfrm>
            <a:custGeom>
              <a:avLst/>
              <a:gdLst/>
              <a:ahLst/>
              <a:cxnLst/>
              <a:rect l="l" t="t" r="r" b="b"/>
              <a:pathLst>
                <a:path h="439420">
                  <a:moveTo>
                    <a:pt x="0" y="439292"/>
                  </a:moveTo>
                  <a:lnTo>
                    <a:pt x="1" y="0"/>
                  </a:lnTo>
                </a:path>
              </a:pathLst>
            </a:custGeom>
            <a:ln w="2222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86736" y="3056030"/>
              <a:ext cx="0" cy="483234"/>
            </a:xfrm>
            <a:custGeom>
              <a:avLst/>
              <a:gdLst/>
              <a:ahLst/>
              <a:cxnLst/>
              <a:rect l="l" t="t" r="r" b="b"/>
              <a:pathLst>
                <a:path h="483235">
                  <a:moveTo>
                    <a:pt x="1" y="0"/>
                  </a:moveTo>
                  <a:lnTo>
                    <a:pt x="0" y="483221"/>
                  </a:lnTo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86736" y="3056030"/>
              <a:ext cx="0" cy="483234"/>
            </a:xfrm>
            <a:custGeom>
              <a:avLst/>
              <a:gdLst/>
              <a:ahLst/>
              <a:cxnLst/>
              <a:rect l="l" t="t" r="r" b="b"/>
              <a:pathLst>
                <a:path h="483235">
                  <a:moveTo>
                    <a:pt x="0" y="483221"/>
                  </a:moveTo>
                  <a:lnTo>
                    <a:pt x="1" y="0"/>
                  </a:lnTo>
                </a:path>
              </a:pathLst>
            </a:custGeom>
            <a:ln w="2222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31197" y="2853084"/>
              <a:ext cx="0" cy="205104"/>
            </a:xfrm>
            <a:custGeom>
              <a:avLst/>
              <a:gdLst/>
              <a:ahLst/>
              <a:cxnLst/>
              <a:rect l="l" t="t" r="r" b="b"/>
              <a:pathLst>
                <a:path h="205105">
                  <a:moveTo>
                    <a:pt x="1" y="0"/>
                  </a:moveTo>
                  <a:lnTo>
                    <a:pt x="0" y="204932"/>
                  </a:lnTo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31197" y="2853084"/>
              <a:ext cx="0" cy="205104"/>
            </a:xfrm>
            <a:custGeom>
              <a:avLst/>
              <a:gdLst/>
              <a:ahLst/>
              <a:cxnLst/>
              <a:rect l="l" t="t" r="r" b="b"/>
              <a:pathLst>
                <a:path h="205105">
                  <a:moveTo>
                    <a:pt x="0" y="204932"/>
                  </a:moveTo>
                  <a:lnTo>
                    <a:pt x="1" y="0"/>
                  </a:lnTo>
                </a:path>
              </a:pathLst>
            </a:custGeom>
            <a:ln w="2222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15131" y="3795283"/>
              <a:ext cx="0" cy="565150"/>
            </a:xfrm>
            <a:custGeom>
              <a:avLst/>
              <a:gdLst/>
              <a:ahLst/>
              <a:cxnLst/>
              <a:rect l="l" t="t" r="r" b="b"/>
              <a:pathLst>
                <a:path h="565150">
                  <a:moveTo>
                    <a:pt x="1" y="0"/>
                  </a:moveTo>
                  <a:lnTo>
                    <a:pt x="0" y="564879"/>
                  </a:lnTo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15131" y="3795282"/>
              <a:ext cx="0" cy="565150"/>
            </a:xfrm>
            <a:custGeom>
              <a:avLst/>
              <a:gdLst/>
              <a:ahLst/>
              <a:cxnLst/>
              <a:rect l="l" t="t" r="r" b="b"/>
              <a:pathLst>
                <a:path h="565150">
                  <a:moveTo>
                    <a:pt x="0" y="564880"/>
                  </a:moveTo>
                  <a:lnTo>
                    <a:pt x="1" y="0"/>
                  </a:lnTo>
                </a:path>
              </a:pathLst>
            </a:custGeom>
            <a:ln w="2222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14662" y="4360162"/>
              <a:ext cx="4029075" cy="532765"/>
            </a:xfrm>
            <a:custGeom>
              <a:avLst/>
              <a:gdLst/>
              <a:ahLst/>
              <a:cxnLst/>
              <a:rect l="l" t="t" r="r" b="b"/>
              <a:pathLst>
                <a:path w="4029075" h="532764">
                  <a:moveTo>
                    <a:pt x="3940315" y="0"/>
                  </a:moveTo>
                  <a:lnTo>
                    <a:pt x="88723" y="0"/>
                  </a:lnTo>
                  <a:lnTo>
                    <a:pt x="54187" y="6972"/>
                  </a:lnTo>
                  <a:lnTo>
                    <a:pt x="25986" y="25986"/>
                  </a:lnTo>
                  <a:lnTo>
                    <a:pt x="6972" y="54188"/>
                  </a:lnTo>
                  <a:lnTo>
                    <a:pt x="0" y="88723"/>
                  </a:lnTo>
                  <a:lnTo>
                    <a:pt x="0" y="443609"/>
                  </a:lnTo>
                  <a:lnTo>
                    <a:pt x="6972" y="478145"/>
                  </a:lnTo>
                  <a:lnTo>
                    <a:pt x="25986" y="506347"/>
                  </a:lnTo>
                  <a:lnTo>
                    <a:pt x="54187" y="525362"/>
                  </a:lnTo>
                  <a:lnTo>
                    <a:pt x="88723" y="532334"/>
                  </a:lnTo>
                  <a:lnTo>
                    <a:pt x="3940315" y="532334"/>
                  </a:lnTo>
                  <a:lnTo>
                    <a:pt x="3974851" y="525362"/>
                  </a:lnTo>
                  <a:lnTo>
                    <a:pt x="4003052" y="506347"/>
                  </a:lnTo>
                  <a:lnTo>
                    <a:pt x="4022067" y="478145"/>
                  </a:lnTo>
                  <a:lnTo>
                    <a:pt x="4029039" y="443609"/>
                  </a:lnTo>
                  <a:lnTo>
                    <a:pt x="4029039" y="88723"/>
                  </a:lnTo>
                  <a:lnTo>
                    <a:pt x="4022067" y="54188"/>
                  </a:lnTo>
                  <a:lnTo>
                    <a:pt x="4003052" y="25986"/>
                  </a:lnTo>
                  <a:lnTo>
                    <a:pt x="3974851" y="6972"/>
                  </a:lnTo>
                  <a:lnTo>
                    <a:pt x="3940315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14662" y="4360162"/>
              <a:ext cx="4029075" cy="532765"/>
            </a:xfrm>
            <a:custGeom>
              <a:avLst/>
              <a:gdLst/>
              <a:ahLst/>
              <a:cxnLst/>
              <a:rect l="l" t="t" r="r" b="b"/>
              <a:pathLst>
                <a:path w="4029075" h="532764">
                  <a:moveTo>
                    <a:pt x="0" y="88723"/>
                  </a:moveTo>
                  <a:lnTo>
                    <a:pt x="6972" y="54188"/>
                  </a:lnTo>
                  <a:lnTo>
                    <a:pt x="25986" y="25986"/>
                  </a:lnTo>
                  <a:lnTo>
                    <a:pt x="54188" y="6972"/>
                  </a:lnTo>
                  <a:lnTo>
                    <a:pt x="88723" y="0"/>
                  </a:lnTo>
                  <a:lnTo>
                    <a:pt x="3940317" y="0"/>
                  </a:lnTo>
                  <a:lnTo>
                    <a:pt x="3974851" y="6972"/>
                  </a:lnTo>
                  <a:lnTo>
                    <a:pt x="4003053" y="25986"/>
                  </a:lnTo>
                  <a:lnTo>
                    <a:pt x="4022067" y="54188"/>
                  </a:lnTo>
                  <a:lnTo>
                    <a:pt x="4029040" y="88723"/>
                  </a:lnTo>
                  <a:lnTo>
                    <a:pt x="4029040" y="443610"/>
                  </a:lnTo>
                  <a:lnTo>
                    <a:pt x="4022067" y="478145"/>
                  </a:lnTo>
                  <a:lnTo>
                    <a:pt x="4003053" y="506347"/>
                  </a:lnTo>
                  <a:lnTo>
                    <a:pt x="3974851" y="525361"/>
                  </a:lnTo>
                  <a:lnTo>
                    <a:pt x="3940317" y="532334"/>
                  </a:lnTo>
                  <a:lnTo>
                    <a:pt x="88723" y="532334"/>
                  </a:lnTo>
                  <a:lnTo>
                    <a:pt x="54188" y="525361"/>
                  </a:lnTo>
                  <a:lnTo>
                    <a:pt x="25986" y="506347"/>
                  </a:lnTo>
                  <a:lnTo>
                    <a:pt x="6972" y="478145"/>
                  </a:lnTo>
                  <a:lnTo>
                    <a:pt x="0" y="443610"/>
                  </a:lnTo>
                  <a:lnTo>
                    <a:pt x="0" y="88723"/>
                  </a:lnTo>
                  <a:close/>
                </a:path>
              </a:pathLst>
            </a:custGeom>
            <a:ln w="2222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230581" y="4400804"/>
            <a:ext cx="2997835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Co-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primary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endpoint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1170"/>
              </a:lnSpc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(Freedom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stroke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death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year)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703550" y="3784169"/>
            <a:ext cx="4051300" cy="2148205"/>
            <a:chOff x="1703550" y="3784169"/>
            <a:chExt cx="4051300" cy="2148205"/>
          </a:xfrm>
        </p:grpSpPr>
        <p:sp>
          <p:nvSpPr>
            <p:cNvPr id="26" name="object 26"/>
            <p:cNvSpPr/>
            <p:nvPr/>
          </p:nvSpPr>
          <p:spPr>
            <a:xfrm>
              <a:off x="5076042" y="3795282"/>
              <a:ext cx="10795" cy="572770"/>
            </a:xfrm>
            <a:custGeom>
              <a:avLst/>
              <a:gdLst/>
              <a:ahLst/>
              <a:cxnLst/>
              <a:rect l="l" t="t" r="r" b="b"/>
              <a:pathLst>
                <a:path w="10795" h="572770">
                  <a:moveTo>
                    <a:pt x="10694" y="0"/>
                  </a:moveTo>
                  <a:lnTo>
                    <a:pt x="0" y="572392"/>
                  </a:lnTo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76042" y="3795281"/>
              <a:ext cx="10795" cy="572770"/>
            </a:xfrm>
            <a:custGeom>
              <a:avLst/>
              <a:gdLst/>
              <a:ahLst/>
              <a:cxnLst/>
              <a:rect l="l" t="t" r="r" b="b"/>
              <a:pathLst>
                <a:path w="10795" h="572770">
                  <a:moveTo>
                    <a:pt x="0" y="572393"/>
                  </a:moveTo>
                  <a:lnTo>
                    <a:pt x="10695" y="0"/>
                  </a:lnTo>
                </a:path>
              </a:pathLst>
            </a:custGeom>
            <a:ln w="2222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14662" y="5388629"/>
              <a:ext cx="4029075" cy="532765"/>
            </a:xfrm>
            <a:custGeom>
              <a:avLst/>
              <a:gdLst/>
              <a:ahLst/>
              <a:cxnLst/>
              <a:rect l="l" t="t" r="r" b="b"/>
              <a:pathLst>
                <a:path w="4029075" h="532764">
                  <a:moveTo>
                    <a:pt x="3940313" y="0"/>
                  </a:moveTo>
                  <a:lnTo>
                    <a:pt x="88723" y="0"/>
                  </a:lnTo>
                  <a:lnTo>
                    <a:pt x="54187" y="6972"/>
                  </a:lnTo>
                  <a:lnTo>
                    <a:pt x="25986" y="25986"/>
                  </a:lnTo>
                  <a:lnTo>
                    <a:pt x="6972" y="54188"/>
                  </a:lnTo>
                  <a:lnTo>
                    <a:pt x="0" y="88723"/>
                  </a:lnTo>
                  <a:lnTo>
                    <a:pt x="0" y="443609"/>
                  </a:lnTo>
                  <a:lnTo>
                    <a:pt x="6972" y="478145"/>
                  </a:lnTo>
                  <a:lnTo>
                    <a:pt x="25986" y="506347"/>
                  </a:lnTo>
                  <a:lnTo>
                    <a:pt x="54187" y="525361"/>
                  </a:lnTo>
                  <a:lnTo>
                    <a:pt x="88723" y="532333"/>
                  </a:lnTo>
                  <a:lnTo>
                    <a:pt x="3940313" y="532333"/>
                  </a:lnTo>
                  <a:lnTo>
                    <a:pt x="3974848" y="525361"/>
                  </a:lnTo>
                  <a:lnTo>
                    <a:pt x="4003050" y="506347"/>
                  </a:lnTo>
                  <a:lnTo>
                    <a:pt x="4022064" y="478145"/>
                  </a:lnTo>
                  <a:lnTo>
                    <a:pt x="4029036" y="443609"/>
                  </a:lnTo>
                  <a:lnTo>
                    <a:pt x="4029036" y="88723"/>
                  </a:lnTo>
                  <a:lnTo>
                    <a:pt x="4022064" y="54188"/>
                  </a:lnTo>
                  <a:lnTo>
                    <a:pt x="4003050" y="25986"/>
                  </a:lnTo>
                  <a:lnTo>
                    <a:pt x="3974848" y="6972"/>
                  </a:lnTo>
                  <a:lnTo>
                    <a:pt x="39403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14662" y="5388629"/>
              <a:ext cx="4029075" cy="532765"/>
            </a:xfrm>
            <a:custGeom>
              <a:avLst/>
              <a:gdLst/>
              <a:ahLst/>
              <a:cxnLst/>
              <a:rect l="l" t="t" r="r" b="b"/>
              <a:pathLst>
                <a:path w="4029075" h="532764">
                  <a:moveTo>
                    <a:pt x="0" y="88723"/>
                  </a:moveTo>
                  <a:lnTo>
                    <a:pt x="6972" y="54188"/>
                  </a:lnTo>
                  <a:lnTo>
                    <a:pt x="25986" y="25986"/>
                  </a:lnTo>
                  <a:lnTo>
                    <a:pt x="54188" y="6972"/>
                  </a:lnTo>
                  <a:lnTo>
                    <a:pt x="88723" y="0"/>
                  </a:lnTo>
                  <a:lnTo>
                    <a:pt x="3940315" y="0"/>
                  </a:lnTo>
                  <a:lnTo>
                    <a:pt x="3974849" y="6972"/>
                  </a:lnTo>
                  <a:lnTo>
                    <a:pt x="4003051" y="25986"/>
                  </a:lnTo>
                  <a:lnTo>
                    <a:pt x="4022065" y="54188"/>
                  </a:lnTo>
                  <a:lnTo>
                    <a:pt x="4029038" y="88723"/>
                  </a:lnTo>
                  <a:lnTo>
                    <a:pt x="4029038" y="443610"/>
                  </a:lnTo>
                  <a:lnTo>
                    <a:pt x="4022065" y="478145"/>
                  </a:lnTo>
                  <a:lnTo>
                    <a:pt x="4003051" y="506347"/>
                  </a:lnTo>
                  <a:lnTo>
                    <a:pt x="3974849" y="525361"/>
                  </a:lnTo>
                  <a:lnTo>
                    <a:pt x="3940315" y="532334"/>
                  </a:lnTo>
                  <a:lnTo>
                    <a:pt x="88723" y="532334"/>
                  </a:lnTo>
                  <a:lnTo>
                    <a:pt x="54188" y="525361"/>
                  </a:lnTo>
                  <a:lnTo>
                    <a:pt x="25986" y="506347"/>
                  </a:lnTo>
                  <a:lnTo>
                    <a:pt x="6972" y="478145"/>
                  </a:lnTo>
                  <a:lnTo>
                    <a:pt x="0" y="443610"/>
                  </a:lnTo>
                  <a:lnTo>
                    <a:pt x="0" y="88723"/>
                  </a:lnTo>
                  <a:close/>
                </a:path>
              </a:pathLst>
            </a:custGeom>
            <a:ln w="2222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319481" y="5427979"/>
            <a:ext cx="2820035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sz="1800" b="1" dirty="0">
                <a:solidFill>
                  <a:srgbClr val="002856"/>
                </a:solidFill>
                <a:latin typeface="Arial"/>
                <a:cs typeface="Arial"/>
              </a:rPr>
              <a:t>Primary</a:t>
            </a:r>
            <a:r>
              <a:rPr sz="1800" b="1" spc="-3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2856"/>
                </a:solidFill>
                <a:latin typeface="Arial"/>
                <a:cs typeface="Arial"/>
              </a:rPr>
              <a:t>efficacy</a:t>
            </a:r>
            <a:r>
              <a:rPr sz="1800" b="1" spc="-3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2856"/>
                </a:solidFill>
                <a:latin typeface="Arial"/>
                <a:cs typeface="Arial"/>
              </a:rPr>
              <a:t>endpoint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1170"/>
              </a:lnSpc>
            </a:pPr>
            <a:r>
              <a:rPr sz="1000" dirty="0">
                <a:solidFill>
                  <a:srgbClr val="002856"/>
                </a:solidFill>
                <a:latin typeface="Arial"/>
                <a:cs typeface="Arial"/>
              </a:rPr>
              <a:t>(Freedom</a:t>
            </a:r>
            <a:r>
              <a:rPr sz="1000" spc="-1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2856"/>
                </a:solidFill>
                <a:latin typeface="Arial"/>
                <a:cs typeface="Arial"/>
              </a:rPr>
              <a:t>of</a:t>
            </a:r>
            <a:r>
              <a:rPr sz="1000" spc="-2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2856"/>
                </a:solidFill>
                <a:latin typeface="Arial"/>
                <a:cs typeface="Arial"/>
              </a:rPr>
              <a:t>stroke</a:t>
            </a:r>
            <a:r>
              <a:rPr sz="1000" spc="-2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2856"/>
                </a:solidFill>
                <a:latin typeface="Arial"/>
                <a:cs typeface="Arial"/>
              </a:rPr>
              <a:t>or</a:t>
            </a:r>
            <a:r>
              <a:rPr sz="1000" spc="-1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2856"/>
                </a:solidFill>
                <a:latin typeface="Arial"/>
                <a:cs typeface="Arial"/>
              </a:rPr>
              <a:t>death</a:t>
            </a:r>
            <a:r>
              <a:rPr sz="1000" spc="-2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2856"/>
                </a:solidFill>
                <a:latin typeface="Arial"/>
                <a:cs typeface="Arial"/>
              </a:rPr>
              <a:t>at</a:t>
            </a:r>
            <a:r>
              <a:rPr sz="1000" spc="-2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2856"/>
                </a:solidFill>
                <a:latin typeface="Arial"/>
                <a:cs typeface="Arial"/>
              </a:rPr>
              <a:t>5</a:t>
            </a:r>
            <a:r>
              <a:rPr sz="1000" spc="-2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2856"/>
                </a:solidFill>
                <a:latin typeface="Arial"/>
                <a:cs typeface="Arial"/>
              </a:rPr>
              <a:t>years)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682912" y="3456766"/>
            <a:ext cx="4092575" cy="2496185"/>
            <a:chOff x="1682912" y="3456766"/>
            <a:chExt cx="4092575" cy="2496185"/>
          </a:xfrm>
        </p:grpSpPr>
        <p:sp>
          <p:nvSpPr>
            <p:cNvPr id="32" name="object 32"/>
            <p:cNvSpPr/>
            <p:nvPr/>
          </p:nvSpPr>
          <p:spPr>
            <a:xfrm>
              <a:off x="2415131" y="4892496"/>
              <a:ext cx="0" cy="504190"/>
            </a:xfrm>
            <a:custGeom>
              <a:avLst/>
              <a:gdLst/>
              <a:ahLst/>
              <a:cxnLst/>
              <a:rect l="l" t="t" r="r" b="b"/>
              <a:pathLst>
                <a:path h="504189">
                  <a:moveTo>
                    <a:pt x="1" y="0"/>
                  </a:moveTo>
                  <a:lnTo>
                    <a:pt x="0" y="503647"/>
                  </a:lnTo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415131" y="4892496"/>
              <a:ext cx="0" cy="504190"/>
            </a:xfrm>
            <a:custGeom>
              <a:avLst/>
              <a:gdLst/>
              <a:ahLst/>
              <a:cxnLst/>
              <a:rect l="l" t="t" r="r" b="b"/>
              <a:pathLst>
                <a:path h="504189">
                  <a:moveTo>
                    <a:pt x="0" y="503647"/>
                  </a:moveTo>
                  <a:lnTo>
                    <a:pt x="1" y="0"/>
                  </a:lnTo>
                </a:path>
              </a:pathLst>
            </a:custGeom>
            <a:ln w="2222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76042" y="4900010"/>
              <a:ext cx="0" cy="496570"/>
            </a:xfrm>
            <a:custGeom>
              <a:avLst/>
              <a:gdLst/>
              <a:ahLst/>
              <a:cxnLst/>
              <a:rect l="l" t="t" r="r" b="b"/>
              <a:pathLst>
                <a:path h="496570">
                  <a:moveTo>
                    <a:pt x="0" y="0"/>
                  </a:moveTo>
                  <a:lnTo>
                    <a:pt x="0" y="496133"/>
                  </a:lnTo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076042" y="4900011"/>
              <a:ext cx="0" cy="496570"/>
            </a:xfrm>
            <a:custGeom>
              <a:avLst/>
              <a:gdLst/>
              <a:ahLst/>
              <a:cxnLst/>
              <a:rect l="l" t="t" r="r" b="b"/>
              <a:pathLst>
                <a:path h="496570">
                  <a:moveTo>
                    <a:pt x="0" y="496132"/>
                  </a:moveTo>
                  <a:lnTo>
                    <a:pt x="1" y="0"/>
                  </a:lnTo>
                </a:path>
              </a:pathLst>
            </a:custGeom>
            <a:ln w="2222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14662" y="5388709"/>
              <a:ext cx="4029075" cy="532765"/>
            </a:xfrm>
            <a:custGeom>
              <a:avLst/>
              <a:gdLst/>
              <a:ahLst/>
              <a:cxnLst/>
              <a:rect l="l" t="t" r="r" b="b"/>
              <a:pathLst>
                <a:path w="4029075" h="532764">
                  <a:moveTo>
                    <a:pt x="0" y="88723"/>
                  </a:moveTo>
                  <a:lnTo>
                    <a:pt x="6972" y="54188"/>
                  </a:lnTo>
                  <a:lnTo>
                    <a:pt x="25986" y="25986"/>
                  </a:lnTo>
                  <a:lnTo>
                    <a:pt x="54188" y="6972"/>
                  </a:lnTo>
                  <a:lnTo>
                    <a:pt x="88723" y="0"/>
                  </a:lnTo>
                  <a:lnTo>
                    <a:pt x="3940315" y="0"/>
                  </a:lnTo>
                  <a:lnTo>
                    <a:pt x="3974849" y="6972"/>
                  </a:lnTo>
                  <a:lnTo>
                    <a:pt x="4003051" y="25986"/>
                  </a:lnTo>
                  <a:lnTo>
                    <a:pt x="4022065" y="54188"/>
                  </a:lnTo>
                  <a:lnTo>
                    <a:pt x="4029038" y="88723"/>
                  </a:lnTo>
                  <a:lnTo>
                    <a:pt x="4029038" y="443610"/>
                  </a:lnTo>
                  <a:lnTo>
                    <a:pt x="4022065" y="478145"/>
                  </a:lnTo>
                  <a:lnTo>
                    <a:pt x="4003051" y="506347"/>
                  </a:lnTo>
                  <a:lnTo>
                    <a:pt x="3974849" y="525361"/>
                  </a:lnTo>
                  <a:lnTo>
                    <a:pt x="3940315" y="532334"/>
                  </a:lnTo>
                  <a:lnTo>
                    <a:pt x="88723" y="532334"/>
                  </a:lnTo>
                  <a:lnTo>
                    <a:pt x="54188" y="525361"/>
                  </a:lnTo>
                  <a:lnTo>
                    <a:pt x="25986" y="506347"/>
                  </a:lnTo>
                  <a:lnTo>
                    <a:pt x="6972" y="478145"/>
                  </a:lnTo>
                  <a:lnTo>
                    <a:pt x="0" y="443610"/>
                  </a:lnTo>
                  <a:lnTo>
                    <a:pt x="0" y="88723"/>
                  </a:lnTo>
                  <a:close/>
                </a:path>
              </a:pathLst>
            </a:custGeom>
            <a:ln w="63500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385698" y="3467878"/>
              <a:ext cx="1358265" cy="532765"/>
            </a:xfrm>
            <a:custGeom>
              <a:avLst/>
              <a:gdLst/>
              <a:ahLst/>
              <a:cxnLst/>
              <a:rect l="l" t="t" r="r" b="b"/>
              <a:pathLst>
                <a:path w="1358264" h="532764">
                  <a:moveTo>
                    <a:pt x="1269277" y="0"/>
                  </a:moveTo>
                  <a:lnTo>
                    <a:pt x="88724" y="0"/>
                  </a:lnTo>
                  <a:lnTo>
                    <a:pt x="54189" y="6972"/>
                  </a:lnTo>
                  <a:lnTo>
                    <a:pt x="25987" y="25987"/>
                  </a:lnTo>
                  <a:lnTo>
                    <a:pt x="6972" y="54189"/>
                  </a:lnTo>
                  <a:lnTo>
                    <a:pt x="0" y="88724"/>
                  </a:lnTo>
                  <a:lnTo>
                    <a:pt x="0" y="443609"/>
                  </a:lnTo>
                  <a:lnTo>
                    <a:pt x="6972" y="478145"/>
                  </a:lnTo>
                  <a:lnTo>
                    <a:pt x="25987" y="506347"/>
                  </a:lnTo>
                  <a:lnTo>
                    <a:pt x="54189" y="525362"/>
                  </a:lnTo>
                  <a:lnTo>
                    <a:pt x="88724" y="532334"/>
                  </a:lnTo>
                  <a:lnTo>
                    <a:pt x="1269277" y="532334"/>
                  </a:lnTo>
                  <a:lnTo>
                    <a:pt x="1303812" y="525362"/>
                  </a:lnTo>
                  <a:lnTo>
                    <a:pt x="1332014" y="506347"/>
                  </a:lnTo>
                  <a:lnTo>
                    <a:pt x="1351028" y="478145"/>
                  </a:lnTo>
                  <a:lnTo>
                    <a:pt x="1358000" y="443609"/>
                  </a:lnTo>
                  <a:lnTo>
                    <a:pt x="1358000" y="88724"/>
                  </a:lnTo>
                  <a:lnTo>
                    <a:pt x="1351028" y="54189"/>
                  </a:lnTo>
                  <a:lnTo>
                    <a:pt x="1332014" y="25987"/>
                  </a:lnTo>
                  <a:lnTo>
                    <a:pt x="1303812" y="6972"/>
                  </a:lnTo>
                  <a:lnTo>
                    <a:pt x="1269277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385698" y="3467878"/>
              <a:ext cx="1358265" cy="532765"/>
            </a:xfrm>
            <a:custGeom>
              <a:avLst/>
              <a:gdLst/>
              <a:ahLst/>
              <a:cxnLst/>
              <a:rect l="l" t="t" r="r" b="b"/>
              <a:pathLst>
                <a:path w="1358264" h="532764">
                  <a:moveTo>
                    <a:pt x="0" y="88724"/>
                  </a:moveTo>
                  <a:lnTo>
                    <a:pt x="6972" y="54188"/>
                  </a:lnTo>
                  <a:lnTo>
                    <a:pt x="25986" y="25986"/>
                  </a:lnTo>
                  <a:lnTo>
                    <a:pt x="54188" y="6972"/>
                  </a:lnTo>
                  <a:lnTo>
                    <a:pt x="88724" y="0"/>
                  </a:lnTo>
                  <a:lnTo>
                    <a:pt x="1269276" y="0"/>
                  </a:lnTo>
                  <a:lnTo>
                    <a:pt x="1303812" y="6972"/>
                  </a:lnTo>
                  <a:lnTo>
                    <a:pt x="1332014" y="25986"/>
                  </a:lnTo>
                  <a:lnTo>
                    <a:pt x="1351028" y="54188"/>
                  </a:lnTo>
                  <a:lnTo>
                    <a:pt x="1358001" y="88724"/>
                  </a:lnTo>
                  <a:lnTo>
                    <a:pt x="1358001" y="443609"/>
                  </a:lnTo>
                  <a:lnTo>
                    <a:pt x="1351028" y="478145"/>
                  </a:lnTo>
                  <a:lnTo>
                    <a:pt x="1332014" y="506347"/>
                  </a:lnTo>
                  <a:lnTo>
                    <a:pt x="1303812" y="525361"/>
                  </a:lnTo>
                  <a:lnTo>
                    <a:pt x="1269276" y="532334"/>
                  </a:lnTo>
                  <a:lnTo>
                    <a:pt x="88724" y="532334"/>
                  </a:lnTo>
                  <a:lnTo>
                    <a:pt x="54188" y="525361"/>
                  </a:lnTo>
                  <a:lnTo>
                    <a:pt x="25986" y="506347"/>
                  </a:lnTo>
                  <a:lnTo>
                    <a:pt x="6972" y="478145"/>
                  </a:lnTo>
                  <a:lnTo>
                    <a:pt x="0" y="443609"/>
                  </a:lnTo>
                  <a:lnTo>
                    <a:pt x="0" y="88724"/>
                  </a:lnTo>
                  <a:close/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9377191" y="5775452"/>
            <a:ext cx="2708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Arial"/>
                <a:cs typeface="Arial"/>
              </a:rPr>
              <a:t>https://clinicaltrials.gov</a:t>
            </a:r>
            <a:r>
              <a:rPr sz="1200" i="1" spc="220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(NCT03112980)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808603" y="3507740"/>
            <a:ext cx="512445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TAVI</a:t>
            </a:r>
            <a:endParaRPr sz="1800">
              <a:latin typeface="Arial"/>
              <a:cs typeface="Arial"/>
            </a:endParaRPr>
          </a:p>
          <a:p>
            <a:pPr marL="33020">
              <a:lnSpc>
                <a:spcPts val="1170"/>
              </a:lnSpc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702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703553" y="3457575"/>
            <a:ext cx="1380490" cy="554990"/>
            <a:chOff x="1703553" y="3457575"/>
            <a:chExt cx="1380490" cy="554990"/>
          </a:xfrm>
        </p:grpSpPr>
        <p:sp>
          <p:nvSpPr>
            <p:cNvPr id="42" name="object 42"/>
            <p:cNvSpPr/>
            <p:nvPr/>
          </p:nvSpPr>
          <p:spPr>
            <a:xfrm>
              <a:off x="1714666" y="3468687"/>
              <a:ext cx="1358265" cy="532765"/>
            </a:xfrm>
            <a:custGeom>
              <a:avLst/>
              <a:gdLst/>
              <a:ahLst/>
              <a:cxnLst/>
              <a:rect l="l" t="t" r="r" b="b"/>
              <a:pathLst>
                <a:path w="1358264" h="532764">
                  <a:moveTo>
                    <a:pt x="1269281" y="0"/>
                  </a:moveTo>
                  <a:lnTo>
                    <a:pt x="88724" y="0"/>
                  </a:lnTo>
                  <a:lnTo>
                    <a:pt x="54188" y="6972"/>
                  </a:lnTo>
                  <a:lnTo>
                    <a:pt x="25986" y="25987"/>
                  </a:lnTo>
                  <a:lnTo>
                    <a:pt x="6972" y="54189"/>
                  </a:lnTo>
                  <a:lnTo>
                    <a:pt x="0" y="88726"/>
                  </a:lnTo>
                  <a:lnTo>
                    <a:pt x="0" y="443612"/>
                  </a:lnTo>
                  <a:lnTo>
                    <a:pt x="6972" y="478148"/>
                  </a:lnTo>
                  <a:lnTo>
                    <a:pt x="25986" y="506350"/>
                  </a:lnTo>
                  <a:lnTo>
                    <a:pt x="54188" y="525364"/>
                  </a:lnTo>
                  <a:lnTo>
                    <a:pt x="88724" y="532337"/>
                  </a:lnTo>
                  <a:lnTo>
                    <a:pt x="1269281" y="532337"/>
                  </a:lnTo>
                  <a:lnTo>
                    <a:pt x="1303816" y="525364"/>
                  </a:lnTo>
                  <a:lnTo>
                    <a:pt x="1332018" y="506350"/>
                  </a:lnTo>
                  <a:lnTo>
                    <a:pt x="1351033" y="478148"/>
                  </a:lnTo>
                  <a:lnTo>
                    <a:pt x="1358005" y="443612"/>
                  </a:lnTo>
                  <a:lnTo>
                    <a:pt x="1358005" y="88726"/>
                  </a:lnTo>
                  <a:lnTo>
                    <a:pt x="1351033" y="54189"/>
                  </a:lnTo>
                  <a:lnTo>
                    <a:pt x="1332018" y="25987"/>
                  </a:lnTo>
                  <a:lnTo>
                    <a:pt x="1303816" y="6972"/>
                  </a:lnTo>
                  <a:lnTo>
                    <a:pt x="1269281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14666" y="3468687"/>
              <a:ext cx="1358265" cy="532765"/>
            </a:xfrm>
            <a:custGeom>
              <a:avLst/>
              <a:gdLst/>
              <a:ahLst/>
              <a:cxnLst/>
              <a:rect l="l" t="t" r="r" b="b"/>
              <a:pathLst>
                <a:path w="1358264" h="532764">
                  <a:moveTo>
                    <a:pt x="0" y="88725"/>
                  </a:moveTo>
                  <a:lnTo>
                    <a:pt x="6972" y="54189"/>
                  </a:lnTo>
                  <a:lnTo>
                    <a:pt x="25986" y="25986"/>
                  </a:lnTo>
                  <a:lnTo>
                    <a:pt x="54189" y="6972"/>
                  </a:lnTo>
                  <a:lnTo>
                    <a:pt x="88724" y="0"/>
                  </a:lnTo>
                  <a:lnTo>
                    <a:pt x="1269281" y="0"/>
                  </a:lnTo>
                  <a:lnTo>
                    <a:pt x="1303817" y="6972"/>
                  </a:lnTo>
                  <a:lnTo>
                    <a:pt x="1332019" y="25986"/>
                  </a:lnTo>
                  <a:lnTo>
                    <a:pt x="1351033" y="54189"/>
                  </a:lnTo>
                  <a:lnTo>
                    <a:pt x="1358006" y="88725"/>
                  </a:lnTo>
                  <a:lnTo>
                    <a:pt x="1358006" y="443611"/>
                  </a:lnTo>
                  <a:lnTo>
                    <a:pt x="1351033" y="478147"/>
                  </a:lnTo>
                  <a:lnTo>
                    <a:pt x="1332019" y="506350"/>
                  </a:lnTo>
                  <a:lnTo>
                    <a:pt x="1303817" y="525364"/>
                  </a:lnTo>
                  <a:lnTo>
                    <a:pt x="1269281" y="532337"/>
                  </a:lnTo>
                  <a:lnTo>
                    <a:pt x="88724" y="532337"/>
                  </a:lnTo>
                  <a:lnTo>
                    <a:pt x="54189" y="525364"/>
                  </a:lnTo>
                  <a:lnTo>
                    <a:pt x="25986" y="506350"/>
                  </a:lnTo>
                  <a:lnTo>
                    <a:pt x="6972" y="478147"/>
                  </a:lnTo>
                  <a:lnTo>
                    <a:pt x="0" y="443611"/>
                  </a:lnTo>
                  <a:lnTo>
                    <a:pt x="0" y="88725"/>
                  </a:lnTo>
                  <a:close/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2071945" y="3507740"/>
            <a:ext cx="643255" cy="447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4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SAVR</a:t>
            </a:r>
            <a:endParaRPr sz="1800">
              <a:latin typeface="Arial"/>
              <a:cs typeface="Arial"/>
            </a:endParaRPr>
          </a:p>
          <a:p>
            <a:pPr marL="635" algn="ctr">
              <a:lnSpc>
                <a:spcPts val="1180"/>
              </a:lnSpc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702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45" name="object 4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92775" y="2546886"/>
            <a:ext cx="75579" cy="75579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27949" y="2485495"/>
            <a:ext cx="1162546" cy="197494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73591" y="2482394"/>
            <a:ext cx="1354087" cy="200595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593783" y="2485495"/>
            <a:ext cx="1095226" cy="247972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92775" y="3080286"/>
            <a:ext cx="75579" cy="75579"/>
          </a:xfrm>
          <a:prstGeom prst="rect">
            <a:avLst/>
          </a:prstGeom>
        </p:spPr>
      </p:pic>
      <p:grpSp>
        <p:nvGrpSpPr>
          <p:cNvPr id="50" name="object 50"/>
          <p:cNvGrpSpPr/>
          <p:nvPr/>
        </p:nvGrpSpPr>
        <p:grpSpPr>
          <a:xfrm>
            <a:off x="6907485" y="3018895"/>
            <a:ext cx="278765" cy="194945"/>
            <a:chOff x="6907485" y="3018895"/>
            <a:chExt cx="278765" cy="194945"/>
          </a:xfrm>
        </p:grpSpPr>
        <p:sp>
          <p:nvSpPr>
            <p:cNvPr id="51" name="object 51"/>
            <p:cNvSpPr/>
            <p:nvPr/>
          </p:nvSpPr>
          <p:spPr>
            <a:xfrm>
              <a:off x="6913835" y="3025245"/>
              <a:ext cx="266065" cy="182245"/>
            </a:xfrm>
            <a:custGeom>
              <a:avLst/>
              <a:gdLst/>
              <a:ahLst/>
              <a:cxnLst/>
              <a:rect l="l" t="t" r="r" b="b"/>
              <a:pathLst>
                <a:path w="266065" h="182244">
                  <a:moveTo>
                    <a:pt x="95746" y="0"/>
                  </a:moveTo>
                  <a:lnTo>
                    <a:pt x="69825" y="0"/>
                  </a:lnTo>
                  <a:lnTo>
                    <a:pt x="0" y="181818"/>
                  </a:lnTo>
                  <a:lnTo>
                    <a:pt x="25548" y="181818"/>
                  </a:lnTo>
                  <a:lnTo>
                    <a:pt x="45516" y="126752"/>
                  </a:lnTo>
                  <a:lnTo>
                    <a:pt x="147622" y="126752"/>
                  </a:lnTo>
                  <a:lnTo>
                    <a:pt x="139602" y="107156"/>
                  </a:lnTo>
                  <a:lnTo>
                    <a:pt x="52462" y="107156"/>
                  </a:lnTo>
                  <a:lnTo>
                    <a:pt x="72429" y="53826"/>
                  </a:lnTo>
                  <a:lnTo>
                    <a:pt x="75414" y="45191"/>
                  </a:lnTo>
                  <a:lnTo>
                    <a:pt x="78041" y="36525"/>
                  </a:lnTo>
                  <a:lnTo>
                    <a:pt x="80312" y="27827"/>
                  </a:lnTo>
                  <a:lnTo>
                    <a:pt x="82227" y="19099"/>
                  </a:lnTo>
                  <a:lnTo>
                    <a:pt x="103563" y="19099"/>
                  </a:lnTo>
                  <a:lnTo>
                    <a:pt x="95746" y="0"/>
                  </a:lnTo>
                  <a:close/>
                </a:path>
                <a:path w="266065" h="182244">
                  <a:moveTo>
                    <a:pt x="147622" y="126752"/>
                  </a:moveTo>
                  <a:lnTo>
                    <a:pt x="121542" y="126752"/>
                  </a:lnTo>
                  <a:lnTo>
                    <a:pt x="142750" y="181818"/>
                  </a:lnTo>
                  <a:lnTo>
                    <a:pt x="170159" y="181818"/>
                  </a:lnTo>
                  <a:lnTo>
                    <a:pt x="147622" y="126752"/>
                  </a:lnTo>
                  <a:close/>
                </a:path>
                <a:path w="266065" h="182244">
                  <a:moveTo>
                    <a:pt x="103563" y="19099"/>
                  </a:moveTo>
                  <a:lnTo>
                    <a:pt x="82227" y="19099"/>
                  </a:lnTo>
                  <a:lnTo>
                    <a:pt x="84615" y="26990"/>
                  </a:lnTo>
                  <a:lnTo>
                    <a:pt x="87560" y="35905"/>
                  </a:lnTo>
                  <a:lnTo>
                    <a:pt x="91064" y="45842"/>
                  </a:lnTo>
                  <a:lnTo>
                    <a:pt x="95125" y="56803"/>
                  </a:lnTo>
                  <a:lnTo>
                    <a:pt x="114101" y="107156"/>
                  </a:lnTo>
                  <a:lnTo>
                    <a:pt x="139602" y="107156"/>
                  </a:lnTo>
                  <a:lnTo>
                    <a:pt x="103563" y="19099"/>
                  </a:lnTo>
                  <a:close/>
                </a:path>
                <a:path w="266065" h="182244">
                  <a:moveTo>
                    <a:pt x="265955" y="0"/>
                  </a:moveTo>
                  <a:lnTo>
                    <a:pt x="243631" y="0"/>
                  </a:lnTo>
                  <a:lnTo>
                    <a:pt x="243631" y="181818"/>
                  </a:lnTo>
                  <a:lnTo>
                    <a:pt x="265955" y="181818"/>
                  </a:lnTo>
                  <a:lnTo>
                    <a:pt x="265955" y="0"/>
                  </a:lnTo>
                  <a:close/>
                </a:path>
                <a:path w="266065" h="182244">
                  <a:moveTo>
                    <a:pt x="208805" y="0"/>
                  </a:moveTo>
                  <a:lnTo>
                    <a:pt x="186481" y="0"/>
                  </a:lnTo>
                  <a:lnTo>
                    <a:pt x="186481" y="181818"/>
                  </a:lnTo>
                  <a:lnTo>
                    <a:pt x="208805" y="181818"/>
                  </a:lnTo>
                  <a:lnTo>
                    <a:pt x="208805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913835" y="3025245"/>
              <a:ext cx="266065" cy="182245"/>
            </a:xfrm>
            <a:custGeom>
              <a:avLst/>
              <a:gdLst/>
              <a:ahLst/>
              <a:cxnLst/>
              <a:rect l="l" t="t" r="r" b="b"/>
              <a:pathLst>
                <a:path w="266065" h="182244">
                  <a:moveTo>
                    <a:pt x="82227" y="19099"/>
                  </a:moveTo>
                  <a:lnTo>
                    <a:pt x="52461" y="107156"/>
                  </a:lnTo>
                  <a:lnTo>
                    <a:pt x="114101" y="107156"/>
                  </a:lnTo>
                  <a:lnTo>
                    <a:pt x="95125" y="56802"/>
                  </a:lnTo>
                  <a:lnTo>
                    <a:pt x="91064" y="45842"/>
                  </a:lnTo>
                  <a:lnTo>
                    <a:pt x="87560" y="35904"/>
                  </a:lnTo>
                  <a:lnTo>
                    <a:pt x="84614" y="26990"/>
                  </a:lnTo>
                  <a:lnTo>
                    <a:pt x="82227" y="19099"/>
                  </a:lnTo>
                  <a:close/>
                </a:path>
                <a:path w="266065" h="182244">
                  <a:moveTo>
                    <a:pt x="243631" y="0"/>
                  </a:moveTo>
                  <a:lnTo>
                    <a:pt x="265955" y="0"/>
                  </a:lnTo>
                  <a:lnTo>
                    <a:pt x="265955" y="181818"/>
                  </a:lnTo>
                  <a:lnTo>
                    <a:pt x="243631" y="181818"/>
                  </a:lnTo>
                  <a:lnTo>
                    <a:pt x="243631" y="0"/>
                  </a:lnTo>
                  <a:close/>
                </a:path>
                <a:path w="266065" h="182244">
                  <a:moveTo>
                    <a:pt x="186481" y="0"/>
                  </a:moveTo>
                  <a:lnTo>
                    <a:pt x="208805" y="0"/>
                  </a:lnTo>
                  <a:lnTo>
                    <a:pt x="208805" y="181818"/>
                  </a:lnTo>
                  <a:lnTo>
                    <a:pt x="186481" y="181818"/>
                  </a:lnTo>
                  <a:lnTo>
                    <a:pt x="186481" y="0"/>
                  </a:lnTo>
                  <a:close/>
                </a:path>
                <a:path w="266065" h="182244">
                  <a:moveTo>
                    <a:pt x="69825" y="0"/>
                  </a:moveTo>
                  <a:lnTo>
                    <a:pt x="95746" y="0"/>
                  </a:lnTo>
                  <a:lnTo>
                    <a:pt x="170160" y="181818"/>
                  </a:lnTo>
                  <a:lnTo>
                    <a:pt x="142751" y="181818"/>
                  </a:lnTo>
                  <a:lnTo>
                    <a:pt x="121542" y="126751"/>
                  </a:lnTo>
                  <a:lnTo>
                    <a:pt x="45516" y="126751"/>
                  </a:lnTo>
                  <a:lnTo>
                    <a:pt x="25548" y="181818"/>
                  </a:lnTo>
                  <a:lnTo>
                    <a:pt x="0" y="181818"/>
                  </a:lnTo>
                  <a:lnTo>
                    <a:pt x="69825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3" name="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271791" y="3022988"/>
            <a:ext cx="1551532" cy="243879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91389" y="3018895"/>
            <a:ext cx="856233" cy="197494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823747" y="3018895"/>
            <a:ext cx="848741" cy="197494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92775" y="3613686"/>
            <a:ext cx="75579" cy="75579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927453" y="3552295"/>
            <a:ext cx="1281881" cy="197494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644235" y="3552295"/>
            <a:ext cx="409004" cy="197494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504288" y="3552295"/>
            <a:ext cx="1601390" cy="244995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924600" y="4013587"/>
            <a:ext cx="1475953" cy="243879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499772" y="4009495"/>
            <a:ext cx="1088231" cy="247972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698384" y="4013587"/>
            <a:ext cx="209922" cy="193402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022904" y="4009495"/>
            <a:ext cx="501749" cy="197494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648751" y="4009495"/>
            <a:ext cx="474364" cy="197494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924600" y="4466695"/>
            <a:ext cx="874390" cy="244995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871172" y="4470787"/>
            <a:ext cx="209922" cy="193402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164190" y="4463594"/>
            <a:ext cx="685626" cy="200595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924602" y="4466695"/>
            <a:ext cx="761925" cy="197494"/>
          </a:xfrm>
          <a:prstGeom prst="rect">
            <a:avLst/>
          </a:prstGeom>
        </p:spPr>
      </p:pic>
      <p:grpSp>
        <p:nvGrpSpPr>
          <p:cNvPr id="69" name="object 69"/>
          <p:cNvGrpSpPr/>
          <p:nvPr/>
        </p:nvGrpSpPr>
        <p:grpSpPr>
          <a:xfrm>
            <a:off x="9764166" y="4466695"/>
            <a:ext cx="749935" cy="198120"/>
            <a:chOff x="9764166" y="4466695"/>
            <a:chExt cx="749935" cy="198120"/>
          </a:xfrm>
        </p:grpSpPr>
        <p:sp>
          <p:nvSpPr>
            <p:cNvPr id="70" name="object 70"/>
            <p:cNvSpPr/>
            <p:nvPr/>
          </p:nvSpPr>
          <p:spPr>
            <a:xfrm>
              <a:off x="9770517" y="4473045"/>
              <a:ext cx="737235" cy="185420"/>
            </a:xfrm>
            <a:custGeom>
              <a:avLst/>
              <a:gdLst/>
              <a:ahLst/>
              <a:cxnLst/>
              <a:rect l="l" t="t" r="r" b="b"/>
              <a:pathLst>
                <a:path w="737234" h="185420">
                  <a:moveTo>
                    <a:pt x="675701" y="65608"/>
                  </a:moveTo>
                  <a:lnTo>
                    <a:pt x="626019" y="65608"/>
                  </a:lnTo>
                  <a:lnTo>
                    <a:pt x="633934" y="66081"/>
                  </a:lnTo>
                  <a:lnTo>
                    <a:pt x="640810" y="67499"/>
                  </a:lnTo>
                  <a:lnTo>
                    <a:pt x="646647" y="69863"/>
                  </a:lnTo>
                  <a:lnTo>
                    <a:pt x="651445" y="73173"/>
                  </a:lnTo>
                  <a:lnTo>
                    <a:pt x="655661" y="76894"/>
                  </a:lnTo>
                  <a:lnTo>
                    <a:pt x="657769" y="83303"/>
                  </a:lnTo>
                  <a:lnTo>
                    <a:pt x="657646" y="98226"/>
                  </a:lnTo>
                  <a:lnTo>
                    <a:pt x="617834" y="105916"/>
                  </a:lnTo>
                  <a:lnTo>
                    <a:pt x="608987" y="106991"/>
                  </a:lnTo>
                  <a:lnTo>
                    <a:pt x="602373" y="108107"/>
                  </a:lnTo>
                  <a:lnTo>
                    <a:pt x="567460" y="134752"/>
                  </a:lnTo>
                  <a:lnTo>
                    <a:pt x="565993" y="140642"/>
                  </a:lnTo>
                  <a:lnTo>
                    <a:pt x="565993" y="147092"/>
                  </a:lnTo>
                  <a:lnTo>
                    <a:pt x="591820" y="182144"/>
                  </a:lnTo>
                  <a:lnTo>
                    <a:pt x="611013" y="184795"/>
                  </a:lnTo>
                  <a:lnTo>
                    <a:pt x="619777" y="184795"/>
                  </a:lnTo>
                  <a:lnTo>
                    <a:pt x="657321" y="167308"/>
                  </a:lnTo>
                  <a:lnTo>
                    <a:pt x="607664" y="167308"/>
                  </a:lnTo>
                  <a:lnTo>
                    <a:pt x="601070" y="165323"/>
                  </a:lnTo>
                  <a:lnTo>
                    <a:pt x="592058" y="157386"/>
                  </a:lnTo>
                  <a:lnTo>
                    <a:pt x="589805" y="152425"/>
                  </a:lnTo>
                  <a:lnTo>
                    <a:pt x="589805" y="142585"/>
                  </a:lnTo>
                  <a:lnTo>
                    <a:pt x="621183" y="124147"/>
                  </a:lnTo>
                  <a:lnTo>
                    <a:pt x="632578" y="122318"/>
                  </a:lnTo>
                  <a:lnTo>
                    <a:pt x="642453" y="120303"/>
                  </a:lnTo>
                  <a:lnTo>
                    <a:pt x="650809" y="118102"/>
                  </a:lnTo>
                  <a:lnTo>
                    <a:pt x="657646" y="115714"/>
                  </a:lnTo>
                  <a:lnTo>
                    <a:pt x="680218" y="115714"/>
                  </a:lnTo>
                  <a:lnTo>
                    <a:pt x="680218" y="86940"/>
                  </a:lnTo>
                  <a:lnTo>
                    <a:pt x="679846" y="80078"/>
                  </a:lnTo>
                  <a:lnTo>
                    <a:pt x="679102" y="76274"/>
                  </a:lnTo>
                  <a:lnTo>
                    <a:pt x="677779" y="70156"/>
                  </a:lnTo>
                  <a:lnTo>
                    <a:pt x="675701" y="65608"/>
                  </a:lnTo>
                  <a:close/>
                </a:path>
                <a:path w="737234" h="185420">
                  <a:moveTo>
                    <a:pt x="681595" y="165571"/>
                  </a:moveTo>
                  <a:lnTo>
                    <a:pt x="659507" y="165571"/>
                  </a:lnTo>
                  <a:lnTo>
                    <a:pt x="660167" y="171772"/>
                  </a:lnTo>
                  <a:lnTo>
                    <a:pt x="661656" y="177187"/>
                  </a:lnTo>
                  <a:lnTo>
                    <a:pt x="663971" y="181818"/>
                  </a:lnTo>
                  <a:lnTo>
                    <a:pt x="687288" y="181818"/>
                  </a:lnTo>
                  <a:lnTo>
                    <a:pt x="684476" y="176775"/>
                  </a:lnTo>
                  <a:lnTo>
                    <a:pt x="682595" y="171504"/>
                  </a:lnTo>
                  <a:lnTo>
                    <a:pt x="681644" y="166005"/>
                  </a:lnTo>
                  <a:lnTo>
                    <a:pt x="681595" y="165571"/>
                  </a:lnTo>
                  <a:close/>
                </a:path>
                <a:path w="737234" h="185420">
                  <a:moveTo>
                    <a:pt x="680218" y="115714"/>
                  </a:moveTo>
                  <a:lnTo>
                    <a:pt x="657646" y="115714"/>
                  </a:lnTo>
                  <a:lnTo>
                    <a:pt x="657646" y="133738"/>
                  </a:lnTo>
                  <a:lnTo>
                    <a:pt x="656447" y="141180"/>
                  </a:lnTo>
                  <a:lnTo>
                    <a:pt x="624945" y="167308"/>
                  </a:lnTo>
                  <a:lnTo>
                    <a:pt x="657321" y="167308"/>
                  </a:lnTo>
                  <a:lnTo>
                    <a:pt x="659507" y="165571"/>
                  </a:lnTo>
                  <a:lnTo>
                    <a:pt x="681595" y="165571"/>
                  </a:lnTo>
                  <a:lnTo>
                    <a:pt x="681020" y="160451"/>
                  </a:lnTo>
                  <a:lnTo>
                    <a:pt x="680575" y="152037"/>
                  </a:lnTo>
                  <a:lnTo>
                    <a:pt x="680350" y="142585"/>
                  </a:lnTo>
                  <a:lnTo>
                    <a:pt x="680241" y="130266"/>
                  </a:lnTo>
                  <a:lnTo>
                    <a:pt x="680218" y="115714"/>
                  </a:lnTo>
                  <a:close/>
                </a:path>
                <a:path w="737234" h="185420">
                  <a:moveTo>
                    <a:pt x="629245" y="47129"/>
                  </a:moveTo>
                  <a:lnTo>
                    <a:pt x="590757" y="54880"/>
                  </a:lnTo>
                  <a:lnTo>
                    <a:pt x="569837" y="87684"/>
                  </a:lnTo>
                  <a:lnTo>
                    <a:pt x="591666" y="90661"/>
                  </a:lnTo>
                  <a:lnTo>
                    <a:pt x="594064" y="81318"/>
                  </a:lnTo>
                  <a:lnTo>
                    <a:pt x="597763" y="74806"/>
                  </a:lnTo>
                  <a:lnTo>
                    <a:pt x="607768" y="67448"/>
                  </a:lnTo>
                  <a:lnTo>
                    <a:pt x="615519" y="65608"/>
                  </a:lnTo>
                  <a:lnTo>
                    <a:pt x="675701" y="65608"/>
                  </a:lnTo>
                  <a:lnTo>
                    <a:pt x="675464" y="65091"/>
                  </a:lnTo>
                  <a:lnTo>
                    <a:pt x="637283" y="47377"/>
                  </a:lnTo>
                  <a:lnTo>
                    <a:pt x="629245" y="47129"/>
                  </a:lnTo>
                  <a:close/>
                </a:path>
                <a:path w="737234" h="185420">
                  <a:moveTo>
                    <a:pt x="411857" y="50105"/>
                  </a:moveTo>
                  <a:lnTo>
                    <a:pt x="389531" y="50105"/>
                  </a:lnTo>
                  <a:lnTo>
                    <a:pt x="389531" y="181818"/>
                  </a:lnTo>
                  <a:lnTo>
                    <a:pt x="411857" y="181818"/>
                  </a:lnTo>
                  <a:lnTo>
                    <a:pt x="411857" y="50105"/>
                  </a:lnTo>
                  <a:close/>
                </a:path>
                <a:path w="737234" h="185420">
                  <a:moveTo>
                    <a:pt x="213419" y="50105"/>
                  </a:moveTo>
                  <a:lnTo>
                    <a:pt x="191094" y="50105"/>
                  </a:lnTo>
                  <a:lnTo>
                    <a:pt x="191094" y="181818"/>
                  </a:lnTo>
                  <a:lnTo>
                    <a:pt x="213419" y="181818"/>
                  </a:lnTo>
                  <a:lnTo>
                    <a:pt x="213419" y="50105"/>
                  </a:lnTo>
                  <a:close/>
                </a:path>
                <a:path w="737234" h="185420">
                  <a:moveTo>
                    <a:pt x="499764" y="47129"/>
                  </a:moveTo>
                  <a:lnTo>
                    <a:pt x="461561" y="59628"/>
                  </a:lnTo>
                  <a:lnTo>
                    <a:pt x="441504" y="96459"/>
                  </a:lnTo>
                  <a:lnTo>
                    <a:pt x="439737" y="116457"/>
                  </a:lnTo>
                  <a:lnTo>
                    <a:pt x="440764" y="131995"/>
                  </a:lnTo>
                  <a:lnTo>
                    <a:pt x="456170" y="167121"/>
                  </a:lnTo>
                  <a:lnTo>
                    <a:pt x="499640" y="184795"/>
                  </a:lnTo>
                  <a:lnTo>
                    <a:pt x="510008" y="183992"/>
                  </a:lnTo>
                  <a:lnTo>
                    <a:pt x="519530" y="181586"/>
                  </a:lnTo>
                  <a:lnTo>
                    <a:pt x="528208" y="177574"/>
                  </a:lnTo>
                  <a:lnTo>
                    <a:pt x="536041" y="171959"/>
                  </a:lnTo>
                  <a:lnTo>
                    <a:pt x="541305" y="166439"/>
                  </a:lnTo>
                  <a:lnTo>
                    <a:pt x="499391" y="166439"/>
                  </a:lnTo>
                  <a:lnTo>
                    <a:pt x="491594" y="165687"/>
                  </a:lnTo>
                  <a:lnTo>
                    <a:pt x="463316" y="128201"/>
                  </a:lnTo>
                  <a:lnTo>
                    <a:pt x="462681" y="115837"/>
                  </a:lnTo>
                  <a:lnTo>
                    <a:pt x="463340" y="103633"/>
                  </a:lnTo>
                  <a:lnTo>
                    <a:pt x="485347" y="68508"/>
                  </a:lnTo>
                  <a:lnTo>
                    <a:pt x="500632" y="65485"/>
                  </a:lnTo>
                  <a:lnTo>
                    <a:pt x="542125" y="65485"/>
                  </a:lnTo>
                  <a:lnTo>
                    <a:pt x="541072" y="63977"/>
                  </a:lnTo>
                  <a:lnTo>
                    <a:pt x="534863" y="57981"/>
                  </a:lnTo>
                  <a:lnTo>
                    <a:pt x="527553" y="53233"/>
                  </a:lnTo>
                  <a:lnTo>
                    <a:pt x="519267" y="49842"/>
                  </a:lnTo>
                  <a:lnTo>
                    <a:pt x="510003" y="47807"/>
                  </a:lnTo>
                  <a:lnTo>
                    <a:pt x="499764" y="47129"/>
                  </a:lnTo>
                  <a:close/>
                </a:path>
                <a:path w="737234" h="185420">
                  <a:moveTo>
                    <a:pt x="532507" y="133573"/>
                  </a:moveTo>
                  <a:lnTo>
                    <a:pt x="508156" y="166439"/>
                  </a:lnTo>
                  <a:lnTo>
                    <a:pt x="541305" y="166439"/>
                  </a:lnTo>
                  <a:lnTo>
                    <a:pt x="542750" y="164924"/>
                  </a:lnTo>
                  <a:lnTo>
                    <a:pt x="548056" y="156657"/>
                  </a:lnTo>
                  <a:lnTo>
                    <a:pt x="551959" y="147157"/>
                  </a:lnTo>
                  <a:lnTo>
                    <a:pt x="554459" y="136425"/>
                  </a:lnTo>
                  <a:lnTo>
                    <a:pt x="532507" y="133573"/>
                  </a:lnTo>
                  <a:close/>
                </a:path>
                <a:path w="737234" h="185420">
                  <a:moveTo>
                    <a:pt x="542125" y="65485"/>
                  </a:moveTo>
                  <a:lnTo>
                    <a:pt x="508073" y="65485"/>
                  </a:lnTo>
                  <a:lnTo>
                    <a:pt x="514419" y="67717"/>
                  </a:lnTo>
                  <a:lnTo>
                    <a:pt x="524920" y="76647"/>
                  </a:lnTo>
                  <a:lnTo>
                    <a:pt x="528579" y="83303"/>
                  </a:lnTo>
                  <a:lnTo>
                    <a:pt x="530646" y="92149"/>
                  </a:lnTo>
                  <a:lnTo>
                    <a:pt x="552350" y="88800"/>
                  </a:lnTo>
                  <a:lnTo>
                    <a:pt x="549815" y="79386"/>
                  </a:lnTo>
                  <a:lnTo>
                    <a:pt x="546056" y="71112"/>
                  </a:lnTo>
                  <a:lnTo>
                    <a:pt x="542125" y="65485"/>
                  </a:lnTo>
                  <a:close/>
                </a:path>
                <a:path w="737234" h="185420">
                  <a:moveTo>
                    <a:pt x="268212" y="50105"/>
                  </a:moveTo>
                  <a:lnTo>
                    <a:pt x="248121" y="50105"/>
                  </a:lnTo>
                  <a:lnTo>
                    <a:pt x="248121" y="181818"/>
                  </a:lnTo>
                  <a:lnTo>
                    <a:pt x="270445" y="181818"/>
                  </a:lnTo>
                  <a:lnTo>
                    <a:pt x="270445" y="109885"/>
                  </a:lnTo>
                  <a:lnTo>
                    <a:pt x="271092" y="98249"/>
                  </a:lnTo>
                  <a:lnTo>
                    <a:pt x="291940" y="68832"/>
                  </a:lnTo>
                  <a:lnTo>
                    <a:pt x="268212" y="68832"/>
                  </a:lnTo>
                  <a:lnTo>
                    <a:pt x="268212" y="50105"/>
                  </a:lnTo>
                  <a:close/>
                </a:path>
                <a:path w="737234" h="185420">
                  <a:moveTo>
                    <a:pt x="349714" y="66476"/>
                  </a:moveTo>
                  <a:lnTo>
                    <a:pt x="311373" y="66476"/>
                  </a:lnTo>
                  <a:lnTo>
                    <a:pt x="316561" y="67820"/>
                  </a:lnTo>
                  <a:lnTo>
                    <a:pt x="325408" y="73195"/>
                  </a:lnTo>
                  <a:lnTo>
                    <a:pt x="328488" y="76791"/>
                  </a:lnTo>
                  <a:lnTo>
                    <a:pt x="331960" y="85803"/>
                  </a:lnTo>
                  <a:lnTo>
                    <a:pt x="332828" y="92604"/>
                  </a:lnTo>
                  <a:lnTo>
                    <a:pt x="332828" y="181818"/>
                  </a:lnTo>
                  <a:lnTo>
                    <a:pt x="355152" y="181818"/>
                  </a:lnTo>
                  <a:lnTo>
                    <a:pt x="355047" y="88645"/>
                  </a:lnTo>
                  <a:lnTo>
                    <a:pt x="350274" y="67261"/>
                  </a:lnTo>
                  <a:lnTo>
                    <a:pt x="349714" y="66476"/>
                  </a:lnTo>
                  <a:close/>
                </a:path>
                <a:path w="737234" h="185420">
                  <a:moveTo>
                    <a:pt x="318070" y="47129"/>
                  </a:moveTo>
                  <a:lnTo>
                    <a:pt x="310132" y="47129"/>
                  </a:lnTo>
                  <a:lnTo>
                    <a:pt x="297234" y="48486"/>
                  </a:lnTo>
                  <a:lnTo>
                    <a:pt x="285947" y="52555"/>
                  </a:lnTo>
                  <a:lnTo>
                    <a:pt x="276274" y="59337"/>
                  </a:lnTo>
                  <a:lnTo>
                    <a:pt x="268212" y="68832"/>
                  </a:lnTo>
                  <a:lnTo>
                    <a:pt x="291940" y="68832"/>
                  </a:lnTo>
                  <a:lnTo>
                    <a:pt x="292133" y="68740"/>
                  </a:lnTo>
                  <a:lnTo>
                    <a:pt x="298532" y="67042"/>
                  </a:lnTo>
                  <a:lnTo>
                    <a:pt x="305419" y="66476"/>
                  </a:lnTo>
                  <a:lnTo>
                    <a:pt x="349714" y="66476"/>
                  </a:lnTo>
                  <a:lnTo>
                    <a:pt x="343660" y="58002"/>
                  </a:lnTo>
                  <a:lnTo>
                    <a:pt x="338678" y="54260"/>
                  </a:lnTo>
                  <a:lnTo>
                    <a:pt x="325366" y="48555"/>
                  </a:lnTo>
                  <a:lnTo>
                    <a:pt x="318070" y="47129"/>
                  </a:lnTo>
                  <a:close/>
                </a:path>
                <a:path w="737234" h="185420">
                  <a:moveTo>
                    <a:pt x="60026" y="47129"/>
                  </a:moveTo>
                  <a:lnTo>
                    <a:pt x="21823" y="59628"/>
                  </a:lnTo>
                  <a:lnTo>
                    <a:pt x="1767" y="96459"/>
                  </a:lnTo>
                  <a:lnTo>
                    <a:pt x="0" y="116457"/>
                  </a:lnTo>
                  <a:lnTo>
                    <a:pt x="1027" y="131995"/>
                  </a:lnTo>
                  <a:lnTo>
                    <a:pt x="16432" y="167121"/>
                  </a:lnTo>
                  <a:lnTo>
                    <a:pt x="59903" y="184795"/>
                  </a:lnTo>
                  <a:lnTo>
                    <a:pt x="70270" y="183992"/>
                  </a:lnTo>
                  <a:lnTo>
                    <a:pt x="79793" y="181586"/>
                  </a:lnTo>
                  <a:lnTo>
                    <a:pt x="88471" y="177574"/>
                  </a:lnTo>
                  <a:lnTo>
                    <a:pt x="96304" y="171959"/>
                  </a:lnTo>
                  <a:lnTo>
                    <a:pt x="101567" y="166439"/>
                  </a:lnTo>
                  <a:lnTo>
                    <a:pt x="59654" y="166439"/>
                  </a:lnTo>
                  <a:lnTo>
                    <a:pt x="51856" y="165687"/>
                  </a:lnTo>
                  <a:lnTo>
                    <a:pt x="23579" y="128201"/>
                  </a:lnTo>
                  <a:lnTo>
                    <a:pt x="22943" y="115837"/>
                  </a:lnTo>
                  <a:lnTo>
                    <a:pt x="23602" y="103633"/>
                  </a:lnTo>
                  <a:lnTo>
                    <a:pt x="45609" y="68508"/>
                  </a:lnTo>
                  <a:lnTo>
                    <a:pt x="60895" y="65485"/>
                  </a:lnTo>
                  <a:lnTo>
                    <a:pt x="102388" y="65485"/>
                  </a:lnTo>
                  <a:lnTo>
                    <a:pt x="101334" y="63977"/>
                  </a:lnTo>
                  <a:lnTo>
                    <a:pt x="95125" y="57981"/>
                  </a:lnTo>
                  <a:lnTo>
                    <a:pt x="87816" y="53233"/>
                  </a:lnTo>
                  <a:lnTo>
                    <a:pt x="79529" y="49842"/>
                  </a:lnTo>
                  <a:lnTo>
                    <a:pt x="70266" y="47807"/>
                  </a:lnTo>
                  <a:lnTo>
                    <a:pt x="60026" y="47129"/>
                  </a:lnTo>
                  <a:close/>
                </a:path>
                <a:path w="737234" h="185420">
                  <a:moveTo>
                    <a:pt x="92769" y="133573"/>
                  </a:moveTo>
                  <a:lnTo>
                    <a:pt x="68418" y="166439"/>
                  </a:lnTo>
                  <a:lnTo>
                    <a:pt x="101567" y="166439"/>
                  </a:lnTo>
                  <a:lnTo>
                    <a:pt x="103013" y="164924"/>
                  </a:lnTo>
                  <a:lnTo>
                    <a:pt x="108318" y="156657"/>
                  </a:lnTo>
                  <a:lnTo>
                    <a:pt x="112221" y="147157"/>
                  </a:lnTo>
                  <a:lnTo>
                    <a:pt x="114721" y="136425"/>
                  </a:lnTo>
                  <a:lnTo>
                    <a:pt x="92769" y="133573"/>
                  </a:lnTo>
                  <a:close/>
                </a:path>
                <a:path w="737234" h="185420">
                  <a:moveTo>
                    <a:pt x="102388" y="65485"/>
                  </a:moveTo>
                  <a:lnTo>
                    <a:pt x="68336" y="65485"/>
                  </a:lnTo>
                  <a:lnTo>
                    <a:pt x="74682" y="67717"/>
                  </a:lnTo>
                  <a:lnTo>
                    <a:pt x="85182" y="76647"/>
                  </a:lnTo>
                  <a:lnTo>
                    <a:pt x="88841" y="83303"/>
                  </a:lnTo>
                  <a:lnTo>
                    <a:pt x="90909" y="92149"/>
                  </a:lnTo>
                  <a:lnTo>
                    <a:pt x="112613" y="88800"/>
                  </a:lnTo>
                  <a:lnTo>
                    <a:pt x="110078" y="79386"/>
                  </a:lnTo>
                  <a:lnTo>
                    <a:pt x="106318" y="71112"/>
                  </a:lnTo>
                  <a:lnTo>
                    <a:pt x="102388" y="65485"/>
                  </a:lnTo>
                  <a:close/>
                </a:path>
                <a:path w="737234" h="185420">
                  <a:moveTo>
                    <a:pt x="736673" y="0"/>
                  </a:moveTo>
                  <a:lnTo>
                    <a:pt x="714349" y="0"/>
                  </a:lnTo>
                  <a:lnTo>
                    <a:pt x="714349" y="181818"/>
                  </a:lnTo>
                  <a:lnTo>
                    <a:pt x="736673" y="181818"/>
                  </a:lnTo>
                  <a:lnTo>
                    <a:pt x="736673" y="0"/>
                  </a:lnTo>
                  <a:close/>
                </a:path>
                <a:path w="737234" h="185420">
                  <a:moveTo>
                    <a:pt x="411857" y="0"/>
                  </a:moveTo>
                  <a:lnTo>
                    <a:pt x="389531" y="0"/>
                  </a:lnTo>
                  <a:lnTo>
                    <a:pt x="389531" y="25673"/>
                  </a:lnTo>
                  <a:lnTo>
                    <a:pt x="411857" y="25673"/>
                  </a:lnTo>
                  <a:lnTo>
                    <a:pt x="411857" y="0"/>
                  </a:lnTo>
                  <a:close/>
                </a:path>
                <a:path w="737234" h="185420">
                  <a:moveTo>
                    <a:pt x="213419" y="0"/>
                  </a:moveTo>
                  <a:lnTo>
                    <a:pt x="191094" y="0"/>
                  </a:lnTo>
                  <a:lnTo>
                    <a:pt x="191094" y="25673"/>
                  </a:lnTo>
                  <a:lnTo>
                    <a:pt x="213419" y="25673"/>
                  </a:lnTo>
                  <a:lnTo>
                    <a:pt x="213419" y="0"/>
                  </a:lnTo>
                  <a:close/>
                </a:path>
                <a:path w="737234" h="185420">
                  <a:moveTo>
                    <a:pt x="155648" y="0"/>
                  </a:moveTo>
                  <a:lnTo>
                    <a:pt x="133324" y="0"/>
                  </a:lnTo>
                  <a:lnTo>
                    <a:pt x="133324" y="181818"/>
                  </a:lnTo>
                  <a:lnTo>
                    <a:pt x="155648" y="181818"/>
                  </a:lnTo>
                  <a:lnTo>
                    <a:pt x="155648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9961612" y="4520174"/>
              <a:ext cx="496570" cy="137795"/>
            </a:xfrm>
            <a:custGeom>
              <a:avLst/>
              <a:gdLst/>
              <a:ahLst/>
              <a:cxnLst/>
              <a:rect l="l" t="t" r="r" b="b"/>
              <a:pathLst>
                <a:path w="496570" h="137795">
                  <a:moveTo>
                    <a:pt x="466551" y="68584"/>
                  </a:moveTo>
                  <a:lnTo>
                    <a:pt x="420910" y="78341"/>
                  </a:lnTo>
                  <a:lnTo>
                    <a:pt x="414420" y="79829"/>
                  </a:lnTo>
                  <a:lnTo>
                    <a:pt x="398710" y="95456"/>
                  </a:lnTo>
                  <a:lnTo>
                    <a:pt x="398710" y="99342"/>
                  </a:lnTo>
                  <a:lnTo>
                    <a:pt x="398710" y="105295"/>
                  </a:lnTo>
                  <a:lnTo>
                    <a:pt x="400963" y="110256"/>
                  </a:lnTo>
                  <a:lnTo>
                    <a:pt x="405469" y="114225"/>
                  </a:lnTo>
                  <a:lnTo>
                    <a:pt x="409975" y="118194"/>
                  </a:lnTo>
                  <a:lnTo>
                    <a:pt x="416569" y="120178"/>
                  </a:lnTo>
                  <a:lnTo>
                    <a:pt x="425251" y="120178"/>
                  </a:lnTo>
                  <a:lnTo>
                    <a:pt x="433850" y="120178"/>
                  </a:lnTo>
                  <a:lnTo>
                    <a:pt x="465352" y="94051"/>
                  </a:lnTo>
                  <a:lnTo>
                    <a:pt x="466551" y="86609"/>
                  </a:lnTo>
                  <a:lnTo>
                    <a:pt x="466551" y="76770"/>
                  </a:lnTo>
                  <a:lnTo>
                    <a:pt x="466551" y="68584"/>
                  </a:lnTo>
                  <a:close/>
                </a:path>
                <a:path w="496570" h="137795">
                  <a:moveTo>
                    <a:pt x="198437" y="2976"/>
                  </a:moveTo>
                  <a:lnTo>
                    <a:pt x="220761" y="2976"/>
                  </a:lnTo>
                  <a:lnTo>
                    <a:pt x="220761" y="134689"/>
                  </a:lnTo>
                  <a:lnTo>
                    <a:pt x="198437" y="134689"/>
                  </a:lnTo>
                  <a:lnTo>
                    <a:pt x="198437" y="2976"/>
                  </a:lnTo>
                  <a:close/>
                </a:path>
                <a:path w="496570" h="137795">
                  <a:moveTo>
                    <a:pt x="0" y="2976"/>
                  </a:moveTo>
                  <a:lnTo>
                    <a:pt x="22324" y="2976"/>
                  </a:lnTo>
                  <a:lnTo>
                    <a:pt x="22324" y="134689"/>
                  </a:lnTo>
                  <a:lnTo>
                    <a:pt x="0" y="134689"/>
                  </a:lnTo>
                  <a:lnTo>
                    <a:pt x="0" y="2976"/>
                  </a:lnTo>
                  <a:close/>
                </a:path>
                <a:path w="496570" h="137795">
                  <a:moveTo>
                    <a:pt x="438150" y="0"/>
                  </a:moveTo>
                  <a:lnTo>
                    <a:pt x="477754" y="9942"/>
                  </a:lnTo>
                  <a:lnTo>
                    <a:pt x="489123" y="39811"/>
                  </a:lnTo>
                  <a:lnTo>
                    <a:pt x="489123" y="49733"/>
                  </a:lnTo>
                  <a:lnTo>
                    <a:pt x="489123" y="79499"/>
                  </a:lnTo>
                  <a:lnTo>
                    <a:pt x="490549" y="118876"/>
                  </a:lnTo>
                  <a:lnTo>
                    <a:pt x="496193" y="134689"/>
                  </a:lnTo>
                  <a:lnTo>
                    <a:pt x="472876" y="134689"/>
                  </a:lnTo>
                  <a:lnTo>
                    <a:pt x="470561" y="130059"/>
                  </a:lnTo>
                  <a:lnTo>
                    <a:pt x="469073" y="124643"/>
                  </a:lnTo>
                  <a:lnTo>
                    <a:pt x="468411" y="118442"/>
                  </a:lnTo>
                  <a:lnTo>
                    <a:pt x="462268" y="123325"/>
                  </a:lnTo>
                  <a:lnTo>
                    <a:pt x="428682" y="137666"/>
                  </a:lnTo>
                  <a:lnTo>
                    <a:pt x="419918" y="137666"/>
                  </a:lnTo>
                  <a:lnTo>
                    <a:pt x="381455" y="121391"/>
                  </a:lnTo>
                  <a:lnTo>
                    <a:pt x="374898" y="99962"/>
                  </a:lnTo>
                  <a:lnTo>
                    <a:pt x="374898" y="93513"/>
                  </a:lnTo>
                  <a:lnTo>
                    <a:pt x="390835" y="69453"/>
                  </a:lnTo>
                  <a:lnTo>
                    <a:pt x="395589" y="66228"/>
                  </a:lnTo>
                  <a:lnTo>
                    <a:pt x="426739" y="58787"/>
                  </a:lnTo>
                  <a:lnTo>
                    <a:pt x="439366" y="57097"/>
                  </a:lnTo>
                  <a:lnTo>
                    <a:pt x="466675" y="46095"/>
                  </a:lnTo>
                  <a:lnTo>
                    <a:pt x="466675" y="45268"/>
                  </a:lnTo>
                  <a:lnTo>
                    <a:pt x="466675" y="36173"/>
                  </a:lnTo>
                  <a:lnTo>
                    <a:pt x="434925" y="18479"/>
                  </a:lnTo>
                  <a:lnTo>
                    <a:pt x="424424" y="18479"/>
                  </a:lnTo>
                  <a:lnTo>
                    <a:pt x="400570" y="43532"/>
                  </a:lnTo>
                  <a:lnTo>
                    <a:pt x="378742" y="40555"/>
                  </a:lnTo>
                  <a:lnTo>
                    <a:pt x="380727" y="31212"/>
                  </a:lnTo>
                  <a:lnTo>
                    <a:pt x="383993" y="23667"/>
                  </a:lnTo>
                  <a:lnTo>
                    <a:pt x="388540" y="17921"/>
                  </a:lnTo>
                  <a:lnTo>
                    <a:pt x="393088" y="12174"/>
                  </a:lnTo>
                  <a:lnTo>
                    <a:pt x="429910" y="290"/>
                  </a:lnTo>
                  <a:lnTo>
                    <a:pt x="438150" y="0"/>
                  </a:lnTo>
                  <a:close/>
                </a:path>
                <a:path w="496570" h="137795">
                  <a:moveTo>
                    <a:pt x="308669" y="0"/>
                  </a:moveTo>
                  <a:lnTo>
                    <a:pt x="349977" y="16847"/>
                  </a:lnTo>
                  <a:lnTo>
                    <a:pt x="361255" y="41671"/>
                  </a:lnTo>
                  <a:lnTo>
                    <a:pt x="339551" y="45020"/>
                  </a:lnTo>
                  <a:lnTo>
                    <a:pt x="337484" y="36173"/>
                  </a:lnTo>
                  <a:lnTo>
                    <a:pt x="333825" y="29517"/>
                  </a:lnTo>
                  <a:lnTo>
                    <a:pt x="328575" y="25052"/>
                  </a:lnTo>
                  <a:lnTo>
                    <a:pt x="323324" y="20587"/>
                  </a:lnTo>
                  <a:lnTo>
                    <a:pt x="316979" y="18355"/>
                  </a:lnTo>
                  <a:lnTo>
                    <a:pt x="309537" y="18355"/>
                  </a:lnTo>
                  <a:lnTo>
                    <a:pt x="301499" y="19111"/>
                  </a:lnTo>
                  <a:lnTo>
                    <a:pt x="274221" y="46059"/>
                  </a:lnTo>
                  <a:lnTo>
                    <a:pt x="271586" y="68709"/>
                  </a:lnTo>
                  <a:lnTo>
                    <a:pt x="272222" y="81072"/>
                  </a:lnTo>
                  <a:lnTo>
                    <a:pt x="293476" y="116302"/>
                  </a:lnTo>
                  <a:lnTo>
                    <a:pt x="308297" y="119310"/>
                  </a:lnTo>
                  <a:lnTo>
                    <a:pt x="317061" y="119310"/>
                  </a:lnTo>
                  <a:lnTo>
                    <a:pt x="341411" y="86444"/>
                  </a:lnTo>
                  <a:lnTo>
                    <a:pt x="363363" y="89296"/>
                  </a:lnTo>
                  <a:lnTo>
                    <a:pt x="344946" y="124829"/>
                  </a:lnTo>
                  <a:lnTo>
                    <a:pt x="308545" y="137666"/>
                  </a:lnTo>
                  <a:lnTo>
                    <a:pt x="295689" y="136561"/>
                  </a:lnTo>
                  <a:lnTo>
                    <a:pt x="257885" y="110198"/>
                  </a:lnTo>
                  <a:lnTo>
                    <a:pt x="248642" y="69329"/>
                  </a:lnTo>
                  <a:lnTo>
                    <a:pt x="249083" y="58996"/>
                  </a:lnTo>
                  <a:lnTo>
                    <a:pt x="264625" y="17998"/>
                  </a:lnTo>
                  <a:lnTo>
                    <a:pt x="300332" y="499"/>
                  </a:lnTo>
                  <a:lnTo>
                    <a:pt x="308669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012288" y="4513824"/>
              <a:ext cx="119732" cy="147389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9770516" y="4473045"/>
              <a:ext cx="737235" cy="185420"/>
            </a:xfrm>
            <a:custGeom>
              <a:avLst/>
              <a:gdLst/>
              <a:ahLst/>
              <a:cxnLst/>
              <a:rect l="l" t="t" r="r" b="b"/>
              <a:pathLst>
                <a:path w="737234" h="185420">
                  <a:moveTo>
                    <a:pt x="60027" y="47128"/>
                  </a:moveTo>
                  <a:lnTo>
                    <a:pt x="101334" y="63976"/>
                  </a:lnTo>
                  <a:lnTo>
                    <a:pt x="112613" y="88800"/>
                  </a:lnTo>
                  <a:lnTo>
                    <a:pt x="90909" y="92149"/>
                  </a:lnTo>
                  <a:lnTo>
                    <a:pt x="88842" y="83302"/>
                  </a:lnTo>
                  <a:lnTo>
                    <a:pt x="85183" y="76646"/>
                  </a:lnTo>
                  <a:lnTo>
                    <a:pt x="79933" y="72181"/>
                  </a:lnTo>
                  <a:lnTo>
                    <a:pt x="74682" y="67716"/>
                  </a:lnTo>
                  <a:lnTo>
                    <a:pt x="68336" y="65484"/>
                  </a:lnTo>
                  <a:lnTo>
                    <a:pt x="60895" y="65484"/>
                  </a:lnTo>
                  <a:lnTo>
                    <a:pt x="52857" y="66240"/>
                  </a:lnTo>
                  <a:lnTo>
                    <a:pt x="25579" y="93188"/>
                  </a:lnTo>
                  <a:lnTo>
                    <a:pt x="22944" y="115837"/>
                  </a:lnTo>
                  <a:lnTo>
                    <a:pt x="23579" y="128201"/>
                  </a:lnTo>
                  <a:lnTo>
                    <a:pt x="44834" y="163431"/>
                  </a:lnTo>
                  <a:lnTo>
                    <a:pt x="59655" y="166439"/>
                  </a:lnTo>
                  <a:lnTo>
                    <a:pt x="68419" y="166439"/>
                  </a:lnTo>
                  <a:lnTo>
                    <a:pt x="92769" y="133573"/>
                  </a:lnTo>
                  <a:lnTo>
                    <a:pt x="114721" y="136425"/>
                  </a:lnTo>
                  <a:lnTo>
                    <a:pt x="96304" y="171958"/>
                  </a:lnTo>
                  <a:lnTo>
                    <a:pt x="59903" y="184794"/>
                  </a:lnTo>
                  <a:lnTo>
                    <a:pt x="47047" y="183690"/>
                  </a:lnTo>
                  <a:lnTo>
                    <a:pt x="9243" y="157327"/>
                  </a:lnTo>
                  <a:lnTo>
                    <a:pt x="0" y="116458"/>
                  </a:lnTo>
                  <a:lnTo>
                    <a:pt x="441" y="106125"/>
                  </a:lnTo>
                  <a:lnTo>
                    <a:pt x="15983" y="65127"/>
                  </a:lnTo>
                  <a:lnTo>
                    <a:pt x="51690" y="47628"/>
                  </a:lnTo>
                  <a:lnTo>
                    <a:pt x="60027" y="47128"/>
                  </a:lnTo>
                  <a:close/>
                </a:path>
                <a:path w="737234" h="185420">
                  <a:moveTo>
                    <a:pt x="714350" y="0"/>
                  </a:moveTo>
                  <a:lnTo>
                    <a:pt x="736674" y="0"/>
                  </a:lnTo>
                  <a:lnTo>
                    <a:pt x="736674" y="181818"/>
                  </a:lnTo>
                  <a:lnTo>
                    <a:pt x="714350" y="181818"/>
                  </a:lnTo>
                  <a:lnTo>
                    <a:pt x="714350" y="0"/>
                  </a:lnTo>
                  <a:close/>
                </a:path>
                <a:path w="737234" h="185420">
                  <a:moveTo>
                    <a:pt x="389532" y="0"/>
                  </a:moveTo>
                  <a:lnTo>
                    <a:pt x="411857" y="0"/>
                  </a:lnTo>
                  <a:lnTo>
                    <a:pt x="411857" y="25672"/>
                  </a:lnTo>
                  <a:lnTo>
                    <a:pt x="389532" y="25672"/>
                  </a:lnTo>
                  <a:lnTo>
                    <a:pt x="389532" y="0"/>
                  </a:lnTo>
                  <a:close/>
                </a:path>
                <a:path w="737234" h="185420">
                  <a:moveTo>
                    <a:pt x="191095" y="0"/>
                  </a:moveTo>
                  <a:lnTo>
                    <a:pt x="213419" y="0"/>
                  </a:lnTo>
                  <a:lnTo>
                    <a:pt x="213419" y="25672"/>
                  </a:lnTo>
                  <a:lnTo>
                    <a:pt x="191095" y="25672"/>
                  </a:lnTo>
                  <a:lnTo>
                    <a:pt x="191095" y="0"/>
                  </a:lnTo>
                  <a:close/>
                </a:path>
                <a:path w="737234" h="185420">
                  <a:moveTo>
                    <a:pt x="133325" y="0"/>
                  </a:moveTo>
                  <a:lnTo>
                    <a:pt x="155649" y="0"/>
                  </a:lnTo>
                  <a:lnTo>
                    <a:pt x="155649" y="181818"/>
                  </a:lnTo>
                  <a:lnTo>
                    <a:pt x="133325" y="181818"/>
                  </a:lnTo>
                  <a:lnTo>
                    <a:pt x="133325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4" name="object 7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599191" y="4513824"/>
            <a:ext cx="485923" cy="1503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4567" y="1901410"/>
            <a:ext cx="2996207" cy="23832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09916" y="241146"/>
            <a:ext cx="1458000" cy="6713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6939" y="2297684"/>
            <a:ext cx="4242435" cy="2104390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320"/>
              </a:spcBef>
              <a:buClr>
                <a:srgbClr val="00B050"/>
              </a:buClr>
              <a:buFont typeface="Wingdings"/>
              <a:buChar char=""/>
              <a:tabLst>
                <a:tab pos="354965" algn="l"/>
              </a:tabLst>
            </a:pPr>
            <a:r>
              <a:rPr sz="1800" dirty="0">
                <a:solidFill>
                  <a:srgbClr val="002856"/>
                </a:solidFill>
                <a:latin typeface="Arial"/>
                <a:cs typeface="Arial"/>
              </a:rPr>
              <a:t>Severe</a:t>
            </a:r>
            <a:r>
              <a:rPr sz="1800" spc="-5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6"/>
                </a:solidFill>
                <a:latin typeface="Arial"/>
                <a:cs typeface="Arial"/>
              </a:rPr>
              <a:t>symptomatic</a:t>
            </a:r>
            <a:r>
              <a:rPr sz="1800" spc="-5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6"/>
                </a:solidFill>
                <a:latin typeface="Arial"/>
                <a:cs typeface="Arial"/>
              </a:rPr>
              <a:t>aortic</a:t>
            </a:r>
            <a:r>
              <a:rPr sz="1800" spc="-4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2856"/>
                </a:solidFill>
                <a:latin typeface="Arial"/>
                <a:cs typeface="Arial"/>
              </a:rPr>
              <a:t>stenosis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225"/>
              </a:spcBef>
              <a:buClr>
                <a:srgbClr val="00B050"/>
              </a:buClr>
              <a:buFont typeface="Wingdings"/>
              <a:buChar char=""/>
              <a:tabLst>
                <a:tab pos="354965" algn="l"/>
              </a:tabLst>
            </a:pPr>
            <a:r>
              <a:rPr sz="1800" dirty="0">
                <a:solidFill>
                  <a:srgbClr val="002856"/>
                </a:solidFill>
                <a:latin typeface="Arial"/>
                <a:cs typeface="Arial"/>
              </a:rPr>
              <a:t>Age:</a:t>
            </a:r>
            <a:r>
              <a:rPr sz="1800" spc="-1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2856"/>
                </a:solidFill>
                <a:latin typeface="Arial"/>
                <a:cs typeface="Arial"/>
              </a:rPr>
              <a:t>65-</a:t>
            </a:r>
            <a:r>
              <a:rPr sz="1800" b="1" dirty="0">
                <a:solidFill>
                  <a:srgbClr val="002856"/>
                </a:solidFill>
                <a:latin typeface="Arial"/>
                <a:cs typeface="Arial"/>
              </a:rPr>
              <a:t>85</a:t>
            </a:r>
            <a:r>
              <a:rPr sz="1800" b="1" spc="-10" dirty="0">
                <a:solidFill>
                  <a:srgbClr val="002856"/>
                </a:solidFill>
                <a:latin typeface="Arial"/>
                <a:cs typeface="Arial"/>
              </a:rPr>
              <a:t> years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250"/>
              </a:spcBef>
              <a:buClr>
                <a:srgbClr val="00B050"/>
              </a:buClr>
              <a:buFont typeface="Wingdings"/>
              <a:buChar char=""/>
              <a:tabLst>
                <a:tab pos="354965" algn="l"/>
              </a:tabLst>
            </a:pPr>
            <a:r>
              <a:rPr sz="1800" b="1" dirty="0">
                <a:solidFill>
                  <a:srgbClr val="002856"/>
                </a:solidFill>
                <a:latin typeface="Arial"/>
                <a:cs typeface="Arial"/>
              </a:rPr>
              <a:t>Low</a:t>
            </a:r>
            <a:r>
              <a:rPr sz="1800" b="1" spc="-3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2856"/>
                </a:solidFill>
                <a:latin typeface="Arial"/>
                <a:cs typeface="Arial"/>
              </a:rPr>
              <a:t>or</a:t>
            </a:r>
            <a:r>
              <a:rPr sz="1800" b="1" spc="-3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2856"/>
                </a:solidFill>
                <a:latin typeface="Arial"/>
                <a:cs typeface="Arial"/>
              </a:rPr>
              <a:t>intermediate</a:t>
            </a:r>
            <a:r>
              <a:rPr sz="1800" b="1" spc="-3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2856"/>
                </a:solidFill>
                <a:latin typeface="Arial"/>
                <a:cs typeface="Arial"/>
              </a:rPr>
              <a:t>operative</a:t>
            </a:r>
            <a:r>
              <a:rPr sz="1800" b="1" spc="-3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2856"/>
                </a:solidFill>
                <a:latin typeface="Arial"/>
                <a:cs typeface="Arial"/>
              </a:rPr>
              <a:t>risk</a:t>
            </a:r>
            <a:r>
              <a:rPr sz="1800" b="1" spc="-2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002856"/>
                </a:solidFill>
                <a:latin typeface="Arial"/>
                <a:cs typeface="Arial"/>
              </a:rPr>
              <a:t>*</a:t>
            </a:r>
            <a:endParaRPr sz="1800">
              <a:latin typeface="Arial"/>
              <a:cs typeface="Arial"/>
            </a:endParaRPr>
          </a:p>
          <a:p>
            <a:pPr marL="355600" marR="525145" indent="-342900">
              <a:lnSpc>
                <a:spcPct val="128899"/>
              </a:lnSpc>
              <a:spcBef>
                <a:spcPts val="625"/>
              </a:spcBef>
              <a:buClr>
                <a:srgbClr val="00B050"/>
              </a:buClr>
              <a:buFont typeface="Wingdings"/>
              <a:buChar char=""/>
              <a:tabLst>
                <a:tab pos="355600" algn="l"/>
              </a:tabLst>
            </a:pPr>
            <a:r>
              <a:rPr sz="1800" b="1" spc="-55" dirty="0">
                <a:solidFill>
                  <a:srgbClr val="002856"/>
                </a:solidFill>
                <a:latin typeface="Arial"/>
                <a:cs typeface="Arial"/>
              </a:rPr>
              <a:t>TAVI</a:t>
            </a:r>
            <a:r>
              <a:rPr sz="1800" b="1" spc="-7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2856"/>
                </a:solidFill>
                <a:latin typeface="Arial"/>
                <a:cs typeface="Arial"/>
              </a:rPr>
              <a:t>and</a:t>
            </a:r>
            <a:r>
              <a:rPr sz="1800" b="1" spc="-5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2856"/>
                </a:solidFill>
                <a:latin typeface="Arial"/>
                <a:cs typeface="Arial"/>
              </a:rPr>
              <a:t>(isolated)</a:t>
            </a:r>
            <a:r>
              <a:rPr sz="1800" b="1" spc="-6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2856"/>
                </a:solidFill>
                <a:latin typeface="Arial"/>
                <a:cs typeface="Arial"/>
              </a:rPr>
              <a:t>SAVR</a:t>
            </a:r>
            <a:r>
              <a:rPr sz="1800" b="1" spc="-6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800" u="sng" spc="-20" dirty="0">
                <a:solidFill>
                  <a:srgbClr val="002856"/>
                </a:solidFill>
                <a:uFill>
                  <a:solidFill>
                    <a:srgbClr val="002856"/>
                  </a:solidFill>
                </a:uFill>
                <a:latin typeface="Arial"/>
                <a:cs typeface="Arial"/>
              </a:rPr>
              <a:t>both</a:t>
            </a:r>
            <a:r>
              <a:rPr sz="1800" u="none" spc="-2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800" u="none" dirty="0">
                <a:solidFill>
                  <a:srgbClr val="002856"/>
                </a:solidFill>
                <a:latin typeface="Arial"/>
                <a:cs typeface="Arial"/>
              </a:rPr>
              <a:t>medically</a:t>
            </a:r>
            <a:r>
              <a:rPr sz="1800" u="none" spc="-3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800" u="none" dirty="0">
                <a:solidFill>
                  <a:srgbClr val="002856"/>
                </a:solidFill>
                <a:latin typeface="Arial"/>
                <a:cs typeface="Arial"/>
              </a:rPr>
              <a:t>justified</a:t>
            </a:r>
            <a:r>
              <a:rPr sz="1800" u="none" spc="-3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800" u="none" dirty="0">
                <a:solidFill>
                  <a:srgbClr val="002856"/>
                </a:solidFill>
                <a:latin typeface="Arial"/>
                <a:cs typeface="Arial"/>
              </a:rPr>
              <a:t>and</a:t>
            </a:r>
            <a:r>
              <a:rPr sz="1800" u="none" spc="-3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800" u="none" spc="-10" dirty="0">
                <a:solidFill>
                  <a:srgbClr val="002856"/>
                </a:solidFill>
                <a:latin typeface="Arial"/>
                <a:cs typeface="Arial"/>
              </a:rPr>
              <a:t>advisable*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8558" y="4898644"/>
            <a:ext cx="37338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2856"/>
                </a:solidFill>
                <a:latin typeface="Arial"/>
                <a:cs typeface="Arial"/>
              </a:rPr>
              <a:t>*</a:t>
            </a:r>
            <a:r>
              <a:rPr sz="1600" b="1" spc="-7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2856"/>
                </a:solidFill>
                <a:latin typeface="Arial"/>
                <a:cs typeface="Arial"/>
              </a:rPr>
              <a:t>According</a:t>
            </a:r>
            <a:r>
              <a:rPr sz="1600" b="1" spc="-2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2856"/>
                </a:solidFill>
                <a:latin typeface="Arial"/>
                <a:cs typeface="Arial"/>
              </a:rPr>
              <a:t>to</a:t>
            </a:r>
            <a:r>
              <a:rPr sz="1600" b="1" spc="-2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2856"/>
                </a:solidFill>
                <a:latin typeface="Arial"/>
                <a:cs typeface="Arial"/>
              </a:rPr>
              <a:t>Heart</a:t>
            </a:r>
            <a:r>
              <a:rPr sz="1600" b="1" spc="-1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2856"/>
                </a:solidFill>
                <a:latin typeface="Arial"/>
                <a:cs typeface="Arial"/>
              </a:rPr>
              <a:t>team</a:t>
            </a:r>
            <a:r>
              <a:rPr sz="1600" b="1" spc="-2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2856"/>
                </a:solidFill>
                <a:latin typeface="Arial"/>
                <a:cs typeface="Arial"/>
              </a:rPr>
              <a:t>assessment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517640" y="2379980"/>
            <a:ext cx="3886200" cy="732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8899"/>
              </a:lnSpc>
              <a:spcBef>
                <a:spcPts val="100"/>
              </a:spcBef>
            </a:pPr>
            <a:r>
              <a:rPr sz="1800" dirty="0">
                <a:solidFill>
                  <a:srgbClr val="002856"/>
                </a:solidFill>
              </a:rPr>
              <a:t>Congenital</a:t>
            </a:r>
            <a:r>
              <a:rPr sz="1800" spc="-75" dirty="0">
                <a:solidFill>
                  <a:srgbClr val="002856"/>
                </a:solidFill>
              </a:rPr>
              <a:t> </a:t>
            </a:r>
            <a:r>
              <a:rPr sz="1800" b="1" dirty="0">
                <a:solidFill>
                  <a:srgbClr val="002856"/>
                </a:solidFill>
                <a:latin typeface="Arial"/>
                <a:cs typeface="Arial"/>
              </a:rPr>
              <a:t>bicuspid/unicuspid</a:t>
            </a:r>
            <a:r>
              <a:rPr sz="1800" b="1" spc="-7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2856"/>
                </a:solidFill>
              </a:rPr>
              <a:t>or </a:t>
            </a:r>
            <a:r>
              <a:rPr sz="1800" spc="-10" dirty="0">
                <a:solidFill>
                  <a:srgbClr val="002856"/>
                </a:solidFill>
              </a:rPr>
              <a:t>non-</a:t>
            </a:r>
            <a:r>
              <a:rPr sz="1800" dirty="0">
                <a:solidFill>
                  <a:srgbClr val="002856"/>
                </a:solidFill>
              </a:rPr>
              <a:t>calcified</a:t>
            </a:r>
            <a:r>
              <a:rPr sz="1800" spc="-35" dirty="0">
                <a:solidFill>
                  <a:srgbClr val="002856"/>
                </a:solidFill>
              </a:rPr>
              <a:t> </a:t>
            </a:r>
            <a:r>
              <a:rPr sz="1800" dirty="0">
                <a:solidFill>
                  <a:srgbClr val="002856"/>
                </a:solidFill>
              </a:rPr>
              <a:t>aortic</a:t>
            </a:r>
            <a:r>
              <a:rPr sz="1800" spc="-30" dirty="0">
                <a:solidFill>
                  <a:srgbClr val="002856"/>
                </a:solidFill>
              </a:rPr>
              <a:t> </a:t>
            </a:r>
            <a:r>
              <a:rPr sz="1800" dirty="0">
                <a:solidFill>
                  <a:srgbClr val="002856"/>
                </a:solidFill>
              </a:rPr>
              <a:t>valve,</a:t>
            </a:r>
            <a:r>
              <a:rPr sz="1800" spc="-30" dirty="0">
                <a:solidFill>
                  <a:srgbClr val="002856"/>
                </a:solidFill>
              </a:rPr>
              <a:t> </a:t>
            </a:r>
            <a:r>
              <a:rPr sz="1800" spc="-10" dirty="0">
                <a:solidFill>
                  <a:srgbClr val="002856"/>
                </a:solidFill>
              </a:rPr>
              <a:t>endocarditis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17640" y="3087116"/>
            <a:ext cx="5169535" cy="2631440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1800" dirty="0">
                <a:solidFill>
                  <a:srgbClr val="002856"/>
                </a:solidFill>
                <a:latin typeface="Arial"/>
                <a:cs typeface="Arial"/>
              </a:rPr>
              <a:t>Cardiac</a:t>
            </a:r>
            <a:r>
              <a:rPr sz="1800" spc="-4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2856"/>
                </a:solidFill>
                <a:latin typeface="Arial"/>
                <a:cs typeface="Arial"/>
              </a:rPr>
              <a:t>reoperation</a:t>
            </a:r>
            <a:endParaRPr sz="1800">
              <a:latin typeface="Arial"/>
              <a:cs typeface="Arial"/>
            </a:endParaRPr>
          </a:p>
          <a:p>
            <a:pPr marL="12700" marR="881380">
              <a:lnSpc>
                <a:spcPct val="156700"/>
              </a:lnSpc>
              <a:spcBef>
                <a:spcPts val="25"/>
              </a:spcBef>
            </a:pPr>
            <a:r>
              <a:rPr sz="1800" b="1" dirty="0">
                <a:solidFill>
                  <a:srgbClr val="002856"/>
                </a:solidFill>
                <a:latin typeface="Arial"/>
                <a:cs typeface="Arial"/>
              </a:rPr>
              <a:t>Relevant</a:t>
            </a:r>
            <a:r>
              <a:rPr sz="1800" b="1" spc="-1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2856"/>
                </a:solidFill>
                <a:latin typeface="Arial"/>
                <a:cs typeface="Arial"/>
              </a:rPr>
              <a:t>CAD</a:t>
            </a:r>
            <a:r>
              <a:rPr sz="1800" b="1" spc="-1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6"/>
                </a:solidFill>
                <a:latin typeface="Arial"/>
                <a:cs typeface="Arial"/>
              </a:rPr>
              <a:t>or</a:t>
            </a:r>
            <a:r>
              <a:rPr sz="1800" spc="-1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6"/>
                </a:solidFill>
                <a:latin typeface="Arial"/>
                <a:cs typeface="Arial"/>
              </a:rPr>
              <a:t>PCI</a:t>
            </a:r>
            <a:r>
              <a:rPr sz="1800" spc="-1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6"/>
                </a:solidFill>
                <a:latin typeface="Arial"/>
                <a:cs typeface="Arial"/>
              </a:rPr>
              <a:t>w/in</a:t>
            </a:r>
            <a:r>
              <a:rPr sz="1800" spc="-1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6"/>
                </a:solidFill>
                <a:latin typeface="Arial"/>
                <a:cs typeface="Arial"/>
              </a:rPr>
              <a:t>1</a:t>
            </a:r>
            <a:r>
              <a:rPr sz="1800" spc="-1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2856"/>
                </a:solidFill>
                <a:latin typeface="Arial"/>
                <a:cs typeface="Arial"/>
              </a:rPr>
              <a:t>month </a:t>
            </a:r>
            <a:r>
              <a:rPr sz="1800" dirty="0">
                <a:solidFill>
                  <a:srgbClr val="002856"/>
                </a:solidFill>
                <a:latin typeface="Arial"/>
                <a:cs typeface="Arial"/>
              </a:rPr>
              <a:t>Severe</a:t>
            </a:r>
            <a:r>
              <a:rPr sz="1800" spc="-2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2856"/>
                </a:solidFill>
                <a:latin typeface="Arial"/>
                <a:cs typeface="Arial"/>
              </a:rPr>
              <a:t>mitral</a:t>
            </a:r>
            <a:r>
              <a:rPr sz="1800" b="1" spc="-2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2856"/>
                </a:solidFill>
                <a:latin typeface="Arial"/>
                <a:cs typeface="Arial"/>
              </a:rPr>
              <a:t>or</a:t>
            </a:r>
            <a:r>
              <a:rPr sz="1800" b="1" spc="-2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2856"/>
                </a:solidFill>
                <a:latin typeface="Arial"/>
                <a:cs typeface="Arial"/>
              </a:rPr>
              <a:t>tricuspid</a:t>
            </a:r>
            <a:r>
              <a:rPr sz="1800" b="1" spc="-2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2856"/>
                </a:solidFill>
                <a:latin typeface="Arial"/>
                <a:cs typeface="Arial"/>
              </a:rPr>
              <a:t>valve</a:t>
            </a:r>
            <a:r>
              <a:rPr sz="1800" b="1" spc="-2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2856"/>
                </a:solidFill>
                <a:latin typeface="Arial"/>
                <a:cs typeface="Arial"/>
              </a:rPr>
              <a:t>disease</a:t>
            </a:r>
            <a:endParaRPr sz="1800">
              <a:latin typeface="Arial"/>
              <a:cs typeface="Arial"/>
            </a:endParaRPr>
          </a:p>
          <a:p>
            <a:pPr marL="12700" marR="692785">
              <a:lnSpc>
                <a:spcPts val="3500"/>
              </a:lnSpc>
              <a:spcBef>
                <a:spcPts val="250"/>
              </a:spcBef>
            </a:pPr>
            <a:r>
              <a:rPr sz="1800" dirty="0">
                <a:solidFill>
                  <a:srgbClr val="002856"/>
                </a:solidFill>
                <a:latin typeface="Arial"/>
                <a:cs typeface="Arial"/>
              </a:rPr>
              <a:t>Severely</a:t>
            </a:r>
            <a:r>
              <a:rPr sz="1800" spc="-7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6"/>
                </a:solidFill>
                <a:latin typeface="Arial"/>
                <a:cs typeface="Arial"/>
              </a:rPr>
              <a:t>impaired</a:t>
            </a:r>
            <a:r>
              <a:rPr sz="1800" spc="-6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2856"/>
                </a:solidFill>
                <a:latin typeface="Arial"/>
                <a:cs typeface="Arial"/>
              </a:rPr>
              <a:t>LV</a:t>
            </a:r>
            <a:r>
              <a:rPr sz="1800" spc="-6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6"/>
                </a:solidFill>
                <a:latin typeface="Arial"/>
                <a:cs typeface="Arial"/>
              </a:rPr>
              <a:t>function</a:t>
            </a:r>
            <a:r>
              <a:rPr sz="1800" spc="-6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2856"/>
                </a:solidFill>
                <a:latin typeface="Arial"/>
                <a:cs typeface="Arial"/>
              </a:rPr>
              <a:t>(</a:t>
            </a:r>
            <a:r>
              <a:rPr sz="1800" b="1" spc="-20" dirty="0">
                <a:solidFill>
                  <a:srgbClr val="002856"/>
                </a:solidFill>
                <a:latin typeface="Arial"/>
                <a:cs typeface="Arial"/>
              </a:rPr>
              <a:t>LVEF</a:t>
            </a:r>
            <a:r>
              <a:rPr sz="1800" b="1" spc="-5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2856"/>
                </a:solidFill>
                <a:latin typeface="Arial"/>
                <a:cs typeface="Arial"/>
              </a:rPr>
              <a:t>&lt;20%</a:t>
            </a:r>
            <a:r>
              <a:rPr sz="1800" spc="-10" dirty="0">
                <a:solidFill>
                  <a:srgbClr val="002856"/>
                </a:solidFill>
                <a:latin typeface="Arial"/>
                <a:cs typeface="Arial"/>
              </a:rPr>
              <a:t>) </a:t>
            </a:r>
            <a:r>
              <a:rPr sz="1800" b="1" dirty="0">
                <a:solidFill>
                  <a:srgbClr val="002856"/>
                </a:solidFill>
                <a:latin typeface="Arial"/>
                <a:cs typeface="Arial"/>
              </a:rPr>
              <a:t>Stroke</a:t>
            </a:r>
            <a:r>
              <a:rPr sz="1800" dirty="0">
                <a:solidFill>
                  <a:srgbClr val="002856"/>
                </a:solidFill>
                <a:latin typeface="Arial"/>
                <a:cs typeface="Arial"/>
              </a:rPr>
              <a:t>/ICB</a:t>
            </a:r>
            <a:r>
              <a:rPr sz="1800" spc="-3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6"/>
                </a:solidFill>
                <a:latin typeface="Arial"/>
                <a:cs typeface="Arial"/>
              </a:rPr>
              <a:t>w/in</a:t>
            </a:r>
            <a:r>
              <a:rPr sz="1800" spc="-2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6"/>
                </a:solidFill>
                <a:latin typeface="Arial"/>
                <a:cs typeface="Arial"/>
              </a:rPr>
              <a:t>1</a:t>
            </a:r>
            <a:r>
              <a:rPr sz="1800" spc="-2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2856"/>
                </a:solidFill>
                <a:latin typeface="Arial"/>
                <a:cs typeface="Arial"/>
              </a:rPr>
              <a:t>month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800" dirty="0">
                <a:solidFill>
                  <a:srgbClr val="002856"/>
                </a:solidFill>
                <a:latin typeface="Arial"/>
                <a:cs typeface="Arial"/>
              </a:rPr>
              <a:t>Contraindication</a:t>
            </a:r>
            <a:r>
              <a:rPr sz="1800" spc="-4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6"/>
                </a:solidFill>
                <a:latin typeface="Arial"/>
                <a:cs typeface="Arial"/>
              </a:rPr>
              <a:t>for</a:t>
            </a:r>
            <a:r>
              <a:rPr sz="1800" spc="-3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6"/>
                </a:solidFill>
                <a:latin typeface="Arial"/>
                <a:cs typeface="Arial"/>
              </a:rPr>
              <a:t>isolated</a:t>
            </a:r>
            <a:r>
              <a:rPr sz="1800" spc="-4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6"/>
                </a:solidFill>
                <a:latin typeface="Arial"/>
                <a:cs typeface="Arial"/>
              </a:rPr>
              <a:t>aortic</a:t>
            </a:r>
            <a:r>
              <a:rPr sz="1800" spc="-4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6"/>
                </a:solidFill>
                <a:latin typeface="Arial"/>
                <a:cs typeface="Arial"/>
              </a:rPr>
              <a:t>valve</a:t>
            </a:r>
            <a:r>
              <a:rPr sz="1800" spc="-4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2856"/>
                </a:solidFill>
                <a:latin typeface="Arial"/>
                <a:cs typeface="Arial"/>
              </a:rPr>
              <a:t>procedure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4643" y="849129"/>
            <a:ext cx="4506913" cy="39409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60096" y="1901408"/>
            <a:ext cx="3097807" cy="23832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94503" y="1688592"/>
            <a:ext cx="2947416" cy="385267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4643" y="849129"/>
            <a:ext cx="4699594" cy="3940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09916" y="241146"/>
            <a:ext cx="1458000" cy="67130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67180" y="1485391"/>
            <a:ext cx="3898900" cy="43110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Universitäres</a:t>
            </a:r>
            <a:r>
              <a:rPr sz="900" b="1" spc="-3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Herz-</a:t>
            </a:r>
            <a:r>
              <a:rPr sz="900" b="1" spc="-2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und</a:t>
            </a:r>
            <a:r>
              <a:rPr sz="900" b="1" spc="-2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Gefäßzentrum</a:t>
            </a:r>
            <a:r>
              <a:rPr sz="900" b="1" spc="-3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Hamburg</a:t>
            </a:r>
            <a:r>
              <a:rPr sz="900" b="1" spc="-2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002856"/>
                </a:solidFill>
                <a:latin typeface="Arial"/>
                <a:cs typeface="Arial"/>
              </a:rPr>
              <a:t>(190)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-10" dirty="0">
                <a:solidFill>
                  <a:srgbClr val="002856"/>
                </a:solidFill>
                <a:latin typeface="Arial"/>
                <a:cs typeface="Arial"/>
              </a:rPr>
              <a:t>Kerckhoff-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Klinik</a:t>
            </a:r>
            <a:r>
              <a:rPr sz="900" b="1" spc="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Bad</a:t>
            </a:r>
            <a:r>
              <a:rPr sz="900" b="1" spc="1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Nauheim</a:t>
            </a:r>
            <a:r>
              <a:rPr sz="900" b="1" spc="1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002856"/>
                </a:solidFill>
                <a:latin typeface="Arial"/>
                <a:cs typeface="Arial"/>
              </a:rPr>
              <a:t>(151)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Herzzentrum</a:t>
            </a:r>
            <a:r>
              <a:rPr sz="900" b="1" spc="-4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Leipzig</a:t>
            </a:r>
            <a:r>
              <a:rPr sz="900" b="1" spc="-2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–</a:t>
            </a:r>
            <a:r>
              <a:rPr sz="900" b="1" spc="-3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Universität</a:t>
            </a:r>
            <a:r>
              <a:rPr sz="900" b="1" spc="-2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Leipzig</a:t>
            </a:r>
            <a:r>
              <a:rPr sz="900" b="1" spc="-3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002856"/>
                </a:solidFill>
                <a:latin typeface="Arial"/>
                <a:cs typeface="Arial"/>
              </a:rPr>
              <a:t>(121)</a:t>
            </a:r>
            <a:endParaRPr sz="900">
              <a:latin typeface="Arial"/>
              <a:cs typeface="Arial"/>
            </a:endParaRPr>
          </a:p>
          <a:p>
            <a:pPr marL="12700" marR="165735">
              <a:lnSpc>
                <a:spcPct val="155600"/>
              </a:lnSpc>
              <a:spcBef>
                <a:spcPts val="20"/>
              </a:spcBef>
            </a:pP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Deutsches</a:t>
            </a:r>
            <a:r>
              <a:rPr sz="900" b="1" spc="-4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Herzzentrum</a:t>
            </a:r>
            <a:r>
              <a:rPr sz="900" b="1" spc="-3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Charité</a:t>
            </a:r>
            <a:r>
              <a:rPr sz="900" b="1" spc="-3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Berlin</a:t>
            </a:r>
            <a:r>
              <a:rPr sz="900" b="1" spc="-3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including</a:t>
            </a:r>
            <a:r>
              <a:rPr sz="900" b="1" spc="-3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Vivantes</a:t>
            </a:r>
            <a:r>
              <a:rPr sz="900" b="1" spc="-3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Berlin</a:t>
            </a:r>
            <a:r>
              <a:rPr sz="900" b="1" spc="-3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002856"/>
                </a:solidFill>
                <a:latin typeface="Arial"/>
                <a:cs typeface="Arial"/>
              </a:rPr>
              <a:t>(93)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Universitätsklinikum</a:t>
            </a:r>
            <a:r>
              <a:rPr sz="900" b="1" spc="-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002856"/>
                </a:solidFill>
                <a:latin typeface="Arial"/>
                <a:cs typeface="Arial"/>
              </a:rPr>
              <a:t>Schleswig-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Holstein, Campus</a:t>
            </a:r>
            <a:r>
              <a:rPr sz="900" b="1" spc="-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Kiel </a:t>
            </a:r>
            <a:r>
              <a:rPr sz="900" spc="-20" dirty="0">
                <a:solidFill>
                  <a:srgbClr val="002856"/>
                </a:solidFill>
                <a:latin typeface="Arial"/>
                <a:cs typeface="Arial"/>
              </a:rPr>
              <a:t>(75)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Universitätsklinikum</a:t>
            </a:r>
            <a:r>
              <a:rPr sz="900" b="1" spc="-2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Heidelberg</a:t>
            </a:r>
            <a:r>
              <a:rPr sz="900" b="1" spc="-2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002856"/>
                </a:solidFill>
                <a:latin typeface="Arial"/>
                <a:cs typeface="Arial"/>
              </a:rPr>
              <a:t>(73)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900" b="1" spc="-10" dirty="0">
                <a:solidFill>
                  <a:srgbClr val="002856"/>
                </a:solidFill>
                <a:latin typeface="Arial"/>
                <a:cs typeface="Arial"/>
              </a:rPr>
              <a:t>Universitäts-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Herzzentrum</a:t>
            </a:r>
            <a:r>
              <a:rPr sz="900" b="1" spc="-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002856"/>
                </a:solidFill>
                <a:latin typeface="Arial"/>
                <a:cs typeface="Arial"/>
              </a:rPr>
              <a:t>Freiburg-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Bad</a:t>
            </a:r>
            <a:r>
              <a:rPr sz="900" b="1" spc="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Krozingen</a:t>
            </a:r>
            <a:r>
              <a:rPr sz="900" b="1" spc="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(Bad Krozingen)</a:t>
            </a:r>
            <a:r>
              <a:rPr sz="900" b="1" spc="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002856"/>
                </a:solidFill>
                <a:latin typeface="Arial"/>
                <a:cs typeface="Arial"/>
              </a:rPr>
              <a:t>(68)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Herz-</a:t>
            </a:r>
            <a:r>
              <a:rPr sz="900" b="1" spc="-3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und</a:t>
            </a:r>
            <a:r>
              <a:rPr sz="900" b="1" spc="-3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Diabeteszentrum</a:t>
            </a:r>
            <a:r>
              <a:rPr sz="900" b="1" spc="-3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NRW</a:t>
            </a:r>
            <a:r>
              <a:rPr sz="900" b="1" spc="-3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Bad</a:t>
            </a:r>
            <a:r>
              <a:rPr sz="900" b="1" spc="-2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Oeynhausen</a:t>
            </a:r>
            <a:r>
              <a:rPr sz="900" b="1" spc="-3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002856"/>
                </a:solidFill>
                <a:latin typeface="Arial"/>
                <a:cs typeface="Arial"/>
              </a:rPr>
              <a:t>(65)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Deutsches</a:t>
            </a:r>
            <a:r>
              <a:rPr sz="900" b="1" spc="-5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Herzzentrum</a:t>
            </a:r>
            <a:r>
              <a:rPr sz="900" b="1" spc="-4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München</a:t>
            </a:r>
            <a:r>
              <a:rPr sz="900" b="1" spc="-4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002856"/>
                </a:solidFill>
                <a:latin typeface="Arial"/>
                <a:cs typeface="Arial"/>
              </a:rPr>
              <a:t>(51)</a:t>
            </a:r>
            <a:endParaRPr sz="900">
              <a:latin typeface="Arial"/>
              <a:cs typeface="Arial"/>
            </a:endParaRPr>
          </a:p>
          <a:p>
            <a:pPr marL="12700" marR="500380">
              <a:lnSpc>
                <a:spcPct val="156700"/>
              </a:lnSpc>
              <a:spcBef>
                <a:spcPts val="15"/>
              </a:spcBef>
            </a:pP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Universitätsklinikum</a:t>
            </a:r>
            <a:r>
              <a:rPr sz="900" b="1" spc="-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002856"/>
                </a:solidFill>
                <a:latin typeface="Arial"/>
                <a:cs typeface="Arial"/>
              </a:rPr>
              <a:t>Schleswig-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Holstein, Campus</a:t>
            </a:r>
            <a:r>
              <a:rPr sz="900" b="1" spc="-1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Lübeck </a:t>
            </a:r>
            <a:r>
              <a:rPr sz="900" spc="-20" dirty="0">
                <a:solidFill>
                  <a:srgbClr val="002856"/>
                </a:solidFill>
                <a:latin typeface="Arial"/>
                <a:cs typeface="Arial"/>
              </a:rPr>
              <a:t>(46)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Universitätsklinikum</a:t>
            </a:r>
            <a:r>
              <a:rPr sz="900" b="1" spc="-2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an</a:t>
            </a:r>
            <a:r>
              <a:rPr sz="900" b="1" spc="-1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der</a:t>
            </a:r>
            <a:r>
              <a:rPr sz="900" b="1" spc="-1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TU</a:t>
            </a:r>
            <a:r>
              <a:rPr sz="900" b="1" spc="-2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Dresden</a:t>
            </a:r>
            <a:r>
              <a:rPr sz="900" b="1" spc="-1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002856"/>
                </a:solidFill>
                <a:latin typeface="Arial"/>
                <a:cs typeface="Arial"/>
              </a:rPr>
              <a:t>(45)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Universitätsklinikum</a:t>
            </a:r>
            <a:r>
              <a:rPr sz="900" b="1" spc="-3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Regensburg</a:t>
            </a:r>
            <a:r>
              <a:rPr sz="900" b="1" spc="-3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002856"/>
                </a:solidFill>
                <a:latin typeface="Arial"/>
                <a:cs typeface="Arial"/>
              </a:rPr>
              <a:t>(41)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Charité</a:t>
            </a:r>
            <a:r>
              <a:rPr sz="900" b="1" spc="-2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Universitätsmedizin</a:t>
            </a:r>
            <a:r>
              <a:rPr sz="900" b="1" spc="-2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Berlin</a:t>
            </a:r>
            <a:r>
              <a:rPr sz="900" b="1" spc="-2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(Campus</a:t>
            </a:r>
            <a:r>
              <a:rPr sz="900" b="1" spc="-2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002856"/>
                </a:solidFill>
                <a:latin typeface="Arial"/>
                <a:cs typeface="Arial"/>
              </a:rPr>
              <a:t>Benjamin-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Franklin)</a:t>
            </a:r>
            <a:r>
              <a:rPr sz="900" b="1" spc="-2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002856"/>
                </a:solidFill>
                <a:latin typeface="Arial"/>
                <a:cs typeface="Arial"/>
              </a:rPr>
              <a:t>(36)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Universitätsklinikum</a:t>
            </a:r>
            <a:r>
              <a:rPr sz="900" b="1" spc="-3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Frankfurt</a:t>
            </a:r>
            <a:r>
              <a:rPr sz="900" b="1" spc="-3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002856"/>
                </a:solidFill>
                <a:latin typeface="Arial"/>
                <a:cs typeface="Arial"/>
              </a:rPr>
              <a:t>(32)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Universitätsklinikum</a:t>
            </a:r>
            <a:r>
              <a:rPr sz="900" b="1" spc="-3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Köln</a:t>
            </a:r>
            <a:r>
              <a:rPr sz="900" b="1" spc="-2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002856"/>
                </a:solidFill>
                <a:latin typeface="Arial"/>
                <a:cs typeface="Arial"/>
              </a:rPr>
              <a:t>(28)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Universitätsklinikum</a:t>
            </a:r>
            <a:r>
              <a:rPr sz="900" b="1" spc="-3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Münster</a:t>
            </a:r>
            <a:r>
              <a:rPr sz="900" b="1" spc="-3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002856"/>
                </a:solidFill>
                <a:latin typeface="Arial"/>
                <a:cs typeface="Arial"/>
              </a:rPr>
              <a:t>(27)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Universitätsklinikum</a:t>
            </a:r>
            <a:r>
              <a:rPr sz="900" b="1" spc="-2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Gießen</a:t>
            </a:r>
            <a:r>
              <a:rPr sz="900" b="1" spc="-2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und</a:t>
            </a:r>
            <a:r>
              <a:rPr sz="900" b="1" spc="-2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Marburg</a:t>
            </a:r>
            <a:r>
              <a:rPr sz="900" b="1" spc="-2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(Gießen)</a:t>
            </a:r>
            <a:r>
              <a:rPr sz="900" b="1" spc="-2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002856"/>
                </a:solidFill>
                <a:latin typeface="Arial"/>
                <a:cs typeface="Arial"/>
              </a:rPr>
              <a:t>(23)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Universitätsklinikum</a:t>
            </a:r>
            <a:r>
              <a:rPr sz="900" b="1" spc="-4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Göttingen</a:t>
            </a:r>
            <a:r>
              <a:rPr sz="900" b="1" spc="-4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002856"/>
                </a:solidFill>
                <a:latin typeface="Arial"/>
                <a:cs typeface="Arial"/>
              </a:rPr>
              <a:t>(22)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LMU</a:t>
            </a:r>
            <a:r>
              <a:rPr sz="900" b="1" spc="-2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Klinikum</a:t>
            </a:r>
            <a:r>
              <a:rPr sz="900" b="1" spc="-2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der</a:t>
            </a:r>
            <a:r>
              <a:rPr sz="900" b="1" spc="-2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Universität</a:t>
            </a:r>
            <a:r>
              <a:rPr sz="900" b="1" spc="-2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München</a:t>
            </a:r>
            <a:r>
              <a:rPr sz="900" b="1" spc="-2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002856"/>
                </a:solidFill>
                <a:latin typeface="Arial"/>
                <a:cs typeface="Arial"/>
              </a:rPr>
              <a:t>(21)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-10" dirty="0">
                <a:solidFill>
                  <a:srgbClr val="002856"/>
                </a:solidFill>
                <a:latin typeface="Arial"/>
                <a:cs typeface="Arial"/>
              </a:rPr>
              <a:t>Bundeswehrzentralkrankenhaus</a:t>
            </a:r>
            <a:r>
              <a:rPr sz="900" b="1" spc="5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Koblenz</a:t>
            </a:r>
            <a:r>
              <a:rPr sz="900" b="1" spc="6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002856"/>
                </a:solidFill>
                <a:latin typeface="Arial"/>
                <a:cs typeface="Arial"/>
              </a:rPr>
              <a:t>(19)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07618" y="1485391"/>
            <a:ext cx="3492500" cy="409765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Universitätsklinikum</a:t>
            </a:r>
            <a:r>
              <a:rPr sz="900" b="1" spc="-2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Jena</a:t>
            </a:r>
            <a:r>
              <a:rPr sz="900" b="1" spc="-2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002856"/>
                </a:solidFill>
                <a:latin typeface="Arial"/>
                <a:cs typeface="Arial"/>
              </a:rPr>
              <a:t>(18)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Immanuel</a:t>
            </a:r>
            <a:r>
              <a:rPr sz="900" b="1" spc="-5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Klinikum</a:t>
            </a:r>
            <a:r>
              <a:rPr sz="900" b="1" spc="-4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Bernau</a:t>
            </a:r>
            <a:r>
              <a:rPr sz="900" b="1" spc="-3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Herzzentrum</a:t>
            </a:r>
            <a:r>
              <a:rPr sz="900" b="1" spc="-4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Brandenburg</a:t>
            </a:r>
            <a:r>
              <a:rPr sz="900" b="1" spc="-3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002856"/>
                </a:solidFill>
                <a:latin typeface="Arial"/>
                <a:cs typeface="Arial"/>
              </a:rPr>
              <a:t>(15)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-10" dirty="0">
                <a:solidFill>
                  <a:srgbClr val="002856"/>
                </a:solidFill>
                <a:latin typeface="Arial"/>
                <a:cs typeface="Arial"/>
              </a:rPr>
              <a:t>Robert-Bosch-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Krankenhaus</a:t>
            </a:r>
            <a:r>
              <a:rPr sz="900" b="1" spc="1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Stuttgart</a:t>
            </a:r>
            <a:r>
              <a:rPr sz="900" b="1" spc="1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002856"/>
                </a:solidFill>
                <a:latin typeface="Arial"/>
                <a:cs typeface="Arial"/>
              </a:rPr>
              <a:t>(14)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Charité</a:t>
            </a:r>
            <a:r>
              <a:rPr sz="900" b="1" spc="-4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Universitätsmedizin</a:t>
            </a:r>
            <a:r>
              <a:rPr sz="900" b="1" spc="-3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Berlin</a:t>
            </a:r>
            <a:r>
              <a:rPr sz="900" b="1" spc="-3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(Campus</a:t>
            </a:r>
            <a:r>
              <a:rPr sz="900" b="1" spc="-3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Mitte)</a:t>
            </a:r>
            <a:r>
              <a:rPr sz="900" b="1" spc="-3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002856"/>
                </a:solidFill>
                <a:latin typeface="Arial"/>
                <a:cs typeface="Arial"/>
              </a:rPr>
              <a:t>(13)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Universitätsklinikum</a:t>
            </a:r>
            <a:r>
              <a:rPr sz="900" b="1" spc="-2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Halle</a:t>
            </a:r>
            <a:r>
              <a:rPr sz="900" b="1" spc="-2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(Saale)</a:t>
            </a:r>
            <a:r>
              <a:rPr sz="900" b="1" spc="-2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002856"/>
                </a:solidFill>
                <a:latin typeface="Arial"/>
                <a:cs typeface="Arial"/>
              </a:rPr>
              <a:t>(13)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Medizinische</a:t>
            </a:r>
            <a:r>
              <a:rPr sz="900" b="1" spc="-4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Hochschule</a:t>
            </a:r>
            <a:r>
              <a:rPr sz="900" b="1" spc="-4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Hannover</a:t>
            </a:r>
            <a:r>
              <a:rPr sz="900" b="1" spc="-4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002856"/>
                </a:solidFill>
                <a:latin typeface="Arial"/>
                <a:cs typeface="Arial"/>
              </a:rPr>
              <a:t>(13)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900" b="1" spc="-10" dirty="0">
                <a:solidFill>
                  <a:srgbClr val="002856"/>
                </a:solidFill>
                <a:latin typeface="Arial"/>
                <a:cs typeface="Arial"/>
              </a:rPr>
              <a:t>RWTH</a:t>
            </a:r>
            <a:r>
              <a:rPr sz="900" b="1" spc="-5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Aachen</a:t>
            </a:r>
            <a:r>
              <a:rPr sz="900" b="1" spc="-3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002856"/>
                </a:solidFill>
                <a:latin typeface="Arial"/>
                <a:cs typeface="Arial"/>
              </a:rPr>
              <a:t>(12)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Herz-</a:t>
            </a:r>
            <a:r>
              <a:rPr sz="900" b="1" spc="-1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und</a:t>
            </a:r>
            <a:r>
              <a:rPr sz="900" b="1" spc="-10" dirty="0">
                <a:solidFill>
                  <a:srgbClr val="002856"/>
                </a:solidFill>
                <a:latin typeface="Arial"/>
                <a:cs typeface="Arial"/>
              </a:rPr>
              <a:t> Gefäß-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Klinik</a:t>
            </a:r>
            <a:r>
              <a:rPr sz="900" b="1" spc="-1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Bad</a:t>
            </a:r>
            <a:r>
              <a:rPr sz="900" b="1" spc="-1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Neustadt/Saale</a:t>
            </a:r>
            <a:r>
              <a:rPr sz="900" b="1" spc="-1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002856"/>
                </a:solidFill>
                <a:latin typeface="Arial"/>
                <a:cs typeface="Arial"/>
              </a:rPr>
              <a:t>(12)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Charité</a:t>
            </a:r>
            <a:r>
              <a:rPr sz="900" b="1" spc="-4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Universitätsmedizin</a:t>
            </a:r>
            <a:r>
              <a:rPr sz="900" b="1" spc="-3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Berlin</a:t>
            </a:r>
            <a:r>
              <a:rPr sz="900" b="1" spc="-3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(Campus</a:t>
            </a:r>
            <a:r>
              <a:rPr sz="900" b="1" spc="-4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Virchow)</a:t>
            </a:r>
            <a:r>
              <a:rPr sz="900" b="1" spc="-4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002856"/>
                </a:solidFill>
                <a:latin typeface="Arial"/>
                <a:cs typeface="Arial"/>
              </a:rPr>
              <a:t>(12)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Universitätsklinikum</a:t>
            </a:r>
            <a:r>
              <a:rPr sz="900" b="1" spc="-2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Ulm</a:t>
            </a:r>
            <a:r>
              <a:rPr sz="900" b="1" spc="-1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002856"/>
                </a:solidFill>
                <a:latin typeface="Arial"/>
                <a:cs typeface="Arial"/>
              </a:rPr>
              <a:t>(12)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Universitätsklinikum</a:t>
            </a:r>
            <a:r>
              <a:rPr sz="900" b="1" spc="-3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Düsseldorf</a:t>
            </a:r>
            <a:r>
              <a:rPr sz="900" b="1" spc="-3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002856"/>
                </a:solidFill>
                <a:latin typeface="Arial"/>
                <a:cs typeface="Arial"/>
              </a:rPr>
              <a:t>(9)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900" b="1" spc="-10" dirty="0">
                <a:solidFill>
                  <a:srgbClr val="002856"/>
                </a:solidFill>
                <a:latin typeface="Arial"/>
                <a:cs typeface="Arial"/>
              </a:rPr>
              <a:t>Otto-von-Guericke-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Universität</a:t>
            </a:r>
            <a:r>
              <a:rPr sz="900" b="1" spc="1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Magdeburg</a:t>
            </a:r>
            <a:r>
              <a:rPr sz="900" b="1" spc="2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002856"/>
                </a:solidFill>
                <a:latin typeface="Arial"/>
                <a:cs typeface="Arial"/>
              </a:rPr>
              <a:t>(9)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Universitätsklinikum</a:t>
            </a:r>
            <a:r>
              <a:rPr sz="900" b="1" spc="-3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Erlangen</a:t>
            </a:r>
            <a:r>
              <a:rPr sz="900" b="1" spc="-3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002856"/>
                </a:solidFill>
                <a:latin typeface="Arial"/>
                <a:cs typeface="Arial"/>
              </a:rPr>
              <a:t>(8)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Universitätsklinikum</a:t>
            </a:r>
            <a:r>
              <a:rPr sz="900" b="1" spc="-4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Brandenburg</a:t>
            </a:r>
            <a:r>
              <a:rPr sz="900" b="1" spc="-3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002856"/>
                </a:solidFill>
                <a:latin typeface="Arial"/>
                <a:cs typeface="Arial"/>
              </a:rPr>
              <a:t>(8)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900" b="1" spc="-10" dirty="0">
                <a:solidFill>
                  <a:srgbClr val="002856"/>
                </a:solidFill>
                <a:latin typeface="Arial"/>
                <a:cs typeface="Arial"/>
              </a:rPr>
              <a:t>Universitäts-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Herzzentrum </a:t>
            </a:r>
            <a:r>
              <a:rPr sz="900" b="1" spc="-10" dirty="0">
                <a:solidFill>
                  <a:srgbClr val="002856"/>
                </a:solidFill>
                <a:latin typeface="Arial"/>
                <a:cs typeface="Arial"/>
              </a:rPr>
              <a:t>Freiburg-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Bad</a:t>
            </a:r>
            <a:r>
              <a:rPr sz="900" b="1" spc="1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Krozingen</a:t>
            </a:r>
            <a:r>
              <a:rPr sz="900" b="1" spc="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(Freiburg)</a:t>
            </a:r>
            <a:r>
              <a:rPr sz="900" b="1" spc="1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002856"/>
                </a:solidFill>
                <a:latin typeface="Arial"/>
                <a:cs typeface="Arial"/>
              </a:rPr>
              <a:t>(8)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-10" dirty="0">
                <a:solidFill>
                  <a:srgbClr val="002856"/>
                </a:solidFill>
                <a:latin typeface="Arial"/>
                <a:cs typeface="Arial"/>
              </a:rPr>
              <a:t>Universitätsmedizin</a:t>
            </a:r>
            <a:r>
              <a:rPr sz="900" b="1" spc="5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Mainz</a:t>
            </a:r>
            <a:r>
              <a:rPr sz="900" b="1" spc="4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002856"/>
                </a:solidFill>
                <a:latin typeface="Arial"/>
                <a:cs typeface="Arial"/>
              </a:rPr>
              <a:t>(5)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BG</a:t>
            </a:r>
            <a:r>
              <a:rPr sz="900" b="1" spc="-2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Universitätsklinikum</a:t>
            </a:r>
            <a:r>
              <a:rPr sz="900" b="1" spc="-2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Bergmannsheil</a:t>
            </a:r>
            <a:r>
              <a:rPr sz="900" b="1" spc="-2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Bochum</a:t>
            </a:r>
            <a:r>
              <a:rPr sz="900" b="1" spc="-2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002856"/>
                </a:solidFill>
                <a:latin typeface="Arial"/>
                <a:cs typeface="Arial"/>
              </a:rPr>
              <a:t>(4)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900" b="1" spc="-10" dirty="0">
                <a:solidFill>
                  <a:srgbClr val="002856"/>
                </a:solidFill>
                <a:latin typeface="Arial"/>
                <a:cs typeface="Arial"/>
              </a:rPr>
              <a:t>Universitätsmedizin</a:t>
            </a:r>
            <a:r>
              <a:rPr sz="900" b="1" spc="-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Greifswald</a:t>
            </a:r>
            <a:r>
              <a:rPr sz="900" b="1" spc="1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/ Klinikum</a:t>
            </a:r>
            <a:r>
              <a:rPr sz="900" b="1" spc="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Karlsburg</a:t>
            </a:r>
            <a:r>
              <a:rPr sz="900" b="1" spc="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002856"/>
                </a:solidFill>
                <a:latin typeface="Arial"/>
                <a:cs typeface="Arial"/>
              </a:rPr>
              <a:t>(2)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Universitätsklinikum</a:t>
            </a:r>
            <a:r>
              <a:rPr sz="900" b="1" spc="-3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856"/>
                </a:solidFill>
                <a:latin typeface="Arial"/>
                <a:cs typeface="Arial"/>
              </a:rPr>
              <a:t>Essen</a:t>
            </a:r>
            <a:r>
              <a:rPr sz="900" b="1" spc="-3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002856"/>
                </a:solidFill>
                <a:latin typeface="Arial"/>
                <a:cs typeface="Arial"/>
              </a:rPr>
              <a:t>(0)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2815" y="849129"/>
            <a:ext cx="7819397" cy="39409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024361" y="1585806"/>
            <a:ext cx="1831975" cy="28130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49500"/>
              </a:lnSpc>
              <a:spcBef>
                <a:spcPts val="90"/>
              </a:spcBef>
            </a:pPr>
            <a:r>
              <a:rPr sz="1400" b="1" dirty="0">
                <a:solidFill>
                  <a:srgbClr val="002856"/>
                </a:solidFill>
                <a:latin typeface="Arial"/>
                <a:cs typeface="Arial"/>
              </a:rPr>
              <a:t>Steering</a:t>
            </a:r>
            <a:r>
              <a:rPr sz="1400" b="1" spc="-5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2856"/>
                </a:solidFill>
                <a:latin typeface="Arial"/>
                <a:cs typeface="Arial"/>
              </a:rPr>
              <a:t>Committee </a:t>
            </a:r>
            <a:r>
              <a:rPr sz="1200" spc="-10" dirty="0">
                <a:solidFill>
                  <a:srgbClr val="002856"/>
                </a:solidFill>
                <a:latin typeface="Arial"/>
                <a:cs typeface="Arial"/>
              </a:rPr>
              <a:t>Baumgartner,</a:t>
            </a:r>
            <a:r>
              <a:rPr sz="1200" spc="-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H</a:t>
            </a:r>
            <a:r>
              <a:rPr sz="1200" spc="-10" dirty="0">
                <a:solidFill>
                  <a:srgbClr val="002856"/>
                </a:solidFill>
                <a:latin typeface="Arial"/>
                <a:cs typeface="Arial"/>
              </a:rPr>
              <a:t> (Münster) </a:t>
            </a: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Blankenberg,</a:t>
            </a:r>
            <a:r>
              <a:rPr sz="1200" spc="-2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S</a:t>
            </a:r>
            <a:r>
              <a:rPr sz="1200" spc="-3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2856"/>
                </a:solidFill>
                <a:latin typeface="Arial"/>
                <a:cs typeface="Arial"/>
              </a:rPr>
              <a:t>(Hamburg) Borger,</a:t>
            </a:r>
            <a:r>
              <a:rPr sz="1200" spc="-2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MA</a:t>
            </a:r>
            <a:r>
              <a:rPr sz="1200" spc="-8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2856"/>
                </a:solidFill>
                <a:latin typeface="Arial"/>
                <a:cs typeface="Arial"/>
              </a:rPr>
              <a:t>(Leipzig)</a:t>
            </a:r>
            <a:endParaRPr sz="1200">
              <a:latin typeface="Arial"/>
              <a:cs typeface="Arial"/>
            </a:endParaRPr>
          </a:p>
          <a:p>
            <a:pPr marL="12700" marR="142240">
              <a:lnSpc>
                <a:spcPts val="2210"/>
              </a:lnSpc>
              <a:spcBef>
                <a:spcPts val="80"/>
              </a:spcBef>
            </a:pP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Choi,</a:t>
            </a:r>
            <a:r>
              <a:rPr sz="1200" spc="-3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YH</a:t>
            </a:r>
            <a:r>
              <a:rPr sz="1200" spc="-2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(Bad</a:t>
            </a:r>
            <a:r>
              <a:rPr sz="1200" spc="-2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2856"/>
                </a:solidFill>
                <a:latin typeface="Arial"/>
                <a:cs typeface="Arial"/>
              </a:rPr>
              <a:t>Nauheim) Cremer,</a:t>
            </a:r>
            <a:r>
              <a:rPr sz="1200" spc="-1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J</a:t>
            </a:r>
            <a:r>
              <a:rPr sz="1200" spc="-2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2856"/>
                </a:solidFill>
                <a:latin typeface="Arial"/>
                <a:cs typeface="Arial"/>
              </a:rPr>
              <a:t>(Kiel)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Falk,</a:t>
            </a:r>
            <a:r>
              <a:rPr sz="1200" spc="-1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V</a:t>
            </a:r>
            <a:r>
              <a:rPr sz="1200" spc="-10" dirty="0">
                <a:solidFill>
                  <a:srgbClr val="002856"/>
                </a:solidFill>
                <a:latin typeface="Arial"/>
                <a:cs typeface="Arial"/>
              </a:rPr>
              <a:t> (Berlin)</a:t>
            </a:r>
            <a:endParaRPr sz="1200">
              <a:latin typeface="Arial"/>
              <a:cs typeface="Arial"/>
            </a:endParaRPr>
          </a:p>
          <a:p>
            <a:pPr marL="12700" marR="536575">
              <a:lnSpc>
                <a:spcPct val="153300"/>
              </a:lnSpc>
              <a:spcBef>
                <a:spcPts val="5"/>
              </a:spcBef>
            </a:pPr>
            <a:r>
              <a:rPr sz="1200" spc="-10" dirty="0">
                <a:solidFill>
                  <a:srgbClr val="002856"/>
                </a:solidFill>
                <a:latin typeface="Arial"/>
                <a:cs typeface="Arial"/>
              </a:rPr>
              <a:t>Frey,</a:t>
            </a:r>
            <a:r>
              <a:rPr sz="1200" spc="-3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N</a:t>
            </a:r>
            <a:r>
              <a:rPr sz="1200" spc="-3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2856"/>
                </a:solidFill>
                <a:latin typeface="Arial"/>
                <a:cs typeface="Arial"/>
              </a:rPr>
              <a:t>(Kiel)</a:t>
            </a:r>
            <a:r>
              <a:rPr sz="1200" spc="50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Hagl,</a:t>
            </a:r>
            <a:r>
              <a:rPr sz="1200" spc="-1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C</a:t>
            </a:r>
            <a:r>
              <a:rPr sz="1200" spc="-1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2856"/>
                </a:solidFill>
                <a:latin typeface="Arial"/>
                <a:cs typeface="Arial"/>
              </a:rPr>
              <a:t>(München)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Hamm,</a:t>
            </a:r>
            <a:r>
              <a:rPr sz="1200" spc="-2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C</a:t>
            </a:r>
            <a:r>
              <a:rPr sz="1200" spc="-2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(Bad</a:t>
            </a:r>
            <a:r>
              <a:rPr sz="1200" spc="-2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2856"/>
                </a:solidFill>
                <a:latin typeface="Arial"/>
                <a:cs typeface="Arial"/>
              </a:rPr>
              <a:t>Nauheim)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2561" y="1895348"/>
            <a:ext cx="2051050" cy="250380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ct val="150600"/>
              </a:lnSpc>
              <a:spcBef>
                <a:spcPts val="140"/>
              </a:spcBef>
            </a:pPr>
            <a:r>
              <a:rPr sz="1200" spc="-10" dirty="0">
                <a:solidFill>
                  <a:srgbClr val="002856"/>
                </a:solidFill>
                <a:latin typeface="Arial"/>
                <a:cs typeface="Arial"/>
              </a:rPr>
              <a:t>Landmesser, </a:t>
            </a: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U</a:t>
            </a:r>
            <a:r>
              <a:rPr sz="1200" spc="-10" dirty="0">
                <a:solidFill>
                  <a:srgbClr val="002856"/>
                </a:solidFill>
                <a:latin typeface="Arial"/>
                <a:cs typeface="Arial"/>
              </a:rPr>
              <a:t> (Berlin) </a:t>
            </a: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Massberg,</a:t>
            </a:r>
            <a:r>
              <a:rPr sz="1200" spc="-2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C</a:t>
            </a:r>
            <a:r>
              <a:rPr sz="1200" spc="-2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2856"/>
                </a:solidFill>
                <a:latin typeface="Arial"/>
                <a:cs typeface="Arial"/>
              </a:rPr>
              <a:t>(München) Reichenspurner,</a:t>
            </a:r>
            <a:r>
              <a:rPr sz="1200" spc="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H</a:t>
            </a:r>
            <a:r>
              <a:rPr sz="1200" spc="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2856"/>
                </a:solidFill>
                <a:latin typeface="Arial"/>
                <a:cs typeface="Arial"/>
              </a:rPr>
              <a:t>(Hamburg) </a:t>
            </a: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Seiffert,</a:t>
            </a:r>
            <a:r>
              <a:rPr sz="1200" spc="-4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M</a:t>
            </a:r>
            <a:r>
              <a:rPr sz="1200" spc="-4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2856"/>
                </a:solidFill>
                <a:latin typeface="Arial"/>
                <a:cs typeface="Arial"/>
              </a:rPr>
              <a:t>(Hamburg)</a:t>
            </a:r>
            <a:endParaRPr sz="1200">
              <a:latin typeface="Arial"/>
              <a:cs typeface="Arial"/>
            </a:endParaRPr>
          </a:p>
          <a:p>
            <a:pPr marL="12700" marR="591820">
              <a:lnSpc>
                <a:spcPct val="149200"/>
              </a:lnSpc>
              <a:spcBef>
                <a:spcPts val="55"/>
              </a:spcBef>
            </a:pP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Thiele,</a:t>
            </a:r>
            <a:r>
              <a:rPr sz="1200" spc="-1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H</a:t>
            </a:r>
            <a:r>
              <a:rPr sz="1200" spc="-1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2856"/>
                </a:solidFill>
                <a:latin typeface="Arial"/>
                <a:cs typeface="Arial"/>
              </a:rPr>
              <a:t>(Leipzig) </a:t>
            </a:r>
            <a:r>
              <a:rPr sz="1200" spc="-20" dirty="0">
                <a:solidFill>
                  <a:srgbClr val="002856"/>
                </a:solidFill>
                <a:latin typeface="Arial"/>
                <a:cs typeface="Arial"/>
              </a:rPr>
              <a:t>Walther, </a:t>
            </a: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T</a:t>
            </a:r>
            <a:r>
              <a:rPr sz="1200" spc="-1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2856"/>
                </a:solidFill>
                <a:latin typeface="Arial"/>
                <a:cs typeface="Arial"/>
              </a:rPr>
              <a:t>(Frankfurt) </a:t>
            </a: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König,</a:t>
            </a:r>
            <a:r>
              <a:rPr sz="1200" spc="-1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I</a:t>
            </a:r>
            <a:r>
              <a:rPr sz="1200" spc="-1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2856"/>
                </a:solidFill>
                <a:latin typeface="Arial"/>
                <a:cs typeface="Arial"/>
              </a:rPr>
              <a:t>(Lübeck) Vonthein,</a:t>
            </a:r>
            <a:r>
              <a:rPr sz="1200" spc="-2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R</a:t>
            </a:r>
            <a:r>
              <a:rPr sz="1200" spc="-2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2856"/>
                </a:solidFill>
                <a:latin typeface="Arial"/>
                <a:cs typeface="Arial"/>
              </a:rPr>
              <a:t>(Lübeck) </a:t>
            </a:r>
            <a:r>
              <a:rPr sz="1200" spc="-20" dirty="0">
                <a:solidFill>
                  <a:srgbClr val="002856"/>
                </a:solidFill>
                <a:latin typeface="Arial"/>
                <a:cs typeface="Arial"/>
              </a:rPr>
              <a:t>Ziegler,</a:t>
            </a:r>
            <a:r>
              <a:rPr sz="1200" spc="-3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A</a:t>
            </a:r>
            <a:r>
              <a:rPr sz="1200" spc="-4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2856"/>
                </a:solidFill>
                <a:latin typeface="Arial"/>
                <a:cs typeface="Arial"/>
              </a:rPr>
              <a:t>(Davos)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81357" y="2335106"/>
            <a:ext cx="1773555" cy="62230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400" b="1" dirty="0">
                <a:solidFill>
                  <a:srgbClr val="002856"/>
                </a:solidFill>
                <a:latin typeface="Arial"/>
                <a:cs typeface="Arial"/>
              </a:rPr>
              <a:t>Trial</a:t>
            </a:r>
            <a:r>
              <a:rPr sz="1400" b="1" spc="-9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2856"/>
                </a:solidFill>
                <a:latin typeface="Arial"/>
                <a:cs typeface="Arial"/>
              </a:rPr>
              <a:t>management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UHZ</a:t>
            </a:r>
            <a:r>
              <a:rPr sz="1200" spc="-2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Hamburg</a:t>
            </a:r>
            <a:r>
              <a:rPr sz="1200" spc="-3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2856"/>
                </a:solidFill>
                <a:latin typeface="Arial"/>
                <a:cs typeface="Arial"/>
              </a:rPr>
              <a:t>(Hamburg)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39" y="1539578"/>
            <a:ext cx="1925955" cy="89979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>
              <a:lnSpc>
                <a:spcPct val="147500"/>
              </a:lnSpc>
              <a:spcBef>
                <a:spcPts val="150"/>
              </a:spcBef>
            </a:pPr>
            <a:r>
              <a:rPr sz="1400" b="1" dirty="0">
                <a:solidFill>
                  <a:srgbClr val="002856"/>
                </a:solidFill>
                <a:latin typeface="Arial"/>
                <a:cs typeface="Arial"/>
              </a:rPr>
              <a:t>Principal</a:t>
            </a:r>
            <a:r>
              <a:rPr sz="1400" b="1" spc="-6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2856"/>
                </a:solidFill>
                <a:latin typeface="Arial"/>
                <a:cs typeface="Arial"/>
              </a:rPr>
              <a:t>Investigators </a:t>
            </a: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Blankenberg,</a:t>
            </a:r>
            <a:r>
              <a:rPr sz="1200" spc="-2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S</a:t>
            </a:r>
            <a:r>
              <a:rPr sz="1200" spc="-3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2856"/>
                </a:solidFill>
                <a:latin typeface="Arial"/>
                <a:cs typeface="Arial"/>
              </a:rPr>
              <a:t>(Hamburg) Cremer,</a:t>
            </a:r>
            <a:r>
              <a:rPr sz="1200" spc="-1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J</a:t>
            </a:r>
            <a:r>
              <a:rPr sz="1200" spc="-2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2856"/>
                </a:solidFill>
                <a:latin typeface="Arial"/>
                <a:cs typeface="Arial"/>
              </a:rPr>
              <a:t>(Kiel)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6939" y="2600282"/>
            <a:ext cx="2588895" cy="117983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400" b="1" spc="-10" dirty="0">
                <a:solidFill>
                  <a:srgbClr val="002856"/>
                </a:solidFill>
                <a:latin typeface="Arial"/>
                <a:cs typeface="Arial"/>
              </a:rPr>
              <a:t>Event</a:t>
            </a:r>
            <a:r>
              <a:rPr sz="1400" b="1" spc="-9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856"/>
                </a:solidFill>
                <a:latin typeface="Arial"/>
                <a:cs typeface="Arial"/>
              </a:rPr>
              <a:t>Adjudication</a:t>
            </a:r>
            <a:r>
              <a:rPr sz="1400" b="1" spc="-5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2856"/>
                </a:solidFill>
                <a:latin typeface="Arial"/>
                <a:cs typeface="Arial"/>
              </a:rPr>
              <a:t>Committee</a:t>
            </a:r>
            <a:endParaRPr sz="1400">
              <a:latin typeface="Arial"/>
              <a:cs typeface="Arial"/>
            </a:endParaRPr>
          </a:p>
          <a:p>
            <a:pPr marL="12700" marR="944880">
              <a:lnSpc>
                <a:spcPts val="2180"/>
              </a:lnSpc>
              <a:spcBef>
                <a:spcPts val="180"/>
              </a:spcBef>
            </a:pPr>
            <a:r>
              <a:rPr sz="1200" spc="-10" dirty="0">
                <a:solidFill>
                  <a:srgbClr val="002856"/>
                </a:solidFill>
                <a:latin typeface="Arial"/>
                <a:cs typeface="Arial"/>
              </a:rPr>
              <a:t>Häusler,</a:t>
            </a:r>
            <a:r>
              <a:rPr sz="1200" spc="-2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KG</a:t>
            </a:r>
            <a:r>
              <a:rPr sz="1200" spc="-2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2856"/>
                </a:solidFill>
                <a:latin typeface="Arial"/>
                <a:cs typeface="Arial"/>
              </a:rPr>
              <a:t>(Würzburg) </a:t>
            </a: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Hofmann,</a:t>
            </a:r>
            <a:r>
              <a:rPr sz="1200" spc="-2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U</a:t>
            </a:r>
            <a:r>
              <a:rPr sz="1200" spc="-2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2856"/>
                </a:solidFill>
                <a:latin typeface="Arial"/>
                <a:cs typeface="Arial"/>
              </a:rPr>
              <a:t>(Würzburg)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200" spc="-10" dirty="0">
                <a:solidFill>
                  <a:srgbClr val="002856"/>
                </a:solidFill>
                <a:latin typeface="Arial"/>
                <a:cs typeface="Arial"/>
              </a:rPr>
              <a:t>Gorski,</a:t>
            </a:r>
            <a:r>
              <a:rPr sz="1200" spc="-7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A</a:t>
            </a:r>
            <a:r>
              <a:rPr sz="1200" spc="-7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(Würzburg,</a:t>
            </a:r>
            <a:r>
              <a:rPr sz="1200" spc="-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2856"/>
                </a:solidFill>
                <a:latin typeface="Arial"/>
                <a:cs typeface="Arial"/>
              </a:rPr>
              <a:t>Hamburg)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81357" y="3874346"/>
            <a:ext cx="1433195" cy="11798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just">
              <a:lnSpc>
                <a:spcPct val="149400"/>
              </a:lnSpc>
              <a:spcBef>
                <a:spcPts val="120"/>
              </a:spcBef>
            </a:pPr>
            <a:r>
              <a:rPr sz="1400" b="1" dirty="0">
                <a:solidFill>
                  <a:srgbClr val="002856"/>
                </a:solidFill>
                <a:latin typeface="Arial"/>
                <a:cs typeface="Arial"/>
              </a:rPr>
              <a:t>Advisory</a:t>
            </a:r>
            <a:r>
              <a:rPr sz="1400" b="1" spc="-4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2856"/>
                </a:solidFill>
                <a:latin typeface="Arial"/>
                <a:cs typeface="Arial"/>
              </a:rPr>
              <a:t>Board </a:t>
            </a:r>
            <a:r>
              <a:rPr sz="1200" spc="-20" dirty="0">
                <a:solidFill>
                  <a:srgbClr val="002856"/>
                </a:solidFill>
                <a:latin typeface="Arial"/>
                <a:cs typeface="Arial"/>
              </a:rPr>
              <a:t>Zeiher,</a:t>
            </a:r>
            <a:r>
              <a:rPr sz="1200" spc="-4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A</a:t>
            </a:r>
            <a:r>
              <a:rPr sz="1200" spc="-5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2856"/>
                </a:solidFill>
                <a:latin typeface="Arial"/>
                <a:cs typeface="Arial"/>
              </a:rPr>
              <a:t>(Frankfurt) Windecker, </a:t>
            </a: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S</a:t>
            </a:r>
            <a:r>
              <a:rPr sz="1200" spc="-10" dirty="0">
                <a:solidFill>
                  <a:srgbClr val="002856"/>
                </a:solidFill>
                <a:latin typeface="Arial"/>
                <a:cs typeface="Arial"/>
              </a:rPr>
              <a:t> (Bern) Wendler,</a:t>
            </a:r>
            <a:r>
              <a:rPr sz="1200" spc="-2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O</a:t>
            </a:r>
            <a:r>
              <a:rPr sz="1200" spc="-2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2856"/>
                </a:solidFill>
                <a:latin typeface="Arial"/>
                <a:cs typeface="Arial"/>
              </a:rPr>
              <a:t>(London)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81357" y="3118442"/>
            <a:ext cx="2390140" cy="62230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400" b="1" dirty="0">
                <a:solidFill>
                  <a:srgbClr val="002856"/>
                </a:solidFill>
                <a:latin typeface="Arial"/>
                <a:cs typeface="Arial"/>
              </a:rPr>
              <a:t>Echocardiographic</a:t>
            </a:r>
            <a:r>
              <a:rPr sz="1400" b="1" spc="254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2856"/>
                </a:solidFill>
                <a:latin typeface="Arial"/>
                <a:cs typeface="Arial"/>
              </a:rPr>
              <a:t>Corelab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200" spc="-10" dirty="0">
                <a:solidFill>
                  <a:srgbClr val="002856"/>
                </a:solidFill>
                <a:latin typeface="Arial"/>
                <a:cs typeface="Arial"/>
              </a:rPr>
              <a:t>Hagendorff,</a:t>
            </a:r>
            <a:r>
              <a:rPr sz="1200" spc="-6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A</a:t>
            </a:r>
            <a:r>
              <a:rPr sz="1200" spc="-6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2856"/>
                </a:solidFill>
                <a:latin typeface="Arial"/>
                <a:cs typeface="Arial"/>
              </a:rPr>
              <a:t>(Leipzig)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81357" y="1558374"/>
            <a:ext cx="2179320" cy="61595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400" b="1" dirty="0">
                <a:solidFill>
                  <a:srgbClr val="002856"/>
                </a:solidFill>
                <a:latin typeface="Arial"/>
                <a:cs typeface="Arial"/>
              </a:rPr>
              <a:t>Coordinating</a:t>
            </a:r>
            <a:r>
              <a:rPr sz="1400" b="1" spc="-8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2856"/>
                </a:solidFill>
                <a:latin typeface="Arial"/>
                <a:cs typeface="Arial"/>
              </a:rPr>
              <a:t>Investigator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Seiffert,</a:t>
            </a:r>
            <a:r>
              <a:rPr sz="1200" spc="-4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M</a:t>
            </a:r>
            <a:r>
              <a:rPr sz="1200" spc="-4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(Hamburg,</a:t>
            </a:r>
            <a:r>
              <a:rPr sz="1200" spc="-3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2856"/>
                </a:solidFill>
                <a:latin typeface="Arial"/>
                <a:cs typeface="Arial"/>
              </a:rPr>
              <a:t>Bochum)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6939" y="3868250"/>
            <a:ext cx="2694940" cy="117983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400" b="1" dirty="0">
                <a:solidFill>
                  <a:srgbClr val="002856"/>
                </a:solidFill>
                <a:latin typeface="Arial"/>
                <a:cs typeface="Arial"/>
              </a:rPr>
              <a:t>Data</a:t>
            </a:r>
            <a:r>
              <a:rPr sz="1400" b="1" spc="-3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856"/>
                </a:solidFill>
                <a:latin typeface="Arial"/>
                <a:cs typeface="Arial"/>
              </a:rPr>
              <a:t>&amp;</a:t>
            </a:r>
            <a:r>
              <a:rPr sz="1400" b="1" spc="-3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856"/>
                </a:solidFill>
                <a:latin typeface="Arial"/>
                <a:cs typeface="Arial"/>
              </a:rPr>
              <a:t>Safety</a:t>
            </a:r>
            <a:r>
              <a:rPr sz="1400" b="1" spc="-3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856"/>
                </a:solidFill>
                <a:latin typeface="Arial"/>
                <a:cs typeface="Arial"/>
              </a:rPr>
              <a:t>Monitoring</a:t>
            </a:r>
            <a:r>
              <a:rPr sz="1400" b="1" spc="-3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2856"/>
                </a:solidFill>
                <a:latin typeface="Arial"/>
                <a:cs typeface="Arial"/>
              </a:rPr>
              <a:t>Board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Friede,</a:t>
            </a:r>
            <a:r>
              <a:rPr sz="1200" spc="-4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T</a:t>
            </a:r>
            <a:r>
              <a:rPr sz="1200" spc="-4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2856"/>
                </a:solidFill>
                <a:latin typeface="Arial"/>
                <a:cs typeface="Arial"/>
              </a:rPr>
              <a:t>(Göttingen)</a:t>
            </a:r>
            <a:endParaRPr sz="1200">
              <a:latin typeface="Arial"/>
              <a:cs typeface="Arial"/>
            </a:endParaRPr>
          </a:p>
          <a:p>
            <a:pPr marL="12700" marR="605790">
              <a:lnSpc>
                <a:spcPts val="2210"/>
              </a:lnSpc>
              <a:spcBef>
                <a:spcPts val="75"/>
              </a:spcBef>
            </a:pP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Klein,</a:t>
            </a:r>
            <a:r>
              <a:rPr sz="1200" spc="-1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H</a:t>
            </a:r>
            <a:r>
              <a:rPr sz="1200" spc="-1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2856"/>
                </a:solidFill>
                <a:latin typeface="Arial"/>
                <a:cs typeface="Arial"/>
              </a:rPr>
              <a:t>(Hannover/Rochester) Müller,</a:t>
            </a:r>
            <a:r>
              <a:rPr sz="1200" spc="-1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L</a:t>
            </a:r>
            <a:r>
              <a:rPr sz="1200" spc="-7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2856"/>
                </a:solidFill>
                <a:latin typeface="Arial"/>
                <a:cs typeface="Arial"/>
              </a:rPr>
              <a:t>(Innsbruck)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24361" y="4459562"/>
            <a:ext cx="3599179" cy="902969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400" b="1" spc="-10" dirty="0">
                <a:solidFill>
                  <a:srgbClr val="002856"/>
                </a:solidFill>
                <a:latin typeface="Arial"/>
                <a:cs typeface="Arial"/>
              </a:rPr>
              <a:t>Funding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2210"/>
              </a:lnSpc>
              <a:spcBef>
                <a:spcPts val="55"/>
              </a:spcBef>
            </a:pP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German</a:t>
            </a:r>
            <a:r>
              <a:rPr sz="1200" spc="-4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Center</a:t>
            </a:r>
            <a:r>
              <a:rPr sz="1200" spc="-4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for</a:t>
            </a:r>
            <a:r>
              <a:rPr sz="1200" spc="-3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Cardiovascular</a:t>
            </a:r>
            <a:r>
              <a:rPr sz="1200" spc="-35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Research</a:t>
            </a:r>
            <a:r>
              <a:rPr sz="1200" spc="-4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2856"/>
                </a:solidFill>
                <a:latin typeface="Arial"/>
                <a:cs typeface="Arial"/>
              </a:rPr>
              <a:t>(DZHK) </a:t>
            </a: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German</a:t>
            </a:r>
            <a:r>
              <a:rPr sz="1200" spc="-3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856"/>
                </a:solidFill>
                <a:latin typeface="Arial"/>
                <a:cs typeface="Arial"/>
              </a:rPr>
              <a:t>Heart</a:t>
            </a:r>
            <a:r>
              <a:rPr sz="1200" spc="-20" dirty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2856"/>
                </a:solidFill>
                <a:latin typeface="Arial"/>
                <a:cs typeface="Arial"/>
              </a:rPr>
              <a:t>Foundation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Primary</a:t>
            </a:r>
            <a:r>
              <a:rPr spc="335" dirty="0"/>
              <a:t> </a:t>
            </a:r>
            <a:r>
              <a:rPr spc="-10" dirty="0"/>
              <a:t>Outcome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9034" y="1505612"/>
            <a:ext cx="9726295" cy="3773804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sz="2350" spc="-100" dirty="0">
                <a:solidFill>
                  <a:srgbClr val="00215B"/>
                </a:solidFill>
                <a:latin typeface="Arial"/>
                <a:cs typeface="Arial"/>
              </a:rPr>
              <a:t>Composite</a:t>
            </a:r>
            <a:r>
              <a:rPr sz="2350" spc="1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30" dirty="0">
                <a:solidFill>
                  <a:srgbClr val="00215B"/>
                </a:solidFill>
                <a:latin typeface="Arial"/>
                <a:cs typeface="Arial"/>
              </a:rPr>
              <a:t>of</a:t>
            </a:r>
            <a:r>
              <a:rPr sz="2350" spc="-13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85" dirty="0">
                <a:solidFill>
                  <a:srgbClr val="00215B"/>
                </a:solidFill>
                <a:latin typeface="Arial"/>
                <a:cs typeface="Arial"/>
              </a:rPr>
              <a:t>death</a:t>
            </a:r>
            <a:r>
              <a:rPr sz="2350" spc="-6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75" dirty="0">
                <a:solidFill>
                  <a:srgbClr val="00215B"/>
                </a:solidFill>
                <a:latin typeface="Arial"/>
                <a:cs typeface="Arial"/>
              </a:rPr>
              <a:t>from</a:t>
            </a:r>
            <a:r>
              <a:rPr sz="2350" spc="-5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85" dirty="0">
                <a:solidFill>
                  <a:srgbClr val="00215B"/>
                </a:solidFill>
                <a:latin typeface="Arial"/>
                <a:cs typeface="Arial"/>
              </a:rPr>
              <a:t>any</a:t>
            </a:r>
            <a:r>
              <a:rPr sz="2350" spc="-95" dirty="0">
                <a:solidFill>
                  <a:srgbClr val="00215B"/>
                </a:solidFill>
                <a:latin typeface="Arial"/>
                <a:cs typeface="Arial"/>
              </a:rPr>
              <a:t> cause</a:t>
            </a:r>
            <a:r>
              <a:rPr sz="2350" spc="-7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10" dirty="0">
                <a:solidFill>
                  <a:srgbClr val="00215B"/>
                </a:solidFill>
                <a:latin typeface="Arial"/>
                <a:cs typeface="Arial"/>
              </a:rPr>
              <a:t>or</a:t>
            </a:r>
            <a:r>
              <a:rPr sz="2350" spc="-114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80" dirty="0">
                <a:solidFill>
                  <a:srgbClr val="00215B"/>
                </a:solidFill>
                <a:latin typeface="Arial"/>
                <a:cs typeface="Arial"/>
              </a:rPr>
              <a:t>stroke</a:t>
            </a:r>
            <a:r>
              <a:rPr sz="2350" spc="-5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80" dirty="0">
                <a:solidFill>
                  <a:srgbClr val="00215B"/>
                </a:solidFill>
                <a:latin typeface="Arial"/>
                <a:cs typeface="Arial"/>
              </a:rPr>
              <a:t>within</a:t>
            </a:r>
            <a:r>
              <a:rPr sz="2350" spc="-4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114" dirty="0">
                <a:solidFill>
                  <a:srgbClr val="00215B"/>
                </a:solidFill>
                <a:latin typeface="Arial"/>
                <a:cs typeface="Arial"/>
              </a:rPr>
              <a:t>1</a:t>
            </a:r>
            <a:r>
              <a:rPr sz="2350" spc="-24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75" dirty="0">
                <a:solidFill>
                  <a:srgbClr val="00215B"/>
                </a:solidFill>
                <a:latin typeface="Arial"/>
                <a:cs typeface="Arial"/>
              </a:rPr>
              <a:t>year</a:t>
            </a:r>
            <a:r>
              <a:rPr sz="2350" spc="-6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60" dirty="0">
                <a:solidFill>
                  <a:srgbClr val="00215B"/>
                </a:solidFill>
                <a:latin typeface="Arial"/>
                <a:cs typeface="Arial"/>
              </a:rPr>
              <a:t>after</a:t>
            </a:r>
            <a:r>
              <a:rPr sz="2350" spc="-10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50" spc="-35" dirty="0">
                <a:solidFill>
                  <a:srgbClr val="00215B"/>
                </a:solidFill>
                <a:latin typeface="Arial"/>
                <a:cs typeface="Arial"/>
              </a:rPr>
              <a:t>randomization</a:t>
            </a:r>
            <a:endParaRPr sz="2350">
              <a:latin typeface="Arial"/>
              <a:cs typeface="Arial"/>
            </a:endParaRPr>
          </a:p>
          <a:p>
            <a:pPr marL="16510">
              <a:lnSpc>
                <a:spcPct val="100000"/>
              </a:lnSpc>
              <a:spcBef>
                <a:spcPts val="1300"/>
              </a:spcBef>
            </a:pPr>
            <a:r>
              <a:rPr sz="2150" i="1" dirty="0">
                <a:solidFill>
                  <a:srgbClr val="00215B"/>
                </a:solidFill>
                <a:latin typeface="Arial"/>
                <a:cs typeface="Arial"/>
              </a:rPr>
              <a:t>(Co-primary</a:t>
            </a:r>
            <a:r>
              <a:rPr sz="2150" i="1" spc="30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150" i="1" dirty="0">
                <a:solidFill>
                  <a:srgbClr val="00215B"/>
                </a:solidFill>
                <a:latin typeface="Arial"/>
                <a:cs typeface="Arial"/>
              </a:rPr>
              <a:t>safety</a:t>
            </a:r>
            <a:r>
              <a:rPr sz="2150" i="1" spc="7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150" i="1" spc="-10" dirty="0">
                <a:solidFill>
                  <a:srgbClr val="00215B"/>
                </a:solidFill>
                <a:latin typeface="Arial"/>
                <a:cs typeface="Arial"/>
              </a:rPr>
              <a:t>endpoint)</a:t>
            </a:r>
            <a:endParaRPr sz="2150">
              <a:latin typeface="Arial"/>
              <a:cs typeface="Arial"/>
            </a:endParaRPr>
          </a:p>
          <a:p>
            <a:pPr marL="728980" indent="-351155">
              <a:lnSpc>
                <a:spcPct val="100000"/>
              </a:lnSpc>
              <a:spcBef>
                <a:spcPts val="2190"/>
              </a:spcBef>
              <a:buChar char="•"/>
              <a:tabLst>
                <a:tab pos="728980" algn="l"/>
              </a:tabLst>
            </a:pPr>
            <a:r>
              <a:rPr sz="1900" spc="-60" dirty="0">
                <a:solidFill>
                  <a:srgbClr val="00215B"/>
                </a:solidFill>
                <a:latin typeface="Arial"/>
                <a:cs typeface="Arial"/>
              </a:rPr>
              <a:t>Primary</a:t>
            </a:r>
            <a:r>
              <a:rPr sz="1900" spc="-3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1900" spc="-55" dirty="0">
                <a:solidFill>
                  <a:srgbClr val="00215B"/>
                </a:solidFill>
                <a:latin typeface="Arial"/>
                <a:cs typeface="Arial"/>
              </a:rPr>
              <a:t>analyses</a:t>
            </a:r>
            <a:r>
              <a:rPr sz="1900" spc="3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1900" spc="-70" dirty="0">
                <a:solidFill>
                  <a:srgbClr val="00215B"/>
                </a:solidFill>
                <a:latin typeface="Arial"/>
                <a:cs typeface="Arial"/>
              </a:rPr>
              <a:t>performed</a:t>
            </a:r>
            <a:r>
              <a:rPr sz="1900" spc="5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1900" spc="-30" dirty="0">
                <a:solidFill>
                  <a:srgbClr val="00215B"/>
                </a:solidFill>
                <a:latin typeface="Arial"/>
                <a:cs typeface="Arial"/>
              </a:rPr>
              <a:t>for</a:t>
            </a:r>
            <a:r>
              <a:rPr sz="1900" spc="-11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1900" spc="-55" dirty="0">
                <a:solidFill>
                  <a:srgbClr val="00215B"/>
                </a:solidFill>
                <a:latin typeface="Arial"/>
                <a:cs typeface="Arial"/>
              </a:rPr>
              <a:t>non-</a:t>
            </a:r>
            <a:r>
              <a:rPr sz="1900" spc="-45" dirty="0">
                <a:solidFill>
                  <a:srgbClr val="00215B"/>
                </a:solidFill>
                <a:latin typeface="Arial"/>
                <a:cs typeface="Arial"/>
              </a:rPr>
              <a:t>inferiority</a:t>
            </a:r>
            <a:r>
              <a:rPr sz="1900" spc="-15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0215B"/>
                </a:solidFill>
                <a:latin typeface="Arial"/>
                <a:cs typeface="Arial"/>
              </a:rPr>
              <a:t>of</a:t>
            </a:r>
            <a:r>
              <a:rPr sz="1900" spc="-15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1900" spc="-114" dirty="0">
                <a:solidFill>
                  <a:srgbClr val="00215B"/>
                </a:solidFill>
                <a:latin typeface="Arial"/>
                <a:cs typeface="Arial"/>
              </a:rPr>
              <a:t>TAVI</a:t>
            </a:r>
            <a:r>
              <a:rPr sz="1900" spc="-6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0215B"/>
                </a:solidFill>
                <a:latin typeface="Arial"/>
                <a:cs typeface="Arial"/>
              </a:rPr>
              <a:t>vs.</a:t>
            </a:r>
            <a:r>
              <a:rPr sz="1900" spc="-10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0215B"/>
                </a:solidFill>
                <a:latin typeface="Arial"/>
                <a:cs typeface="Arial"/>
              </a:rPr>
              <a:t>SAVR</a:t>
            </a:r>
            <a:endParaRPr sz="1900">
              <a:latin typeface="Arial"/>
              <a:cs typeface="Arial"/>
            </a:endParaRPr>
          </a:p>
          <a:p>
            <a:pPr marL="728345" indent="-350520">
              <a:lnSpc>
                <a:spcPct val="100000"/>
              </a:lnSpc>
              <a:spcBef>
                <a:spcPts val="1930"/>
              </a:spcBef>
              <a:buChar char="•"/>
              <a:tabLst>
                <a:tab pos="728345" algn="l"/>
              </a:tabLst>
            </a:pPr>
            <a:r>
              <a:rPr sz="1900" spc="-60" dirty="0">
                <a:solidFill>
                  <a:srgbClr val="00215B"/>
                </a:solidFill>
                <a:latin typeface="Arial"/>
                <a:cs typeface="Arial"/>
              </a:rPr>
              <a:t>Evaluated</a:t>
            </a:r>
            <a:r>
              <a:rPr sz="1900" spc="-5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215B"/>
                </a:solidFill>
                <a:latin typeface="Arial"/>
                <a:cs typeface="Arial"/>
              </a:rPr>
              <a:t>in</a:t>
            </a:r>
            <a:r>
              <a:rPr sz="1900" spc="-14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00215B"/>
                </a:solidFill>
                <a:latin typeface="Arial"/>
                <a:cs typeface="Arial"/>
              </a:rPr>
              <a:t>Intention-to-treat</a:t>
            </a:r>
            <a:r>
              <a:rPr sz="1900" spc="-18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1900" spc="-60" dirty="0">
                <a:solidFill>
                  <a:srgbClr val="00215B"/>
                </a:solidFill>
                <a:latin typeface="Arial"/>
                <a:cs typeface="Arial"/>
              </a:rPr>
              <a:t>population</a:t>
            </a:r>
            <a:r>
              <a:rPr sz="190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1900" spc="-30" dirty="0">
                <a:solidFill>
                  <a:srgbClr val="00215B"/>
                </a:solidFill>
                <a:latin typeface="Arial"/>
                <a:cs typeface="Arial"/>
              </a:rPr>
              <a:t>(ITT),</a:t>
            </a:r>
            <a:r>
              <a:rPr sz="1900" spc="-8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1900" spc="-55" dirty="0">
                <a:solidFill>
                  <a:srgbClr val="00215B"/>
                </a:solidFill>
                <a:latin typeface="Arial"/>
                <a:cs typeface="Arial"/>
              </a:rPr>
              <a:t>validated</a:t>
            </a:r>
            <a:r>
              <a:rPr sz="1900" spc="-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215B"/>
                </a:solidFill>
                <a:latin typeface="Arial"/>
                <a:cs typeface="Arial"/>
              </a:rPr>
              <a:t>in</a:t>
            </a:r>
            <a:r>
              <a:rPr sz="1900" spc="-229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1900" spc="-80" dirty="0">
                <a:solidFill>
                  <a:srgbClr val="00215B"/>
                </a:solidFill>
                <a:latin typeface="Arial"/>
                <a:cs typeface="Arial"/>
              </a:rPr>
              <a:t>As-</a:t>
            </a:r>
            <a:r>
              <a:rPr sz="1900" spc="-50" dirty="0">
                <a:solidFill>
                  <a:srgbClr val="00215B"/>
                </a:solidFill>
                <a:latin typeface="Arial"/>
                <a:cs typeface="Arial"/>
              </a:rPr>
              <a:t>treated</a:t>
            </a:r>
            <a:r>
              <a:rPr sz="190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1900" spc="-60" dirty="0">
                <a:solidFill>
                  <a:srgbClr val="00215B"/>
                </a:solidFill>
                <a:latin typeface="Arial"/>
                <a:cs typeface="Arial"/>
              </a:rPr>
              <a:t>dataset </a:t>
            </a:r>
            <a:r>
              <a:rPr sz="1900" spc="-20" dirty="0">
                <a:solidFill>
                  <a:srgbClr val="00215B"/>
                </a:solidFill>
                <a:latin typeface="Arial"/>
                <a:cs typeface="Arial"/>
              </a:rPr>
              <a:t>(AT)</a:t>
            </a:r>
            <a:endParaRPr sz="1900">
              <a:latin typeface="Arial"/>
              <a:cs typeface="Arial"/>
            </a:endParaRPr>
          </a:p>
          <a:p>
            <a:pPr marL="727075" indent="-349250">
              <a:lnSpc>
                <a:spcPct val="100000"/>
              </a:lnSpc>
              <a:spcBef>
                <a:spcPts val="1925"/>
              </a:spcBef>
              <a:buChar char="•"/>
              <a:tabLst>
                <a:tab pos="727075" algn="l"/>
              </a:tabLst>
            </a:pPr>
            <a:r>
              <a:rPr sz="1900" spc="-50" dirty="0">
                <a:solidFill>
                  <a:srgbClr val="00215B"/>
                </a:solidFill>
                <a:latin typeface="Arial"/>
                <a:cs typeface="Arial"/>
              </a:rPr>
              <a:t>Stratification</a:t>
            </a:r>
            <a:r>
              <a:rPr sz="1900" spc="-15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1900" spc="-60" dirty="0">
                <a:solidFill>
                  <a:srgbClr val="00215B"/>
                </a:solidFill>
                <a:latin typeface="Arial"/>
                <a:cs typeface="Arial"/>
              </a:rPr>
              <a:t>according</a:t>
            </a:r>
            <a:r>
              <a:rPr sz="1900" dirty="0">
                <a:solidFill>
                  <a:srgbClr val="00215B"/>
                </a:solidFill>
                <a:latin typeface="Arial"/>
                <a:cs typeface="Arial"/>
              </a:rPr>
              <a:t> to</a:t>
            </a:r>
            <a:r>
              <a:rPr sz="1900" spc="-13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1900" spc="-35" dirty="0">
                <a:solidFill>
                  <a:srgbClr val="00215B"/>
                </a:solidFill>
                <a:latin typeface="Arial"/>
                <a:cs typeface="Arial"/>
              </a:rPr>
              <a:t>the</a:t>
            </a:r>
            <a:r>
              <a:rPr sz="1900" spc="-12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1900" spc="-70" dirty="0">
                <a:solidFill>
                  <a:srgbClr val="00215B"/>
                </a:solidFill>
                <a:latin typeface="Arial"/>
                <a:cs typeface="Arial"/>
              </a:rPr>
              <a:t>STS-</a:t>
            </a:r>
            <a:r>
              <a:rPr sz="1900" spc="-60" dirty="0">
                <a:solidFill>
                  <a:srgbClr val="00215B"/>
                </a:solidFill>
                <a:latin typeface="Arial"/>
                <a:cs typeface="Arial"/>
              </a:rPr>
              <a:t>PROM</a:t>
            </a:r>
            <a:r>
              <a:rPr sz="1900" spc="3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0215B"/>
                </a:solidFill>
                <a:latin typeface="Arial"/>
                <a:cs typeface="Arial"/>
              </a:rPr>
              <a:t>score</a:t>
            </a:r>
            <a:endParaRPr sz="1900">
              <a:latin typeface="Arial"/>
              <a:cs typeface="Arial"/>
            </a:endParaRPr>
          </a:p>
          <a:p>
            <a:pPr marL="728345" indent="-350520">
              <a:lnSpc>
                <a:spcPct val="100000"/>
              </a:lnSpc>
              <a:spcBef>
                <a:spcPts val="2025"/>
              </a:spcBef>
              <a:buChar char="•"/>
              <a:tabLst>
                <a:tab pos="728345" algn="l"/>
              </a:tabLst>
            </a:pPr>
            <a:r>
              <a:rPr sz="1900" spc="-40" dirty="0">
                <a:solidFill>
                  <a:srgbClr val="00215B"/>
                </a:solidFill>
                <a:latin typeface="Arial"/>
                <a:cs typeface="Arial"/>
              </a:rPr>
              <a:t>Events</a:t>
            </a:r>
            <a:r>
              <a:rPr sz="1900" spc="-75" dirty="0">
                <a:solidFill>
                  <a:srgbClr val="00215B"/>
                </a:solidFill>
                <a:latin typeface="Arial"/>
                <a:cs typeface="Arial"/>
              </a:rPr>
              <a:t> assessed</a:t>
            </a:r>
            <a:r>
              <a:rPr sz="1900" spc="-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0215B"/>
                </a:solidFill>
                <a:latin typeface="Arial"/>
                <a:cs typeface="Arial"/>
              </a:rPr>
              <a:t>by</a:t>
            </a:r>
            <a:r>
              <a:rPr sz="1900" spc="-13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00215B"/>
                </a:solidFill>
                <a:latin typeface="Arial"/>
                <a:cs typeface="Arial"/>
              </a:rPr>
              <a:t>a</a:t>
            </a:r>
            <a:r>
              <a:rPr sz="1900" spc="-14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1900" spc="-55" dirty="0">
                <a:solidFill>
                  <a:srgbClr val="00215B"/>
                </a:solidFill>
                <a:latin typeface="Arial"/>
                <a:cs typeface="Arial"/>
              </a:rPr>
              <a:t>blinded</a:t>
            </a:r>
            <a:r>
              <a:rPr sz="1900" spc="-7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1900" spc="-60" dirty="0">
                <a:solidFill>
                  <a:srgbClr val="00215B"/>
                </a:solidFill>
                <a:latin typeface="Arial"/>
                <a:cs typeface="Arial"/>
              </a:rPr>
              <a:t>event</a:t>
            </a:r>
            <a:r>
              <a:rPr sz="1900" spc="-5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1900" spc="-60" dirty="0">
                <a:solidFill>
                  <a:srgbClr val="00215B"/>
                </a:solidFill>
                <a:latin typeface="Arial"/>
                <a:cs typeface="Arial"/>
              </a:rPr>
              <a:t>adjudication</a:t>
            </a:r>
            <a:r>
              <a:rPr sz="1900" spc="2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0215B"/>
                </a:solidFill>
                <a:latin typeface="Arial"/>
                <a:cs typeface="Arial"/>
              </a:rPr>
              <a:t>committee</a:t>
            </a:r>
            <a:endParaRPr sz="1900">
              <a:latin typeface="Arial"/>
              <a:cs typeface="Arial"/>
            </a:endParaRPr>
          </a:p>
          <a:p>
            <a:pPr marL="728980" indent="-351155">
              <a:lnSpc>
                <a:spcPct val="100000"/>
              </a:lnSpc>
              <a:spcBef>
                <a:spcPts val="1925"/>
              </a:spcBef>
              <a:buChar char="•"/>
              <a:tabLst>
                <a:tab pos="728980" algn="l"/>
              </a:tabLst>
            </a:pPr>
            <a:r>
              <a:rPr sz="1900" spc="-50" dirty="0">
                <a:solidFill>
                  <a:srgbClr val="00215B"/>
                </a:solidFill>
                <a:latin typeface="Arial"/>
                <a:cs typeface="Arial"/>
              </a:rPr>
              <a:t>Definitions</a:t>
            </a:r>
            <a:r>
              <a:rPr sz="1900" spc="-1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1900" spc="-65" dirty="0">
                <a:solidFill>
                  <a:srgbClr val="00215B"/>
                </a:solidFill>
                <a:latin typeface="Arial"/>
                <a:cs typeface="Arial"/>
              </a:rPr>
              <a:t>according</a:t>
            </a:r>
            <a:r>
              <a:rPr sz="1900" spc="3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0215B"/>
                </a:solidFill>
                <a:latin typeface="Arial"/>
                <a:cs typeface="Arial"/>
              </a:rPr>
              <a:t>to</a:t>
            </a:r>
            <a:r>
              <a:rPr sz="1900" spc="-12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1900" spc="-35" dirty="0">
                <a:solidFill>
                  <a:srgbClr val="00215B"/>
                </a:solidFill>
                <a:latin typeface="Arial"/>
                <a:cs typeface="Arial"/>
              </a:rPr>
              <a:t>the</a:t>
            </a:r>
            <a:r>
              <a:rPr sz="1900" spc="-12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1900" spc="-90" dirty="0">
                <a:solidFill>
                  <a:srgbClr val="00215B"/>
                </a:solidFill>
                <a:latin typeface="Arial"/>
                <a:cs typeface="Arial"/>
              </a:rPr>
              <a:t>Valve</a:t>
            </a:r>
            <a:r>
              <a:rPr sz="1900" spc="-18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1900" spc="-70" dirty="0">
                <a:solidFill>
                  <a:srgbClr val="00215B"/>
                </a:solidFill>
                <a:latin typeface="Arial"/>
                <a:cs typeface="Arial"/>
              </a:rPr>
              <a:t>Academic</a:t>
            </a:r>
            <a:r>
              <a:rPr sz="1900" spc="1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1900" spc="-70" dirty="0">
                <a:solidFill>
                  <a:srgbClr val="00215B"/>
                </a:solidFill>
                <a:latin typeface="Arial"/>
                <a:cs typeface="Arial"/>
              </a:rPr>
              <a:t>Research</a:t>
            </a:r>
            <a:r>
              <a:rPr sz="1900" spc="-5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1900" spc="-60" dirty="0">
                <a:solidFill>
                  <a:srgbClr val="00215B"/>
                </a:solidFill>
                <a:latin typeface="Arial"/>
                <a:cs typeface="Arial"/>
              </a:rPr>
              <a:t>Consortium</a:t>
            </a:r>
            <a:r>
              <a:rPr sz="1900" spc="3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1900" spc="-90" dirty="0">
                <a:solidFill>
                  <a:srgbClr val="00215B"/>
                </a:solidFill>
                <a:latin typeface="Arial"/>
                <a:cs typeface="Arial"/>
              </a:rPr>
              <a:t>(VARC-</a:t>
            </a:r>
            <a:r>
              <a:rPr sz="1900" spc="-25" dirty="0">
                <a:solidFill>
                  <a:srgbClr val="00215B"/>
                </a:solidFill>
                <a:latin typeface="Arial"/>
                <a:cs typeface="Arial"/>
              </a:rPr>
              <a:t>2)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Statistical</a:t>
            </a:r>
            <a:r>
              <a:rPr spc="204" dirty="0"/>
              <a:t> </a:t>
            </a:r>
            <a:r>
              <a:rPr spc="-10" dirty="0"/>
              <a:t>Analysis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1526" y="1938964"/>
            <a:ext cx="9697720" cy="2590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har char="•"/>
              <a:tabLst>
                <a:tab pos="241300" algn="l"/>
              </a:tabLst>
            </a:pPr>
            <a:r>
              <a:rPr sz="2300" spc="-55" dirty="0">
                <a:solidFill>
                  <a:srgbClr val="00215B"/>
                </a:solidFill>
                <a:latin typeface="Arial"/>
                <a:cs typeface="Arial"/>
              </a:rPr>
              <a:t>Assumed</a:t>
            </a:r>
            <a:r>
              <a:rPr sz="2300" spc="-10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0215B"/>
                </a:solidFill>
                <a:latin typeface="Arial"/>
                <a:cs typeface="Arial"/>
              </a:rPr>
              <a:t>event</a:t>
            </a:r>
            <a:r>
              <a:rPr sz="2300" spc="-9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00215B"/>
                </a:solidFill>
                <a:latin typeface="Arial"/>
                <a:cs typeface="Arial"/>
              </a:rPr>
              <a:t>rate:</a:t>
            </a:r>
            <a:r>
              <a:rPr sz="2300" spc="-13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50" dirty="0">
                <a:solidFill>
                  <a:srgbClr val="00215B"/>
                </a:solidFill>
                <a:latin typeface="Arial"/>
                <a:cs typeface="Arial"/>
              </a:rPr>
              <a:t>6.2%</a:t>
            </a:r>
            <a:r>
              <a:rPr sz="2300" spc="-11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0215B"/>
                </a:solidFill>
                <a:latin typeface="Arial"/>
                <a:cs typeface="Arial"/>
              </a:rPr>
              <a:t>(overall</a:t>
            </a:r>
            <a:r>
              <a:rPr sz="2300" spc="-45" dirty="0">
                <a:solidFill>
                  <a:srgbClr val="00215B"/>
                </a:solidFill>
                <a:latin typeface="Arial"/>
                <a:cs typeface="Arial"/>
              </a:rPr>
              <a:t> incidence</a:t>
            </a:r>
            <a:r>
              <a:rPr sz="2300" spc="-3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215B"/>
                </a:solidFill>
                <a:latin typeface="Arial"/>
                <a:cs typeface="Arial"/>
              </a:rPr>
              <a:t>of</a:t>
            </a:r>
            <a:r>
              <a:rPr sz="2300" spc="-16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00215B"/>
                </a:solidFill>
                <a:latin typeface="Arial"/>
                <a:cs typeface="Arial"/>
              </a:rPr>
              <a:t>the</a:t>
            </a:r>
            <a:r>
              <a:rPr sz="2300" spc="-14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0215B"/>
                </a:solidFill>
                <a:latin typeface="Arial"/>
                <a:cs typeface="Arial"/>
              </a:rPr>
              <a:t>primary</a:t>
            </a:r>
            <a:r>
              <a:rPr sz="2300" spc="-10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00215B"/>
                </a:solidFill>
                <a:latin typeface="Arial"/>
                <a:cs typeface="Arial"/>
              </a:rPr>
              <a:t>outcome)</a:t>
            </a:r>
            <a:endParaRPr sz="2300">
              <a:latin typeface="Arial"/>
              <a:cs typeface="Arial"/>
            </a:endParaRPr>
          </a:p>
          <a:p>
            <a:pPr marL="238760" marR="1927225" indent="-226695">
              <a:lnSpc>
                <a:spcPct val="144600"/>
              </a:lnSpc>
              <a:spcBef>
                <a:spcPts val="910"/>
              </a:spcBef>
              <a:buChar char="•"/>
              <a:tabLst>
                <a:tab pos="238760" algn="l"/>
                <a:tab pos="240665" algn="l"/>
              </a:tabLst>
            </a:pPr>
            <a:r>
              <a:rPr sz="2300" dirty="0">
                <a:solidFill>
                  <a:srgbClr val="00215B"/>
                </a:solidFill>
                <a:latin typeface="Arial"/>
                <a:cs typeface="Arial"/>
              </a:rPr>
              <a:t>	</a:t>
            </a:r>
            <a:r>
              <a:rPr sz="2300" spc="-45" dirty="0">
                <a:solidFill>
                  <a:srgbClr val="00215B"/>
                </a:solidFill>
                <a:latin typeface="Arial"/>
                <a:cs typeface="Arial"/>
              </a:rPr>
              <a:t>Non-</a:t>
            </a:r>
            <a:r>
              <a:rPr sz="2300" spc="-35" dirty="0">
                <a:solidFill>
                  <a:srgbClr val="00215B"/>
                </a:solidFill>
                <a:latin typeface="Arial"/>
                <a:cs typeface="Arial"/>
              </a:rPr>
              <a:t>inferiority</a:t>
            </a:r>
            <a:r>
              <a:rPr sz="2300" spc="-20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40" dirty="0">
                <a:solidFill>
                  <a:srgbClr val="00215B"/>
                </a:solidFill>
                <a:latin typeface="Arial"/>
                <a:cs typeface="Arial"/>
              </a:rPr>
              <a:t>margin:</a:t>
            </a:r>
            <a:r>
              <a:rPr sz="2300" spc="1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0215B"/>
                </a:solidFill>
                <a:latin typeface="Arial"/>
                <a:cs typeface="Arial"/>
              </a:rPr>
              <a:t>HR</a:t>
            </a:r>
            <a:r>
              <a:rPr sz="2300" spc="-12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215B"/>
                </a:solidFill>
                <a:latin typeface="Arial"/>
                <a:cs typeface="Arial"/>
              </a:rPr>
              <a:t>of</a:t>
            </a:r>
            <a:r>
              <a:rPr sz="2300" spc="-12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00215B"/>
                </a:solidFill>
                <a:latin typeface="Arial"/>
                <a:cs typeface="Arial"/>
              </a:rPr>
              <a:t>1.14</a:t>
            </a:r>
            <a:r>
              <a:rPr sz="2300" spc="-8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00215B"/>
                </a:solidFill>
                <a:latin typeface="Arial"/>
                <a:cs typeface="Arial"/>
              </a:rPr>
              <a:t>for</a:t>
            </a:r>
            <a:r>
              <a:rPr sz="2300" spc="-14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135" dirty="0">
                <a:solidFill>
                  <a:srgbClr val="00215B"/>
                </a:solidFill>
                <a:latin typeface="Arial"/>
                <a:cs typeface="Arial"/>
              </a:rPr>
              <a:t>TAVI</a:t>
            </a:r>
            <a:r>
              <a:rPr sz="2300" spc="-5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00215B"/>
                </a:solidFill>
                <a:latin typeface="Arial"/>
                <a:cs typeface="Arial"/>
              </a:rPr>
              <a:t>vs.</a:t>
            </a:r>
            <a:r>
              <a:rPr sz="2300" spc="-12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00215B"/>
                </a:solidFill>
                <a:latin typeface="Arial"/>
                <a:cs typeface="Arial"/>
              </a:rPr>
              <a:t>SAVR </a:t>
            </a:r>
            <a:r>
              <a:rPr sz="2300" spc="-40" dirty="0">
                <a:solidFill>
                  <a:srgbClr val="00215B"/>
                </a:solidFill>
                <a:latin typeface="Arial"/>
                <a:cs typeface="Arial"/>
              </a:rPr>
              <a:t>(rejectable</a:t>
            </a:r>
            <a:r>
              <a:rPr sz="2300" spc="-7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40" dirty="0">
                <a:solidFill>
                  <a:srgbClr val="00215B"/>
                </a:solidFill>
                <a:latin typeface="Arial"/>
                <a:cs typeface="Arial"/>
              </a:rPr>
              <a:t>absolute</a:t>
            </a:r>
            <a:r>
              <a:rPr sz="2300" spc="-6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70" dirty="0">
                <a:solidFill>
                  <a:srgbClr val="00215B"/>
                </a:solidFill>
                <a:latin typeface="Arial"/>
                <a:cs typeface="Arial"/>
              </a:rPr>
              <a:t>between-</a:t>
            </a:r>
            <a:r>
              <a:rPr sz="2300" spc="-10" dirty="0">
                <a:solidFill>
                  <a:srgbClr val="00215B"/>
                </a:solidFill>
                <a:latin typeface="Arial"/>
                <a:cs typeface="Arial"/>
              </a:rPr>
              <a:t>group</a:t>
            </a:r>
            <a:r>
              <a:rPr sz="2300" spc="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00215B"/>
                </a:solidFill>
                <a:latin typeface="Arial"/>
                <a:cs typeface="Arial"/>
              </a:rPr>
              <a:t>difference</a:t>
            </a:r>
            <a:r>
              <a:rPr sz="2300" spc="-8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215B"/>
                </a:solidFill>
                <a:latin typeface="Arial"/>
                <a:cs typeface="Arial"/>
              </a:rPr>
              <a:t>at</a:t>
            </a:r>
            <a:r>
              <a:rPr sz="2300" spc="-16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215B"/>
                </a:solidFill>
                <a:latin typeface="Arial"/>
                <a:cs typeface="Arial"/>
              </a:rPr>
              <a:t>1</a:t>
            </a:r>
            <a:r>
              <a:rPr sz="2300" spc="-16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0215B"/>
                </a:solidFill>
                <a:latin typeface="Arial"/>
                <a:cs typeface="Arial"/>
              </a:rPr>
              <a:t>year:</a:t>
            </a:r>
            <a:r>
              <a:rPr sz="2300" spc="-13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00215B"/>
                </a:solidFill>
                <a:latin typeface="Arial"/>
                <a:cs typeface="Arial"/>
              </a:rPr>
              <a:t>1%)</a:t>
            </a:r>
            <a:endParaRPr sz="2300">
              <a:latin typeface="Arial"/>
              <a:cs typeface="Arial"/>
            </a:endParaRPr>
          </a:p>
          <a:p>
            <a:pPr marL="240665" marR="5080" indent="-228600">
              <a:lnSpc>
                <a:spcPct val="142000"/>
              </a:lnSpc>
              <a:spcBef>
                <a:spcPts val="700"/>
              </a:spcBef>
              <a:buChar char="•"/>
              <a:tabLst>
                <a:tab pos="240665" algn="l"/>
                <a:tab pos="1385570" algn="l"/>
                <a:tab pos="2153285" algn="l"/>
                <a:tab pos="2894965" algn="l"/>
                <a:tab pos="3789045" algn="l"/>
                <a:tab pos="4965065" algn="l"/>
                <a:tab pos="5487670" algn="l"/>
                <a:tab pos="5836285" algn="l"/>
                <a:tab pos="6794500" algn="l"/>
                <a:tab pos="7222490" algn="l"/>
                <a:tab pos="7977505" algn="l"/>
                <a:tab pos="8405495" algn="l"/>
                <a:tab pos="9286240" algn="l"/>
              </a:tabLst>
            </a:pPr>
            <a:r>
              <a:rPr sz="2300" spc="-10" dirty="0">
                <a:solidFill>
                  <a:srgbClr val="00215B"/>
                </a:solidFill>
                <a:latin typeface="Arial"/>
                <a:cs typeface="Arial"/>
              </a:rPr>
              <a:t>Sample</a:t>
            </a:r>
            <a:r>
              <a:rPr sz="2300" dirty="0">
                <a:solidFill>
                  <a:srgbClr val="00215B"/>
                </a:solidFill>
                <a:latin typeface="Arial"/>
                <a:cs typeface="Arial"/>
              </a:rPr>
              <a:t>	</a:t>
            </a:r>
            <a:r>
              <a:rPr sz="2300" spc="-20" dirty="0">
                <a:solidFill>
                  <a:srgbClr val="00215B"/>
                </a:solidFill>
                <a:latin typeface="Arial"/>
                <a:cs typeface="Arial"/>
              </a:rPr>
              <a:t>size:</a:t>
            </a:r>
            <a:r>
              <a:rPr sz="2300" dirty="0">
                <a:solidFill>
                  <a:srgbClr val="00215B"/>
                </a:solidFill>
                <a:latin typeface="Arial"/>
                <a:cs typeface="Arial"/>
              </a:rPr>
              <a:t>	</a:t>
            </a:r>
            <a:r>
              <a:rPr sz="2300" spc="-20" dirty="0">
                <a:solidFill>
                  <a:srgbClr val="00215B"/>
                </a:solidFill>
                <a:latin typeface="Arial"/>
                <a:cs typeface="Arial"/>
              </a:rPr>
              <a:t>app.</a:t>
            </a:r>
            <a:r>
              <a:rPr sz="2300" dirty="0">
                <a:solidFill>
                  <a:srgbClr val="00215B"/>
                </a:solidFill>
                <a:latin typeface="Arial"/>
                <a:cs typeface="Arial"/>
              </a:rPr>
              <a:t>	</a:t>
            </a:r>
            <a:r>
              <a:rPr sz="2300" spc="-10" dirty="0">
                <a:solidFill>
                  <a:srgbClr val="00215B"/>
                </a:solidFill>
                <a:latin typeface="Arial"/>
                <a:cs typeface="Arial"/>
              </a:rPr>
              <a:t>1,404</a:t>
            </a:r>
            <a:r>
              <a:rPr sz="2300" dirty="0">
                <a:solidFill>
                  <a:srgbClr val="00215B"/>
                </a:solidFill>
                <a:latin typeface="Arial"/>
                <a:cs typeface="Arial"/>
              </a:rPr>
              <a:t>	</a:t>
            </a:r>
            <a:r>
              <a:rPr sz="2300" spc="-10" dirty="0">
                <a:solidFill>
                  <a:srgbClr val="00215B"/>
                </a:solidFill>
                <a:latin typeface="Arial"/>
                <a:cs typeface="Arial"/>
              </a:rPr>
              <a:t>patients</a:t>
            </a:r>
            <a:r>
              <a:rPr sz="2300" dirty="0">
                <a:solidFill>
                  <a:srgbClr val="00215B"/>
                </a:solidFill>
                <a:latin typeface="Arial"/>
                <a:cs typeface="Arial"/>
              </a:rPr>
              <a:t>	</a:t>
            </a:r>
            <a:r>
              <a:rPr sz="2300" spc="-25" dirty="0">
                <a:solidFill>
                  <a:srgbClr val="00215B"/>
                </a:solidFill>
                <a:latin typeface="Arial"/>
                <a:cs typeface="Arial"/>
              </a:rPr>
              <a:t>for</a:t>
            </a:r>
            <a:r>
              <a:rPr sz="2300" dirty="0">
                <a:solidFill>
                  <a:srgbClr val="00215B"/>
                </a:solidFill>
                <a:latin typeface="Arial"/>
                <a:cs typeface="Arial"/>
              </a:rPr>
              <a:t>	</a:t>
            </a:r>
            <a:r>
              <a:rPr sz="2300" spc="10" dirty="0">
                <a:solidFill>
                  <a:srgbClr val="00215B"/>
                </a:solidFill>
                <a:latin typeface="Arial"/>
                <a:cs typeface="Arial"/>
              </a:rPr>
              <a:t>a</a:t>
            </a:r>
            <a:r>
              <a:rPr sz="2300" dirty="0">
                <a:solidFill>
                  <a:srgbClr val="00215B"/>
                </a:solidFill>
                <a:latin typeface="Arial"/>
                <a:cs typeface="Arial"/>
              </a:rPr>
              <a:t>	</a:t>
            </a:r>
            <a:r>
              <a:rPr sz="2300" spc="-10" dirty="0">
                <a:solidFill>
                  <a:srgbClr val="00215B"/>
                </a:solidFill>
                <a:latin typeface="Arial"/>
                <a:cs typeface="Arial"/>
              </a:rPr>
              <a:t>power</a:t>
            </a:r>
            <a:r>
              <a:rPr sz="2300" dirty="0">
                <a:solidFill>
                  <a:srgbClr val="00215B"/>
                </a:solidFill>
                <a:latin typeface="Arial"/>
                <a:cs typeface="Arial"/>
              </a:rPr>
              <a:t>	</a:t>
            </a:r>
            <a:r>
              <a:rPr sz="2300" spc="-25" dirty="0">
                <a:solidFill>
                  <a:srgbClr val="00215B"/>
                </a:solidFill>
                <a:latin typeface="Arial"/>
                <a:cs typeface="Arial"/>
              </a:rPr>
              <a:t>of</a:t>
            </a:r>
            <a:r>
              <a:rPr sz="2300" dirty="0">
                <a:solidFill>
                  <a:srgbClr val="00215B"/>
                </a:solidFill>
                <a:latin typeface="Arial"/>
                <a:cs typeface="Arial"/>
              </a:rPr>
              <a:t>	</a:t>
            </a:r>
            <a:r>
              <a:rPr sz="2300" spc="-25" dirty="0">
                <a:solidFill>
                  <a:srgbClr val="00215B"/>
                </a:solidFill>
                <a:latin typeface="Arial"/>
                <a:cs typeface="Arial"/>
              </a:rPr>
              <a:t>80%</a:t>
            </a:r>
            <a:r>
              <a:rPr sz="2300" dirty="0">
                <a:solidFill>
                  <a:srgbClr val="00215B"/>
                </a:solidFill>
                <a:latin typeface="Arial"/>
                <a:cs typeface="Arial"/>
              </a:rPr>
              <a:t>	</a:t>
            </a:r>
            <a:r>
              <a:rPr sz="2300" spc="-25" dirty="0">
                <a:solidFill>
                  <a:srgbClr val="00215B"/>
                </a:solidFill>
                <a:latin typeface="Arial"/>
                <a:cs typeface="Arial"/>
              </a:rPr>
              <a:t>to</a:t>
            </a:r>
            <a:r>
              <a:rPr sz="2300" dirty="0">
                <a:solidFill>
                  <a:srgbClr val="00215B"/>
                </a:solidFill>
                <a:latin typeface="Arial"/>
                <a:cs typeface="Arial"/>
              </a:rPr>
              <a:t>	</a:t>
            </a:r>
            <a:r>
              <a:rPr sz="2300" spc="-10" dirty="0">
                <a:solidFill>
                  <a:srgbClr val="00215B"/>
                </a:solidFill>
                <a:latin typeface="Arial"/>
                <a:cs typeface="Arial"/>
              </a:rPr>
              <a:t>reject</a:t>
            </a:r>
            <a:r>
              <a:rPr sz="2300" dirty="0">
                <a:solidFill>
                  <a:srgbClr val="00215B"/>
                </a:solidFill>
                <a:latin typeface="Arial"/>
                <a:cs typeface="Arial"/>
              </a:rPr>
              <a:t>	</a:t>
            </a:r>
            <a:r>
              <a:rPr sz="2300" spc="-35" dirty="0">
                <a:solidFill>
                  <a:srgbClr val="00215B"/>
                </a:solidFill>
                <a:latin typeface="Arial"/>
                <a:cs typeface="Arial"/>
              </a:rPr>
              <a:t>the </a:t>
            </a:r>
            <a:r>
              <a:rPr sz="2300" spc="-40" dirty="0">
                <a:solidFill>
                  <a:srgbClr val="00215B"/>
                </a:solidFill>
                <a:latin typeface="Arial"/>
                <a:cs typeface="Arial"/>
              </a:rPr>
              <a:t>non-</a:t>
            </a:r>
            <a:r>
              <a:rPr sz="2300" spc="-35" dirty="0">
                <a:solidFill>
                  <a:srgbClr val="00215B"/>
                </a:solidFill>
                <a:latin typeface="Arial"/>
                <a:cs typeface="Arial"/>
              </a:rPr>
              <a:t>inferiority</a:t>
            </a:r>
            <a:r>
              <a:rPr sz="2300" spc="-19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50" dirty="0">
                <a:solidFill>
                  <a:srgbClr val="00215B"/>
                </a:solidFill>
                <a:latin typeface="Arial"/>
                <a:cs typeface="Arial"/>
              </a:rPr>
              <a:t>assumption</a:t>
            </a:r>
            <a:r>
              <a:rPr sz="2300" spc="6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215B"/>
                </a:solidFill>
                <a:latin typeface="Arial"/>
                <a:cs typeface="Arial"/>
              </a:rPr>
              <a:t>at</a:t>
            </a:r>
            <a:r>
              <a:rPr sz="2300" spc="-110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215B"/>
                </a:solidFill>
                <a:latin typeface="Arial"/>
                <a:cs typeface="Arial"/>
              </a:rPr>
              <a:t>1</a:t>
            </a:r>
            <a:r>
              <a:rPr sz="2300" spc="-75" dirty="0">
                <a:solidFill>
                  <a:srgbClr val="00215B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00215B"/>
                </a:solidFill>
                <a:latin typeface="Arial"/>
                <a:cs typeface="Arial"/>
              </a:rPr>
              <a:t>year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1972</Words>
  <Application>Microsoft Office PowerPoint</Application>
  <PresentationFormat>Widescreen</PresentationFormat>
  <Paragraphs>366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Symbol</vt:lpstr>
      <vt:lpstr>Times New Roman</vt:lpstr>
      <vt:lpstr>Wingdings</vt:lpstr>
      <vt:lpstr>Office Theme</vt:lpstr>
      <vt:lpstr>Transcatheter Aortic Valve Implantation vs. Surgical Aortic Valve Replacement In Patients At Low To Intermediate Risk</vt:lpstr>
      <vt:lpstr>Within the past 24 months, I have had a financial interest/arrangement or affiliation with the organization(s) listed below.</vt:lpstr>
      <vt:lpstr>Background</vt:lpstr>
      <vt:lpstr>Severe symptomatic aortic stenosis</vt:lpstr>
      <vt:lpstr>Congenital bicuspid/unicuspid or non-calcified aortic valve, endocarditis</vt:lpstr>
      <vt:lpstr>PowerPoint Presentation</vt:lpstr>
      <vt:lpstr>PowerPoint Presentation</vt:lpstr>
      <vt:lpstr>Primary Outcome</vt:lpstr>
      <vt:lpstr>Statistical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HR 0.54 (95% CI 0.36-0.80)</vt:lpstr>
      <vt:lpstr>PowerPoint Presentation</vt:lpstr>
      <vt:lpstr>PowerPoint Presentation</vt:lpstr>
      <vt:lpstr>PowerPoint Presentation</vt:lpstr>
      <vt:lpstr>Limitations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Transcatheter Aortic Valve Implantation vs. Surgical Aortic Valve Replacement In Patients At Low To Intermediate Risk</dc:title>
  <dc:creator>Sheikh, Rahab P</dc:creator>
  <cp:lastModifiedBy>Sheikh, Rahab P</cp:lastModifiedBy>
  <cp:revision>1</cp:revision>
  <dcterms:created xsi:type="dcterms:W3CDTF">2024-04-07T18:25:46Z</dcterms:created>
  <dcterms:modified xsi:type="dcterms:W3CDTF">2024-04-07T19:39:45Z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2024-04-05T00:00:00Z</vt:filetime>
  </property>
  <property fmtid="{D5CDD505-2E9C-101B-9397-08002B2CF9AE}" pid="3" name="LastSaved">
    <vt:filetime>2024-04-07T00:00:00Z</vt:filetime>
  </property>
  <property fmtid="{D5CDD505-2E9C-101B-9397-08002B2CF9AE}" pid="4" name="Producer">
    <vt:lpwstr>macOS Version 13.2.1 (Build 22D68) Quartz PDFContext</vt:lpwstr>
  </property>
</Properties>
</file>